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2" autoAdjust="0"/>
    <p:restoredTop sz="94660"/>
  </p:normalViewPr>
  <p:slideViewPr>
    <p:cSldViewPr snapToGrid="0">
      <p:cViewPr>
        <p:scale>
          <a:sx n="100" d="100"/>
          <a:sy n="100" d="100"/>
        </p:scale>
        <p:origin x="1686" y="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B460-4E25-2BF4-41BC-BEE815E72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D8997-9712-229A-1405-95E89EBAE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1C75B-4BD1-A651-4B78-F8AD291D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2DEC-E244-4C8F-7C29-3B630B6A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682F-D2FE-217D-FDEF-7245E4B3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683B-6D19-BC1B-0367-4CFA6AA8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B5D93-9F0B-587B-9F6D-F9FCED558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19BC2-BC5D-B7A9-6BF9-132C249A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0FDD-67C1-6B88-BE11-3EC2173E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E9B6-D0C3-38B8-BE57-CBCA2BF4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7154F-9079-BCAA-5A70-781C1A501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323B8-526E-AF25-A434-88580B42D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56AE-8AD4-8F2D-75DE-5B0E4B42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F9AE1-0EEC-F9A8-5B2C-B2BFF2CA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97F6-6334-F53F-818B-1A0180B6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2DB1-5B12-60EC-B3B7-CCFF8BF2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882CB-7FDD-E44D-F206-B35A867F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81E7E-88E7-3559-B43E-2B6D942F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A927-8141-C70F-DC8B-FDDC8CE0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00F8C-1D9B-082F-DD72-871A2B0A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3AB7-CAD3-3EC4-83B8-269DF438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5131D-A111-C84A-F9B5-286B78FD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9CD0-2CAF-88B6-3012-1ADAC82A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A803-EE06-27C3-10E6-07E15CFA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85D4-5A69-1E53-D3B4-422F47CA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3A28-AE94-72BA-6AC4-6468038A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3212-31C8-7ECE-5AEC-DD436A0C9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1D95B-3FCB-07DC-5101-15EF5D08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EDC4F-237C-9176-CA48-199C2A13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8C39C-C57E-8083-1C8B-B32B8EC3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3F7F0-7B92-9E51-6B40-8C8793A7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298F-24F9-9F5B-7914-DB65AA5E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DE696-E46D-404C-4030-A0838216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898CA-777A-3DF6-B3B6-5744F7B2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0C205-96F4-A0B4-0486-C8468901C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8300B-F181-5BB8-2311-48244407E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D17BA-A3E1-F9EA-80CE-FE4CF308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4E4FF-5E0F-0A77-C6C3-8F97A224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9FEF1-038F-9B65-279E-4E97FAB4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37A1-685E-4B16-D1AA-ABF354C6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28629-ED40-D7EF-F7E6-44753151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42EA3-EDD1-63AF-F726-F571212E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EC240-A6D1-D0B2-6FCE-600C9DF9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A22B8-0A8C-E53B-A21F-F5F0336B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45E3C-DF5A-242F-88E8-75A7E875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E87C-C543-0E59-D1D5-B2E0D143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5C44-1942-4C1C-421D-3FF4E5AC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ED0D-FD6E-74C6-23FB-A74E5662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4C21D-1833-BDC9-8CA1-C881AFFBE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423AD-2630-6BCC-93D0-D0F55465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8F667-705B-5422-A4C7-E1CA535F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16A9-5B02-62FF-96C2-491EBF1A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9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81EB-481C-88E0-ACEF-F5C19303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2E625-9E52-F2C9-9ADE-30E7D4245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50EA9-D14C-B676-D078-069CA659C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4E482-7848-F9D0-973A-37A0B26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AFE69-2157-91DF-19A2-6CC18C96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24714-08F8-7344-4995-E03C015F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5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FB735-303A-223A-30FD-D124C63C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C0384-40A8-267E-2D19-1D7BE978C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A100-E52B-8AD5-27EA-87D662D4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EBAB-DAA0-424A-905D-19F68D77BA0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2F53-36B3-F320-F2A4-182F750E0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79AF-6FF6-58CF-7D5A-CC74514BF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7C0B-5085-4CA4-A926-45FB6933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>
            <a:extLst>
              <a:ext uri="{FF2B5EF4-FFF2-40B4-BE49-F238E27FC236}">
                <a16:creationId xmlns:a16="http://schemas.microsoft.com/office/drawing/2014/main" id="{64408E88-97AB-DE76-D0E5-29833F6EF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13" name="Text 1">
            <a:extLst>
              <a:ext uri="{FF2B5EF4-FFF2-40B4-BE49-F238E27FC236}">
                <a16:creationId xmlns:a16="http://schemas.microsoft.com/office/drawing/2014/main" id="{402285F4-136F-471E-A534-1F483BD0160E}"/>
              </a:ext>
            </a:extLst>
          </p:cNvPr>
          <p:cNvSpPr/>
          <p:nvPr/>
        </p:nvSpPr>
        <p:spPr>
          <a:xfrm>
            <a:off x="3429000" y="2367201"/>
            <a:ext cx="4692647" cy="833199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6561"/>
              </a:lnSpc>
              <a:buNone/>
            </a:pPr>
            <a:r>
              <a:rPr lang="en-US" sz="7200" dirty="0" err="1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NongHyup</a:t>
            </a:r>
            <a:r>
              <a:rPr lang="en-US" sz="7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Bank </a:t>
            </a:r>
            <a:endParaRPr lang="en-US" sz="720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F28CBC73-9F80-2867-517F-DCDCFBE30066}"/>
              </a:ext>
            </a:extLst>
          </p:cNvPr>
          <p:cNvSpPr/>
          <p:nvPr/>
        </p:nvSpPr>
        <p:spPr>
          <a:xfrm>
            <a:off x="4443174" y="3312795"/>
            <a:ext cx="5158026" cy="44434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99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Accounting Department 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359693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>
            <a:extLst>
              <a:ext uri="{FF2B5EF4-FFF2-40B4-BE49-F238E27FC236}">
                <a16:creationId xmlns:a16="http://schemas.microsoft.com/office/drawing/2014/main" id="{361084EE-4427-F589-ADC1-1B1F923A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89957F71-FF65-89AE-413A-BC08DC14552C}"/>
              </a:ext>
            </a:extLst>
          </p:cNvPr>
          <p:cNvSpPr/>
          <p:nvPr/>
        </p:nvSpPr>
        <p:spPr>
          <a:xfrm>
            <a:off x="-1219200" y="-6858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C81AD5D-3219-EA42-7E39-7ECA7FB70E70}"/>
              </a:ext>
            </a:extLst>
          </p:cNvPr>
          <p:cNvSpPr/>
          <p:nvPr/>
        </p:nvSpPr>
        <p:spPr>
          <a:xfrm>
            <a:off x="818793" y="529114"/>
            <a:ext cx="691896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Importance of Accuracy</a:t>
            </a:r>
            <a:endParaRPr lang="en-US" sz="4374" dirty="0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FEBAF4E5-693D-3094-6C0E-516B98B7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93" y="1667828"/>
            <a:ext cx="3295888" cy="2036921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0E9A928F-0BDE-F919-175F-E788B2D23490}"/>
              </a:ext>
            </a:extLst>
          </p:cNvPr>
          <p:cNvSpPr/>
          <p:nvPr/>
        </p:nvSpPr>
        <p:spPr>
          <a:xfrm>
            <a:off x="818793" y="3982403"/>
            <a:ext cx="223266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Attention to Detail</a:t>
            </a:r>
            <a:endParaRPr lang="en-US" sz="2187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C55ED7C-1F47-0BF6-AB3A-8997EE912CA6}"/>
              </a:ext>
            </a:extLst>
          </p:cNvPr>
          <p:cNvSpPr/>
          <p:nvPr/>
        </p:nvSpPr>
        <p:spPr>
          <a:xfrm>
            <a:off x="818793" y="45517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accounting department's commitment to meticulous calculations and precision is the cornerstone of accurate financial reporting.</a:t>
            </a:r>
            <a:endParaRPr lang="en-US" sz="1750" dirty="0"/>
          </a:p>
        </p:txBody>
      </p:sp>
      <p:pic>
        <p:nvPicPr>
          <p:cNvPr id="10" name="Image 2">
            <a:extLst>
              <a:ext uri="{FF2B5EF4-FFF2-40B4-BE49-F238E27FC236}">
                <a16:creationId xmlns:a16="http://schemas.microsoft.com/office/drawing/2014/main" id="{E6576AF1-FD4D-E7C2-87CB-3AE118E0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37" y="1667828"/>
            <a:ext cx="3296007" cy="2037040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57052A74-E3B7-730B-E56A-9D0FAD260EE7}"/>
              </a:ext>
            </a:extLst>
          </p:cNvPr>
          <p:cNvSpPr/>
          <p:nvPr/>
        </p:nvSpPr>
        <p:spPr>
          <a:xfrm>
            <a:off x="4447937" y="3982522"/>
            <a:ext cx="268224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Thorough Verification</a:t>
            </a:r>
            <a:endParaRPr lang="en-US" sz="2187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BC52C9D2-2292-8F44-73CD-2CEE0139D15B}"/>
              </a:ext>
            </a:extLst>
          </p:cNvPr>
          <p:cNvSpPr/>
          <p:nvPr/>
        </p:nvSpPr>
        <p:spPr>
          <a:xfrm>
            <a:off x="4447937" y="45518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Rigorous verification processes are in place to identify and rectify any potential discrepancies before external reporting.</a:t>
            </a:r>
            <a:endParaRPr lang="en-US" sz="1750" dirty="0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DB4EAE48-6E38-956A-D1CD-C611C003C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1667828"/>
            <a:ext cx="3296007" cy="2037040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861B822F-C6FC-9CCA-38A6-10039C3B4C7D}"/>
              </a:ext>
            </a:extLst>
          </p:cNvPr>
          <p:cNvSpPr/>
          <p:nvPr/>
        </p:nvSpPr>
        <p:spPr>
          <a:xfrm>
            <a:off x="8077200" y="39825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Analysis</a:t>
            </a:r>
            <a:endParaRPr lang="en-US" sz="2187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77ACB8ED-77C5-51F9-4DDA-4415D9263B77}"/>
              </a:ext>
            </a:extLst>
          </p:cNvPr>
          <p:cNvSpPr/>
          <p:nvPr/>
        </p:nvSpPr>
        <p:spPr>
          <a:xfrm>
            <a:off x="8077200" y="45518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Advanced data analysis tools are leveraged to detect and address any anomalies or outliers in financial data.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98341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A0DF-C237-A201-F1E9-D40E4C5E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1150-053D-5DF9-8D0E-F85A7802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63B69CD0-F2E1-00D0-B99C-2E52EB1E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A447600C-8DD0-16AA-2145-F65D48AD7766}"/>
              </a:ext>
            </a:extLst>
          </p:cNvPr>
          <p:cNvSpPr/>
          <p:nvPr/>
        </p:nvSpPr>
        <p:spPr>
          <a:xfrm>
            <a:off x="-1219200" y="-6858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F1B9F32-00C9-626F-F54C-23C123CCE5E8}"/>
              </a:ext>
            </a:extLst>
          </p:cNvPr>
          <p:cNvSpPr/>
          <p:nvPr/>
        </p:nvSpPr>
        <p:spPr>
          <a:xfrm>
            <a:off x="818793" y="10597"/>
            <a:ext cx="816864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 Improvement Efforts</a:t>
            </a:r>
            <a:endParaRPr lang="en-US" sz="4374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1B98CE9-FF10-FAE3-16D1-B9F9521DDE9A}"/>
              </a:ext>
            </a:extLst>
          </p:cNvPr>
          <p:cNvSpPr/>
          <p:nvPr/>
        </p:nvSpPr>
        <p:spPr>
          <a:xfrm>
            <a:off x="818793" y="1149310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accounting department is committed to a culture of continuous improvement, employing various strategies to enhance accuracy and efficiency.</a:t>
            </a:r>
            <a:endParaRPr lang="en-US" sz="1750" dirty="0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DFA4A666-93D4-0B47-CC40-A015EB20DE91}"/>
              </a:ext>
            </a:extLst>
          </p:cNvPr>
          <p:cNvSpPr/>
          <p:nvPr/>
        </p:nvSpPr>
        <p:spPr>
          <a:xfrm>
            <a:off x="6073854" y="2110026"/>
            <a:ext cx="44410" cy="4737378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A8B8AC90-76FB-3003-629E-08865F0AED3C}"/>
              </a:ext>
            </a:extLst>
          </p:cNvPr>
          <p:cNvSpPr/>
          <p:nvPr/>
        </p:nvSpPr>
        <p:spPr>
          <a:xfrm>
            <a:off x="6345972" y="2511326"/>
            <a:ext cx="777597" cy="44410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D400BA40-9092-2620-658D-E52D420F6643}"/>
              </a:ext>
            </a:extLst>
          </p:cNvPr>
          <p:cNvSpPr/>
          <p:nvPr/>
        </p:nvSpPr>
        <p:spPr>
          <a:xfrm>
            <a:off x="5846028" y="22836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55DB2916-FEED-DDAF-984E-6A4B1ABBDDD0}"/>
              </a:ext>
            </a:extLst>
          </p:cNvPr>
          <p:cNvSpPr/>
          <p:nvPr/>
        </p:nvSpPr>
        <p:spPr>
          <a:xfrm>
            <a:off x="6023550" y="2325291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D53D8DBF-537D-7DBA-7399-5837AF79EA03}"/>
              </a:ext>
            </a:extLst>
          </p:cNvPr>
          <p:cNvSpPr/>
          <p:nvPr/>
        </p:nvSpPr>
        <p:spPr>
          <a:xfrm>
            <a:off x="7318058" y="233219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 Audits</a:t>
            </a:r>
            <a:endParaRPr lang="en-US" sz="2187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039970A8-17F2-20C3-3803-E62BAADFDB53}"/>
              </a:ext>
            </a:extLst>
          </p:cNvPr>
          <p:cNvSpPr/>
          <p:nvPr/>
        </p:nvSpPr>
        <p:spPr>
          <a:xfrm>
            <a:off x="7318058" y="2901553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Conducting regular internal audits to identify and rectify potential errors and discrepancies proactively.</a:t>
            </a:r>
            <a:endParaRPr lang="en-US" sz="1750" dirty="0"/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58AAE201-B71E-1F9E-8D80-3E38B42B8DD3}"/>
              </a:ext>
            </a:extLst>
          </p:cNvPr>
          <p:cNvSpPr/>
          <p:nvPr/>
        </p:nvSpPr>
        <p:spPr>
          <a:xfrm>
            <a:off x="5068431" y="3622179"/>
            <a:ext cx="777597" cy="44410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669F9668-5036-EBB6-BA6D-CFF4A90B3866}"/>
              </a:ext>
            </a:extLst>
          </p:cNvPr>
          <p:cNvSpPr/>
          <p:nvPr/>
        </p:nvSpPr>
        <p:spPr>
          <a:xfrm>
            <a:off x="5846028" y="33944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AAE53D34-C77F-AD66-A0D3-CD6AE2B707D9}"/>
              </a:ext>
            </a:extLst>
          </p:cNvPr>
          <p:cNvSpPr/>
          <p:nvPr/>
        </p:nvSpPr>
        <p:spPr>
          <a:xfrm>
            <a:off x="6000690" y="3436144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C23A7400-F80B-BCF1-0D0C-41A0DEAF23A6}"/>
              </a:ext>
            </a:extLst>
          </p:cNvPr>
          <p:cNvSpPr/>
          <p:nvPr/>
        </p:nvSpPr>
        <p:spPr>
          <a:xfrm>
            <a:off x="2651998" y="34430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Staff Training</a:t>
            </a:r>
            <a:endParaRPr lang="en-US" sz="2187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F33A39C2-FDE0-690F-86AA-2AB299FB845E}"/>
              </a:ext>
            </a:extLst>
          </p:cNvPr>
          <p:cNvSpPr/>
          <p:nvPr/>
        </p:nvSpPr>
        <p:spPr>
          <a:xfrm>
            <a:off x="818793" y="4012406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Investing in comprehensive training programs to empower employees with up-to-date knowledge and skills.</a:t>
            </a:r>
            <a:endParaRPr lang="en-US" sz="1750" dirty="0"/>
          </a:p>
        </p:txBody>
      </p:sp>
      <p:sp>
        <p:nvSpPr>
          <p:cNvPr id="19" name="Shape 14">
            <a:extLst>
              <a:ext uri="{FF2B5EF4-FFF2-40B4-BE49-F238E27FC236}">
                <a16:creationId xmlns:a16="http://schemas.microsoft.com/office/drawing/2014/main" id="{50B6F85B-E6C2-B9D7-8DAE-ECCEFC0EC805}"/>
              </a:ext>
            </a:extLst>
          </p:cNvPr>
          <p:cNvSpPr/>
          <p:nvPr/>
        </p:nvSpPr>
        <p:spPr>
          <a:xfrm>
            <a:off x="6345972" y="4813399"/>
            <a:ext cx="777597" cy="44410"/>
          </a:xfrm>
          <a:prstGeom prst="rect">
            <a:avLst/>
          </a:prstGeom>
          <a:solidFill>
            <a:srgbClr val="D1D1C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>
            <a:extLst>
              <a:ext uri="{FF2B5EF4-FFF2-40B4-BE49-F238E27FC236}">
                <a16:creationId xmlns:a16="http://schemas.microsoft.com/office/drawing/2014/main" id="{242F7729-78C3-C1A1-C7FE-22E058BD62DB}"/>
              </a:ext>
            </a:extLst>
          </p:cNvPr>
          <p:cNvSpPr/>
          <p:nvPr/>
        </p:nvSpPr>
        <p:spPr>
          <a:xfrm>
            <a:off x="5846028" y="458569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533601DC-D65F-32F5-009C-3A38B5624654}"/>
              </a:ext>
            </a:extLst>
          </p:cNvPr>
          <p:cNvSpPr/>
          <p:nvPr/>
        </p:nvSpPr>
        <p:spPr>
          <a:xfrm>
            <a:off x="6004500" y="462736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8B1206FD-7436-1FC2-73F1-A2E57607A0E6}"/>
              </a:ext>
            </a:extLst>
          </p:cNvPr>
          <p:cNvSpPr/>
          <p:nvPr/>
        </p:nvSpPr>
        <p:spPr>
          <a:xfrm>
            <a:off x="7318058" y="4634270"/>
            <a:ext cx="280416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Technology Integration</a:t>
            </a:r>
            <a:endParaRPr lang="en-US" sz="2187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786D451C-8D22-E52F-EC65-6FD65201A5E2}"/>
              </a:ext>
            </a:extLst>
          </p:cNvPr>
          <p:cNvSpPr/>
          <p:nvPr/>
        </p:nvSpPr>
        <p:spPr>
          <a:xfrm>
            <a:off x="7318058" y="5203627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Embracing cutting-edge accounting software and tools to streamline processes and reduce the likelihood of human error.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19047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5AE3-2652-6FBB-574C-083F06DB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E16F-A8B5-442A-AAD1-FF572AE2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68DBE0B2-559F-8795-F47C-BFB45C4D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402EC8C0-C898-8256-2878-FFD8F5B440CE}"/>
              </a:ext>
            </a:extLst>
          </p:cNvPr>
          <p:cNvSpPr/>
          <p:nvPr/>
        </p:nvSpPr>
        <p:spPr>
          <a:xfrm>
            <a:off x="-1219200" y="-6858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30AFAE4-21EE-692A-5F5A-745559C28CAC}"/>
              </a:ext>
            </a:extLst>
          </p:cNvPr>
          <p:cNvSpPr/>
          <p:nvPr/>
        </p:nvSpPr>
        <p:spPr>
          <a:xfrm>
            <a:off x="818793" y="1276826"/>
            <a:ext cx="653034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Maintaining Transparency</a:t>
            </a:r>
            <a:endParaRPr lang="en-US" sz="4374" dirty="0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76D6A4CC-5131-A317-2723-ED6E746E30F2}"/>
              </a:ext>
            </a:extLst>
          </p:cNvPr>
          <p:cNvSpPr/>
          <p:nvPr/>
        </p:nvSpPr>
        <p:spPr>
          <a:xfrm>
            <a:off x="818793" y="24155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DD019605-15B3-3F42-CDD3-A5F284881B28}"/>
              </a:ext>
            </a:extLst>
          </p:cNvPr>
          <p:cNvSpPr/>
          <p:nvPr/>
        </p:nvSpPr>
        <p:spPr>
          <a:xfrm>
            <a:off x="1054775" y="2651522"/>
            <a:ext cx="257556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Clear Documentation</a:t>
            </a:r>
            <a:endParaRPr lang="en-US" sz="2187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1766868A-63EE-E0A1-D265-5EE2B9B38045}"/>
              </a:ext>
            </a:extLst>
          </p:cNvPr>
          <p:cNvSpPr/>
          <p:nvPr/>
        </p:nvSpPr>
        <p:spPr>
          <a:xfrm>
            <a:off x="1054775" y="322087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Ensuring all financial records are accurately documented, enabling complete transparency during external audits.</a:t>
            </a:r>
            <a:endParaRPr lang="en-US" sz="1750" dirty="0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ED5E7411-B3EE-3AB8-75C4-C0B316FE2709}"/>
              </a:ext>
            </a:extLst>
          </p:cNvPr>
          <p:cNvSpPr/>
          <p:nvPr/>
        </p:nvSpPr>
        <p:spPr>
          <a:xfrm>
            <a:off x="4411028" y="24155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9BCF7E69-483A-68C9-E8B6-A74F2F14405D}"/>
              </a:ext>
            </a:extLst>
          </p:cNvPr>
          <p:cNvSpPr/>
          <p:nvPr/>
        </p:nvSpPr>
        <p:spPr>
          <a:xfrm>
            <a:off x="4647009" y="26515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Internal Controls</a:t>
            </a:r>
            <a:endParaRPr lang="en-US" sz="2187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8D6DB273-8BC5-F262-BCFF-C7ADB332128B}"/>
              </a:ext>
            </a:extLst>
          </p:cNvPr>
          <p:cNvSpPr/>
          <p:nvPr/>
        </p:nvSpPr>
        <p:spPr>
          <a:xfrm>
            <a:off x="4647009" y="3220879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Implementing stringent internal controls and review procedures to promote accountability and detect errors promptly.</a:t>
            </a:r>
            <a:endParaRPr lang="en-US" sz="1750" dirty="0"/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BBD5EB70-4988-7F35-35BA-2E6C9A27B626}"/>
              </a:ext>
            </a:extLst>
          </p:cNvPr>
          <p:cNvSpPr/>
          <p:nvPr/>
        </p:nvSpPr>
        <p:spPr>
          <a:xfrm>
            <a:off x="8003262" y="2415540"/>
            <a:ext cx="3370064" cy="3165515"/>
          </a:xfrm>
          <a:prstGeom prst="roundRect">
            <a:avLst>
              <a:gd name="adj" fmla="val 3159"/>
            </a:avLst>
          </a:prstGeom>
          <a:solidFill>
            <a:srgbClr val="E8E8E3"/>
          </a:solidFill>
          <a:ln w="13811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3FB014A9-DCE7-3A15-E639-A677F4E7C819}"/>
              </a:ext>
            </a:extLst>
          </p:cNvPr>
          <p:cNvSpPr/>
          <p:nvPr/>
        </p:nvSpPr>
        <p:spPr>
          <a:xfrm>
            <a:off x="8239244" y="2651522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Effective Communication</a:t>
            </a:r>
            <a:endParaRPr lang="en-US" sz="2187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E2EA642B-F15B-D7FB-CFCA-B2B5B94FD824}"/>
              </a:ext>
            </a:extLst>
          </p:cNvPr>
          <p:cNvSpPr/>
          <p:nvPr/>
        </p:nvSpPr>
        <p:spPr>
          <a:xfrm>
            <a:off x="8239244" y="3568065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Establishing open and transparent lines of communication between the accounting department and auditors.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0601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83A8-1AA6-266C-0765-E5563D67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6DA8-F8AB-768E-88B5-8F45E80D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DE19DDF5-FE22-2FE5-01D5-365768A0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F9AFCC34-814E-3125-4335-4EA8E6F02494}"/>
              </a:ext>
            </a:extLst>
          </p:cNvPr>
          <p:cNvSpPr/>
          <p:nvPr/>
        </p:nvSpPr>
        <p:spPr>
          <a:xfrm>
            <a:off x="-1219200" y="-6858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3D1EBE7-E2AA-4B89-6B52-EDB4086FFB87}"/>
              </a:ext>
            </a:extLst>
          </p:cNvPr>
          <p:cNvSpPr/>
          <p:nvPr/>
        </p:nvSpPr>
        <p:spPr>
          <a:xfrm>
            <a:off x="818793" y="529114"/>
            <a:ext cx="745236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Collaborative Problem Solving</a:t>
            </a:r>
            <a:endParaRPr lang="en-US" sz="4374" dirty="0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43E890C1-3222-6B2E-2344-012A531D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93" y="1667828"/>
            <a:ext cx="3295888" cy="2036921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573D6739-2BBC-8838-393F-965890EEE7F6}"/>
              </a:ext>
            </a:extLst>
          </p:cNvPr>
          <p:cNvSpPr/>
          <p:nvPr/>
        </p:nvSpPr>
        <p:spPr>
          <a:xfrm>
            <a:off x="818793" y="3982403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Cross-Department Collaboration</a:t>
            </a:r>
            <a:endParaRPr lang="en-US" sz="2187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450F64-71A8-178A-18CD-F8958C54E77E}"/>
              </a:ext>
            </a:extLst>
          </p:cNvPr>
          <p:cNvSpPr/>
          <p:nvPr/>
        </p:nvSpPr>
        <p:spPr>
          <a:xfrm>
            <a:off x="818793" y="489894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Working closely with other departments to address and resolve potential accounting errors collectively.</a:t>
            </a:r>
            <a:endParaRPr lang="en-US" sz="1750" dirty="0"/>
          </a:p>
        </p:txBody>
      </p:sp>
      <p:pic>
        <p:nvPicPr>
          <p:cNvPr id="10" name="Image 2">
            <a:extLst>
              <a:ext uri="{FF2B5EF4-FFF2-40B4-BE49-F238E27FC236}">
                <a16:creationId xmlns:a16="http://schemas.microsoft.com/office/drawing/2014/main" id="{F428AC5B-85A0-F651-384D-5C52456D7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37" y="1667828"/>
            <a:ext cx="3296007" cy="2037040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679307C8-992E-0DCA-AE2A-D6A370F1B8C9}"/>
              </a:ext>
            </a:extLst>
          </p:cNvPr>
          <p:cNvSpPr/>
          <p:nvPr/>
        </p:nvSpPr>
        <p:spPr>
          <a:xfrm>
            <a:off x="4447937" y="39825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Regular Meetings</a:t>
            </a:r>
            <a:endParaRPr lang="en-US" sz="2187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98669BC3-3BC3-A608-8615-93C6B66B0A8F}"/>
              </a:ext>
            </a:extLst>
          </p:cNvPr>
          <p:cNvSpPr/>
          <p:nvPr/>
        </p:nvSpPr>
        <p:spPr>
          <a:xfrm>
            <a:off x="4447937" y="45518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Conducting scheduled meetings to discuss challenges, share best practices, and foster a culture of continuous improvement throughout the organization.</a:t>
            </a:r>
            <a:endParaRPr lang="en-US" sz="1750" dirty="0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27886F36-92D1-43A4-667E-EF6FBB6E9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1667828"/>
            <a:ext cx="3296007" cy="2037040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8CAAA3BC-49A1-98C5-5B39-9D8D11232EBE}"/>
              </a:ext>
            </a:extLst>
          </p:cNvPr>
          <p:cNvSpPr/>
          <p:nvPr/>
        </p:nvSpPr>
        <p:spPr>
          <a:xfrm>
            <a:off x="8077200" y="3982522"/>
            <a:ext cx="249936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Diverse Perspectives</a:t>
            </a:r>
            <a:endParaRPr lang="en-US" sz="2187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D88D4A25-3EE7-C2F8-8C46-3F64E3C15B10}"/>
              </a:ext>
            </a:extLst>
          </p:cNvPr>
          <p:cNvSpPr/>
          <p:nvPr/>
        </p:nvSpPr>
        <p:spPr>
          <a:xfrm>
            <a:off x="8077200" y="45518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Encouraging diverse teams and perspectives to ensure thorough and comprehensive problem-solving approaches.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0480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424E-EBA5-68F1-B741-942A2612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7CAC-9F8A-C7D4-9972-D3FDBFBA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4126E13F-F714-2390-91F1-F4A68422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7467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4CAFFDB8-3A2A-4F32-2A50-18DB6EC1D5F6}"/>
              </a:ext>
            </a:extLst>
          </p:cNvPr>
          <p:cNvSpPr/>
          <p:nvPr/>
        </p:nvSpPr>
        <p:spPr>
          <a:xfrm>
            <a:off x="-1219200" y="-687467"/>
            <a:ext cx="14630400" cy="8232934"/>
          </a:xfrm>
          <a:prstGeom prst="rect">
            <a:avLst/>
          </a:prstGeom>
          <a:solidFill>
            <a:srgbClr val="FFFFFF">
              <a:alpha val="75000"/>
            </a:srgbClr>
          </a:solidFill>
          <a:ln w="13097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32EC718-E188-706B-7A23-C9178585BC29}"/>
              </a:ext>
            </a:extLst>
          </p:cNvPr>
          <p:cNvSpPr/>
          <p:nvPr/>
        </p:nvSpPr>
        <p:spPr>
          <a:xfrm>
            <a:off x="1092160" y="2525435"/>
            <a:ext cx="4213741" cy="65841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184"/>
              </a:lnSpc>
              <a:buNone/>
            </a:pPr>
            <a:r>
              <a:rPr lang="en-US" sz="414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Rebuilding Trust</a:t>
            </a:r>
            <a:endParaRPr lang="en-US" sz="4147" dirty="0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3F156979-E552-99B4-65BD-9518FFFD2B9A}"/>
              </a:ext>
            </a:extLst>
          </p:cNvPr>
          <p:cNvSpPr/>
          <p:nvPr/>
        </p:nvSpPr>
        <p:spPr>
          <a:xfrm>
            <a:off x="1092160" y="3664386"/>
            <a:ext cx="473988" cy="473988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3097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B5341BC4-8846-3502-4B4F-B5B641EEAC12}"/>
              </a:ext>
            </a:extLst>
          </p:cNvPr>
          <p:cNvSpPr/>
          <p:nvPr/>
        </p:nvSpPr>
        <p:spPr>
          <a:xfrm>
            <a:off x="1260515" y="3703915"/>
            <a:ext cx="137160" cy="394930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111"/>
              </a:lnSpc>
              <a:buNone/>
            </a:pPr>
            <a:r>
              <a:rPr lang="en-US" sz="248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488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6CE6696-DE3C-8D94-CF13-AEE116CC52BC}"/>
              </a:ext>
            </a:extLst>
          </p:cNvPr>
          <p:cNvSpPr/>
          <p:nvPr/>
        </p:nvSpPr>
        <p:spPr>
          <a:xfrm>
            <a:off x="1776770" y="3736776"/>
            <a:ext cx="2106811" cy="329208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Transparency</a:t>
            </a:r>
            <a:endParaRPr lang="en-US" sz="2074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DCE7C81-D052-D0D6-8234-C3FF9E5B9D93}"/>
              </a:ext>
            </a:extLst>
          </p:cNvPr>
          <p:cNvSpPr/>
          <p:nvPr/>
        </p:nvSpPr>
        <p:spPr>
          <a:xfrm>
            <a:off x="1776770" y="4276606"/>
            <a:ext cx="2510909" cy="168592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Being transparent about the discovered mistake, acknowledging the error, and outlining the steps taken to address it.</a:t>
            </a:r>
            <a:endParaRPr lang="en-US" sz="1659" dirty="0"/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6F5A4023-F575-F7B1-4312-CAAAB4F10DAF}"/>
              </a:ext>
            </a:extLst>
          </p:cNvPr>
          <p:cNvSpPr/>
          <p:nvPr/>
        </p:nvSpPr>
        <p:spPr>
          <a:xfrm>
            <a:off x="4498300" y="3664386"/>
            <a:ext cx="473988" cy="473988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3097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357F2A77-BA86-E2C2-4E2A-322BF07C256D}"/>
              </a:ext>
            </a:extLst>
          </p:cNvPr>
          <p:cNvSpPr/>
          <p:nvPr/>
        </p:nvSpPr>
        <p:spPr>
          <a:xfrm>
            <a:off x="4647605" y="3703915"/>
            <a:ext cx="175260" cy="394930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111"/>
              </a:lnSpc>
              <a:buNone/>
            </a:pPr>
            <a:r>
              <a:rPr lang="en-US" sz="248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488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66B83C2C-224F-20C3-0E1B-6139C0FE4E2A}"/>
              </a:ext>
            </a:extLst>
          </p:cNvPr>
          <p:cNvSpPr/>
          <p:nvPr/>
        </p:nvSpPr>
        <p:spPr>
          <a:xfrm>
            <a:off x="5182910" y="3736776"/>
            <a:ext cx="2106811" cy="329208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Accountability</a:t>
            </a:r>
            <a:endParaRPr lang="en-US" sz="2074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79951EA3-F34E-282E-E9EC-DC0065814771}"/>
              </a:ext>
            </a:extLst>
          </p:cNvPr>
          <p:cNvSpPr/>
          <p:nvPr/>
        </p:nvSpPr>
        <p:spPr>
          <a:xfrm>
            <a:off x="5182910" y="4276606"/>
            <a:ext cx="2510909" cy="168592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Assuming responsibility for the mistakes made and demonstrating a commitment to preventing similar errors in the future.</a:t>
            </a:r>
            <a:endParaRPr lang="en-US" sz="1659" dirty="0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8776E617-B836-7EA3-04DF-808C09DBAB27}"/>
              </a:ext>
            </a:extLst>
          </p:cNvPr>
          <p:cNvSpPr/>
          <p:nvPr/>
        </p:nvSpPr>
        <p:spPr>
          <a:xfrm>
            <a:off x="7904440" y="3664386"/>
            <a:ext cx="473988" cy="473988"/>
          </a:xfrm>
          <a:prstGeom prst="roundRect">
            <a:avLst>
              <a:gd name="adj" fmla="val 20003"/>
            </a:avLst>
          </a:prstGeom>
          <a:solidFill>
            <a:srgbClr val="E8E8E3"/>
          </a:solidFill>
          <a:ln w="13097">
            <a:solidFill>
              <a:srgbClr val="D1D1C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08E8B6A4-80E2-3FBD-6CD9-976B6D3040FB}"/>
              </a:ext>
            </a:extLst>
          </p:cNvPr>
          <p:cNvSpPr/>
          <p:nvPr/>
        </p:nvSpPr>
        <p:spPr>
          <a:xfrm>
            <a:off x="8053745" y="3703915"/>
            <a:ext cx="175260" cy="394930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111"/>
              </a:lnSpc>
              <a:buNone/>
            </a:pPr>
            <a:r>
              <a:rPr lang="en-US" sz="248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488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A045E5DB-BED4-84B8-4ED4-B7F048878B64}"/>
              </a:ext>
            </a:extLst>
          </p:cNvPr>
          <p:cNvSpPr/>
          <p:nvPr/>
        </p:nvSpPr>
        <p:spPr>
          <a:xfrm>
            <a:off x="8589050" y="3736776"/>
            <a:ext cx="2510909" cy="65841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92"/>
              </a:lnSpc>
              <a:buNone/>
            </a:pPr>
            <a:r>
              <a:rPr lang="en-US" sz="2074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Open Communication</a:t>
            </a:r>
            <a:endParaRPr lang="en-US" sz="2074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24905AE1-EEB2-5E27-DB74-40BBB658E17E}"/>
              </a:ext>
            </a:extLst>
          </p:cNvPr>
          <p:cNvSpPr/>
          <p:nvPr/>
        </p:nvSpPr>
        <p:spPr>
          <a:xfrm>
            <a:off x="8589050" y="4605814"/>
            <a:ext cx="2510909" cy="236029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54"/>
              </a:lnSpc>
              <a:buNone/>
            </a:pPr>
            <a:r>
              <a:rPr lang="en-US" sz="1659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Remaining open and receptive to any inquiries or concerns raised by auditors, providing them with the necessary information and explanations.</a:t>
            </a:r>
            <a:endParaRPr lang="en-US" sz="1659" dirty="0"/>
          </a:p>
        </p:txBody>
      </p:sp>
      <p:pic>
        <p:nvPicPr>
          <p:cNvPr id="19" name="Image 1">
            <a:extLst>
              <a:ext uri="{FF2B5EF4-FFF2-40B4-BE49-F238E27FC236}">
                <a16:creationId xmlns:a16="http://schemas.microsoft.com/office/drawing/2014/main" id="{F77C850F-408F-F7BA-8E2E-3727B355B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9200" y="-687467"/>
            <a:ext cx="14630400" cy="263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3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C246-C044-A640-B37E-5FBE5ECA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C307-1001-6541-D63A-A4A807C4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241B1642-4E66-59EE-5888-FD594B75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E0EC0549-1337-9800-31B7-2EFA4AA110CA}"/>
              </a:ext>
            </a:extLst>
          </p:cNvPr>
          <p:cNvSpPr/>
          <p:nvPr/>
        </p:nvSpPr>
        <p:spPr>
          <a:xfrm>
            <a:off x="-1219200" y="-68580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DF0F97D2-CACF-25D1-9B11-B8206C817F60}"/>
              </a:ext>
            </a:extLst>
          </p:cNvPr>
          <p:cNvSpPr/>
          <p:nvPr/>
        </p:nvSpPr>
        <p:spPr>
          <a:xfrm>
            <a:off x="818793" y="351473"/>
            <a:ext cx="9669780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Continuous Learning and Development</a:t>
            </a:r>
            <a:endParaRPr lang="en-US" sz="4374" dirty="0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1A41D30F-F1A5-0350-9869-B51694044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93" y="1490186"/>
            <a:ext cx="3295888" cy="2036921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A6F77153-89A6-AE89-4BAD-E84576366A7C}"/>
              </a:ext>
            </a:extLst>
          </p:cNvPr>
          <p:cNvSpPr/>
          <p:nvPr/>
        </p:nvSpPr>
        <p:spPr>
          <a:xfrm>
            <a:off x="818793" y="3804761"/>
            <a:ext cx="316992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Professional Development</a:t>
            </a:r>
            <a:endParaRPr lang="en-US" sz="2187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791E7ED-5FA3-9BF3-CC33-C97125D45634}"/>
              </a:ext>
            </a:extLst>
          </p:cNvPr>
          <p:cNvSpPr/>
          <p:nvPr/>
        </p:nvSpPr>
        <p:spPr>
          <a:xfrm>
            <a:off x="818793" y="4374118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Encouraging employees to participate in industry conferences, seminars, and training programs to enhance their accounting knowledge and skills.</a:t>
            </a:r>
            <a:endParaRPr lang="en-US" sz="1750" dirty="0"/>
          </a:p>
        </p:txBody>
      </p:sp>
      <p:pic>
        <p:nvPicPr>
          <p:cNvPr id="10" name="Image 2">
            <a:extLst>
              <a:ext uri="{FF2B5EF4-FFF2-40B4-BE49-F238E27FC236}">
                <a16:creationId xmlns:a16="http://schemas.microsoft.com/office/drawing/2014/main" id="{42D65CC9-582D-09B9-33F7-08A881A8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937" y="1490186"/>
            <a:ext cx="3296007" cy="2037040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1D00CE2A-7002-730D-D145-FB10AAE3D078}"/>
              </a:ext>
            </a:extLst>
          </p:cNvPr>
          <p:cNvSpPr/>
          <p:nvPr/>
        </p:nvSpPr>
        <p:spPr>
          <a:xfrm>
            <a:off x="4447937" y="3804880"/>
            <a:ext cx="266700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Mentorship Programs</a:t>
            </a:r>
            <a:endParaRPr lang="en-US" sz="2187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909032E4-8136-AD42-A85F-2BBF726F4E35}"/>
              </a:ext>
            </a:extLst>
          </p:cNvPr>
          <p:cNvSpPr/>
          <p:nvPr/>
        </p:nvSpPr>
        <p:spPr>
          <a:xfrm>
            <a:off x="4447937" y="4374237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Establishing mentorship programs to foster knowledge transfer and support the growth of accounting professionals within the department.</a:t>
            </a:r>
            <a:endParaRPr lang="en-US" sz="1750" dirty="0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2917766B-F381-1C68-1318-34377D633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1490186"/>
            <a:ext cx="3296007" cy="2037040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9C9BE528-4106-2393-75DD-C38121BACA94}"/>
              </a:ext>
            </a:extLst>
          </p:cNvPr>
          <p:cNvSpPr/>
          <p:nvPr/>
        </p:nvSpPr>
        <p:spPr>
          <a:xfrm>
            <a:off x="8077200" y="3804880"/>
            <a:ext cx="2339340" cy="347186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Ongoing Education</a:t>
            </a:r>
            <a:endParaRPr lang="en-US" sz="2187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9F00F714-A95C-50D7-8922-FAF4CC8733FA}"/>
              </a:ext>
            </a:extLst>
          </p:cNvPr>
          <p:cNvSpPr/>
          <p:nvPr/>
        </p:nvSpPr>
        <p:spPr>
          <a:xfrm>
            <a:off x="8077200" y="4374237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Investing in ongoing education opportunities to keep employees updated on the latest accounting principles and best practices.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05139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21E6-1764-D75E-C163-C160F1F3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7AD1-C901-A982-1E07-B5DDDC9F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0">
            <a:extLst>
              <a:ext uri="{FF2B5EF4-FFF2-40B4-BE49-F238E27FC236}">
                <a16:creationId xmlns:a16="http://schemas.microsoft.com/office/drawing/2014/main" id="{3D3C6039-E0FF-07D0-EAC4-D3C219BBD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" y="-488752"/>
            <a:ext cx="14630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E5E4C6D4-D465-D1AC-C0A2-F514311103F8}"/>
              </a:ext>
            </a:extLst>
          </p:cNvPr>
          <p:cNvSpPr/>
          <p:nvPr/>
        </p:nvSpPr>
        <p:spPr>
          <a:xfrm>
            <a:off x="5001" y="-488752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586F7D-E088-730D-98F2-D8FD87E403AE}"/>
              </a:ext>
            </a:extLst>
          </p:cNvPr>
          <p:cNvSpPr/>
          <p:nvPr/>
        </p:nvSpPr>
        <p:spPr>
          <a:xfrm>
            <a:off x="838200" y="240137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01BC2F13-F304-339E-13C3-E22BA449D454}"/>
              </a:ext>
            </a:extLst>
          </p:cNvPr>
          <p:cNvSpPr/>
          <p:nvPr/>
        </p:nvSpPr>
        <p:spPr>
          <a:xfrm>
            <a:off x="838200" y="3429000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While the numeric mistake discovered by the auditor was regrettable, the accounting department's commitment to accuracy, continuous improvement, transparency, and collaborative problem-solving ensures that such errors were promptly addressed and improved.</a:t>
            </a:r>
            <a:endParaRPr lang="en-US" sz="1750" dirty="0"/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85408194-BA15-4384-3A2D-9847788D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001" y="-488752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9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Gelasio</vt:lpstr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Yeon</dc:creator>
  <cp:lastModifiedBy>Sean Yeon</cp:lastModifiedBy>
  <cp:revision>7</cp:revision>
  <dcterms:created xsi:type="dcterms:W3CDTF">2023-10-12T22:44:11Z</dcterms:created>
  <dcterms:modified xsi:type="dcterms:W3CDTF">2023-10-12T23:04:10Z</dcterms:modified>
</cp:coreProperties>
</file>