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627" y="1026998"/>
            <a:ext cx="972474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1709273" y="0"/>
                </a:lnTo>
                <a:lnTo>
                  <a:pt x="11709273" y="469900"/>
                </a:lnTo>
                <a:lnTo>
                  <a:pt x="11709273" y="6381750"/>
                </a:lnTo>
                <a:lnTo>
                  <a:pt x="476377" y="6381750"/>
                </a:lnTo>
                <a:lnTo>
                  <a:pt x="476377" y="469900"/>
                </a:lnTo>
                <a:lnTo>
                  <a:pt x="11709273" y="469900"/>
                </a:lnTo>
                <a:lnTo>
                  <a:pt x="11709273" y="0"/>
                </a:ln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9776" y="0"/>
            <a:ext cx="758951" cy="12039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6998"/>
            <a:ext cx="4191000" cy="4190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0600" y="5867399"/>
            <a:ext cx="990600" cy="99059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01000" y="9144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0871" y="1517903"/>
            <a:ext cx="3289300" cy="767715"/>
          </a:xfrm>
          <a:custGeom>
            <a:avLst/>
            <a:gdLst/>
            <a:ahLst/>
            <a:cxnLst/>
            <a:rect l="l" t="t" r="r" b="b"/>
            <a:pathLst>
              <a:path w="3289300" h="767714">
                <a:moveTo>
                  <a:pt x="3227070" y="0"/>
                </a:moveTo>
                <a:lnTo>
                  <a:pt x="2910585" y="104775"/>
                </a:lnTo>
                <a:lnTo>
                  <a:pt x="2591688" y="200533"/>
                </a:lnTo>
                <a:lnTo>
                  <a:pt x="2486279" y="229870"/>
                </a:lnTo>
                <a:lnTo>
                  <a:pt x="2272029" y="287147"/>
                </a:lnTo>
                <a:lnTo>
                  <a:pt x="2060321" y="340360"/>
                </a:lnTo>
                <a:lnTo>
                  <a:pt x="1955164" y="365633"/>
                </a:lnTo>
                <a:lnTo>
                  <a:pt x="1640077" y="436118"/>
                </a:lnTo>
                <a:lnTo>
                  <a:pt x="1330325" y="498729"/>
                </a:lnTo>
                <a:lnTo>
                  <a:pt x="1127632" y="536701"/>
                </a:lnTo>
                <a:lnTo>
                  <a:pt x="829436" y="588263"/>
                </a:lnTo>
                <a:lnTo>
                  <a:pt x="448055" y="646557"/>
                </a:lnTo>
                <a:lnTo>
                  <a:pt x="174751" y="683641"/>
                </a:lnTo>
                <a:lnTo>
                  <a:pt x="0" y="704850"/>
                </a:lnTo>
                <a:lnTo>
                  <a:pt x="39116" y="766318"/>
                </a:lnTo>
                <a:lnTo>
                  <a:pt x="66167" y="767080"/>
                </a:lnTo>
                <a:lnTo>
                  <a:pt x="95123" y="767588"/>
                </a:lnTo>
                <a:lnTo>
                  <a:pt x="125983" y="767715"/>
                </a:lnTo>
                <a:lnTo>
                  <a:pt x="193039" y="766953"/>
                </a:lnTo>
                <a:lnTo>
                  <a:pt x="306070" y="763651"/>
                </a:lnTo>
                <a:lnTo>
                  <a:pt x="477774" y="755142"/>
                </a:lnTo>
                <a:lnTo>
                  <a:pt x="773176" y="735076"/>
                </a:lnTo>
                <a:lnTo>
                  <a:pt x="1336294" y="685038"/>
                </a:lnTo>
                <a:lnTo>
                  <a:pt x="2059558" y="606806"/>
                </a:lnTo>
                <a:lnTo>
                  <a:pt x="2689605" y="527176"/>
                </a:lnTo>
                <a:lnTo>
                  <a:pt x="3038982" y="477012"/>
                </a:lnTo>
                <a:lnTo>
                  <a:pt x="3250946" y="443103"/>
                </a:lnTo>
                <a:lnTo>
                  <a:pt x="3288792" y="436625"/>
                </a:lnTo>
                <a:lnTo>
                  <a:pt x="3265678" y="270383"/>
                </a:lnTo>
                <a:lnTo>
                  <a:pt x="3246120" y="138049"/>
                </a:lnTo>
                <a:lnTo>
                  <a:pt x="322707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470280"/>
                </a:lnTo>
                <a:lnTo>
                  <a:pt x="11709273" y="470280"/>
                </a:lnTo>
                <a:lnTo>
                  <a:pt x="11709273" y="1871726"/>
                </a:lnTo>
                <a:lnTo>
                  <a:pt x="10971022" y="1981835"/>
                </a:lnTo>
                <a:lnTo>
                  <a:pt x="10201148" y="2075561"/>
                </a:lnTo>
                <a:lnTo>
                  <a:pt x="9947148" y="2100961"/>
                </a:lnTo>
                <a:lnTo>
                  <a:pt x="9434322" y="2146935"/>
                </a:lnTo>
                <a:lnTo>
                  <a:pt x="8927973" y="2185035"/>
                </a:lnTo>
                <a:lnTo>
                  <a:pt x="8675497" y="2200910"/>
                </a:lnTo>
                <a:lnTo>
                  <a:pt x="7926197" y="2237486"/>
                </a:lnTo>
                <a:lnTo>
                  <a:pt x="7191248" y="2258060"/>
                </a:lnTo>
                <a:lnTo>
                  <a:pt x="6473698" y="2266061"/>
                </a:lnTo>
                <a:lnTo>
                  <a:pt x="6006973" y="2264410"/>
                </a:lnTo>
                <a:lnTo>
                  <a:pt x="5108448" y="2247011"/>
                </a:lnTo>
                <a:lnTo>
                  <a:pt x="4467098" y="2223135"/>
                </a:lnTo>
                <a:lnTo>
                  <a:pt x="3665347" y="2180336"/>
                </a:lnTo>
                <a:lnTo>
                  <a:pt x="2931922" y="2131060"/>
                </a:lnTo>
                <a:lnTo>
                  <a:pt x="2592197" y="2104136"/>
                </a:lnTo>
                <a:lnTo>
                  <a:pt x="1979422" y="2046986"/>
                </a:lnTo>
                <a:lnTo>
                  <a:pt x="1233360" y="1965960"/>
                </a:lnTo>
                <a:lnTo>
                  <a:pt x="863472" y="1921510"/>
                </a:lnTo>
                <a:lnTo>
                  <a:pt x="476377" y="1868170"/>
                </a:lnTo>
                <a:lnTo>
                  <a:pt x="476377" y="470026"/>
                </a:lnTo>
                <a:lnTo>
                  <a:pt x="12192000" y="4700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9776" y="0"/>
            <a:ext cx="758951" cy="120396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627" y="1026998"/>
            <a:ext cx="972474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627" y="2618994"/>
            <a:ext cx="9724745" cy="341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00" y="1828800"/>
            <a:ext cx="110490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769" algn="ctr">
              <a:lnSpc>
                <a:spcPct val="100000"/>
              </a:lnSpc>
              <a:spcBef>
                <a:spcPts val="100"/>
              </a:spcBef>
            </a:pPr>
            <a:r>
              <a:rPr sz="8000" spc="35" dirty="0">
                <a:solidFill>
                  <a:srgbClr val="EBEBEB"/>
                </a:solidFill>
                <a:latin typeface="Bernard MT Condensed" panose="02050806060905020404" pitchFamily="18" charset="0"/>
                <a:cs typeface="Verdana"/>
              </a:rPr>
              <a:t>Telecom</a:t>
            </a:r>
            <a:r>
              <a:rPr sz="8000" spc="195" dirty="0">
                <a:solidFill>
                  <a:srgbClr val="EBEBEB"/>
                </a:solidFill>
                <a:latin typeface="Bernard MT Condensed" panose="02050806060905020404" pitchFamily="18" charset="0"/>
                <a:cs typeface="Verdana"/>
              </a:rPr>
              <a:t> </a:t>
            </a:r>
            <a:r>
              <a:rPr sz="8000" spc="100" dirty="0">
                <a:solidFill>
                  <a:srgbClr val="EBEBEB"/>
                </a:solidFill>
                <a:latin typeface="Bernard MT Condensed" panose="02050806060905020404" pitchFamily="18" charset="0"/>
                <a:cs typeface="Verdana"/>
              </a:rPr>
              <a:t>Churn</a:t>
            </a:r>
            <a:r>
              <a:rPr sz="8000" spc="-235" dirty="0">
                <a:solidFill>
                  <a:srgbClr val="EBEBEB"/>
                </a:solidFill>
                <a:latin typeface="Bernard MT Condensed" panose="02050806060905020404" pitchFamily="18" charset="0"/>
                <a:cs typeface="Verdana"/>
              </a:rPr>
              <a:t> </a:t>
            </a:r>
            <a:r>
              <a:rPr sz="8000" spc="114" dirty="0">
                <a:solidFill>
                  <a:srgbClr val="EBEBEB"/>
                </a:solidFill>
                <a:latin typeface="Bernard MT Condensed" panose="02050806060905020404" pitchFamily="18" charset="0"/>
                <a:cs typeface="Verdana"/>
              </a:rPr>
              <a:t>Case</a:t>
            </a:r>
            <a:endParaRPr sz="8000" dirty="0">
              <a:latin typeface="Bernard MT Condensed" panose="02050806060905020404" pitchFamily="18" charset="0"/>
              <a:cs typeface="Verdana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8000" spc="-235" dirty="0">
                <a:solidFill>
                  <a:srgbClr val="EBEBEB"/>
                </a:solidFill>
                <a:latin typeface="Bernard MT Condensed" panose="02050806060905020404" pitchFamily="18" charset="0"/>
                <a:cs typeface="Verdana"/>
              </a:rPr>
              <a:t>Study</a:t>
            </a:r>
            <a:endParaRPr sz="8000" dirty="0">
              <a:latin typeface="Bernard MT Condensed" panose="02050806060905020404" pitchFamily="18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0" y="5029200"/>
            <a:ext cx="1957451" cy="123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600"/>
              </a:lnSpc>
              <a:spcBef>
                <a:spcPts val="90"/>
              </a:spcBef>
            </a:pPr>
            <a:r>
              <a:rPr lang="en-IN" sz="1800" spc="-30" dirty="0">
                <a:solidFill>
                  <a:srgbClr val="ED52A3"/>
                </a:solidFill>
                <a:latin typeface="Sitka Small Semibold" pitchFamily="2" charset="0"/>
                <a:cs typeface="Verdana"/>
              </a:rPr>
              <a:t>Archana Lahiri</a:t>
            </a:r>
            <a:r>
              <a:rPr sz="1800" dirty="0">
                <a:solidFill>
                  <a:srgbClr val="ED52A3"/>
                </a:solidFill>
                <a:latin typeface="Sitka Small Semibold" pitchFamily="2" charset="0"/>
                <a:cs typeface="Verdana"/>
              </a:rPr>
              <a:t>  </a:t>
            </a:r>
            <a:endParaRPr lang="en-IN" sz="1800" dirty="0">
              <a:solidFill>
                <a:srgbClr val="ED52A3"/>
              </a:solidFill>
              <a:latin typeface="Sitka Small Semibold" pitchFamily="2" charset="0"/>
              <a:cs typeface="Verdana"/>
            </a:endParaRPr>
          </a:p>
          <a:p>
            <a:pPr marL="12700" marR="5080">
              <a:lnSpc>
                <a:spcPct val="150600"/>
              </a:lnSpc>
              <a:spcBef>
                <a:spcPts val="90"/>
              </a:spcBef>
            </a:pPr>
            <a:r>
              <a:rPr lang="en-IN" spc="-125" dirty="0">
                <a:solidFill>
                  <a:srgbClr val="ED52A3"/>
                </a:solidFill>
                <a:latin typeface="Sitka Small Semibold" pitchFamily="2" charset="0"/>
                <a:cs typeface="Verdana"/>
              </a:rPr>
              <a:t>Chand Pasha</a:t>
            </a:r>
            <a:r>
              <a:rPr sz="1800" dirty="0">
                <a:solidFill>
                  <a:srgbClr val="ED52A3"/>
                </a:solidFill>
                <a:latin typeface="Sitka Small Semibold" pitchFamily="2" charset="0"/>
                <a:cs typeface="Verdana"/>
              </a:rPr>
              <a:t>  </a:t>
            </a:r>
            <a:endParaRPr lang="en-IN" sz="1800" dirty="0">
              <a:solidFill>
                <a:srgbClr val="ED52A3"/>
              </a:solidFill>
              <a:latin typeface="Sitka Small Semibold" pitchFamily="2" charset="0"/>
              <a:cs typeface="Verdana"/>
            </a:endParaRPr>
          </a:p>
          <a:p>
            <a:pPr marL="12700" marR="5080">
              <a:lnSpc>
                <a:spcPct val="150600"/>
              </a:lnSpc>
              <a:spcBef>
                <a:spcPts val="90"/>
              </a:spcBef>
            </a:pPr>
            <a:r>
              <a:rPr lang="en-IN" dirty="0">
                <a:solidFill>
                  <a:srgbClr val="ED52A3"/>
                </a:solidFill>
                <a:latin typeface="Sitka Small Semibold" pitchFamily="2" charset="0"/>
                <a:cs typeface="Verdana"/>
              </a:rPr>
              <a:t>Bijal Dave</a:t>
            </a:r>
            <a:endParaRPr sz="1800" dirty="0">
              <a:latin typeface="Sitka Small Semibold" pitchFamily="2" charset="0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752678"/>
            <a:ext cx="6711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M</a:t>
            </a:r>
            <a:r>
              <a:rPr spc="114" dirty="0"/>
              <a:t>o</a:t>
            </a:r>
            <a:r>
              <a:rPr spc="105" dirty="0"/>
              <a:t>de</a:t>
            </a:r>
            <a:r>
              <a:rPr dirty="0"/>
              <a:t>l</a:t>
            </a:r>
            <a:r>
              <a:rPr spc="-135" dirty="0"/>
              <a:t> </a:t>
            </a:r>
            <a:r>
              <a:rPr spc="-70" dirty="0"/>
              <a:t>Ev</a:t>
            </a:r>
            <a:r>
              <a:rPr spc="-75" dirty="0"/>
              <a:t>a</a:t>
            </a:r>
            <a:r>
              <a:rPr spc="-55" dirty="0"/>
              <a:t>l</a:t>
            </a:r>
            <a:r>
              <a:rPr spc="-75" dirty="0"/>
              <a:t>u</a:t>
            </a:r>
            <a:r>
              <a:rPr spc="-80" dirty="0"/>
              <a:t>a</a:t>
            </a:r>
            <a:r>
              <a:rPr spc="-55" dirty="0"/>
              <a:t>ti</a:t>
            </a:r>
            <a:r>
              <a:rPr spc="-75" dirty="0"/>
              <a:t>o</a:t>
            </a:r>
            <a:r>
              <a:rPr dirty="0"/>
              <a:t>n</a:t>
            </a:r>
            <a:r>
              <a:rPr spc="-380" dirty="0"/>
              <a:t> </a:t>
            </a:r>
            <a:r>
              <a:rPr spc="45" dirty="0"/>
              <a:t>o</a:t>
            </a:r>
            <a:r>
              <a:rPr dirty="0"/>
              <a:t>n</a:t>
            </a:r>
            <a:r>
              <a:rPr spc="-235" dirty="0"/>
              <a:t> </a:t>
            </a:r>
            <a:r>
              <a:rPr spc="-300" dirty="0"/>
              <a:t>Te</a:t>
            </a:r>
            <a:r>
              <a:rPr spc="-295" dirty="0"/>
              <a:t>s</a:t>
            </a:r>
            <a:r>
              <a:rPr dirty="0"/>
              <a:t>t</a:t>
            </a:r>
            <a:r>
              <a:rPr spc="-575" dirty="0"/>
              <a:t> </a:t>
            </a:r>
            <a:r>
              <a:rPr spc="105" dirty="0"/>
              <a:t>d</a:t>
            </a:r>
            <a:r>
              <a:rPr spc="114" dirty="0"/>
              <a:t>a</a:t>
            </a:r>
            <a:r>
              <a:rPr spc="70" dirty="0"/>
              <a:t>t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627" y="2490216"/>
            <a:ext cx="9425940" cy="191960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53695" algn="l"/>
                <a:tab pos="1567180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cc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	:</a:t>
            </a:r>
            <a:r>
              <a:rPr sz="1800" spc="-4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8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3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80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pe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4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4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82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model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created 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sensitivity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model,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i.e.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True</a:t>
            </a:r>
            <a:r>
              <a:rPr sz="1800" spc="-5" dirty="0">
                <a:latin typeface="Verdana"/>
                <a:cs typeface="Verdana"/>
              </a:rPr>
              <a:t> positive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rate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given</a:t>
            </a:r>
            <a:r>
              <a:rPr sz="1800" dirty="0">
                <a:latin typeface="Verdana"/>
                <a:cs typeface="Verdana"/>
              </a:rPr>
              <a:t> more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importance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actual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prediction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churn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customer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1026998"/>
            <a:ext cx="6786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M</a:t>
            </a:r>
            <a:r>
              <a:rPr spc="114" dirty="0"/>
              <a:t>o</a:t>
            </a:r>
            <a:r>
              <a:rPr spc="105" dirty="0"/>
              <a:t>de</a:t>
            </a:r>
            <a:r>
              <a:rPr dirty="0"/>
              <a:t>l</a:t>
            </a:r>
            <a:r>
              <a:rPr spc="-160" dirty="0"/>
              <a:t> </a:t>
            </a:r>
            <a:r>
              <a:rPr spc="-10" dirty="0"/>
              <a:t>e</a:t>
            </a:r>
            <a:r>
              <a:rPr spc="-70" dirty="0"/>
              <a:t>v</a:t>
            </a:r>
            <a:r>
              <a:rPr dirty="0"/>
              <a:t>a</a:t>
            </a:r>
            <a:r>
              <a:rPr spc="15" dirty="0"/>
              <a:t>l</a:t>
            </a:r>
            <a:r>
              <a:rPr dirty="0"/>
              <a:t>ua</a:t>
            </a:r>
            <a:r>
              <a:rPr spc="-3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345" dirty="0"/>
              <a:t> </a:t>
            </a:r>
            <a:r>
              <a:rPr spc="-35" dirty="0"/>
              <a:t>–R</a:t>
            </a:r>
            <a:r>
              <a:rPr spc="-30" dirty="0"/>
              <a:t>O</a:t>
            </a:r>
            <a:r>
              <a:rPr dirty="0"/>
              <a:t>C</a:t>
            </a:r>
            <a:r>
              <a:rPr spc="-300" dirty="0"/>
              <a:t> </a:t>
            </a:r>
            <a:r>
              <a:rPr spc="-20" dirty="0"/>
              <a:t>C</a:t>
            </a:r>
            <a:r>
              <a:rPr spc="-25" dirty="0"/>
              <a:t>ur</a:t>
            </a:r>
            <a:r>
              <a:rPr spc="-45" dirty="0"/>
              <a:t>v</a:t>
            </a:r>
            <a:r>
              <a:rPr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2514600"/>
            <a:ext cx="4553711" cy="4038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2509011"/>
            <a:ext cx="4422140" cy="16173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938530">
              <a:lnSpc>
                <a:spcPct val="100000"/>
              </a:lnSpc>
              <a:spcBef>
                <a:spcPts val="965"/>
              </a:spcBef>
              <a:tabLst>
                <a:tab pos="1280160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ROC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Curve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Verdana"/>
                <a:cs typeface="Verdana"/>
              </a:rPr>
              <a:t>**The AUC </a:t>
            </a:r>
            <a:r>
              <a:rPr sz="1800" dirty="0">
                <a:latin typeface="Verdana"/>
                <a:cs typeface="Verdana"/>
              </a:rPr>
              <a:t>score </a:t>
            </a:r>
            <a:r>
              <a:rPr sz="1800" spc="-5" dirty="0">
                <a:latin typeface="Verdana"/>
                <a:cs typeface="Verdana"/>
              </a:rPr>
              <a:t>for train </a:t>
            </a:r>
            <a:r>
              <a:rPr sz="1800" dirty="0">
                <a:latin typeface="Verdana"/>
                <a:cs typeface="Verdana"/>
              </a:rPr>
              <a:t>Data </a:t>
            </a:r>
            <a:r>
              <a:rPr sz="1800" spc="-10" dirty="0">
                <a:latin typeface="Verdana"/>
                <a:cs typeface="Verdana"/>
              </a:rPr>
              <a:t>Frame </a:t>
            </a:r>
            <a:r>
              <a:rPr sz="1800" spc="-6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0.90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Data </a:t>
            </a:r>
            <a:r>
              <a:rPr sz="1800" spc="-10" dirty="0">
                <a:latin typeface="Verdana"/>
                <a:cs typeface="Verdana"/>
              </a:rPr>
              <a:t>Frame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0.87.This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model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considered</a:t>
            </a:r>
            <a:endParaRPr sz="1800">
              <a:latin typeface="Verdana"/>
              <a:cs typeface="Verdana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as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good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model.**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46" y="682828"/>
            <a:ext cx="629602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PCA</a:t>
            </a:r>
            <a:r>
              <a:rPr spc="204" dirty="0"/>
              <a:t> </a:t>
            </a:r>
            <a:r>
              <a:rPr spc="75" dirty="0"/>
              <a:t>and</a:t>
            </a:r>
            <a:r>
              <a:rPr spc="160" dirty="0"/>
              <a:t> </a:t>
            </a:r>
            <a:r>
              <a:rPr spc="85" dirty="0"/>
              <a:t>SVM</a:t>
            </a:r>
            <a:r>
              <a:rPr spc="190" dirty="0"/>
              <a:t> </a:t>
            </a:r>
            <a:r>
              <a:rPr spc="55" dirty="0"/>
              <a:t>on</a:t>
            </a:r>
            <a:r>
              <a:rPr spc="170" dirty="0"/>
              <a:t> </a:t>
            </a:r>
            <a:r>
              <a:rPr spc="105" dirty="0"/>
              <a:t>Logistics </a:t>
            </a:r>
            <a:r>
              <a:rPr spc="-1250" dirty="0"/>
              <a:t> </a:t>
            </a:r>
            <a:r>
              <a:rPr spc="100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435" y="2631185"/>
            <a:ext cx="7916545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0"/>
              </a:spcBef>
              <a:tabLst>
                <a:tab pos="424180" algn="l"/>
                <a:tab pos="1009015" algn="l"/>
                <a:tab pos="6779895" algn="l"/>
              </a:tabLst>
            </a:pPr>
            <a:r>
              <a:rPr sz="1400" spc="-5" dirty="0">
                <a:solidFill>
                  <a:srgbClr val="B31166"/>
                </a:solidFill>
                <a:latin typeface="MS Gothic"/>
                <a:cs typeface="MS Gothic"/>
              </a:rPr>
              <a:t>▶	</a:t>
            </a:r>
            <a:r>
              <a:rPr sz="1800" spc="-10" dirty="0">
                <a:latin typeface="Verdana"/>
                <a:cs typeface="Verdana"/>
              </a:rPr>
              <a:t>The		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latin typeface="Verdana"/>
                <a:cs typeface="Verdana"/>
              </a:rPr>
              <a:t>curacy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logistic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regression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model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train	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PCA: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81.8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89"/>
              </a:lnSpc>
              <a:tabLst>
                <a:tab pos="497205" algn="l"/>
              </a:tabLst>
            </a:pPr>
            <a:r>
              <a:rPr sz="180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latin typeface="Verdana"/>
                <a:cs typeface="Verdana"/>
              </a:rPr>
              <a:t>Accuracy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logistic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regression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model 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with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PCA: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75.4</a:t>
            </a:r>
            <a:endParaRPr sz="1800">
              <a:latin typeface="Verdana"/>
              <a:cs typeface="Verdana"/>
            </a:endParaRPr>
          </a:p>
          <a:p>
            <a:pPr marR="5097780" algn="r">
              <a:lnSpc>
                <a:spcPct val="100000"/>
              </a:lnSpc>
              <a:spcBef>
                <a:spcPts val="1080"/>
              </a:spcBef>
              <a:tabLst>
                <a:tab pos="53911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SV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R="5153025" algn="r">
              <a:lnSpc>
                <a:spcPct val="100000"/>
              </a:lnSpc>
              <a:spcBef>
                <a:spcPts val="95"/>
              </a:spcBef>
            </a:pPr>
            <a:r>
              <a:rPr sz="1800" spc="-10" dirty="0">
                <a:latin typeface="Verdana"/>
                <a:cs typeface="Verdana"/>
              </a:rPr>
              <a:t>Accuracy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78.1</a:t>
            </a:r>
            <a:endParaRPr sz="1800">
              <a:latin typeface="Verdana"/>
              <a:cs typeface="Verdana"/>
            </a:endParaRPr>
          </a:p>
          <a:p>
            <a:pPr marR="5116830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Precision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23.3</a:t>
            </a:r>
            <a:endParaRPr sz="1800">
              <a:latin typeface="Verdana"/>
              <a:cs typeface="Verdana"/>
            </a:endParaRPr>
          </a:p>
          <a:p>
            <a:pPr marL="114681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Recall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74.3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1026998"/>
            <a:ext cx="5567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935" algn="l"/>
              </a:tabLst>
            </a:pPr>
            <a:r>
              <a:rPr spc="-90" dirty="0"/>
              <a:t>Hy</a:t>
            </a:r>
            <a:r>
              <a:rPr spc="-105" dirty="0"/>
              <a:t>pe</a:t>
            </a:r>
            <a:r>
              <a:rPr dirty="0"/>
              <a:t>r</a:t>
            </a:r>
            <a:r>
              <a:rPr spc="-190" dirty="0"/>
              <a:t> </a:t>
            </a:r>
            <a:r>
              <a:rPr spc="-105" dirty="0"/>
              <a:t>p</a:t>
            </a:r>
            <a:r>
              <a:rPr spc="-100" dirty="0"/>
              <a:t>ara</a:t>
            </a:r>
            <a:r>
              <a:rPr spc="-95" dirty="0"/>
              <a:t>m</a:t>
            </a:r>
            <a:r>
              <a:rPr spc="-105" dirty="0"/>
              <a:t>ete</a:t>
            </a:r>
            <a:r>
              <a:rPr dirty="0"/>
              <a:t>r	</a:t>
            </a:r>
            <a:r>
              <a:rPr spc="-110" dirty="0"/>
              <a:t>T</a:t>
            </a:r>
            <a:r>
              <a:rPr spc="-95" dirty="0"/>
              <a:t>un</a:t>
            </a:r>
            <a:r>
              <a:rPr spc="-80" dirty="0"/>
              <a:t>i</a:t>
            </a:r>
            <a:r>
              <a:rPr spc="-9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435" y="2618994"/>
            <a:ext cx="5911850" cy="259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834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score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86.9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corresponding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579755">
              <a:lnSpc>
                <a:spcPct val="100000"/>
              </a:lnSpc>
              <a:spcBef>
                <a:spcPts val="95"/>
              </a:spcBef>
            </a:pPr>
            <a:r>
              <a:rPr sz="1800" spc="-10" dirty="0">
                <a:latin typeface="Verdana"/>
                <a:cs typeface="Verdana"/>
              </a:rPr>
              <a:t>hyper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parameters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{'C':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1000, 'gamma':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0.01}</a:t>
            </a:r>
            <a:endParaRPr sz="18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915"/>
              </a:spcBef>
              <a:tabLst>
                <a:tab pos="56451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143635">
              <a:lnSpc>
                <a:spcPct val="100000"/>
              </a:lnSpc>
              <a:spcBef>
                <a:spcPts val="1105"/>
              </a:spcBef>
            </a:pP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cc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93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 marL="1149350">
              <a:lnSpc>
                <a:spcPct val="100000"/>
              </a:lnSpc>
              <a:spcBef>
                <a:spcPts val="985"/>
              </a:spcBef>
            </a:pP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io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73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  <a:p>
            <a:pPr marL="1149350">
              <a:lnSpc>
                <a:spcPct val="100000"/>
              </a:lnSpc>
              <a:spcBef>
                <a:spcPts val="1005"/>
              </a:spcBef>
            </a:pP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iti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24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  <a:p>
            <a:pPr marL="1149350">
              <a:lnSpc>
                <a:spcPct val="100000"/>
              </a:lnSpc>
              <a:spcBef>
                <a:spcPts val="1010"/>
              </a:spcBef>
            </a:pP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_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_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sc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62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627" y="1026998"/>
            <a:ext cx="3609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5120" algn="l"/>
              </a:tabLst>
            </a:pPr>
            <a:r>
              <a:rPr sz="3600" spc="-85" dirty="0">
                <a:solidFill>
                  <a:srgbClr val="EBEBEB"/>
                </a:solidFill>
                <a:latin typeface="Verdana"/>
                <a:cs typeface="Verdana"/>
              </a:rPr>
              <a:t>Model	Selection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627" y="2618994"/>
            <a:ext cx="8100059" cy="5867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6870" marR="5080" indent="-344805">
              <a:lnSpc>
                <a:spcPct val="104400"/>
              </a:lnSpc>
              <a:spcBef>
                <a:spcPts val="5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2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best</a:t>
            </a:r>
            <a:r>
              <a:rPr sz="1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3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3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al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Logistic</a:t>
            </a:r>
            <a:r>
              <a:rPr sz="1800" spc="-3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regression</a:t>
            </a:r>
            <a:r>
              <a:rPr sz="1800" spc="-3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3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gives</a:t>
            </a:r>
            <a:r>
              <a:rPr sz="1800" spc="-2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recal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3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81%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2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ROC</a:t>
            </a:r>
            <a:r>
              <a:rPr sz="1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1800" spc="-3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3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0.89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1026998"/>
            <a:ext cx="2335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I</a:t>
            </a:r>
            <a:r>
              <a:rPr spc="-95" dirty="0"/>
              <a:t>nf</a:t>
            </a:r>
            <a:r>
              <a:rPr spc="-105" dirty="0"/>
              <a:t>e</a:t>
            </a:r>
            <a:r>
              <a:rPr spc="-100" dirty="0"/>
              <a:t>r</a:t>
            </a:r>
            <a:r>
              <a:rPr spc="-105" dirty="0"/>
              <a:t>e</a:t>
            </a:r>
            <a:r>
              <a:rPr spc="-95" dirty="0"/>
              <a:t>n</a:t>
            </a:r>
            <a:r>
              <a:rPr spc="-100" dirty="0"/>
              <a:t>c</a:t>
            </a:r>
            <a:r>
              <a:rPr spc="-10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627" y="2618994"/>
            <a:ext cx="8305165" cy="34194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6870" marR="5080" indent="-344805">
              <a:lnSpc>
                <a:spcPct val="104400"/>
              </a:lnSpc>
              <a:spcBef>
                <a:spcPts val="5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cc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ac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pe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2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2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9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 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354330" marR="261620" indent="-342265">
              <a:lnSpc>
                <a:spcPct val="104400"/>
              </a:lnSpc>
              <a:spcBef>
                <a:spcPts val="815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Std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Outgoing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Calls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Revenue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Per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Customer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strong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indicators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Churn.</a:t>
            </a:r>
            <a:endParaRPr sz="1800">
              <a:latin typeface="Verdana"/>
              <a:cs typeface="Verdana"/>
            </a:endParaRPr>
          </a:p>
          <a:p>
            <a:pPr marL="12700" marR="127000">
              <a:lnSpc>
                <a:spcPct val="104400"/>
              </a:lnSpc>
              <a:spcBef>
                <a:spcPts val="819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Local</a:t>
            </a:r>
            <a:r>
              <a:rPr sz="1800" spc="-3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Incoming</a:t>
            </a:r>
            <a:r>
              <a:rPr sz="1800" spc="-2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2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Outgoing</a:t>
            </a:r>
            <a:r>
              <a:rPr sz="1800" spc="-2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Cal</a:t>
            </a:r>
            <a:r>
              <a:rPr sz="18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3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2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8th</a:t>
            </a:r>
            <a:r>
              <a:rPr sz="1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Month</a:t>
            </a:r>
            <a:r>
              <a:rPr sz="1800" spc="-2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2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avg</a:t>
            </a:r>
            <a:r>
              <a:rPr sz="1800" spc="-2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revenue</a:t>
            </a:r>
            <a:r>
              <a:rPr sz="1800" spc="-2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8th</a:t>
            </a:r>
            <a:r>
              <a:rPr sz="1800" spc="-2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Month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2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2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most</a:t>
            </a:r>
            <a:r>
              <a:rPr sz="1800" spc="-3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important</a:t>
            </a:r>
            <a:r>
              <a:rPr sz="1800" spc="-3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r>
              <a:rPr sz="1800" spc="-3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3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predict</a:t>
            </a:r>
            <a:r>
              <a:rPr sz="1800" spc="-2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churn.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Customers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tenure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less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yrs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likely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churn.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Max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Recharge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Amount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strong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feature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predict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churn.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Logistic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Regression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produced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best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prediction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results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after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tackling</a:t>
            </a:r>
            <a:endParaRPr sz="1800">
              <a:latin typeface="Verdana"/>
              <a:cs typeface="Verdana"/>
            </a:endParaRPr>
          </a:p>
          <a:p>
            <a:pPr marL="354330">
              <a:lnSpc>
                <a:spcPct val="100000"/>
              </a:lnSpc>
              <a:spcBef>
                <a:spcPts val="95"/>
              </a:spcBef>
            </a:pP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815797"/>
            <a:ext cx="38093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5" dirty="0"/>
              <a:t>P</a:t>
            </a:r>
            <a:r>
              <a:rPr sz="3200" spc="-75" dirty="0"/>
              <a:t>r</a:t>
            </a:r>
            <a:r>
              <a:rPr sz="3200" spc="-70" dirty="0"/>
              <a:t>o</a:t>
            </a:r>
            <a:r>
              <a:rPr sz="3200" spc="-80" dirty="0"/>
              <a:t>b</a:t>
            </a:r>
            <a:r>
              <a:rPr sz="3200" spc="-70" dirty="0"/>
              <a:t>l</a:t>
            </a:r>
            <a:r>
              <a:rPr sz="3200" spc="10" dirty="0"/>
              <a:t>e</a:t>
            </a:r>
            <a:r>
              <a:rPr sz="3200" spc="-10" dirty="0"/>
              <a:t>m</a:t>
            </a:r>
            <a:r>
              <a:rPr sz="3200" spc="-175" dirty="0"/>
              <a:t> </a:t>
            </a:r>
            <a:r>
              <a:rPr sz="3200" spc="-200" dirty="0"/>
              <a:t>S</a:t>
            </a:r>
            <a:r>
              <a:rPr sz="3200" spc="-210" dirty="0"/>
              <a:t>t</a:t>
            </a:r>
            <a:r>
              <a:rPr sz="3200" spc="-200" dirty="0"/>
              <a:t>a</a:t>
            </a:r>
            <a:r>
              <a:rPr sz="3200" spc="-160" dirty="0"/>
              <a:t>t</a:t>
            </a:r>
            <a:r>
              <a:rPr sz="3200" spc="-5" dirty="0"/>
              <a:t>e</a:t>
            </a:r>
            <a:r>
              <a:rPr sz="3200" spc="-25" dirty="0"/>
              <a:t>m</a:t>
            </a:r>
            <a:r>
              <a:rPr sz="3200" spc="-5" dirty="0"/>
              <a:t>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04443" y="2487930"/>
            <a:ext cx="10285095" cy="4173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Customers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in the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telecom sector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have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access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to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a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variety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of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service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providers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and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can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actively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 switch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from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one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operator to </a:t>
            </a:r>
            <a:r>
              <a:rPr sz="1600" spc="-30" dirty="0">
                <a:solidFill>
                  <a:srgbClr val="151515"/>
                </a:solidFill>
                <a:latin typeface="Verdana"/>
                <a:cs typeface="Verdana"/>
              </a:rPr>
              <a:t>another.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The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telecoms business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has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an 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average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annual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churn 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rate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of 15 </a:t>
            </a:r>
            <a:r>
              <a:rPr sz="1600" spc="-55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to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25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percent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in this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fiercely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competitive market.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Customer retention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has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now surpassed customer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acquisition in importance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due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to the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fact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that it is </a:t>
            </a:r>
            <a:r>
              <a:rPr sz="1600" spc="15" dirty="0">
                <a:solidFill>
                  <a:srgbClr val="151515"/>
                </a:solidFill>
                <a:latin typeface="Verdana"/>
                <a:cs typeface="Verdana"/>
              </a:rPr>
              <a:t>5–10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times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more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expensive to gain new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customers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than to keep existing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ones. 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Retaining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highly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profitable consumers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is the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top business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objective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for 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many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established </a:t>
            </a:r>
            <a:r>
              <a:rPr sz="1600" spc="-25" dirty="0">
                <a:solidFill>
                  <a:srgbClr val="151515"/>
                </a:solidFill>
                <a:latin typeface="Verdana"/>
                <a:cs typeface="Verdana"/>
              </a:rPr>
              <a:t>operator.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Analysis needs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to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be done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to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predict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models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to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find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customers</a:t>
            </a:r>
            <a:r>
              <a:rPr sz="1600" spc="-4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who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are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 likely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 to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 leave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151515"/>
                </a:solidFill>
                <a:latin typeface="Verdana"/>
                <a:cs typeface="Verdana"/>
              </a:rPr>
              <a:t>Analysis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needs</a:t>
            </a:r>
            <a:r>
              <a:rPr sz="1600" spc="-8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to</a:t>
            </a:r>
            <a:r>
              <a:rPr sz="1600" spc="-4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be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done</a:t>
            </a:r>
            <a:r>
              <a:rPr sz="1600" spc="-7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Prepaid</a:t>
            </a:r>
            <a:r>
              <a:rPr sz="1600" spc="-7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and</a:t>
            </a:r>
            <a:r>
              <a:rPr sz="1600" spc="-4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51515"/>
                </a:solidFill>
                <a:latin typeface="Verdana"/>
                <a:cs typeface="Verdana"/>
              </a:rPr>
              <a:t>Postpaid</a:t>
            </a:r>
            <a:r>
              <a:rPr sz="1600" spc="-5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model.</a:t>
            </a:r>
            <a:r>
              <a:rPr sz="1600" spc="-6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The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Churn</a:t>
            </a:r>
            <a:r>
              <a:rPr sz="1600" spc="-6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is</a:t>
            </a:r>
            <a:r>
              <a:rPr sz="1600" spc="-5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more</a:t>
            </a:r>
            <a:r>
              <a:rPr sz="1600" spc="-8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51515"/>
                </a:solidFill>
                <a:latin typeface="Verdana"/>
                <a:cs typeface="Verdana"/>
              </a:rPr>
              <a:t>critical</a:t>
            </a:r>
            <a:r>
              <a:rPr sz="1600" spc="-3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Prepaid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Customers</a:t>
            </a:r>
            <a:r>
              <a:rPr sz="1600" spc="-11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in</a:t>
            </a:r>
            <a:r>
              <a:rPr sz="1600" spc="-5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India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and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51515"/>
                </a:solidFill>
                <a:latin typeface="Verdana"/>
                <a:cs typeface="Verdana"/>
              </a:rPr>
              <a:t>Southeast</a:t>
            </a:r>
            <a:r>
              <a:rPr sz="1600" spc="-9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Asian</a:t>
            </a:r>
            <a:r>
              <a:rPr sz="1600" spc="-4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51515"/>
                </a:solidFill>
                <a:latin typeface="Verdana"/>
                <a:cs typeface="Verdana"/>
              </a:rPr>
              <a:t>Market.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 marR="19304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There</a:t>
            </a:r>
            <a:r>
              <a:rPr sz="1600" spc="-8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are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2</a:t>
            </a:r>
            <a:r>
              <a:rPr sz="1600" spc="-6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types</a:t>
            </a:r>
            <a:r>
              <a:rPr sz="1600" spc="-8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of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churn</a:t>
            </a:r>
            <a:r>
              <a:rPr sz="1600" spc="-3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51515"/>
                </a:solidFill>
                <a:latin typeface="Verdana"/>
                <a:cs typeface="Verdana"/>
              </a:rPr>
              <a:t>Revenue</a:t>
            </a:r>
            <a:r>
              <a:rPr sz="1600" spc="-8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based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churn</a:t>
            </a:r>
            <a:r>
              <a:rPr sz="1600" spc="-6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and</a:t>
            </a:r>
            <a:r>
              <a:rPr sz="1600" spc="-5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Usage</a:t>
            </a:r>
            <a:r>
              <a:rPr sz="1600" spc="-5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based</a:t>
            </a:r>
            <a:r>
              <a:rPr sz="1600" spc="-7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churn.</a:t>
            </a:r>
            <a:r>
              <a:rPr sz="1600" spc="-3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151515"/>
                </a:solidFill>
                <a:latin typeface="Verdana"/>
                <a:cs typeface="Verdana"/>
              </a:rPr>
              <a:t>We</a:t>
            </a:r>
            <a:r>
              <a:rPr sz="1600" spc="-8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need</a:t>
            </a:r>
            <a:r>
              <a:rPr sz="1600" spc="-5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to</a:t>
            </a:r>
            <a:r>
              <a:rPr sz="1600" spc="-4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do</a:t>
            </a:r>
            <a:r>
              <a:rPr sz="1600" spc="-7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51515"/>
                </a:solidFill>
                <a:latin typeface="Verdana"/>
                <a:cs typeface="Verdana"/>
              </a:rPr>
              <a:t>analysis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on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the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usage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based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51515"/>
                </a:solidFill>
                <a:latin typeface="Verdana"/>
                <a:cs typeface="Verdana"/>
              </a:rPr>
              <a:t>definition</a:t>
            </a:r>
            <a:r>
              <a:rPr sz="1600" spc="-9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to</a:t>
            </a:r>
            <a:r>
              <a:rPr sz="1600" spc="-5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define</a:t>
            </a:r>
            <a:r>
              <a:rPr sz="1600" spc="-7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churn.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The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 business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 objective</a:t>
            </a:r>
            <a:r>
              <a:rPr sz="1600" spc="-2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is</a:t>
            </a:r>
            <a:r>
              <a:rPr sz="1600" spc="2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to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 predict</a:t>
            </a:r>
            <a:r>
              <a:rPr sz="1600" spc="-3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the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churn</a:t>
            </a:r>
            <a:r>
              <a:rPr sz="1600" spc="1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in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the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last </a:t>
            </a:r>
            <a:r>
              <a:rPr sz="1600" spc="-55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(i.e.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the</a:t>
            </a:r>
            <a:r>
              <a:rPr sz="1600" spc="1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ninth)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 month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using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the</a:t>
            </a:r>
            <a:r>
              <a:rPr sz="1600" spc="1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data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(features)</a:t>
            </a:r>
            <a:r>
              <a:rPr sz="1600" spc="-4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from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the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first</a:t>
            </a:r>
            <a:r>
              <a:rPr sz="1600" spc="-4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three</a:t>
            </a:r>
            <a:r>
              <a:rPr sz="1600" spc="-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51515"/>
                </a:solidFill>
                <a:latin typeface="Verdana"/>
                <a:cs typeface="Verdana"/>
              </a:rPr>
              <a:t>months.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Verdana"/>
              <a:cs typeface="Verdana"/>
            </a:endParaRPr>
          </a:p>
          <a:p>
            <a:pPr marL="12700" marR="442595">
              <a:lnSpc>
                <a:spcPct val="100000"/>
              </a:lnSpc>
            </a:pP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There</a:t>
            </a:r>
            <a:r>
              <a:rPr sz="1600" spc="-8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are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51515"/>
                </a:solidFill>
                <a:latin typeface="Verdana"/>
                <a:cs typeface="Verdana"/>
              </a:rPr>
              <a:t>3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phases</a:t>
            </a:r>
            <a:r>
              <a:rPr sz="1600" spc="-6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51515"/>
                </a:solidFill>
                <a:latin typeface="Verdana"/>
                <a:cs typeface="Verdana"/>
              </a:rPr>
              <a:t>of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customer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Good,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Action</a:t>
            </a:r>
            <a:r>
              <a:rPr sz="1600" spc="-9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Churn.</a:t>
            </a:r>
            <a:r>
              <a:rPr sz="1600" spc="-7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Churn</a:t>
            </a:r>
            <a:r>
              <a:rPr sz="1600" spc="-6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is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defined</a:t>
            </a:r>
            <a:r>
              <a:rPr sz="1600" spc="-7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during</a:t>
            </a:r>
            <a:r>
              <a:rPr sz="1600" spc="-8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the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last</a:t>
            </a:r>
            <a:r>
              <a:rPr sz="1600" spc="-4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phase</a:t>
            </a:r>
            <a:r>
              <a:rPr sz="1600" spc="-8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as </a:t>
            </a:r>
            <a:r>
              <a:rPr sz="1600" spc="-54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51515"/>
                </a:solidFill>
                <a:latin typeface="Verdana"/>
                <a:cs typeface="Verdana"/>
              </a:rPr>
              <a:t>mentioned</a:t>
            </a:r>
            <a:r>
              <a:rPr sz="1600" spc="-8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and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data</a:t>
            </a:r>
            <a:r>
              <a:rPr sz="1600" spc="-4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is</a:t>
            </a:r>
            <a:r>
              <a:rPr sz="1600" spc="-6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discarded</a:t>
            </a:r>
            <a:r>
              <a:rPr sz="1600" spc="-10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corresponding</a:t>
            </a:r>
            <a:r>
              <a:rPr sz="1600" spc="-10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51515"/>
                </a:solidFill>
                <a:latin typeface="Verdana"/>
                <a:cs typeface="Verdana"/>
              </a:rPr>
              <a:t>to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the</a:t>
            </a:r>
            <a:r>
              <a:rPr sz="1600" spc="-60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tag</a:t>
            </a:r>
            <a:r>
              <a:rPr sz="1600" spc="-55" dirty="0">
                <a:solidFill>
                  <a:srgbClr val="15151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51515"/>
                </a:solidFill>
                <a:latin typeface="Verdana"/>
                <a:cs typeface="Verdana"/>
              </a:rPr>
              <a:t>churned.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1026998"/>
            <a:ext cx="4327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</a:t>
            </a:r>
            <a:r>
              <a:rPr spc="-95" dirty="0"/>
              <a:t>n</a:t>
            </a:r>
            <a:r>
              <a:rPr spc="-100" dirty="0"/>
              <a:t>a</a:t>
            </a:r>
            <a:r>
              <a:rPr spc="-80" dirty="0"/>
              <a:t>l</a:t>
            </a:r>
            <a:r>
              <a:rPr spc="-114" dirty="0"/>
              <a:t>y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dirty="0"/>
              <a:t>s</a:t>
            </a:r>
            <a:r>
              <a:rPr spc="-445" dirty="0"/>
              <a:t> </a:t>
            </a:r>
            <a:r>
              <a:rPr spc="125" dirty="0"/>
              <a:t>A</a:t>
            </a:r>
            <a:r>
              <a:rPr spc="100" dirty="0"/>
              <a:t>pp</a:t>
            </a:r>
            <a:r>
              <a:rPr spc="114" dirty="0"/>
              <a:t>ro</a:t>
            </a:r>
            <a:r>
              <a:rPr spc="110" dirty="0"/>
              <a:t>ac</a:t>
            </a:r>
            <a:r>
              <a:rPr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196" y="2057171"/>
            <a:ext cx="4587875" cy="4815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795"/>
              </a:spcBef>
              <a:buSzPct val="92307"/>
              <a:buAutoNum type="arabicPeriod"/>
              <a:tabLst>
                <a:tab pos="198755" algn="l"/>
              </a:tabLst>
            </a:pPr>
            <a:r>
              <a:rPr sz="1300" b="1" spc="-1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300" b="1" spc="-10" dirty="0">
                <a:solidFill>
                  <a:srgbClr val="404040"/>
                </a:solidFill>
                <a:latin typeface="Verdana"/>
                <a:cs typeface="Verdana"/>
              </a:rPr>
              <a:t>ea</a:t>
            </a:r>
            <a:r>
              <a:rPr sz="1300" b="1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300" b="1" spc="-2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g </a:t>
            </a:r>
            <a:r>
              <a:rPr sz="1300" b="1" spc="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300" b="1" spc="3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404040"/>
                </a:solidFill>
                <a:latin typeface="Verdana"/>
                <a:cs typeface="Verdana"/>
              </a:rPr>
              <a:t>un</a:t>
            </a:r>
            <a:r>
              <a:rPr sz="1300" b="1" spc="-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ers</a:t>
            </a:r>
            <a:r>
              <a:rPr sz="1300" b="1" spc="-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300" b="1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300" b="1" spc="-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300" b="1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300" b="1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4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4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300" b="1" spc="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300" b="1" spc="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endParaRPr sz="13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195580" algn="l"/>
              </a:tabLst>
            </a:pPr>
            <a:r>
              <a:rPr sz="1300" b="1" spc="-1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Cleaning</a:t>
            </a:r>
            <a:endParaRPr sz="13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700"/>
              </a:spcBef>
              <a:buSzPct val="92307"/>
              <a:buAutoNum type="arabicPeriod"/>
              <a:tabLst>
                <a:tab pos="195580" algn="l"/>
              </a:tabLst>
            </a:pPr>
            <a:r>
              <a:rPr sz="1300" b="1" spc="-10" dirty="0">
                <a:latin typeface="Verdana"/>
                <a:cs typeface="Verdana"/>
              </a:rPr>
              <a:t>Filtering</a:t>
            </a:r>
            <a:r>
              <a:rPr sz="1300" b="1" spc="55" dirty="0">
                <a:latin typeface="Verdana"/>
                <a:cs typeface="Verdana"/>
              </a:rPr>
              <a:t> </a:t>
            </a:r>
            <a:r>
              <a:rPr sz="1300" b="1" spc="-10" dirty="0">
                <a:latin typeface="Verdana"/>
                <a:cs typeface="Verdana"/>
              </a:rPr>
              <a:t>the</a:t>
            </a:r>
            <a:r>
              <a:rPr sz="1300" b="1" spc="5" dirty="0">
                <a:latin typeface="Verdana"/>
                <a:cs typeface="Verdana"/>
              </a:rPr>
              <a:t> </a:t>
            </a:r>
            <a:r>
              <a:rPr sz="1300" b="1" spc="-10" dirty="0">
                <a:latin typeface="Verdana"/>
                <a:cs typeface="Verdana"/>
              </a:rPr>
              <a:t>High</a:t>
            </a:r>
            <a:r>
              <a:rPr sz="1300" b="1" spc="40" dirty="0">
                <a:latin typeface="Verdana"/>
                <a:cs typeface="Verdana"/>
              </a:rPr>
              <a:t> </a:t>
            </a:r>
            <a:r>
              <a:rPr sz="1300" b="1" spc="-15" dirty="0">
                <a:latin typeface="Verdana"/>
                <a:cs typeface="Verdana"/>
              </a:rPr>
              <a:t>Value</a:t>
            </a:r>
            <a:r>
              <a:rPr sz="1300" b="1" spc="30" dirty="0">
                <a:latin typeface="Verdana"/>
                <a:cs typeface="Verdana"/>
              </a:rPr>
              <a:t> </a:t>
            </a:r>
            <a:r>
              <a:rPr sz="1300" b="1" spc="-10" dirty="0">
                <a:latin typeface="Verdana"/>
                <a:cs typeface="Verdana"/>
              </a:rPr>
              <a:t>Customer</a:t>
            </a:r>
            <a:endParaRPr sz="1300">
              <a:latin typeface="Verdana"/>
              <a:cs typeface="Verdana"/>
            </a:endParaRPr>
          </a:p>
          <a:p>
            <a:pPr marL="247015" indent="-23495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247650" algn="l"/>
              </a:tabLst>
            </a:pPr>
            <a:r>
              <a:rPr sz="1300" b="1" spc="-10" dirty="0">
                <a:latin typeface="Verdana"/>
                <a:cs typeface="Verdana"/>
              </a:rPr>
              <a:t>Defining</a:t>
            </a:r>
            <a:r>
              <a:rPr sz="1300" b="1" spc="35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Target</a:t>
            </a:r>
            <a:r>
              <a:rPr sz="1300" b="1" spc="-20" dirty="0">
                <a:latin typeface="Verdana"/>
                <a:cs typeface="Verdana"/>
              </a:rPr>
              <a:t> </a:t>
            </a:r>
            <a:r>
              <a:rPr sz="1300" b="1" spc="-10" dirty="0">
                <a:latin typeface="Verdana"/>
                <a:cs typeface="Verdana"/>
              </a:rPr>
              <a:t>Variable</a:t>
            </a:r>
            <a:endParaRPr sz="1300">
              <a:latin typeface="Verdana"/>
              <a:cs typeface="Verdana"/>
            </a:endParaRPr>
          </a:p>
          <a:p>
            <a:pPr marL="228600" indent="-2165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229235" algn="l"/>
              </a:tabLst>
            </a:pPr>
            <a:r>
              <a:rPr sz="1300" b="1" spc="-1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Preparation</a:t>
            </a:r>
            <a:endParaRPr sz="1300">
              <a:latin typeface="Verdana"/>
              <a:cs typeface="Verdana"/>
            </a:endParaRPr>
          </a:p>
          <a:p>
            <a:pPr marL="228600" indent="-21653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229235" algn="l"/>
              </a:tabLst>
            </a:pPr>
            <a:r>
              <a:rPr sz="1300" b="1" spc="-15" dirty="0">
                <a:solidFill>
                  <a:srgbClr val="404040"/>
                </a:solidFill>
                <a:latin typeface="Verdana"/>
                <a:cs typeface="Verdana"/>
              </a:rPr>
              <a:t>Data </a:t>
            </a:r>
            <a:r>
              <a:rPr sz="1300" b="1" spc="-10" dirty="0">
                <a:solidFill>
                  <a:srgbClr val="404040"/>
                </a:solidFill>
                <a:latin typeface="Verdana"/>
                <a:cs typeface="Verdana"/>
              </a:rPr>
              <a:t>Modelling</a:t>
            </a:r>
            <a:endParaRPr sz="1300">
              <a:latin typeface="Verdana"/>
              <a:cs typeface="Verdana"/>
            </a:endParaRPr>
          </a:p>
          <a:p>
            <a:pPr marL="868680" lvl="1" indent="-400050">
              <a:lnSpc>
                <a:spcPct val="100000"/>
              </a:lnSpc>
              <a:spcBef>
                <a:spcPts val="695"/>
              </a:spcBef>
              <a:buAutoNum type="romanUcPeriod"/>
              <a:tabLst>
                <a:tab pos="868680" algn="l"/>
                <a:tab pos="869315" algn="l"/>
              </a:tabLst>
            </a:pPr>
            <a:r>
              <a:rPr sz="1300" b="1" spc="-15" dirty="0">
                <a:solidFill>
                  <a:srgbClr val="404040"/>
                </a:solidFill>
                <a:latin typeface="Verdana"/>
                <a:cs typeface="Verdana"/>
              </a:rPr>
              <a:t>Creating</a:t>
            </a:r>
            <a:r>
              <a:rPr sz="13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404040"/>
                </a:solidFill>
                <a:latin typeface="Verdana"/>
                <a:cs typeface="Verdana"/>
              </a:rPr>
              <a:t>dummies</a:t>
            </a:r>
            <a:endParaRPr sz="1300">
              <a:latin typeface="Verdana"/>
              <a:cs typeface="Verdana"/>
            </a:endParaRPr>
          </a:p>
          <a:p>
            <a:pPr marL="868680" lvl="1" indent="-400050">
              <a:lnSpc>
                <a:spcPct val="100000"/>
              </a:lnSpc>
              <a:spcBef>
                <a:spcPts val="700"/>
              </a:spcBef>
              <a:buAutoNum type="romanUcPeriod"/>
              <a:tabLst>
                <a:tab pos="868680" algn="l"/>
                <a:tab pos="869315" algn="l"/>
              </a:tabLst>
            </a:pPr>
            <a:r>
              <a:rPr sz="1300" b="1" spc="-26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1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300" b="1" spc="-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300" b="1" spc="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300" b="1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es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5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300" b="1" spc="-5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300" b="1" spc="-114" dirty="0">
                <a:solidFill>
                  <a:srgbClr val="404040"/>
                </a:solidFill>
                <a:latin typeface="Verdana"/>
                <a:cs typeface="Verdana"/>
              </a:rPr>
              <a:t>li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300">
              <a:latin typeface="Verdana"/>
              <a:cs typeface="Verdana"/>
            </a:endParaRPr>
          </a:p>
          <a:p>
            <a:pPr marL="868680" lvl="1" indent="-400050">
              <a:lnSpc>
                <a:spcPct val="100000"/>
              </a:lnSpc>
              <a:spcBef>
                <a:spcPts val="695"/>
              </a:spcBef>
              <a:buAutoNum type="romanUcPeriod"/>
              <a:tabLst>
                <a:tab pos="869315" algn="l"/>
              </a:tabLst>
            </a:pP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Handling</a:t>
            </a:r>
            <a:r>
              <a:rPr sz="1300" b="1" spc="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404040"/>
                </a:solidFill>
                <a:latin typeface="Verdana"/>
                <a:cs typeface="Verdana"/>
              </a:rPr>
              <a:t>Class</a:t>
            </a:r>
            <a:r>
              <a:rPr sz="1300" b="1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Imbalance</a:t>
            </a:r>
            <a:endParaRPr sz="13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41300" algn="l"/>
              </a:tabLst>
            </a:pPr>
            <a:r>
              <a:rPr sz="1300" b="1" spc="-50" dirty="0">
                <a:solidFill>
                  <a:srgbClr val="404040"/>
                </a:solidFill>
                <a:latin typeface="Verdana"/>
                <a:cs typeface="Verdana"/>
              </a:rPr>
              <a:t>Logistic</a:t>
            </a:r>
            <a:r>
              <a:rPr sz="1300" b="1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404040"/>
                </a:solidFill>
                <a:latin typeface="Verdana"/>
                <a:cs typeface="Verdana"/>
              </a:rPr>
              <a:t>Regression</a:t>
            </a:r>
            <a:endParaRPr sz="1300">
              <a:latin typeface="Verdana"/>
              <a:cs typeface="Verdana"/>
            </a:endParaRPr>
          </a:p>
          <a:p>
            <a:pPr marL="868680" lvl="1" indent="-400050">
              <a:lnSpc>
                <a:spcPct val="100000"/>
              </a:lnSpc>
              <a:spcBef>
                <a:spcPts val="695"/>
              </a:spcBef>
              <a:buAutoNum type="romanUcPeriod"/>
              <a:tabLst>
                <a:tab pos="868680" algn="l"/>
                <a:tab pos="869315" algn="l"/>
              </a:tabLst>
            </a:pPr>
            <a:r>
              <a:rPr sz="1300" b="1" spc="-130" dirty="0">
                <a:solidFill>
                  <a:srgbClr val="404040"/>
                </a:solidFill>
                <a:latin typeface="Verdana"/>
                <a:cs typeface="Verdana"/>
              </a:rPr>
              <a:t>RF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9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20" dirty="0">
                <a:solidFill>
                  <a:srgbClr val="404040"/>
                </a:solidFill>
                <a:latin typeface="Verdana"/>
                <a:cs typeface="Verdana"/>
              </a:rPr>
              <a:t>ec</a:t>
            </a:r>
            <a:r>
              <a:rPr sz="1300" b="1" spc="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300" b="1" spc="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300" b="1" spc="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70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1300" b="1" spc="-4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300" b="1" spc="-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300" b="1" spc="-2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80" dirty="0">
                <a:solidFill>
                  <a:srgbClr val="404040"/>
                </a:solidFill>
                <a:latin typeface="Verdana"/>
                <a:cs typeface="Verdana"/>
              </a:rPr>
              <a:t>va</a:t>
            </a:r>
            <a:r>
              <a:rPr sz="1300" b="1" spc="-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300" b="1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6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300" b="1" spc="9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300" b="1" spc="-114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se</a:t>
            </a:r>
            <a:r>
              <a:rPr sz="1300" b="1" spc="-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300" b="1" spc="-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-1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endParaRPr sz="1300">
              <a:latin typeface="Verdana"/>
              <a:cs typeface="Verdana"/>
            </a:endParaRPr>
          </a:p>
          <a:p>
            <a:pPr marL="868680" lvl="1" indent="-400050">
              <a:lnSpc>
                <a:spcPct val="100000"/>
              </a:lnSpc>
              <a:spcBef>
                <a:spcPts val="720"/>
              </a:spcBef>
              <a:buAutoNum type="romanUcPeriod"/>
              <a:tabLst>
                <a:tab pos="868680" algn="l"/>
                <a:tab pos="869315" algn="l"/>
              </a:tabLst>
            </a:pPr>
            <a:r>
              <a:rPr sz="1300" b="1" spc="3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300" b="1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55" dirty="0">
                <a:solidFill>
                  <a:srgbClr val="404040"/>
                </a:solidFill>
                <a:latin typeface="Verdana"/>
                <a:cs typeface="Verdana"/>
              </a:rPr>
              <a:t>Building</a:t>
            </a:r>
            <a:endParaRPr sz="1300">
              <a:latin typeface="Verdana"/>
              <a:cs typeface="Verdana"/>
            </a:endParaRPr>
          </a:p>
          <a:p>
            <a:pPr marL="868680" marR="5080" lvl="1" indent="-399415">
              <a:lnSpc>
                <a:spcPct val="100000"/>
              </a:lnSpc>
              <a:spcBef>
                <a:spcPts val="695"/>
              </a:spcBef>
              <a:buAutoNum type="romanUcPeriod"/>
              <a:tabLst>
                <a:tab pos="869315" algn="l"/>
              </a:tabLst>
            </a:pPr>
            <a:r>
              <a:rPr sz="1300" b="1" spc="3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300" b="1" spc="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300" b="1" spc="5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300" b="1" spc="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 E</a:t>
            </a:r>
            <a:r>
              <a:rPr sz="1300" b="1" spc="-35" dirty="0">
                <a:solidFill>
                  <a:srgbClr val="404040"/>
                </a:solidFill>
                <a:latin typeface="Verdana"/>
                <a:cs typeface="Verdana"/>
              </a:rPr>
              <a:t>va</a:t>
            </a:r>
            <a:r>
              <a:rPr sz="1300" b="1" spc="-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300" b="1" spc="-4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300" b="1" spc="-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300" b="1" spc="-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-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300" b="1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300" b="1" spc="-2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300" b="1" spc="20" dirty="0">
                <a:solidFill>
                  <a:srgbClr val="404040"/>
                </a:solidFill>
                <a:latin typeface="Verdana"/>
                <a:cs typeface="Verdana"/>
              </a:rPr>
              <a:t>cc</a:t>
            </a:r>
            <a:r>
              <a:rPr sz="1300" b="1" spc="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300" b="1" spc="2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300" b="1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300" b="1" spc="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300" b="1" spc="1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3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300" b="1" spc="-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300" b="1" spc="-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300" b="1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-2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300" b="1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-2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300" b="1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-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3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,  </a:t>
            </a:r>
            <a:r>
              <a:rPr sz="1300" b="1" spc="-90" dirty="0">
                <a:solidFill>
                  <a:srgbClr val="404040"/>
                </a:solidFill>
                <a:latin typeface="Verdana"/>
                <a:cs typeface="Verdana"/>
              </a:rPr>
              <a:t>Sensitivity</a:t>
            </a:r>
            <a:endParaRPr sz="1300">
              <a:latin typeface="Verdana"/>
              <a:cs typeface="Verdana"/>
            </a:endParaRPr>
          </a:p>
          <a:p>
            <a:pPr marL="868680" lvl="1" indent="-400050">
              <a:lnSpc>
                <a:spcPct val="100000"/>
              </a:lnSpc>
              <a:spcBef>
                <a:spcPts val="700"/>
              </a:spcBef>
              <a:buAutoNum type="romanUcPeriod"/>
              <a:tabLst>
                <a:tab pos="868680" algn="l"/>
                <a:tab pos="869315" algn="l"/>
              </a:tabLst>
            </a:pPr>
            <a:r>
              <a:rPr sz="1300" b="1" spc="-114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300" b="1" spc="-10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300" b="1" spc="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300" b="1" spc="-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4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300" b="1" spc="2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3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1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300" b="1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9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1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2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300" b="1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300" b="1" spc="2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endParaRPr sz="1300">
              <a:latin typeface="Verdana"/>
              <a:cs typeface="Verdana"/>
            </a:endParaRPr>
          </a:p>
          <a:p>
            <a:pPr marL="868680" lvl="1" indent="-400050">
              <a:lnSpc>
                <a:spcPct val="100000"/>
              </a:lnSpc>
              <a:spcBef>
                <a:spcPts val="695"/>
              </a:spcBef>
              <a:buAutoNum type="romanUcPeriod"/>
              <a:tabLst>
                <a:tab pos="868680" algn="l"/>
                <a:tab pos="869315" algn="l"/>
              </a:tabLst>
            </a:pPr>
            <a:r>
              <a:rPr sz="1300" b="1" spc="85" dirty="0">
                <a:solidFill>
                  <a:srgbClr val="404040"/>
                </a:solidFill>
                <a:latin typeface="Verdana"/>
                <a:cs typeface="Verdana"/>
              </a:rPr>
              <a:t>Hyperparameter</a:t>
            </a:r>
            <a:r>
              <a:rPr sz="1300" b="1" spc="3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70" dirty="0">
                <a:solidFill>
                  <a:srgbClr val="404040"/>
                </a:solidFill>
                <a:latin typeface="Verdana"/>
                <a:cs typeface="Verdana"/>
              </a:rPr>
              <a:t>Tuning</a:t>
            </a:r>
            <a:endParaRPr sz="13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41300" algn="l"/>
              </a:tabLst>
            </a:pPr>
            <a:r>
              <a:rPr sz="1300" b="1" spc="-60" dirty="0">
                <a:solidFill>
                  <a:srgbClr val="404040"/>
                </a:solidFill>
                <a:latin typeface="Verdana"/>
                <a:cs typeface="Verdana"/>
              </a:rPr>
              <a:t>Mo</a:t>
            </a:r>
            <a:r>
              <a:rPr sz="1300" b="1" spc="-5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300" b="1" spc="-5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300" b="1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300" b="1" spc="-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300" b="1" spc="-5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6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300" b="1" spc="-5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300" b="1" spc="-5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300" b="1" spc="-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300" b="1" spc="-6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300" b="1" spc="-6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300" b="1" spc="-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1026998"/>
            <a:ext cx="7681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D</a:t>
            </a:r>
            <a:r>
              <a:rPr spc="65" dirty="0"/>
              <a:t>a</a:t>
            </a:r>
            <a:r>
              <a:rPr spc="60" dirty="0"/>
              <a:t>t</a:t>
            </a:r>
            <a:r>
              <a:rPr dirty="0"/>
              <a:t>a</a:t>
            </a:r>
            <a:r>
              <a:rPr spc="-204" dirty="0"/>
              <a:t> </a:t>
            </a:r>
            <a:r>
              <a:rPr spc="-65" dirty="0"/>
              <a:t>U</a:t>
            </a:r>
            <a:r>
              <a:rPr spc="-70" dirty="0"/>
              <a:t>n</a:t>
            </a:r>
            <a:r>
              <a:rPr spc="-85" dirty="0"/>
              <a:t>d</a:t>
            </a:r>
            <a:r>
              <a:rPr spc="-80" dirty="0"/>
              <a:t>e</a:t>
            </a:r>
            <a:r>
              <a:rPr spc="-75" dirty="0"/>
              <a:t>r</a:t>
            </a:r>
            <a:r>
              <a:rPr spc="-80" dirty="0"/>
              <a:t>s</a:t>
            </a:r>
            <a:r>
              <a:rPr spc="-75" dirty="0"/>
              <a:t>ta</a:t>
            </a:r>
            <a:r>
              <a:rPr spc="-70" dirty="0"/>
              <a:t>n</a:t>
            </a:r>
            <a:r>
              <a:rPr spc="-85" dirty="0"/>
              <a:t>d</a:t>
            </a:r>
            <a:r>
              <a:rPr spc="-55" dirty="0"/>
              <a:t>i</a:t>
            </a:r>
            <a:r>
              <a:rPr spc="-70" dirty="0"/>
              <a:t>n</a:t>
            </a:r>
            <a:r>
              <a:rPr dirty="0"/>
              <a:t>g</a:t>
            </a:r>
            <a:r>
              <a:rPr spc="-275" dirty="0"/>
              <a:t> </a:t>
            </a:r>
            <a:r>
              <a:rPr spc="135" dirty="0"/>
              <a:t>a</a:t>
            </a:r>
            <a:r>
              <a:rPr spc="140" dirty="0"/>
              <a:t>n</a:t>
            </a:r>
            <a:r>
              <a:rPr dirty="0"/>
              <a:t>d</a:t>
            </a:r>
            <a:r>
              <a:rPr spc="-170" dirty="0"/>
              <a:t> </a:t>
            </a:r>
            <a:r>
              <a:rPr spc="45" dirty="0"/>
              <a:t>C</a:t>
            </a:r>
            <a:r>
              <a:rPr spc="60" dirty="0"/>
              <a:t>l</a:t>
            </a:r>
            <a:r>
              <a:rPr spc="30" dirty="0"/>
              <a:t>e</a:t>
            </a:r>
            <a:r>
              <a:rPr spc="40" dirty="0"/>
              <a:t>an</a:t>
            </a:r>
            <a:r>
              <a:rPr spc="60" dirty="0"/>
              <a:t>i</a:t>
            </a:r>
            <a:r>
              <a:rPr spc="4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627" y="2605532"/>
            <a:ext cx="823468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9525" indent="-34480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8055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dataset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telecom_churn_data.csv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around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99999</a:t>
            </a:r>
            <a:r>
              <a:rPr sz="1800" spc="-2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entries</a:t>
            </a:r>
            <a:r>
              <a:rPr sz="18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226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endParaRPr sz="1800">
              <a:latin typeface="Verdana"/>
              <a:cs typeface="Verdana"/>
            </a:endParaRPr>
          </a:p>
          <a:p>
            <a:pPr marL="356870" marR="490220" indent="-34480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8055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missing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r>
              <a:rPr sz="1800" spc="-3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imputed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accordingly</a:t>
            </a:r>
            <a:r>
              <a:rPr sz="1800" spc="-3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2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2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recharge</a:t>
            </a:r>
            <a:r>
              <a:rPr sz="1800" spc="-2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,count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recharge</a:t>
            </a:r>
            <a:r>
              <a:rPr sz="1800" spc="-3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columns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Clr>
                <a:srgbClr val="B31166"/>
              </a:buClr>
              <a:buSzPct val="8055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s/r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lu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Clr>
                <a:srgbClr val="B31166"/>
              </a:buClr>
              <a:buSzPct val="8055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ee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3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cr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3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3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ol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1026998"/>
            <a:ext cx="83331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Filtering</a:t>
            </a:r>
            <a:r>
              <a:rPr spc="40" dirty="0"/>
              <a:t> </a:t>
            </a:r>
            <a:r>
              <a:rPr spc="45" dirty="0"/>
              <a:t>the</a:t>
            </a:r>
            <a:r>
              <a:rPr spc="125" dirty="0"/>
              <a:t> </a:t>
            </a:r>
            <a:r>
              <a:rPr spc="50" dirty="0"/>
              <a:t>High</a:t>
            </a:r>
            <a:r>
              <a:rPr spc="85" dirty="0"/>
              <a:t> </a:t>
            </a:r>
            <a:r>
              <a:rPr spc="60" dirty="0"/>
              <a:t>Value</a:t>
            </a:r>
            <a:r>
              <a:rPr spc="125" dirty="0"/>
              <a:t> </a:t>
            </a:r>
            <a:r>
              <a:rPr spc="55" dirty="0"/>
              <a:t>Customers </a:t>
            </a:r>
            <a:r>
              <a:rPr spc="-1250" dirty="0"/>
              <a:t> </a:t>
            </a:r>
            <a:r>
              <a:rPr spc="45" dirty="0"/>
              <a:t>and</a:t>
            </a:r>
            <a:r>
              <a:rPr spc="100" dirty="0"/>
              <a:t> </a:t>
            </a:r>
            <a:r>
              <a:rPr spc="60" dirty="0"/>
              <a:t>defining</a:t>
            </a:r>
            <a:r>
              <a:rPr spc="85" dirty="0"/>
              <a:t> </a:t>
            </a:r>
            <a:r>
              <a:rPr spc="50" dirty="0"/>
              <a:t>Target</a:t>
            </a:r>
            <a:r>
              <a:rPr spc="130" dirty="0"/>
              <a:t> </a:t>
            </a:r>
            <a:r>
              <a:rPr spc="60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8227" y="2605532"/>
            <a:ext cx="944181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marR="483234" indent="-34480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80555"/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Imputing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having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missing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advanced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imputation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technique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like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`KNNImputer’.</a:t>
            </a:r>
            <a:endParaRPr sz="1800">
              <a:latin typeface="Verdana"/>
              <a:cs typeface="Verdana"/>
            </a:endParaRPr>
          </a:p>
          <a:p>
            <a:pPr marL="382270" marR="30480" indent="-344805">
              <a:lnSpc>
                <a:spcPct val="100000"/>
              </a:lnSpc>
              <a:spcBef>
                <a:spcPts val="815"/>
              </a:spcBef>
              <a:buClr>
                <a:srgbClr val="B31166"/>
              </a:buClr>
              <a:buSzPct val="80555"/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Types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Churn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Usage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churn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“</a:t>
            </a:r>
            <a:r>
              <a:rPr sz="1800" i="1" spc="10" dirty="0">
                <a:latin typeface="Verdana"/>
                <a:cs typeface="Verdana"/>
              </a:rPr>
              <a:t>Completely</a:t>
            </a:r>
            <a:r>
              <a:rPr sz="1800" i="1" spc="-1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inactive Customers”</a:t>
            </a:r>
            <a:r>
              <a:rPr sz="1800" i="1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Revenue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Based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Churn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“Partial Inactive</a:t>
            </a:r>
            <a:r>
              <a:rPr sz="1800" i="1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Customers”</a:t>
            </a:r>
            <a:endParaRPr sz="1800">
              <a:latin typeface="Verdana"/>
              <a:cs typeface="Verdana"/>
            </a:endParaRPr>
          </a:p>
          <a:p>
            <a:pPr marL="382270" marR="709295" indent="-344805">
              <a:lnSpc>
                <a:spcPct val="100000"/>
              </a:lnSpc>
              <a:spcBef>
                <a:spcPts val="795"/>
              </a:spcBef>
              <a:buClr>
                <a:srgbClr val="B31166"/>
              </a:buClr>
              <a:buSzPct val="80555"/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sz="1800" i="1" dirty="0">
                <a:latin typeface="Verdana"/>
                <a:cs typeface="Verdana"/>
              </a:rPr>
              <a:t>9</a:t>
            </a:r>
            <a:r>
              <a:rPr sz="1800" i="1" baseline="25462" dirty="0">
                <a:latin typeface="Verdana"/>
                <a:cs typeface="Verdana"/>
              </a:rPr>
              <a:t>th</a:t>
            </a:r>
            <a:r>
              <a:rPr sz="1800" i="1" spc="7" baseline="25462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month </a:t>
            </a:r>
            <a:r>
              <a:rPr sz="1800" i="1" dirty="0">
                <a:latin typeface="Verdana"/>
                <a:cs typeface="Verdana"/>
              </a:rPr>
              <a:t>is </a:t>
            </a:r>
            <a:r>
              <a:rPr sz="1800" i="1" spc="-5" dirty="0">
                <a:latin typeface="Verdana"/>
                <a:cs typeface="Verdana"/>
              </a:rPr>
              <a:t>the </a:t>
            </a:r>
            <a:r>
              <a:rPr sz="1800" i="1" spc="-10" dirty="0">
                <a:latin typeface="Verdana"/>
                <a:cs typeface="Verdana"/>
              </a:rPr>
              <a:t>churn </a:t>
            </a:r>
            <a:r>
              <a:rPr sz="1800" i="1" spc="-5" dirty="0">
                <a:latin typeface="Verdana"/>
                <a:cs typeface="Verdana"/>
              </a:rPr>
              <a:t>phase </a:t>
            </a:r>
            <a:r>
              <a:rPr sz="1800" i="1" dirty="0">
                <a:latin typeface="Verdana"/>
                <a:cs typeface="Verdana"/>
              </a:rPr>
              <a:t>, </a:t>
            </a:r>
            <a:r>
              <a:rPr sz="1800" i="1" spc="-10" dirty="0">
                <a:latin typeface="Verdana"/>
                <a:cs typeface="Verdana"/>
              </a:rPr>
              <a:t>Churn </a:t>
            </a:r>
            <a:r>
              <a:rPr sz="1800" i="1" dirty="0">
                <a:latin typeface="Verdana"/>
                <a:cs typeface="Verdana"/>
              </a:rPr>
              <a:t>variable is derived </a:t>
            </a:r>
            <a:r>
              <a:rPr sz="1800" i="1" spc="-5" dirty="0">
                <a:latin typeface="Verdana"/>
                <a:cs typeface="Verdana"/>
              </a:rPr>
              <a:t>using </a:t>
            </a:r>
            <a:r>
              <a:rPr sz="1800" i="1" dirty="0">
                <a:latin typeface="Verdana"/>
                <a:cs typeface="Verdana"/>
              </a:rPr>
              <a:t> total_ic_mou_9`,`total_og_mou_9`,`vol_2g_mb_9` &amp; `vol_3g_mb_9` </a:t>
            </a:r>
            <a:r>
              <a:rPr sz="1800" i="1" spc="-62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attributes</a:t>
            </a:r>
            <a:endParaRPr sz="1800">
              <a:latin typeface="Verdana"/>
              <a:cs typeface="Verdana"/>
            </a:endParaRPr>
          </a:p>
          <a:p>
            <a:pPr marL="382270" indent="-344805">
              <a:lnSpc>
                <a:spcPct val="100000"/>
              </a:lnSpc>
              <a:spcBef>
                <a:spcPts val="795"/>
              </a:spcBef>
              <a:buClr>
                <a:srgbClr val="B31166"/>
              </a:buClr>
              <a:buSzPct val="80555"/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sz="1800" spc="-5" dirty="0">
                <a:latin typeface="Verdana"/>
                <a:cs typeface="Verdana"/>
              </a:rPr>
              <a:t>Check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correlation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independent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variables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understand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their</a:t>
            </a:r>
            <a:endParaRPr sz="1800">
              <a:latin typeface="Verdana"/>
              <a:cs typeface="Verdana"/>
            </a:endParaRPr>
          </a:p>
          <a:p>
            <a:pPr marL="38227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dependencies.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1026998"/>
            <a:ext cx="3876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D</a:t>
            </a:r>
            <a:r>
              <a:rPr spc="65" dirty="0"/>
              <a:t>a</a:t>
            </a:r>
            <a:r>
              <a:rPr spc="60" dirty="0"/>
              <a:t>t</a:t>
            </a:r>
            <a:r>
              <a:rPr dirty="0"/>
              <a:t>a</a:t>
            </a:r>
            <a:r>
              <a:rPr spc="-250" dirty="0"/>
              <a:t> </a:t>
            </a:r>
            <a:r>
              <a:rPr spc="-35" dirty="0"/>
              <a:t>P</a:t>
            </a:r>
            <a:r>
              <a:rPr spc="-25" dirty="0"/>
              <a:t>r</a:t>
            </a:r>
            <a:r>
              <a:rPr spc="-35" dirty="0"/>
              <a:t>ep</a:t>
            </a:r>
            <a:r>
              <a:rPr spc="-25" dirty="0"/>
              <a:t>ara</a:t>
            </a:r>
            <a:r>
              <a:rPr spc="-30" dirty="0"/>
              <a:t>t</a:t>
            </a:r>
            <a:r>
              <a:rPr spc="-10" dirty="0"/>
              <a:t>i</a:t>
            </a:r>
            <a:r>
              <a:rPr spc="-3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627" y="2493264"/>
            <a:ext cx="8717915" cy="125476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408940" algn="l"/>
              </a:tabLst>
            </a:pPr>
            <a:r>
              <a:rPr sz="1800" dirty="0">
                <a:solidFill>
                  <a:srgbClr val="B31166"/>
                </a:solidFill>
                <a:latin typeface="MS Gothic"/>
                <a:cs typeface="MS Gothic"/>
              </a:rPr>
              <a:t>▶	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3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4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ar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ble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3695" algn="l"/>
              </a:tabLst>
            </a:pPr>
            <a:r>
              <a:rPr sz="1800" dirty="0">
                <a:solidFill>
                  <a:srgbClr val="B31166"/>
                </a:solidFill>
                <a:latin typeface="MS Gothic"/>
                <a:cs typeface="MS Gothic"/>
              </a:rPr>
              <a:t>▶	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Verifying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4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4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target</a:t>
            </a:r>
            <a:r>
              <a:rPr sz="1800" spc="-4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variable</a:t>
            </a:r>
            <a:r>
              <a:rPr sz="1800" spc="-4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(Sale</a:t>
            </a:r>
            <a:r>
              <a:rPr sz="1800" spc="-4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Price)</a:t>
            </a:r>
            <a:r>
              <a:rPr sz="1800" spc="-3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3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800" spc="-4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variable</a:t>
            </a:r>
            <a:r>
              <a:rPr sz="1800" spc="-4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4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4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frame.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3695" algn="l"/>
              </a:tabLst>
            </a:pPr>
            <a:r>
              <a:rPr sz="1800" dirty="0">
                <a:solidFill>
                  <a:srgbClr val="B31166"/>
                </a:solidFill>
                <a:latin typeface="MS Gothic"/>
                <a:cs typeface="MS Gothic"/>
              </a:rPr>
              <a:t>▶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Visualization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view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churn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rate.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1026998"/>
            <a:ext cx="3295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Model</a:t>
            </a:r>
            <a:r>
              <a:rPr spc="-250" dirty="0"/>
              <a:t> </a:t>
            </a:r>
            <a:r>
              <a:rPr spc="-110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627" y="2854180"/>
            <a:ext cx="8087995" cy="31508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B31166"/>
                </a:solidFill>
                <a:latin typeface="MS Gothic"/>
                <a:cs typeface="MS Gothic"/>
              </a:rPr>
              <a:t>▶</a:t>
            </a:r>
            <a:r>
              <a:rPr sz="1800" spc="90" dirty="0">
                <a:solidFill>
                  <a:srgbClr val="B31166"/>
                </a:solidFill>
                <a:latin typeface="MS Gothic"/>
                <a:cs typeface="MS Gothic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Creating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Dummy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categorical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 variables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dirty="0">
                <a:solidFill>
                  <a:srgbClr val="B31166"/>
                </a:solidFill>
                <a:latin typeface="MS Gothic"/>
                <a:cs typeface="MS Gothic"/>
              </a:rPr>
              <a:t>▶</a:t>
            </a:r>
            <a:r>
              <a:rPr sz="1800" spc="-85" dirty="0">
                <a:solidFill>
                  <a:srgbClr val="B31166"/>
                </a:solidFill>
                <a:latin typeface="MS Gothic"/>
                <a:cs typeface="MS Gothic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Handling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Class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imbalance,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SMOTE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dirty="0">
                <a:solidFill>
                  <a:srgbClr val="B31166"/>
                </a:solidFill>
                <a:latin typeface="MS Gothic"/>
                <a:cs typeface="MS Gothic"/>
              </a:rPr>
              <a:t>▶</a:t>
            </a:r>
            <a:r>
              <a:rPr sz="1800" spc="409" dirty="0">
                <a:solidFill>
                  <a:srgbClr val="B31166"/>
                </a:solidFill>
                <a:latin typeface="MS Gothic"/>
                <a:cs typeface="MS Gothic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3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RFE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  <a:tab pos="2896870" algn="l"/>
              </a:tabLst>
            </a:pPr>
            <a:r>
              <a:rPr sz="1800" dirty="0">
                <a:solidFill>
                  <a:srgbClr val="B31166"/>
                </a:solidFill>
                <a:latin typeface="MS Gothic"/>
                <a:cs typeface="MS Gothic"/>
              </a:rPr>
              <a:t>▶	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3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formed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using	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Logistic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985"/>
              </a:spcBef>
              <a:tabLst>
                <a:tab pos="353695" algn="l"/>
              </a:tabLst>
            </a:pPr>
            <a:r>
              <a:rPr sz="1800" dirty="0">
                <a:solidFill>
                  <a:srgbClr val="B31166"/>
                </a:solidFill>
                <a:latin typeface="MS Gothic"/>
                <a:cs typeface="MS Gothic"/>
              </a:rPr>
              <a:t>▶	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2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checking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vif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values,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dropped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optmal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3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800" dirty="0">
                <a:solidFill>
                  <a:srgbClr val="B31166"/>
                </a:solidFill>
                <a:latin typeface="MS Gothic"/>
                <a:cs typeface="MS Gothic"/>
              </a:rPr>
              <a:t>▶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am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li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cc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ac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pe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2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ca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800" dirty="0">
                <a:solidFill>
                  <a:srgbClr val="B31166"/>
                </a:solidFill>
                <a:latin typeface="MS Gothic"/>
                <a:cs typeface="MS Gothic"/>
              </a:rPr>
              <a:t>▶	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3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pp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li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627" y="1026998"/>
            <a:ext cx="6786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EBEBEB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EBEBEB"/>
                </a:solidFill>
                <a:latin typeface="Verdana"/>
                <a:cs typeface="Verdana"/>
              </a:rPr>
              <a:t>o</a:t>
            </a:r>
            <a:r>
              <a:rPr sz="3600" spc="105" dirty="0">
                <a:solidFill>
                  <a:srgbClr val="EBEBEB"/>
                </a:solidFill>
                <a:latin typeface="Verdana"/>
                <a:cs typeface="Verdana"/>
              </a:rPr>
              <a:t>de</a:t>
            </a:r>
            <a:r>
              <a:rPr sz="3600" dirty="0">
                <a:solidFill>
                  <a:srgbClr val="EBEBEB"/>
                </a:solidFill>
                <a:latin typeface="Verdana"/>
                <a:cs typeface="Verdana"/>
              </a:rPr>
              <a:t>l</a:t>
            </a:r>
            <a:r>
              <a:rPr sz="3600" spc="-16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EBEBEB"/>
                </a:solidFill>
                <a:latin typeface="Verdana"/>
                <a:cs typeface="Verdana"/>
              </a:rPr>
              <a:t>e</a:t>
            </a:r>
            <a:r>
              <a:rPr sz="3600" spc="-70" dirty="0">
                <a:solidFill>
                  <a:srgbClr val="EBEBEB"/>
                </a:solidFill>
                <a:latin typeface="Verdana"/>
                <a:cs typeface="Verdana"/>
              </a:rPr>
              <a:t>v</a:t>
            </a:r>
            <a:r>
              <a:rPr sz="3600" dirty="0">
                <a:solidFill>
                  <a:srgbClr val="EBEBEB"/>
                </a:solidFill>
                <a:latin typeface="Verdana"/>
                <a:cs typeface="Verdana"/>
              </a:rPr>
              <a:t>a</a:t>
            </a:r>
            <a:r>
              <a:rPr sz="3600" spc="15" dirty="0">
                <a:solidFill>
                  <a:srgbClr val="EBEBEB"/>
                </a:solidFill>
                <a:latin typeface="Verdana"/>
                <a:cs typeface="Verdana"/>
              </a:rPr>
              <a:t>l</a:t>
            </a:r>
            <a:r>
              <a:rPr sz="3600" dirty="0">
                <a:solidFill>
                  <a:srgbClr val="EBEBEB"/>
                </a:solidFill>
                <a:latin typeface="Verdana"/>
                <a:cs typeface="Verdana"/>
              </a:rPr>
              <a:t>ua</a:t>
            </a:r>
            <a:r>
              <a:rPr sz="3600" spc="-35" dirty="0">
                <a:solidFill>
                  <a:srgbClr val="EBEBEB"/>
                </a:solidFill>
                <a:latin typeface="Verdana"/>
                <a:cs typeface="Verdana"/>
              </a:rPr>
              <a:t>t</a:t>
            </a:r>
            <a:r>
              <a:rPr sz="3600" spc="-10" dirty="0">
                <a:solidFill>
                  <a:srgbClr val="EBEBEB"/>
                </a:solidFill>
                <a:latin typeface="Verdana"/>
                <a:cs typeface="Verdana"/>
              </a:rPr>
              <a:t>io</a:t>
            </a:r>
            <a:r>
              <a:rPr sz="3600" dirty="0">
                <a:solidFill>
                  <a:srgbClr val="EBEBEB"/>
                </a:solidFill>
                <a:latin typeface="Verdana"/>
                <a:cs typeface="Verdana"/>
              </a:rPr>
              <a:t>n</a:t>
            </a:r>
            <a:r>
              <a:rPr sz="3600" spc="-34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EBEBEB"/>
                </a:solidFill>
                <a:latin typeface="Verdana"/>
                <a:cs typeface="Verdana"/>
              </a:rPr>
              <a:t>–R</a:t>
            </a:r>
            <a:r>
              <a:rPr sz="3600" spc="-30" dirty="0">
                <a:solidFill>
                  <a:srgbClr val="EBEBEB"/>
                </a:solidFill>
                <a:latin typeface="Verdana"/>
                <a:cs typeface="Verdana"/>
              </a:rPr>
              <a:t>O</a:t>
            </a:r>
            <a:r>
              <a:rPr sz="3600" dirty="0">
                <a:solidFill>
                  <a:srgbClr val="EBEBEB"/>
                </a:solidFill>
                <a:latin typeface="Verdana"/>
                <a:cs typeface="Verdana"/>
              </a:rPr>
              <a:t>C</a:t>
            </a:r>
            <a:r>
              <a:rPr sz="3600" spc="-30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EBEBEB"/>
                </a:solidFill>
                <a:latin typeface="Verdana"/>
                <a:cs typeface="Verdana"/>
              </a:rPr>
              <a:t>C</a:t>
            </a:r>
            <a:r>
              <a:rPr sz="3600" spc="-25" dirty="0">
                <a:solidFill>
                  <a:srgbClr val="EBEBEB"/>
                </a:solidFill>
                <a:latin typeface="Verdana"/>
                <a:cs typeface="Verdana"/>
              </a:rPr>
              <a:t>ur</a:t>
            </a:r>
            <a:r>
              <a:rPr sz="3600" spc="-45" dirty="0">
                <a:solidFill>
                  <a:srgbClr val="EBEBEB"/>
                </a:solidFill>
                <a:latin typeface="Verdana"/>
                <a:cs typeface="Verdana"/>
              </a:rPr>
              <a:t>v</a:t>
            </a:r>
            <a:r>
              <a:rPr sz="3600" dirty="0">
                <a:solidFill>
                  <a:srgbClr val="EBEBEB"/>
                </a:solidFill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627" y="2618994"/>
            <a:ext cx="160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5615" y="2743200"/>
            <a:ext cx="4434840" cy="3697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27" y="1026998"/>
            <a:ext cx="6214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Model</a:t>
            </a:r>
            <a:r>
              <a:rPr spc="-210" dirty="0"/>
              <a:t> </a:t>
            </a:r>
            <a:r>
              <a:rPr spc="-10" dirty="0"/>
              <a:t>Evaluation-Accuracy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627" y="2490216"/>
            <a:ext cx="2155825" cy="123380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53695" algn="l"/>
                <a:tab pos="1567180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cc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	:</a:t>
            </a:r>
            <a:r>
              <a:rPr sz="1800" spc="-4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83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3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3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83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45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pe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-4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3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4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83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2743200"/>
            <a:ext cx="5230367" cy="32095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51429" y="5957112"/>
            <a:ext cx="5276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graph,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optimum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cutoff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around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0.54**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901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Gothic</vt:lpstr>
      <vt:lpstr>Bernard MT Condensed</vt:lpstr>
      <vt:lpstr>Calibri</vt:lpstr>
      <vt:lpstr>Lucida Sans Unicode</vt:lpstr>
      <vt:lpstr>Sitka Small Semibold</vt:lpstr>
      <vt:lpstr>Verdana</vt:lpstr>
      <vt:lpstr>Wingdings</vt:lpstr>
      <vt:lpstr>Office Theme</vt:lpstr>
      <vt:lpstr>PowerPoint Presentation</vt:lpstr>
      <vt:lpstr>Problem Statement</vt:lpstr>
      <vt:lpstr>Analyses Approach</vt:lpstr>
      <vt:lpstr>Data Understanding and Cleaning</vt:lpstr>
      <vt:lpstr>Filtering the High Value Customers  and defining Target Variable</vt:lpstr>
      <vt:lpstr>Data Preparation</vt:lpstr>
      <vt:lpstr>Model Building</vt:lpstr>
      <vt:lpstr>PowerPoint Presentation</vt:lpstr>
      <vt:lpstr>Model Evaluation-Accuracy</vt:lpstr>
      <vt:lpstr>Model Evaluation on Test data</vt:lpstr>
      <vt:lpstr>Model evaluation –ROC Curve</vt:lpstr>
      <vt:lpstr>PCA and SVM on Logistics  Regression</vt:lpstr>
      <vt:lpstr>Hyper parameter Tuning</vt:lpstr>
      <vt:lpstr>PowerPoint Presentation</vt:lpstr>
      <vt:lpstr>Inferences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Abhinab</cp:lastModifiedBy>
  <cp:revision>1</cp:revision>
  <dcterms:created xsi:type="dcterms:W3CDTF">2023-10-01T06:26:08Z</dcterms:created>
  <dcterms:modified xsi:type="dcterms:W3CDTF">2023-10-01T06:29:15Z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2023-10-01T00:00:00Z</vt:filetime>
  </property>
</Properties>
</file>