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31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257562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150835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4232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375057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617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3396602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259318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58434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153985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7104-5D1A-4E37-8C91-546BF7B6E18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282280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97104-5D1A-4E37-8C91-546BF7B6E181}"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1893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97104-5D1A-4E37-8C91-546BF7B6E181}" type="datetimeFigureOut">
              <a:rPr lang="en-IN" smtClean="0"/>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28660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97104-5D1A-4E37-8C91-546BF7B6E181}" type="datetimeFigureOut">
              <a:rPr lang="en-IN" smtClean="0"/>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379323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97104-5D1A-4E37-8C91-546BF7B6E181}" type="datetimeFigureOut">
              <a:rPr lang="en-IN" smtClean="0"/>
              <a:t>06-12-2023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256116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97104-5D1A-4E37-8C91-546BF7B6E181}"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180769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97104-5D1A-4E37-8C91-546BF7B6E181}"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811B8-2084-46B3-A54C-5D3E545AE7F0}" type="slidenum">
              <a:rPr lang="en-IN" smtClean="0"/>
              <a:t>‹#›</a:t>
            </a:fld>
            <a:endParaRPr lang="en-IN"/>
          </a:p>
        </p:txBody>
      </p:sp>
    </p:spTree>
    <p:extLst>
      <p:ext uri="{BB962C8B-B14F-4D97-AF65-F5344CB8AC3E}">
        <p14:creationId xmlns:p14="http://schemas.microsoft.com/office/powerpoint/2010/main" val="235680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497104-5D1A-4E37-8C91-546BF7B6E181}" type="datetimeFigureOut">
              <a:rPr lang="en-IN" smtClean="0"/>
              <a:t>06-12-2023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6811B8-2084-46B3-A54C-5D3E545AE7F0}" type="slidenum">
              <a:rPr lang="en-IN" smtClean="0"/>
              <a:t>‹#›</a:t>
            </a:fld>
            <a:endParaRPr lang="en-IN"/>
          </a:p>
        </p:txBody>
      </p:sp>
    </p:spTree>
    <p:extLst>
      <p:ext uri="{BB962C8B-B14F-4D97-AF65-F5344CB8AC3E}">
        <p14:creationId xmlns:p14="http://schemas.microsoft.com/office/powerpoint/2010/main" val="209548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18B18-76A1-E646-587E-31B02B122077}"/>
              </a:ext>
            </a:extLst>
          </p:cNvPr>
          <p:cNvSpPr txBox="1"/>
          <p:nvPr/>
        </p:nvSpPr>
        <p:spPr>
          <a:xfrm>
            <a:off x="407505" y="1560443"/>
            <a:ext cx="8373718" cy="1261884"/>
          </a:xfrm>
          <a:prstGeom prst="rect">
            <a:avLst/>
          </a:prstGeom>
          <a:noFill/>
        </p:spPr>
        <p:txBody>
          <a:bodyPr wrap="square" rtlCol="0">
            <a:spAutoFit/>
          </a:bodyPr>
          <a:lstStyle/>
          <a:p>
            <a:pPr algn="ctr"/>
            <a:r>
              <a:rPr lang="en-IN" sz="4000" dirty="0">
                <a:latin typeface="__Roboto_5506ec"/>
              </a:rPr>
              <a:t>Story Telling –Case-Study-Airbnb-NYC</a:t>
            </a:r>
          </a:p>
          <a:p>
            <a:pPr algn="ctr"/>
            <a:r>
              <a:rPr lang="en-IN" sz="3600" b="1" dirty="0">
                <a:latin typeface="__Roboto_5506ec"/>
              </a:rPr>
              <a:t>By Chand Pasha</a:t>
            </a:r>
          </a:p>
        </p:txBody>
      </p:sp>
    </p:spTree>
    <p:extLst>
      <p:ext uri="{BB962C8B-B14F-4D97-AF65-F5344CB8AC3E}">
        <p14:creationId xmlns:p14="http://schemas.microsoft.com/office/powerpoint/2010/main" val="2122180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3C6C4-3DE8-FF0D-5AB6-E5E98D911E0A}"/>
              </a:ext>
            </a:extLst>
          </p:cNvPr>
          <p:cNvPicPr>
            <a:picLocks noChangeAspect="1"/>
          </p:cNvPicPr>
          <p:nvPr/>
        </p:nvPicPr>
        <p:blipFill>
          <a:blip r:embed="rId2"/>
          <a:stretch>
            <a:fillRect/>
          </a:stretch>
        </p:blipFill>
        <p:spPr>
          <a:xfrm>
            <a:off x="459241" y="240797"/>
            <a:ext cx="8172510" cy="5362614"/>
          </a:xfrm>
          <a:prstGeom prst="rect">
            <a:avLst/>
          </a:prstGeom>
        </p:spPr>
      </p:pic>
    </p:spTree>
    <p:extLst>
      <p:ext uri="{BB962C8B-B14F-4D97-AF65-F5344CB8AC3E}">
        <p14:creationId xmlns:p14="http://schemas.microsoft.com/office/powerpoint/2010/main" val="398540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96DB58-8C33-5C62-971D-0E223D0F2177}"/>
              </a:ext>
            </a:extLst>
          </p:cNvPr>
          <p:cNvPicPr>
            <a:picLocks noChangeAspect="1"/>
          </p:cNvPicPr>
          <p:nvPr/>
        </p:nvPicPr>
        <p:blipFill>
          <a:blip r:embed="rId2"/>
          <a:stretch>
            <a:fillRect/>
          </a:stretch>
        </p:blipFill>
        <p:spPr>
          <a:xfrm>
            <a:off x="295038" y="128981"/>
            <a:ext cx="8162985" cy="5476915"/>
          </a:xfrm>
          <a:prstGeom prst="rect">
            <a:avLst/>
          </a:prstGeom>
        </p:spPr>
      </p:pic>
    </p:spTree>
    <p:extLst>
      <p:ext uri="{BB962C8B-B14F-4D97-AF65-F5344CB8AC3E}">
        <p14:creationId xmlns:p14="http://schemas.microsoft.com/office/powerpoint/2010/main" val="39742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7FD9E-9A90-8E99-77DB-632DBD5689FE}"/>
              </a:ext>
            </a:extLst>
          </p:cNvPr>
          <p:cNvPicPr>
            <a:picLocks noChangeAspect="1"/>
          </p:cNvPicPr>
          <p:nvPr/>
        </p:nvPicPr>
        <p:blipFill>
          <a:blip r:embed="rId2"/>
          <a:stretch>
            <a:fillRect/>
          </a:stretch>
        </p:blipFill>
        <p:spPr>
          <a:xfrm>
            <a:off x="178254" y="401275"/>
            <a:ext cx="8048684" cy="4514883"/>
          </a:xfrm>
          <a:prstGeom prst="rect">
            <a:avLst/>
          </a:prstGeom>
        </p:spPr>
      </p:pic>
    </p:spTree>
    <p:extLst>
      <p:ext uri="{BB962C8B-B14F-4D97-AF65-F5344CB8AC3E}">
        <p14:creationId xmlns:p14="http://schemas.microsoft.com/office/powerpoint/2010/main" val="374228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E3B905-880A-C926-960B-ACE9C2D64E74}"/>
              </a:ext>
            </a:extLst>
          </p:cNvPr>
          <p:cNvPicPr>
            <a:picLocks noChangeAspect="1"/>
          </p:cNvPicPr>
          <p:nvPr/>
        </p:nvPicPr>
        <p:blipFill>
          <a:blip r:embed="rId2"/>
          <a:stretch>
            <a:fillRect/>
          </a:stretch>
        </p:blipFill>
        <p:spPr>
          <a:xfrm>
            <a:off x="353431" y="228600"/>
            <a:ext cx="8105834" cy="5753733"/>
          </a:xfrm>
          <a:prstGeom prst="rect">
            <a:avLst/>
          </a:prstGeom>
        </p:spPr>
      </p:pic>
    </p:spTree>
    <p:extLst>
      <p:ext uri="{BB962C8B-B14F-4D97-AF65-F5344CB8AC3E}">
        <p14:creationId xmlns:p14="http://schemas.microsoft.com/office/powerpoint/2010/main" val="389143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FD775-822B-9341-BF29-6C30F6DD25A1}"/>
              </a:ext>
            </a:extLst>
          </p:cNvPr>
          <p:cNvSpPr txBox="1"/>
          <p:nvPr/>
        </p:nvSpPr>
        <p:spPr>
          <a:xfrm>
            <a:off x="1475961" y="1695414"/>
            <a:ext cx="6246743" cy="1107996"/>
          </a:xfrm>
          <a:prstGeom prst="rect">
            <a:avLst/>
          </a:prstGeom>
          <a:noFill/>
        </p:spPr>
        <p:txBody>
          <a:bodyPr wrap="square" rtlCol="0">
            <a:spAutoFit/>
          </a:bodyPr>
          <a:lstStyle/>
          <a:p>
            <a:pPr algn="ctr"/>
            <a:r>
              <a:rPr lang="en-IN" sz="6600" b="1" dirty="0">
                <a:solidFill>
                  <a:schemeClr val="tx2">
                    <a:lumMod val="75000"/>
                  </a:schemeClr>
                </a:solidFill>
                <a:highlight>
                  <a:srgbClr val="00FF00"/>
                </a:highlight>
              </a:rPr>
              <a:t>Thank you </a:t>
            </a:r>
          </a:p>
        </p:txBody>
      </p:sp>
    </p:spTree>
    <p:extLst>
      <p:ext uri="{BB962C8B-B14F-4D97-AF65-F5344CB8AC3E}">
        <p14:creationId xmlns:p14="http://schemas.microsoft.com/office/powerpoint/2010/main" val="19938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D550E5-0264-1B27-0FA6-01D07DF10B39}"/>
              </a:ext>
            </a:extLst>
          </p:cNvPr>
          <p:cNvSpPr txBox="1"/>
          <p:nvPr/>
        </p:nvSpPr>
        <p:spPr>
          <a:xfrm>
            <a:off x="665921" y="474345"/>
            <a:ext cx="10570265" cy="5016758"/>
          </a:xfrm>
          <a:prstGeom prst="rect">
            <a:avLst/>
          </a:prstGeom>
          <a:noFill/>
        </p:spPr>
        <p:txBody>
          <a:bodyPr wrap="square">
            <a:spAutoFit/>
          </a:bodyPr>
          <a:lstStyle/>
          <a:p>
            <a:r>
              <a:rPr lang="en-GB" sz="3200" b="1" i="0" dirty="0">
                <a:solidFill>
                  <a:srgbClr val="151515"/>
                </a:solidFill>
                <a:effectLst/>
                <a:highlight>
                  <a:srgbClr val="FFFF00"/>
                </a:highlight>
                <a:latin typeface="var(--font-inter)"/>
              </a:rPr>
              <a:t>Problem Statement</a:t>
            </a:r>
          </a:p>
          <a:p>
            <a:pPr algn="l"/>
            <a:endParaRPr lang="en-GB" b="1" i="0" dirty="0">
              <a:solidFill>
                <a:srgbClr val="151515"/>
              </a:solidFill>
              <a:effectLst/>
              <a:highlight>
                <a:srgbClr val="FFFF00"/>
              </a:highlight>
              <a:latin typeface="var(--font-inter)"/>
            </a:endParaRPr>
          </a:p>
          <a:p>
            <a:pPr algn="l"/>
            <a:r>
              <a:rPr lang="en-GB" b="1" i="0" dirty="0">
                <a:solidFill>
                  <a:srgbClr val="151515"/>
                </a:solidFill>
                <a:effectLst/>
                <a:highlight>
                  <a:srgbClr val="FFFF00"/>
                </a:highlight>
                <a:latin typeface="var(--font-inter)"/>
              </a:rPr>
              <a:t>Problem background</a:t>
            </a:r>
          </a:p>
          <a:p>
            <a:pPr algn="l"/>
            <a:endParaRPr lang="en-GB" b="1" i="0" dirty="0">
              <a:solidFill>
                <a:srgbClr val="151515"/>
              </a:solidFill>
              <a:effectLst/>
              <a:highlight>
                <a:srgbClr val="FFFF00"/>
              </a:highlight>
              <a:latin typeface="var(--font-inter)"/>
            </a:endParaRPr>
          </a:p>
          <a:p>
            <a:pPr algn="l"/>
            <a:r>
              <a:rPr lang="en-GB" b="0" i="0" dirty="0">
                <a:solidFill>
                  <a:srgbClr val="151515"/>
                </a:solidFill>
                <a:effectLst/>
                <a:latin typeface="__Roboto_5506ec"/>
              </a:rPr>
              <a:t>Suppose that you are working as a data analyst at Airbnb. For the past few months, Airbnb has seen a major decline in revenue. Now that the restrictions have started lifting and people have started to travel more, Airbnb wants to make sure that it is fully prepared for this change.</a:t>
            </a:r>
          </a:p>
          <a:p>
            <a:pPr algn="l"/>
            <a:r>
              <a:rPr lang="en-GB" b="0" i="0" dirty="0">
                <a:solidFill>
                  <a:srgbClr val="151515"/>
                </a:solidFill>
                <a:effectLst/>
                <a:latin typeface="__Roboto_5506ec"/>
              </a:rPr>
              <a:t>The different leaders at Airbnb want to understand some important insights based on various attributes in the dataset so as to increase the revenue such as -</a:t>
            </a:r>
          </a:p>
          <a:p>
            <a:pPr algn="l">
              <a:buFont typeface="+mj-lt"/>
              <a:buAutoNum type="arabicPeriod"/>
            </a:pPr>
            <a:r>
              <a:rPr lang="en-GB" b="0" i="0" dirty="0">
                <a:solidFill>
                  <a:srgbClr val="151515"/>
                </a:solidFill>
                <a:effectLst/>
                <a:latin typeface="__Roboto_5506ec"/>
              </a:rPr>
              <a:t>Which type of hosts to acquire more and where?</a:t>
            </a:r>
          </a:p>
          <a:p>
            <a:pPr algn="l">
              <a:buFont typeface="+mj-lt"/>
              <a:buAutoNum type="arabicPeriod"/>
            </a:pPr>
            <a:r>
              <a:rPr lang="en-GB" b="0" i="0" dirty="0">
                <a:solidFill>
                  <a:srgbClr val="151515"/>
                </a:solidFill>
                <a:effectLst/>
                <a:latin typeface="__Roboto_5506ec"/>
              </a:rPr>
              <a:t>The categorisation of customers based on their preferences.</a:t>
            </a:r>
          </a:p>
          <a:p>
            <a:pPr marL="742950" lvl="1" indent="-285750" algn="l">
              <a:buFont typeface="Arial" panose="020B0604020202020204" pitchFamily="34" charset="0"/>
              <a:buChar char="•"/>
            </a:pPr>
            <a:r>
              <a:rPr lang="en-GB" b="0" i="0" dirty="0">
                <a:solidFill>
                  <a:srgbClr val="151515"/>
                </a:solidFill>
                <a:effectLst/>
                <a:latin typeface="__Roboto_5506ec"/>
              </a:rPr>
              <a:t>What are the neighbourhoods they need to target?</a:t>
            </a:r>
          </a:p>
          <a:p>
            <a:pPr marL="742950" lvl="1" indent="-285750" algn="l">
              <a:buFont typeface="Arial" panose="020B0604020202020204" pitchFamily="34" charset="0"/>
              <a:buChar char="•"/>
            </a:pPr>
            <a:r>
              <a:rPr lang="en-GB" b="0" i="0" dirty="0">
                <a:solidFill>
                  <a:srgbClr val="151515"/>
                </a:solidFill>
                <a:effectLst/>
                <a:latin typeface="__Roboto_5506ec"/>
              </a:rPr>
              <a:t>What is the pricing ranges preferred by customers?</a:t>
            </a:r>
          </a:p>
          <a:p>
            <a:pPr marL="742950" lvl="1" indent="-285750" algn="l">
              <a:buFont typeface="Arial" panose="020B0604020202020204" pitchFamily="34" charset="0"/>
              <a:buChar char="•"/>
            </a:pPr>
            <a:r>
              <a:rPr lang="en-GB" b="0" i="0" dirty="0">
                <a:solidFill>
                  <a:srgbClr val="151515"/>
                </a:solidFill>
                <a:effectLst/>
                <a:latin typeface="__Roboto_5506ec"/>
              </a:rPr>
              <a:t>The various kinds of properties that exist </a:t>
            </a:r>
            <a:r>
              <a:rPr lang="en-GB" b="0" i="0" dirty="0" err="1">
                <a:solidFill>
                  <a:srgbClr val="151515"/>
                </a:solidFill>
                <a:effectLst/>
                <a:latin typeface="__Roboto_5506ec"/>
              </a:rPr>
              <a:t>w.r.t.</a:t>
            </a:r>
            <a:r>
              <a:rPr lang="en-GB" b="0" i="0" dirty="0">
                <a:solidFill>
                  <a:srgbClr val="151515"/>
                </a:solidFill>
                <a:effectLst/>
                <a:latin typeface="__Roboto_5506ec"/>
              </a:rPr>
              <a:t> customer preferences.</a:t>
            </a:r>
          </a:p>
          <a:p>
            <a:pPr marL="742950" lvl="1" indent="-285750" algn="l">
              <a:buFont typeface="Arial" panose="020B0604020202020204" pitchFamily="34" charset="0"/>
              <a:buChar char="•"/>
            </a:pPr>
            <a:r>
              <a:rPr lang="en-GB" b="0" i="0" dirty="0">
                <a:solidFill>
                  <a:srgbClr val="151515"/>
                </a:solidFill>
                <a:effectLst/>
                <a:latin typeface="__Roboto_5506ec"/>
              </a:rPr>
              <a:t>Adjustments in the existing properties to make it more customer-oriented.</a:t>
            </a:r>
          </a:p>
          <a:p>
            <a:pPr algn="l">
              <a:buFont typeface="+mj-lt"/>
              <a:buAutoNum type="arabicPeriod"/>
            </a:pPr>
            <a:r>
              <a:rPr lang="en-GB" b="0" i="0" dirty="0">
                <a:solidFill>
                  <a:srgbClr val="151515"/>
                </a:solidFill>
                <a:effectLst/>
                <a:latin typeface="__Roboto_5506ec"/>
              </a:rPr>
              <a:t>What are the most popular localities and properties in New York currently?</a:t>
            </a:r>
          </a:p>
          <a:p>
            <a:pPr algn="l">
              <a:buFont typeface="+mj-lt"/>
              <a:buAutoNum type="arabicPeriod"/>
            </a:pPr>
            <a:r>
              <a:rPr lang="en-GB" b="0" i="0" dirty="0">
                <a:solidFill>
                  <a:srgbClr val="151515"/>
                </a:solidFill>
                <a:effectLst/>
                <a:latin typeface="__Roboto_5506ec"/>
              </a:rPr>
              <a:t>How to get unpopular properties more traction? and so on...</a:t>
            </a:r>
          </a:p>
        </p:txBody>
      </p:sp>
    </p:spTree>
    <p:extLst>
      <p:ext uri="{BB962C8B-B14F-4D97-AF65-F5344CB8AC3E}">
        <p14:creationId xmlns:p14="http://schemas.microsoft.com/office/powerpoint/2010/main" val="89949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45FE4-A7A5-194E-FE83-6058D5143643}"/>
              </a:ext>
            </a:extLst>
          </p:cNvPr>
          <p:cNvPicPr>
            <a:picLocks noChangeAspect="1"/>
          </p:cNvPicPr>
          <p:nvPr/>
        </p:nvPicPr>
        <p:blipFill>
          <a:blip r:embed="rId2"/>
          <a:stretch>
            <a:fillRect/>
          </a:stretch>
        </p:blipFill>
        <p:spPr>
          <a:xfrm>
            <a:off x="560082" y="315351"/>
            <a:ext cx="8010584" cy="2390792"/>
          </a:xfrm>
          <a:prstGeom prst="rect">
            <a:avLst/>
          </a:prstGeom>
        </p:spPr>
      </p:pic>
      <p:pic>
        <p:nvPicPr>
          <p:cNvPr id="5" name="Picture 4">
            <a:extLst>
              <a:ext uri="{FF2B5EF4-FFF2-40B4-BE49-F238E27FC236}">
                <a16:creationId xmlns:a16="http://schemas.microsoft.com/office/drawing/2014/main" id="{B66A0CA5-880F-C8EC-4705-BB40FC14C634}"/>
              </a:ext>
            </a:extLst>
          </p:cNvPr>
          <p:cNvPicPr>
            <a:picLocks noChangeAspect="1"/>
          </p:cNvPicPr>
          <p:nvPr/>
        </p:nvPicPr>
        <p:blipFill>
          <a:blip r:embed="rId3"/>
          <a:stretch>
            <a:fillRect/>
          </a:stretch>
        </p:blipFill>
        <p:spPr>
          <a:xfrm>
            <a:off x="560083" y="2838421"/>
            <a:ext cx="7947814" cy="3626983"/>
          </a:xfrm>
          <a:prstGeom prst="rect">
            <a:avLst/>
          </a:prstGeom>
        </p:spPr>
      </p:pic>
    </p:spTree>
    <p:extLst>
      <p:ext uri="{BB962C8B-B14F-4D97-AF65-F5344CB8AC3E}">
        <p14:creationId xmlns:p14="http://schemas.microsoft.com/office/powerpoint/2010/main" val="10739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0857A-6863-964A-DB18-43DDBFF5F0D2}"/>
              </a:ext>
            </a:extLst>
          </p:cNvPr>
          <p:cNvPicPr>
            <a:picLocks noChangeAspect="1"/>
          </p:cNvPicPr>
          <p:nvPr/>
        </p:nvPicPr>
        <p:blipFill>
          <a:blip r:embed="rId2"/>
          <a:stretch>
            <a:fillRect/>
          </a:stretch>
        </p:blipFill>
        <p:spPr>
          <a:xfrm>
            <a:off x="332932" y="185308"/>
            <a:ext cx="7848657" cy="3800284"/>
          </a:xfrm>
          <a:prstGeom prst="rect">
            <a:avLst/>
          </a:prstGeom>
        </p:spPr>
      </p:pic>
      <p:pic>
        <p:nvPicPr>
          <p:cNvPr id="5" name="Picture 4">
            <a:extLst>
              <a:ext uri="{FF2B5EF4-FFF2-40B4-BE49-F238E27FC236}">
                <a16:creationId xmlns:a16="http://schemas.microsoft.com/office/drawing/2014/main" id="{5E24C0B2-5136-F1AD-C9E6-C957E86768E1}"/>
              </a:ext>
            </a:extLst>
          </p:cNvPr>
          <p:cNvPicPr>
            <a:picLocks noChangeAspect="1"/>
          </p:cNvPicPr>
          <p:nvPr/>
        </p:nvPicPr>
        <p:blipFill>
          <a:blip r:embed="rId3"/>
          <a:stretch>
            <a:fillRect/>
          </a:stretch>
        </p:blipFill>
        <p:spPr>
          <a:xfrm>
            <a:off x="332932" y="4189128"/>
            <a:ext cx="7982008" cy="2276492"/>
          </a:xfrm>
          <a:prstGeom prst="rect">
            <a:avLst/>
          </a:prstGeom>
        </p:spPr>
      </p:pic>
    </p:spTree>
    <p:extLst>
      <p:ext uri="{BB962C8B-B14F-4D97-AF65-F5344CB8AC3E}">
        <p14:creationId xmlns:p14="http://schemas.microsoft.com/office/powerpoint/2010/main" val="500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F2F9B-3678-8CEA-E056-9491F7DFE37B}"/>
              </a:ext>
            </a:extLst>
          </p:cNvPr>
          <p:cNvPicPr>
            <a:picLocks noChangeAspect="1"/>
          </p:cNvPicPr>
          <p:nvPr/>
        </p:nvPicPr>
        <p:blipFill>
          <a:blip r:embed="rId2"/>
          <a:stretch>
            <a:fillRect/>
          </a:stretch>
        </p:blipFill>
        <p:spPr>
          <a:xfrm>
            <a:off x="261287" y="547048"/>
            <a:ext cx="7982008" cy="4819685"/>
          </a:xfrm>
          <a:prstGeom prst="rect">
            <a:avLst/>
          </a:prstGeom>
        </p:spPr>
      </p:pic>
    </p:spTree>
    <p:extLst>
      <p:ext uri="{BB962C8B-B14F-4D97-AF65-F5344CB8AC3E}">
        <p14:creationId xmlns:p14="http://schemas.microsoft.com/office/powerpoint/2010/main" val="241372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F01CF-AFF1-1207-E773-E676A50EB45D}"/>
              </a:ext>
            </a:extLst>
          </p:cNvPr>
          <p:cNvPicPr>
            <a:picLocks noChangeAspect="1"/>
          </p:cNvPicPr>
          <p:nvPr/>
        </p:nvPicPr>
        <p:blipFill>
          <a:blip r:embed="rId2"/>
          <a:stretch>
            <a:fillRect/>
          </a:stretch>
        </p:blipFill>
        <p:spPr>
          <a:xfrm>
            <a:off x="402535" y="910866"/>
            <a:ext cx="8058209" cy="3952904"/>
          </a:xfrm>
          <a:prstGeom prst="rect">
            <a:avLst/>
          </a:prstGeom>
        </p:spPr>
      </p:pic>
    </p:spTree>
    <p:extLst>
      <p:ext uri="{BB962C8B-B14F-4D97-AF65-F5344CB8AC3E}">
        <p14:creationId xmlns:p14="http://schemas.microsoft.com/office/powerpoint/2010/main" val="5391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346D57-0EC5-7FBE-7AFF-8151047C13CC}"/>
              </a:ext>
            </a:extLst>
          </p:cNvPr>
          <p:cNvPicPr>
            <a:picLocks noChangeAspect="1"/>
          </p:cNvPicPr>
          <p:nvPr/>
        </p:nvPicPr>
        <p:blipFill>
          <a:blip r:embed="rId2"/>
          <a:stretch>
            <a:fillRect/>
          </a:stretch>
        </p:blipFill>
        <p:spPr>
          <a:xfrm>
            <a:off x="268120" y="192379"/>
            <a:ext cx="8067734" cy="3758426"/>
          </a:xfrm>
          <a:prstGeom prst="rect">
            <a:avLst/>
          </a:prstGeom>
        </p:spPr>
      </p:pic>
      <p:pic>
        <p:nvPicPr>
          <p:cNvPr id="4" name="Picture 3">
            <a:extLst>
              <a:ext uri="{FF2B5EF4-FFF2-40B4-BE49-F238E27FC236}">
                <a16:creationId xmlns:a16="http://schemas.microsoft.com/office/drawing/2014/main" id="{9A3E4E1E-81F8-AE12-44D0-F00E2795BC23}"/>
              </a:ext>
            </a:extLst>
          </p:cNvPr>
          <p:cNvPicPr>
            <a:picLocks noChangeAspect="1"/>
          </p:cNvPicPr>
          <p:nvPr/>
        </p:nvPicPr>
        <p:blipFill>
          <a:blip r:embed="rId3"/>
          <a:stretch>
            <a:fillRect/>
          </a:stretch>
        </p:blipFill>
        <p:spPr>
          <a:xfrm>
            <a:off x="441019" y="4094912"/>
            <a:ext cx="7894836" cy="2514618"/>
          </a:xfrm>
          <a:prstGeom prst="rect">
            <a:avLst/>
          </a:prstGeom>
        </p:spPr>
      </p:pic>
    </p:spTree>
    <p:extLst>
      <p:ext uri="{BB962C8B-B14F-4D97-AF65-F5344CB8AC3E}">
        <p14:creationId xmlns:p14="http://schemas.microsoft.com/office/powerpoint/2010/main" val="385231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CF6BDA-D05F-8DD5-E347-55D8FD30424F}"/>
              </a:ext>
            </a:extLst>
          </p:cNvPr>
          <p:cNvPicPr>
            <a:picLocks noChangeAspect="1"/>
          </p:cNvPicPr>
          <p:nvPr/>
        </p:nvPicPr>
        <p:blipFill>
          <a:blip r:embed="rId2"/>
          <a:stretch>
            <a:fillRect/>
          </a:stretch>
        </p:blipFill>
        <p:spPr>
          <a:xfrm>
            <a:off x="359435" y="484101"/>
            <a:ext cx="8153460" cy="4667284"/>
          </a:xfrm>
          <a:prstGeom prst="rect">
            <a:avLst/>
          </a:prstGeom>
        </p:spPr>
      </p:pic>
    </p:spTree>
    <p:extLst>
      <p:ext uri="{BB962C8B-B14F-4D97-AF65-F5344CB8AC3E}">
        <p14:creationId xmlns:p14="http://schemas.microsoft.com/office/powerpoint/2010/main" val="424517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4EDCB-8BD6-E4B5-E00B-5F1FD490C440}"/>
              </a:ext>
            </a:extLst>
          </p:cNvPr>
          <p:cNvPicPr>
            <a:picLocks noChangeAspect="1"/>
          </p:cNvPicPr>
          <p:nvPr/>
        </p:nvPicPr>
        <p:blipFill>
          <a:blip r:embed="rId2"/>
          <a:stretch>
            <a:fillRect/>
          </a:stretch>
        </p:blipFill>
        <p:spPr>
          <a:xfrm>
            <a:off x="219045" y="541870"/>
            <a:ext cx="8096309" cy="5267364"/>
          </a:xfrm>
          <a:prstGeom prst="rect">
            <a:avLst/>
          </a:prstGeom>
        </p:spPr>
      </p:pic>
    </p:spTree>
    <p:extLst>
      <p:ext uri="{BB962C8B-B14F-4D97-AF65-F5344CB8AC3E}">
        <p14:creationId xmlns:p14="http://schemas.microsoft.com/office/powerpoint/2010/main" val="3680050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185</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__Roboto_5506ec</vt:lpstr>
      <vt:lpstr>Arial</vt:lpstr>
      <vt:lpstr>Trebuchet MS</vt:lpstr>
      <vt:lpstr>var(--font-inter)</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 Pasha</dc:creator>
  <cp:lastModifiedBy>Chand Pasha</cp:lastModifiedBy>
  <cp:revision>14</cp:revision>
  <dcterms:created xsi:type="dcterms:W3CDTF">2023-12-06T12:05:19Z</dcterms:created>
  <dcterms:modified xsi:type="dcterms:W3CDTF">2023-12-06T14:08:06Z</dcterms:modified>
</cp:coreProperties>
</file>