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48167de227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8167de227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48167de227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8167de227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48167de227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8167de227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48167de227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8167de227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48167de227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8167de227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48167de227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8167de227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48167de22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8167de22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48167de227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8167de227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48167de227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8167de227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48167de227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8167de227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48167de22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8167de22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48167de227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8167de227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fierce-cliffs-47288.herokuapp.com/static/index.html" TargetMode="Externa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BarBeerDrinker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Christopher Pasigna, Revanth Vallabhaneni, Samer Shaban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Assertions/Triggers</a:t>
            </a:r>
            <a:endParaRPr sz="3000"/>
          </a:p>
        </p:txBody>
      </p:sp>
      <p:sp>
        <p:nvSpPr>
          <p:cNvPr id="195" name="Google Shape;195;p22"/>
          <p:cNvSpPr txBox="1"/>
          <p:nvPr>
            <p:ph idx="1" type="body"/>
          </p:nvPr>
        </p:nvSpPr>
        <p:spPr>
          <a:xfrm>
            <a:off x="5220000" y="1307850"/>
            <a:ext cx="3766800" cy="34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proceeded by creating triggers within our database to further enforce our 5 patterns as assertions. This means if an insert or update violates the assertion it *should not be allowed* and proper warning/explanation is displayed.</a:t>
            </a:r>
            <a:endParaRPr/>
          </a:p>
          <a:p>
            <a:pPr indent="0" lvl="0" marL="0" rtl="0" algn="l">
              <a:spcBef>
                <a:spcPts val="1600"/>
              </a:spcBef>
              <a:spcAft>
                <a:spcPts val="0"/>
              </a:spcAft>
              <a:buNone/>
            </a:pPr>
            <a:r>
              <a:rPr lang="en"/>
              <a:t>As demonstrated, we wrote a trigger to check whether an inserted bartender has already worked within that day.</a:t>
            </a:r>
            <a:endParaRPr/>
          </a:p>
          <a:p>
            <a:pPr indent="0" lvl="0" marL="0" rtl="0" algn="l">
              <a:spcBef>
                <a:spcPts val="1600"/>
              </a:spcBef>
              <a:spcAft>
                <a:spcPts val="1600"/>
              </a:spcAft>
              <a:buNone/>
            </a:pPr>
            <a:r>
              <a:rPr lang="en"/>
              <a:t>This picture below shows that we wrote a trigger to check whether an update on a bill is still issued within opening hours of the bar.</a:t>
            </a:r>
            <a:endParaRPr/>
          </a:p>
        </p:txBody>
      </p:sp>
      <p:pic>
        <p:nvPicPr>
          <p:cNvPr id="196" name="Google Shape;196;p22"/>
          <p:cNvPicPr preferRelativeResize="0"/>
          <p:nvPr/>
        </p:nvPicPr>
        <p:blipFill>
          <a:blip r:embed="rId3">
            <a:alphaModFix/>
          </a:blip>
          <a:stretch>
            <a:fillRect/>
          </a:stretch>
        </p:blipFill>
        <p:spPr>
          <a:xfrm>
            <a:off x="161925" y="1357725"/>
            <a:ext cx="4085025" cy="1680825"/>
          </a:xfrm>
          <a:prstGeom prst="rect">
            <a:avLst/>
          </a:prstGeom>
          <a:noFill/>
          <a:ln>
            <a:noFill/>
          </a:ln>
        </p:spPr>
      </p:pic>
      <p:pic>
        <p:nvPicPr>
          <p:cNvPr id="197" name="Google Shape;197;p22"/>
          <p:cNvPicPr preferRelativeResize="0"/>
          <p:nvPr/>
        </p:nvPicPr>
        <p:blipFill>
          <a:blip r:embed="rId4">
            <a:alphaModFix/>
          </a:blip>
          <a:stretch>
            <a:fillRect/>
          </a:stretch>
        </p:blipFill>
        <p:spPr>
          <a:xfrm>
            <a:off x="161925" y="3207450"/>
            <a:ext cx="4622262" cy="168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163650" y="3746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Hosting our Web Application Online</a:t>
            </a:r>
            <a:endParaRPr sz="2900"/>
          </a:p>
        </p:txBody>
      </p:sp>
      <p:sp>
        <p:nvSpPr>
          <p:cNvPr id="203" name="Google Shape;203;p23"/>
          <p:cNvSpPr txBox="1"/>
          <p:nvPr>
            <p:ph idx="1" type="body"/>
          </p:nvPr>
        </p:nvSpPr>
        <p:spPr>
          <a:xfrm>
            <a:off x="1163650" y="40724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took our finalized and polished BarBeerDrinker full-stack Web Application to the Internet. Hosting the code through Heroku, we were able to publish it through a URL.</a:t>
            </a:r>
            <a:endParaRPr/>
          </a:p>
          <a:p>
            <a:pPr indent="0" lvl="0" marL="0" rtl="0" algn="l">
              <a:spcBef>
                <a:spcPts val="1600"/>
              </a:spcBef>
              <a:spcAft>
                <a:spcPts val="0"/>
              </a:spcAft>
              <a:buNone/>
            </a:pPr>
            <a:r>
              <a:rPr lang="en" u="sng">
                <a:solidFill>
                  <a:schemeClr val="hlink"/>
                </a:solidFill>
                <a:hlinkClick r:id="rId3"/>
              </a:rPr>
              <a:t>https://fierce-cliffs-47288.herokuapp.com/static/index.html</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04" name="Google Shape;204;p23"/>
          <p:cNvPicPr preferRelativeResize="0"/>
          <p:nvPr/>
        </p:nvPicPr>
        <p:blipFill>
          <a:blip r:embed="rId4">
            <a:alphaModFix/>
          </a:blip>
          <a:stretch>
            <a:fillRect/>
          </a:stretch>
        </p:blipFill>
        <p:spPr>
          <a:xfrm>
            <a:off x="1543400" y="955150"/>
            <a:ext cx="5541773" cy="3117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78375" y="460675"/>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t>Conclusion</a:t>
            </a:r>
            <a:endParaRPr sz="3000"/>
          </a:p>
        </p:txBody>
      </p:sp>
      <p:sp>
        <p:nvSpPr>
          <p:cNvPr id="210" name="Google Shape;210;p24"/>
          <p:cNvSpPr txBox="1"/>
          <p:nvPr>
            <p:ph idx="1" type="body"/>
          </p:nvPr>
        </p:nvSpPr>
        <p:spPr>
          <a:xfrm>
            <a:off x="1144525" y="17380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Creating the BarBeerDrinker Web Application was a long exhausting journey. However, we have learned a lot through this adventure, and developed valuable knowledge and skills as students and future computer scientists. We share pride in our finished product, and will cherish this experience for as long as we can remember.</a:t>
            </a:r>
            <a:endParaRPr sz="1500"/>
          </a:p>
          <a:p>
            <a:pPr indent="0" lvl="0" marL="0" rtl="0" algn="l">
              <a:spcBef>
                <a:spcPts val="1600"/>
              </a:spcBef>
              <a:spcAft>
                <a:spcPts val="1600"/>
              </a:spcAft>
              <a:buNone/>
            </a:pPr>
            <a:r>
              <a:t/>
            </a:r>
            <a:endParaRPr sz="10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txBox="1"/>
          <p:nvPr>
            <p:ph idx="1" type="body"/>
          </p:nvPr>
        </p:nvSpPr>
        <p:spPr>
          <a:xfrm>
            <a:off x="1052550" y="2189275"/>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800"/>
              <a:t>Thank You! </a:t>
            </a:r>
            <a:endParaRPr sz="5800"/>
          </a:p>
          <a:p>
            <a:pPr indent="0" lvl="0" marL="0" rtl="0" algn="ctr">
              <a:spcBef>
                <a:spcPts val="1600"/>
              </a:spcBef>
              <a:spcAft>
                <a:spcPts val="1600"/>
              </a:spcAft>
              <a:buNone/>
            </a:pPr>
            <a:r>
              <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2694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Relational </a:t>
            </a:r>
            <a:r>
              <a:rPr lang="en" sz="3000"/>
              <a:t>Schema</a:t>
            </a:r>
            <a:r>
              <a:rPr lang="en" sz="3000"/>
              <a:t> + ER Diagram </a:t>
            </a:r>
            <a:endParaRPr sz="3000"/>
          </a:p>
          <a:p>
            <a:pPr indent="0" lvl="0" marL="0" rtl="0" algn="l">
              <a:spcBef>
                <a:spcPts val="0"/>
              </a:spcBef>
              <a:spcAft>
                <a:spcPts val="0"/>
              </a:spcAft>
              <a:buNone/>
            </a:pPr>
            <a:r>
              <a:t/>
            </a:r>
            <a:endParaRPr/>
          </a:p>
        </p:txBody>
      </p:sp>
      <p:sp>
        <p:nvSpPr>
          <p:cNvPr id="141" name="Google Shape;141;p14"/>
          <p:cNvSpPr txBox="1"/>
          <p:nvPr>
            <p:ph idx="1" type="body"/>
          </p:nvPr>
        </p:nvSpPr>
        <p:spPr>
          <a:xfrm>
            <a:off x="953325" y="4284250"/>
            <a:ext cx="7038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first began developing the our project by planning out the ER Diagram and Relational Schema. As shown above, we can see our overall thought process on the design of the database.</a:t>
            </a:r>
            <a:endParaRPr/>
          </a:p>
        </p:txBody>
      </p:sp>
      <p:pic>
        <p:nvPicPr>
          <p:cNvPr id="142" name="Google Shape;142;p14"/>
          <p:cNvPicPr preferRelativeResize="0"/>
          <p:nvPr/>
        </p:nvPicPr>
        <p:blipFill>
          <a:blip r:embed="rId3">
            <a:alphaModFix/>
          </a:blip>
          <a:stretch>
            <a:fillRect/>
          </a:stretch>
        </p:blipFill>
        <p:spPr>
          <a:xfrm>
            <a:off x="2851625" y="859263"/>
            <a:ext cx="6039574" cy="3424976"/>
          </a:xfrm>
          <a:prstGeom prst="rect">
            <a:avLst/>
          </a:prstGeom>
          <a:noFill/>
          <a:ln>
            <a:noFill/>
          </a:ln>
        </p:spPr>
      </p:pic>
      <p:pic>
        <p:nvPicPr>
          <p:cNvPr id="143" name="Google Shape;143;p14"/>
          <p:cNvPicPr preferRelativeResize="0"/>
          <p:nvPr/>
        </p:nvPicPr>
        <p:blipFill>
          <a:blip r:embed="rId4">
            <a:alphaModFix/>
          </a:blip>
          <a:stretch>
            <a:fillRect/>
          </a:stretch>
        </p:blipFill>
        <p:spPr>
          <a:xfrm>
            <a:off x="52700" y="1523325"/>
            <a:ext cx="2672050" cy="270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idx="1" type="body"/>
          </p:nvPr>
        </p:nvSpPr>
        <p:spPr>
          <a:xfrm>
            <a:off x="3814675" y="1828875"/>
            <a:ext cx="4583400" cy="299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We first generated thousands of tuples following the patterns we were given</a:t>
            </a:r>
            <a:r>
              <a:rPr lang="en" sz="1500"/>
              <a:t>.</a:t>
            </a:r>
            <a:r>
              <a:rPr lang="en" sz="1500"/>
              <a:t> After converting our data to csv files,  we then transported all this data into our database.</a:t>
            </a:r>
            <a:endParaRPr sz="1500"/>
          </a:p>
        </p:txBody>
      </p:sp>
      <p:pic>
        <p:nvPicPr>
          <p:cNvPr id="149" name="Google Shape;149;p15"/>
          <p:cNvPicPr preferRelativeResize="0"/>
          <p:nvPr/>
        </p:nvPicPr>
        <p:blipFill>
          <a:blip r:embed="rId3">
            <a:alphaModFix/>
          </a:blip>
          <a:stretch>
            <a:fillRect/>
          </a:stretch>
        </p:blipFill>
        <p:spPr>
          <a:xfrm>
            <a:off x="1175900" y="1194275"/>
            <a:ext cx="2419450" cy="3731701"/>
          </a:xfrm>
          <a:prstGeom prst="rect">
            <a:avLst/>
          </a:prstGeom>
          <a:noFill/>
          <a:ln>
            <a:noFill/>
          </a:ln>
        </p:spPr>
      </p:pic>
      <p:sp>
        <p:nvSpPr>
          <p:cNvPr id="150" name="Google Shape;150;p15"/>
          <p:cNvSpPr txBox="1"/>
          <p:nvPr/>
        </p:nvSpPr>
        <p:spPr>
          <a:xfrm>
            <a:off x="1175900" y="-745725"/>
            <a:ext cx="58413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Montserrat"/>
                <a:ea typeface="Montserrat"/>
                <a:cs typeface="Montserrat"/>
                <a:sym typeface="Montserrat"/>
              </a:rPr>
              <a:t>Generating Our Data</a:t>
            </a:r>
            <a:endParaRPr sz="30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idx="1" type="body"/>
          </p:nvPr>
        </p:nvSpPr>
        <p:spPr>
          <a:xfrm>
            <a:off x="1171275" y="4070200"/>
            <a:ext cx="7038900" cy="72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Next, we created queries to verify that our patterns held. This specific query is showing that no drinkers frequent bars that are located in different states from where they live.</a:t>
            </a:r>
            <a:endParaRPr/>
          </a:p>
        </p:txBody>
      </p:sp>
      <p:pic>
        <p:nvPicPr>
          <p:cNvPr id="156" name="Google Shape;156;p16"/>
          <p:cNvPicPr preferRelativeResize="0"/>
          <p:nvPr/>
        </p:nvPicPr>
        <p:blipFill>
          <a:blip r:embed="rId3">
            <a:alphaModFix/>
          </a:blip>
          <a:stretch>
            <a:fillRect/>
          </a:stretch>
        </p:blipFill>
        <p:spPr>
          <a:xfrm>
            <a:off x="1251325" y="765013"/>
            <a:ext cx="5276850" cy="3305175"/>
          </a:xfrm>
          <a:prstGeom prst="rect">
            <a:avLst/>
          </a:prstGeom>
          <a:noFill/>
          <a:ln>
            <a:noFill/>
          </a:ln>
        </p:spPr>
      </p:pic>
      <p:sp>
        <p:nvSpPr>
          <p:cNvPr id="157" name="Google Shape;157;p16"/>
          <p:cNvSpPr txBox="1"/>
          <p:nvPr/>
        </p:nvSpPr>
        <p:spPr>
          <a:xfrm>
            <a:off x="1171275" y="-927375"/>
            <a:ext cx="50289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Montserrat"/>
                <a:ea typeface="Montserrat"/>
                <a:cs typeface="Montserrat"/>
                <a:sym typeface="Montserrat"/>
              </a:rPr>
              <a:t>SQL Verification Queries</a:t>
            </a:r>
            <a:endParaRPr sz="30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idx="1" type="body"/>
          </p:nvPr>
        </p:nvSpPr>
        <p:spPr>
          <a:xfrm>
            <a:off x="979100" y="3443925"/>
            <a:ext cx="7038900" cy="10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utilizing technologies such as Python, Flask, Node.js, PrimeNG and AngularJS, we connected our SQL database </a:t>
            </a:r>
            <a:r>
              <a:rPr lang="en"/>
              <a:t>to</a:t>
            </a:r>
            <a:r>
              <a:rPr lang="en"/>
              <a:t> a full-stack web application.</a:t>
            </a:r>
            <a:endParaRPr/>
          </a:p>
          <a:p>
            <a:pPr indent="0" lvl="0" marL="0" rtl="0" algn="l">
              <a:spcBef>
                <a:spcPts val="1600"/>
              </a:spcBef>
              <a:spcAft>
                <a:spcPts val="1600"/>
              </a:spcAft>
              <a:buNone/>
            </a:pPr>
            <a:r>
              <a:rPr lang="en"/>
              <a:t>For the home page , we created a table that lists all the bars and each bar’s attributes. Clicking a specific bar name gives you detailed information about that bar. We followed a similar pattern for the drinkers, beers, and manufacturers page, and</a:t>
            </a:r>
            <a:r>
              <a:rPr lang="en"/>
              <a:t> set up a navbar with bootstrap to navigate through each category.</a:t>
            </a:r>
            <a:endParaRPr/>
          </a:p>
        </p:txBody>
      </p:sp>
      <p:pic>
        <p:nvPicPr>
          <p:cNvPr id="163" name="Google Shape;163;p17"/>
          <p:cNvPicPr preferRelativeResize="0"/>
          <p:nvPr/>
        </p:nvPicPr>
        <p:blipFill>
          <a:blip r:embed="rId3">
            <a:alphaModFix/>
          </a:blip>
          <a:stretch>
            <a:fillRect/>
          </a:stretch>
        </p:blipFill>
        <p:spPr>
          <a:xfrm>
            <a:off x="1533600" y="296098"/>
            <a:ext cx="5596152" cy="3147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idx="1" type="body"/>
          </p:nvPr>
        </p:nvSpPr>
        <p:spPr>
          <a:xfrm>
            <a:off x="1064100" y="3858100"/>
            <a:ext cx="7015800" cy="8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both bartenders and bars, we created an analytics pages to show users even more detailed information about all bartenders or bars instead of just a specific one.</a:t>
            </a:r>
            <a:endParaRPr/>
          </a:p>
          <a:p>
            <a:pPr indent="0" lvl="0" marL="0" rtl="0" algn="l">
              <a:spcBef>
                <a:spcPts val="1600"/>
              </a:spcBef>
              <a:spcAft>
                <a:spcPts val="1600"/>
              </a:spcAft>
              <a:buNone/>
            </a:pPr>
            <a:r>
              <a:rPr lang="en"/>
              <a:t>On this page, you can select the bar and the shift timings to get the bartenders who sold the most beers during that shift.</a:t>
            </a:r>
            <a:endParaRPr/>
          </a:p>
        </p:txBody>
      </p:sp>
      <p:pic>
        <p:nvPicPr>
          <p:cNvPr id="169" name="Google Shape;169;p18"/>
          <p:cNvPicPr preferRelativeResize="0"/>
          <p:nvPr/>
        </p:nvPicPr>
        <p:blipFill>
          <a:blip r:embed="rId3">
            <a:alphaModFix/>
          </a:blip>
          <a:stretch>
            <a:fillRect/>
          </a:stretch>
        </p:blipFill>
        <p:spPr>
          <a:xfrm>
            <a:off x="1091975" y="705900"/>
            <a:ext cx="6489450" cy="3152201"/>
          </a:xfrm>
          <a:prstGeom prst="rect">
            <a:avLst/>
          </a:prstGeom>
          <a:noFill/>
          <a:ln>
            <a:noFill/>
          </a:ln>
        </p:spPr>
      </p:pic>
      <p:sp>
        <p:nvSpPr>
          <p:cNvPr id="170" name="Google Shape;170;p18"/>
          <p:cNvSpPr txBox="1"/>
          <p:nvPr/>
        </p:nvSpPr>
        <p:spPr>
          <a:xfrm>
            <a:off x="1274113" y="-104733"/>
            <a:ext cx="2597700" cy="10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Montserrat"/>
                <a:ea typeface="Montserrat"/>
                <a:cs typeface="Montserrat"/>
                <a:sym typeface="Montserrat"/>
              </a:rPr>
              <a:t>Analytics</a:t>
            </a:r>
            <a:endParaRPr sz="30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SQL Interface Page</a:t>
            </a:r>
            <a:endParaRPr sz="3000"/>
          </a:p>
        </p:txBody>
      </p:sp>
      <p:sp>
        <p:nvSpPr>
          <p:cNvPr id="176" name="Google Shape;176;p19"/>
          <p:cNvSpPr txBox="1"/>
          <p:nvPr>
            <p:ph idx="1" type="body"/>
          </p:nvPr>
        </p:nvSpPr>
        <p:spPr>
          <a:xfrm>
            <a:off x="1297500" y="3634475"/>
            <a:ext cx="7038900" cy="84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Here, users can enter their own queries and generate results based on our database.</a:t>
            </a:r>
            <a:endParaRPr/>
          </a:p>
        </p:txBody>
      </p:sp>
      <p:pic>
        <p:nvPicPr>
          <p:cNvPr id="177" name="Google Shape;177;p19"/>
          <p:cNvPicPr preferRelativeResize="0"/>
          <p:nvPr/>
        </p:nvPicPr>
        <p:blipFill>
          <a:blip r:embed="rId3">
            <a:alphaModFix/>
          </a:blip>
          <a:stretch>
            <a:fillRect/>
          </a:stretch>
        </p:blipFill>
        <p:spPr>
          <a:xfrm>
            <a:off x="1181925" y="1346762"/>
            <a:ext cx="6507901" cy="2150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0"/>
          <p:cNvPicPr preferRelativeResize="0"/>
          <p:nvPr/>
        </p:nvPicPr>
        <p:blipFill>
          <a:blip r:embed="rId3">
            <a:alphaModFix/>
          </a:blip>
          <a:stretch>
            <a:fillRect/>
          </a:stretch>
        </p:blipFill>
        <p:spPr>
          <a:xfrm>
            <a:off x="1127875" y="717550"/>
            <a:ext cx="7459150" cy="3433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idx="1" type="body"/>
          </p:nvPr>
        </p:nvSpPr>
        <p:spPr>
          <a:xfrm>
            <a:off x="1297500" y="3265000"/>
            <a:ext cx="7038900" cy="121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created some foreign keys on tables to restrict the data coming into our database. Users can’t add a drinker to the likes table if that drinker does not exist in the drinker table. Likewise, the beer must also exist in the beers table.</a:t>
            </a:r>
            <a:endParaRPr/>
          </a:p>
        </p:txBody>
      </p:sp>
      <p:pic>
        <p:nvPicPr>
          <p:cNvPr id="188" name="Google Shape;188;p21"/>
          <p:cNvPicPr preferRelativeResize="0"/>
          <p:nvPr/>
        </p:nvPicPr>
        <p:blipFill>
          <a:blip r:embed="rId3">
            <a:alphaModFix/>
          </a:blip>
          <a:stretch>
            <a:fillRect/>
          </a:stretch>
        </p:blipFill>
        <p:spPr>
          <a:xfrm>
            <a:off x="1160500" y="1224275"/>
            <a:ext cx="7420800" cy="1603200"/>
          </a:xfrm>
          <a:prstGeom prst="rect">
            <a:avLst/>
          </a:prstGeom>
          <a:noFill/>
          <a:ln>
            <a:noFill/>
          </a:ln>
        </p:spPr>
      </p:pic>
      <p:sp>
        <p:nvSpPr>
          <p:cNvPr id="189" name="Google Shape;189;p21"/>
          <p:cNvSpPr txBox="1"/>
          <p:nvPr/>
        </p:nvSpPr>
        <p:spPr>
          <a:xfrm>
            <a:off x="1160500" y="-822200"/>
            <a:ext cx="55737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Montserrat"/>
                <a:ea typeface="Montserrat"/>
                <a:cs typeface="Montserrat"/>
                <a:sym typeface="Montserrat"/>
              </a:rPr>
              <a:t>Foreign Keys</a:t>
            </a:r>
            <a:endParaRPr sz="3000">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