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6" r:id="rId2"/>
    <p:sldId id="329" r:id="rId3"/>
    <p:sldId id="324" r:id="rId4"/>
    <p:sldId id="331" r:id="rId5"/>
    <p:sldId id="325" r:id="rId6"/>
    <p:sldId id="332" r:id="rId7"/>
    <p:sldId id="326" r:id="rId8"/>
    <p:sldId id="333" r:id="rId9"/>
    <p:sldId id="327" r:id="rId10"/>
    <p:sldId id="334" r:id="rId11"/>
    <p:sldId id="328" r:id="rId12"/>
    <p:sldId id="335" r:id="rId13"/>
    <p:sldId id="330" r:id="rId14"/>
    <p:sldId id="314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3C7C1-4F57-48A6-AEF3-1D770E9F3FFA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B1B55-B63E-4314-86E9-C43EEE2D5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55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CB08-84F4-495C-BA2E-B92DB87383E7}" type="datetime1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6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E586-1F41-444A-A042-8FEC7DCCE109}" type="datetime1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68526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E586-1F41-444A-A042-8FEC7DCCE109}" type="datetime1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4438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E586-1F41-444A-A042-8FEC7DCCE109}" type="datetime1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92237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E586-1F41-444A-A042-8FEC7DCCE109}" type="datetime1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1461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E586-1F41-444A-A042-8FEC7DCCE109}" type="datetime1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3922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65A8-622B-4BC2-AD75-E89E9C5EE527}" type="datetime1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177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4412-3B1C-482F-8BE9-3F12167EE7A8}" type="datetime1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A6BC-2AB5-4945-92DA-DB02A9BCE751}" type="datetime1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8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4021-920F-421B-9D06-AE2EAE08526D}" type="datetime1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30F-55F7-450C-9009-ABA79F28215B}" type="datetime1">
              <a:rPr lang="en-IN" smtClean="0"/>
              <a:t>29-10-2017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04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AAF-94E6-4761-99E6-7D2357AD3E85}" type="datetime1">
              <a:rPr lang="en-IN" smtClean="0"/>
              <a:t>29-10-2017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8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A762-B320-4F74-B79A-23D3BCC585E5}" type="datetime1">
              <a:rPr lang="en-IN" smtClean="0"/>
              <a:t>29-10-2017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4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7C91-71A8-4D24-8A9C-0D1EA54ECB12}" type="datetime1">
              <a:rPr lang="en-IN" smtClean="0"/>
              <a:t>29-10-2017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6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541F-10AE-49D0-A42D-C9AC30B55B4C}" type="datetime1">
              <a:rPr lang="en-IN" smtClean="0"/>
              <a:t>29-10-2017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7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3094-B912-48D5-8C2A-70AF78A2A0B7}" type="datetime1">
              <a:rPr lang="en-IN" smtClean="0"/>
              <a:t>29-10-2017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E586-1F41-444A-A042-8FEC7DCCE109}" type="datetime1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4E35F1-58C8-4C8C-A735-489CF0DD0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2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optrees/optrees.pdf" TargetMode="External"/><Relationship Id="rId2" Type="http://schemas.openxmlformats.org/officeDocument/2006/relationships/hyperlink" Target="https://web.stanford.edu/class/cs97si/08-network-flow-problem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princeton.edu/courses/archive/spr04/cos226/lectures/maxflow.4up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SgI072tN5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 Presentation ON</a:t>
            </a: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rgbClr val="FF0000"/>
                </a:solidFill>
              </a:rPr>
              <a:t>Optimization of Network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739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>
                <a:solidFill>
                  <a:schemeClr val="tx1"/>
                </a:solidFill>
              </a:rPr>
              <a:t>PRESENTED BY,</a:t>
            </a:r>
          </a:p>
          <a:p>
            <a:pPr marL="0" indent="0" algn="ctr">
              <a:buNone/>
            </a:pPr>
            <a:r>
              <a:rPr lang="en-IN" sz="2600" dirty="0">
                <a:solidFill>
                  <a:schemeClr val="tx1"/>
                </a:solidFill>
              </a:rPr>
              <a:t>Chinmay A. Patane</a:t>
            </a:r>
          </a:p>
          <a:p>
            <a:pPr marL="0" indent="0" algn="ctr">
              <a:buNone/>
            </a:pPr>
            <a:r>
              <a:rPr lang="en-IN" dirty="0"/>
              <a:t>As a part of Individual Project in</a:t>
            </a:r>
          </a:p>
          <a:p>
            <a:pPr marL="0" indent="0" algn="ctr">
              <a:buNone/>
            </a:pPr>
            <a:r>
              <a:rPr lang="en-IN" sz="2400" dirty="0">
                <a:solidFill>
                  <a:srgbClr val="FF0000"/>
                </a:solidFill>
              </a:rPr>
              <a:t>Quantitative Management Modelling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>
                <a:solidFill>
                  <a:schemeClr val="tx1"/>
                </a:solidFill>
              </a:rPr>
              <a:t>Department of Management and Information Systems</a:t>
            </a:r>
          </a:p>
          <a:p>
            <a:pPr marL="0" indent="0" algn="ctr">
              <a:buNone/>
            </a:pPr>
            <a:r>
              <a:rPr lang="en-IN" b="1" dirty="0">
                <a:solidFill>
                  <a:schemeClr val="tx1"/>
                </a:solidFill>
              </a:rPr>
              <a:t>KENT STATE UNIVERSITY, OHIO-44242</a:t>
            </a:r>
          </a:p>
          <a:p>
            <a:pPr marL="0" indent="0" algn="ctr">
              <a:buNone/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70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267"/>
            <a:ext cx="8596668" cy="430809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</a:p>
          <a:p>
            <a:r>
              <a:rPr lang="en-IN" sz="2000" dirty="0"/>
              <a:t>Maximum Flow Problem</a:t>
            </a:r>
          </a:p>
          <a:p>
            <a:r>
              <a:rPr lang="en-IN" sz="2000" dirty="0"/>
              <a:t>Ford Fulkerson Algorithm</a:t>
            </a:r>
          </a:p>
          <a:p>
            <a:r>
              <a:rPr lang="en-IN" sz="2000" dirty="0"/>
              <a:t>Minimum Cut Concept</a:t>
            </a:r>
          </a:p>
          <a:p>
            <a:r>
              <a:rPr lang="en-IN" sz="2000" dirty="0">
                <a:solidFill>
                  <a:srgbClr val="FF0000"/>
                </a:solidFill>
              </a:rPr>
              <a:t>Minimum Cost Flow Problem</a:t>
            </a:r>
          </a:p>
          <a:p>
            <a:r>
              <a:rPr lang="en-IN" sz="2000" dirty="0"/>
              <a:t>Minimum Spanning Tree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accessory, table, hanging&#10;&#10;Description generated with high confidence">
            <a:extLst>
              <a:ext uri="{FF2B5EF4-FFF2-40B4-BE49-F238E27FC236}">
                <a16:creationId xmlns:a16="http://schemas.microsoft.com/office/drawing/2014/main" id="{02A425FF-7AA7-4E2D-BDE3-25FE8C16D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520"/>
          <a:stretch/>
        </p:blipFill>
        <p:spPr>
          <a:xfrm>
            <a:off x="5430129" y="2159331"/>
            <a:ext cx="3761997" cy="34818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08EED-938A-4A44-A1CD-97859ACF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Minimum Cost Flow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8C2D-1620-404D-9FE1-734AA6805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Whenever a path with the minimum cost has to be determined, it is minimum cost problem</a:t>
            </a:r>
          </a:p>
          <a:p>
            <a:pPr algn="just"/>
            <a:r>
              <a:rPr lang="en-US" sz="2000" dirty="0"/>
              <a:t>Each path has a certain cost associated with it</a:t>
            </a:r>
          </a:p>
          <a:p>
            <a:pPr algn="just"/>
            <a:r>
              <a:rPr lang="en-US" sz="2000" dirty="0"/>
              <a:t>Going through the path adds up the cost of going through each arc</a:t>
            </a:r>
          </a:p>
          <a:p>
            <a:pPr algn="just"/>
            <a:r>
              <a:rPr lang="en-US" sz="2000" dirty="0"/>
              <a:t>Finding a minimum flow is useful in getting shortest distance between the two locations, or getting a path which will cost minimum 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4E1CC-38ED-4CBD-B31E-26441B5E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4E35F1-58C8-4C8C-A735-489CF0DD0365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8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267"/>
            <a:ext cx="8596668" cy="430809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</a:p>
          <a:p>
            <a:r>
              <a:rPr lang="en-IN" sz="2000" dirty="0"/>
              <a:t>Maximum Flow Problem</a:t>
            </a:r>
          </a:p>
          <a:p>
            <a:r>
              <a:rPr lang="en-IN" sz="2000" dirty="0"/>
              <a:t>Ford Fulkerson Algorithm</a:t>
            </a:r>
          </a:p>
          <a:p>
            <a:r>
              <a:rPr lang="en-IN" sz="2000" dirty="0"/>
              <a:t>Minimum Cut Concept</a:t>
            </a:r>
          </a:p>
          <a:p>
            <a:r>
              <a:rPr lang="en-IN" sz="2000" dirty="0"/>
              <a:t>Minimum Cost Flow Problem</a:t>
            </a:r>
          </a:p>
          <a:p>
            <a:r>
              <a:rPr lang="en-IN" sz="2000" dirty="0">
                <a:solidFill>
                  <a:srgbClr val="FF0000"/>
                </a:solidFill>
              </a:rPr>
              <a:t>Minimum Spanning Tree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79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167930-6B5F-4ADE-8859-FF3ACCED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3" r="3360" b="1"/>
          <a:stretch/>
        </p:blipFill>
        <p:spPr>
          <a:xfrm>
            <a:off x="5430129" y="2159331"/>
            <a:ext cx="3842372" cy="388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716E8-8A71-4C42-9E16-C5448B3C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Minimum Spanning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D465-C434-4D1C-AE1E-8A63BEBE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en-US" sz="2000" dirty="0"/>
              <a:t>Spanning tree covers all the nodes with the arcs with minimum value</a:t>
            </a:r>
          </a:p>
          <a:p>
            <a:r>
              <a:rPr lang="en-US" sz="2000" dirty="0"/>
              <a:t>Does not consider the directions while counting</a:t>
            </a:r>
          </a:p>
          <a:p>
            <a:r>
              <a:rPr lang="en-US" sz="2000" dirty="0"/>
              <a:t>Gives approximate solution to Travelling Salesman Problem</a:t>
            </a:r>
          </a:p>
          <a:p>
            <a:r>
              <a:rPr lang="en-US" sz="2000" dirty="0"/>
              <a:t>Another common application include building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C0DA0-15F2-4563-8D9C-463E1DF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4E35F1-58C8-4C8C-A735-489CF0DD0365}" type="slidenum">
              <a:rPr lang="en-IN" smtClean="0"/>
              <a:pPr>
                <a:spcAft>
                  <a:spcPts val="600"/>
                </a:spcAft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6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1600" dirty="0">
                <a:solidFill>
                  <a:schemeClr val="tx1"/>
                </a:solidFill>
              </a:rPr>
            </a:br>
            <a:r>
              <a:rPr lang="en-IN" sz="4000" dirty="0"/>
              <a:t>References</a:t>
            </a:r>
            <a:br>
              <a:rPr lang="en-IN" sz="4000" dirty="0"/>
            </a:br>
            <a:br>
              <a:rPr lang="en-IN" sz="4000" dirty="0"/>
            </a:br>
            <a:br>
              <a:rPr lang="en-IN" dirty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1930401"/>
            <a:ext cx="8769035" cy="460756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Jaehyun</a:t>
            </a:r>
            <a:r>
              <a:rPr lang="en-US" sz="2000" dirty="0"/>
              <a:t> Park, “Network Flow Problems” ,CS 97SI , Stanford University, June 29, 2015, from </a:t>
            </a:r>
            <a:r>
              <a:rPr lang="en-US" sz="2000" dirty="0">
                <a:hlinkClick r:id="rId2"/>
              </a:rPr>
              <a:t>https://web.stanford.edu/class/cs97si/08-network-flow-problems.pdf</a:t>
            </a:r>
            <a:r>
              <a:rPr lang="en-US" sz="2000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/>
              <a:t>Gabor </a:t>
            </a:r>
            <a:r>
              <a:rPr lang="en-IN" sz="2000" dirty="0" err="1"/>
              <a:t>Csardi</a:t>
            </a:r>
            <a:r>
              <a:rPr lang="en-IN" sz="2000" dirty="0"/>
              <a:t> “Package </a:t>
            </a:r>
            <a:r>
              <a:rPr lang="en-IN" sz="2000" dirty="0" err="1"/>
              <a:t>igraph</a:t>
            </a:r>
            <a:r>
              <a:rPr lang="en-IN" sz="2000" dirty="0"/>
              <a:t>”: R Documentation, July 21, 2017, from https://cran.r-project.org/web/packages/igraph/igraph.pdf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+mj-lt"/>
              </a:rPr>
              <a:t>Manuel </a:t>
            </a:r>
            <a:r>
              <a:rPr lang="en-US" sz="2000" dirty="0" err="1">
                <a:latin typeface="+mj-lt"/>
              </a:rPr>
              <a:t>Fontenla</a:t>
            </a:r>
            <a:r>
              <a:rPr lang="en-US" sz="2000" dirty="0">
                <a:latin typeface="+mj-lt"/>
              </a:rPr>
              <a:t>, “</a:t>
            </a:r>
            <a:r>
              <a:rPr lang="en-IN" sz="2000" dirty="0"/>
              <a:t>Package </a:t>
            </a:r>
            <a:r>
              <a:rPr lang="en-IN" sz="2000" dirty="0" err="1"/>
              <a:t>Optrees</a:t>
            </a:r>
            <a:r>
              <a:rPr lang="en-IN" sz="2000" dirty="0"/>
              <a:t>: Optimum Trees in Weighted Graphs”, R Documentation, February 12, 2015, from </a:t>
            </a:r>
            <a:r>
              <a:rPr lang="en-IN" sz="2000" dirty="0">
                <a:hlinkClick r:id="rId3"/>
              </a:rPr>
              <a:t>https://cran.r-project.org/web/packages/optrees/optrees.pdf</a:t>
            </a:r>
            <a:endParaRPr lang="en-IN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/>
              <a:t>Kevin Wayne, “Maximum Flow, Minimum Cut”, COS 226-Algorithms and Data Structures, Princeton University, Spring 2004, from </a:t>
            </a:r>
            <a:r>
              <a:rPr lang="en-IN" sz="2000" dirty="0">
                <a:hlinkClick r:id="rId4"/>
              </a:rPr>
              <a:t>http://www.cs.princeton.edu/courses/archive/spr04/cos226/lectures/maxflow.4up.pdf</a:t>
            </a:r>
            <a:r>
              <a:rPr lang="en-IN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3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15</a:t>
            </a:fld>
            <a:endParaRPr lang="en-IN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" y="396240"/>
            <a:ext cx="8503920" cy="5852160"/>
          </a:xfrm>
        </p:spPr>
      </p:pic>
    </p:spTree>
    <p:extLst>
      <p:ext uri="{BB962C8B-B14F-4D97-AF65-F5344CB8AC3E}">
        <p14:creationId xmlns:p14="http://schemas.microsoft.com/office/powerpoint/2010/main" val="178659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267"/>
            <a:ext cx="8596668" cy="430809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Problem Statement</a:t>
            </a:r>
          </a:p>
          <a:p>
            <a:r>
              <a:rPr lang="en-IN" sz="2000" dirty="0"/>
              <a:t>Maximum Flow Problem</a:t>
            </a:r>
          </a:p>
          <a:p>
            <a:r>
              <a:rPr lang="en-IN" sz="2000" dirty="0"/>
              <a:t>Ford Fulkerson Algorithm</a:t>
            </a:r>
          </a:p>
          <a:p>
            <a:r>
              <a:rPr lang="en-IN" sz="2000" dirty="0"/>
              <a:t>Minimum Cut Concept</a:t>
            </a:r>
          </a:p>
          <a:p>
            <a:r>
              <a:rPr lang="en-IN" sz="2000" dirty="0"/>
              <a:t>Minimum Cost Flow Problem</a:t>
            </a:r>
          </a:p>
          <a:p>
            <a:r>
              <a:rPr lang="en-IN" sz="2000" dirty="0"/>
              <a:t>Minimum Spanning Tree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4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C0A7-622A-439A-A632-700E9EEE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:</a:t>
            </a:r>
            <a:br>
              <a:rPr lang="en-US" dirty="0"/>
            </a:br>
            <a:r>
              <a:rPr lang="en-US" dirty="0"/>
              <a:t>Why Network Optimization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DE77-C30D-44B3-9A26-877E3DF9E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In any organization where one task can be done in many number of ways, i.e. more than one solutions are available for a single task, a problem forms a network </a:t>
            </a:r>
          </a:p>
          <a:p>
            <a:pPr algn="just"/>
            <a:r>
              <a:rPr lang="en-US" sz="2000" dirty="0"/>
              <a:t>It has one source and one destination, and number of paths are available between the source and the destination</a:t>
            </a:r>
          </a:p>
          <a:p>
            <a:pPr algn="just"/>
            <a:r>
              <a:rPr lang="en-US" sz="2000" dirty="0"/>
              <a:t>Each path is a solution</a:t>
            </a:r>
          </a:p>
          <a:p>
            <a:pPr algn="just"/>
            <a:r>
              <a:rPr lang="en-US" sz="2000" dirty="0"/>
              <a:t>Desired solution is the one which gives you maximum or minimum outcome, based on the situation </a:t>
            </a:r>
          </a:p>
          <a:p>
            <a:pPr algn="just"/>
            <a:r>
              <a:rPr lang="en-US" sz="2000" dirty="0"/>
              <a:t>Solution may contain use of one path or multiple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8B00A-0E69-43BD-8B4C-4194EBB0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94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267"/>
            <a:ext cx="8596668" cy="430809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</a:p>
          <a:p>
            <a:r>
              <a:rPr lang="en-IN" sz="2000" dirty="0">
                <a:solidFill>
                  <a:srgbClr val="FF0000"/>
                </a:solidFill>
              </a:rPr>
              <a:t>Maximum Flow Problem</a:t>
            </a:r>
          </a:p>
          <a:p>
            <a:r>
              <a:rPr lang="en-IN" sz="2000" dirty="0"/>
              <a:t>Ford Fulkerson Algorithm</a:t>
            </a:r>
          </a:p>
          <a:p>
            <a:r>
              <a:rPr lang="en-IN" sz="2000" dirty="0"/>
              <a:t>Minimum Cut Concept</a:t>
            </a:r>
          </a:p>
          <a:p>
            <a:r>
              <a:rPr lang="en-IN" sz="2000" dirty="0"/>
              <a:t>Minimum Cost Flow Problem</a:t>
            </a:r>
          </a:p>
          <a:p>
            <a:r>
              <a:rPr lang="en-IN" sz="2000" dirty="0"/>
              <a:t>Minimum Spanning Tree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52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ADE5D1-4B1D-4EE1-A63C-E1E1048FD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21" y="2160589"/>
            <a:ext cx="4602747" cy="3909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CB3286-1196-4282-9A1B-8B7292F8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Maximum Flow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34D4-AB61-4A15-9ECD-77A7483C2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2160589"/>
            <a:ext cx="4618353" cy="3560733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Here we need to determine the maximum flow between the source and the destination (or sink)</a:t>
            </a:r>
          </a:p>
          <a:p>
            <a:pPr algn="just"/>
            <a:r>
              <a:rPr lang="en-US" sz="2000" dirty="0"/>
              <a:t>All the paths will be taken into consideration </a:t>
            </a:r>
          </a:p>
          <a:p>
            <a:pPr algn="just"/>
            <a:r>
              <a:rPr lang="en-US" sz="2000" dirty="0"/>
              <a:t>Every path has a capacity, and the flow cannot be more than the path’s capacity</a:t>
            </a:r>
          </a:p>
          <a:p>
            <a:pPr algn="just"/>
            <a:r>
              <a:rPr lang="en-US" sz="2000" dirty="0"/>
              <a:t>Except source and sink, for each node, incoming flow=outgoing flow</a:t>
            </a:r>
          </a:p>
          <a:p>
            <a:r>
              <a:rPr lang="en-US" sz="2000" dirty="0"/>
              <a:t>Most common applications include Airline Scheduling, Circulation and Demand Problem</a:t>
            </a:r>
          </a:p>
          <a:p>
            <a:pPr marL="0" indent="0">
              <a:buNone/>
            </a:pPr>
            <a:endParaRPr lang="en-US" sz="2000" dirty="0"/>
          </a:p>
          <a:p>
            <a:pPr algn="just"/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25598-FE1B-4590-B1C2-854A0AB2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4E35F1-58C8-4C8C-A735-489CF0DD0365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64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267"/>
            <a:ext cx="8596668" cy="430809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</a:p>
          <a:p>
            <a:r>
              <a:rPr lang="en-IN" sz="2000" dirty="0"/>
              <a:t>Maximum Flow Problem</a:t>
            </a:r>
          </a:p>
          <a:p>
            <a:r>
              <a:rPr lang="en-IN" sz="2000" dirty="0">
                <a:solidFill>
                  <a:srgbClr val="FF0000"/>
                </a:solidFill>
              </a:rPr>
              <a:t>Ford Fulkerson Algorithm</a:t>
            </a:r>
          </a:p>
          <a:p>
            <a:r>
              <a:rPr lang="en-IN" sz="2000" dirty="0"/>
              <a:t>Minimum Cut Concept</a:t>
            </a:r>
          </a:p>
          <a:p>
            <a:r>
              <a:rPr lang="en-IN" sz="2000" dirty="0"/>
              <a:t>Minimum Cost Flow Problem</a:t>
            </a:r>
          </a:p>
          <a:p>
            <a:r>
              <a:rPr lang="en-IN" sz="2000" dirty="0"/>
              <a:t>Minimum Spanning Tree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C75E-5C20-4090-A064-38DEC819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 Fulkerson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F89E-C3C4-44D6-89B7-3725FE7D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Useful in calculating the maximum flow between the source and sink</a:t>
            </a:r>
          </a:p>
          <a:p>
            <a:pPr algn="just"/>
            <a:r>
              <a:rPr lang="en-US" sz="2000" dirty="0"/>
              <a:t>Finds different valid paths from source to destination and then adds them up [1]</a:t>
            </a:r>
          </a:p>
          <a:p>
            <a:pPr algn="just"/>
            <a:r>
              <a:rPr lang="en-US" sz="2000" dirty="0"/>
              <a:t>Algorithm assumes that: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On each node amount of flow may not be present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Capacities are integer Valued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On every arc there is a minimum flow of 1 unit</a:t>
            </a:r>
          </a:p>
          <a:p>
            <a:pPr algn="just"/>
            <a:r>
              <a:rPr lang="en-US" sz="2000" dirty="0"/>
              <a:t>A good explanation about Ford Fulkerson Algorithm can be found here: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https://www.youtube.com/watch?v=sSgI072tN5k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0EF34-6FCB-48C5-9465-CEC7CFCE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04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267"/>
            <a:ext cx="8596668" cy="430809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</a:p>
          <a:p>
            <a:r>
              <a:rPr lang="en-IN" sz="2000" dirty="0"/>
              <a:t>Maximum Flow Problem</a:t>
            </a:r>
          </a:p>
          <a:p>
            <a:r>
              <a:rPr lang="en-IN" sz="2000" dirty="0"/>
              <a:t>Ford Fulkerson Algorithm</a:t>
            </a:r>
          </a:p>
          <a:p>
            <a:r>
              <a:rPr lang="en-IN" sz="2000" dirty="0">
                <a:solidFill>
                  <a:srgbClr val="FF0000"/>
                </a:solidFill>
              </a:rPr>
              <a:t>Minimum Cut Concept</a:t>
            </a:r>
          </a:p>
          <a:p>
            <a:r>
              <a:rPr lang="en-IN" sz="2000" dirty="0"/>
              <a:t>Minimum Cost Flow Problem</a:t>
            </a:r>
          </a:p>
          <a:p>
            <a:r>
              <a:rPr lang="en-IN" sz="2000" dirty="0"/>
              <a:t>Minimum Spanning Tree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35F1-58C8-4C8C-A735-489CF0DD036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12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CC7942-6969-44BC-B396-9DB007056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520"/>
          <a:stretch/>
        </p:blipFill>
        <p:spPr>
          <a:xfrm>
            <a:off x="677334" y="1681029"/>
            <a:ext cx="4471441" cy="4227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9ECD6-71F2-4C2F-968B-D180F354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Minimum Cut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AC1-AE9A-41B4-980C-DF06E380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062" y="2160589"/>
            <a:ext cx="3854939" cy="388077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 a network flow graph, cut those paths between any of the nodes so that there won’t be any path left from source to destination   </a:t>
            </a:r>
          </a:p>
          <a:p>
            <a:pPr algn="just"/>
            <a:r>
              <a:rPr lang="en-US" sz="2000" dirty="0"/>
              <a:t>Minimum Cut = Maximum Flow</a:t>
            </a:r>
          </a:p>
          <a:p>
            <a:pPr algn="just"/>
            <a:r>
              <a:rPr lang="en-US" sz="2000" dirty="0"/>
              <a:t>Cuts in Graph= 2-&gt;3 and 5-&gt;4</a:t>
            </a:r>
          </a:p>
          <a:p>
            <a:pPr algn="just"/>
            <a:r>
              <a:rPr lang="en-US" sz="2000" dirty="0"/>
              <a:t>∑ Capacities in minimum cut= Maximum Flow= 10 [3]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21CE-B1CC-4E8D-A68C-F431586F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4E35F1-58C8-4C8C-A735-489CF0DD0365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607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3045</TotalTime>
  <Words>725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A Presentation ON Optimization of Network Flows</vt:lpstr>
      <vt:lpstr>Contents</vt:lpstr>
      <vt:lpstr>PROBLEM STATEMENT : Why Network Optimization Required</vt:lpstr>
      <vt:lpstr>Contents</vt:lpstr>
      <vt:lpstr>Maximum Flow Problem</vt:lpstr>
      <vt:lpstr>Contents</vt:lpstr>
      <vt:lpstr>Ford Fulkerson Algorithm</vt:lpstr>
      <vt:lpstr>Contents</vt:lpstr>
      <vt:lpstr>Minimum Cut Concept</vt:lpstr>
      <vt:lpstr>Contents</vt:lpstr>
      <vt:lpstr>Minimum Cost Flow Problem</vt:lpstr>
      <vt:lpstr>Contents</vt:lpstr>
      <vt:lpstr>Minimum Spanning Tree </vt:lpstr>
      <vt:lpstr> References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SEMINAR  ON OBJECT TRACKING WITH KALMAN FILTER</dc:title>
  <dc:creator>chinmay patane</dc:creator>
  <cp:lastModifiedBy>Chinmay Patane</cp:lastModifiedBy>
  <cp:revision>299</cp:revision>
  <dcterms:created xsi:type="dcterms:W3CDTF">2015-09-25T11:28:17Z</dcterms:created>
  <dcterms:modified xsi:type="dcterms:W3CDTF">2017-10-30T00:35:01Z</dcterms:modified>
</cp:coreProperties>
</file>