
<file path=[Content_Types].xml><?xml version="1.0" encoding="utf-8"?>
<Types xmlns="http://schemas.openxmlformats.org/package/2006/content-types">
  <Default ContentType="application/xml" Extension="xml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6491a6b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6491a6b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75800"/>
            <a:ext cx="8520600" cy="122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Summary of Technical Challenge – Computer-Aided Drug Discovery (CADD) </a:t>
            </a:r>
            <a:endParaRPr sz="28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06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Payal Chatterjee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27/10/2025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81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54125"/>
            <a:ext cx="8520600" cy="41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Task Description</a:t>
            </a:r>
            <a:r>
              <a:rPr lang="en" sz="1100">
                <a:solidFill>
                  <a:schemeClr val="dk1"/>
                </a:solidFill>
              </a:rPr>
              <a:t> :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Screen CDK2 or Thrombin inhibitors using AutoDock Vina and DiffDock; compare classical vs AI docking.</a:t>
            </a:r>
            <a:endParaRPr sz="1100">
              <a:solidFill>
                <a:schemeClr val="dk1"/>
              </a:solidFill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chemeClr val="dk1"/>
                </a:solidFill>
              </a:rPr>
              <a:t>Protein Chosen : CDK2 (1H1Q) : Cyclin A-CDK2 complex with bound ligand 2A6 (NU2058)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Ligand : analogs of co-crystal ligand from PubChem &amp; some from purchasable commercial library :</a:t>
            </a:r>
            <a:endParaRPr sz="1100">
              <a:solidFill>
                <a:schemeClr val="dk1"/>
              </a:solidFill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chemeClr val="dk1"/>
                </a:solidFill>
              </a:rPr>
              <a:t>Commercial library chosen : Enamine Hinge Binding Library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Workflow Overview :</a:t>
            </a:r>
            <a:endParaRPr b="1"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Protein prep → Ligand library </a:t>
            </a:r>
            <a:r>
              <a:rPr lang="en" sz="1100">
                <a:solidFill>
                  <a:schemeClr val="dk1"/>
                </a:solidFill>
              </a:rPr>
              <a:t>preparation</a:t>
            </a:r>
            <a:r>
              <a:rPr lang="en" sz="1100">
                <a:solidFill>
                  <a:schemeClr val="dk1"/>
                </a:solidFill>
              </a:rPr>
              <a:t> &amp; sampling → Docking (AutoDock/DiffDock) → Pose filtering → ADME triage → Clustering (ECFP+Tanimoto+Butina) → Select representatives for purchase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Results &amp; Key Insights :</a:t>
            </a:r>
            <a:endParaRPr b="1"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AutoDock top-ranked poses showed limited agreement with X-ray pose; </a:t>
            </a:r>
            <a:endParaRPr sz="1100">
              <a:solidFill>
                <a:schemeClr val="dk1"/>
              </a:solidFill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chemeClr val="dk1"/>
                </a:solidFill>
              </a:rPr>
              <a:t>Physicochemical/ADME based ranking + pose convergence showed co-crystal analogs as top hits + some new cores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DiffDock achieved closer RMSD (≤1 Å).</a:t>
            </a:r>
            <a:endParaRPr sz="1100">
              <a:solidFill>
                <a:schemeClr val="dk1"/>
              </a:solidFill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chemeClr val="dk1"/>
                </a:solidFill>
              </a:rPr>
              <a:t>Top 5 ligands show hinge-binding features consistent with co-ligand.</a:t>
            </a:r>
            <a:endParaRPr sz="1100">
              <a:solidFill>
                <a:schemeClr val="dk1"/>
              </a:solidFill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chemeClr val="dk1"/>
                </a:solidFill>
              </a:rPr>
              <a:t>Although , some cyclic/non-aromatic ring torsions looked problematic</a:t>
            </a:r>
            <a:endParaRPr sz="1100">
              <a:solidFill>
                <a:schemeClr val="dk1"/>
              </a:solidFill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chemeClr val="dk1"/>
                </a:solidFill>
              </a:rPr>
              <a:t>GNINA minimization and scoring could be used , for validation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Challenges &amp; Next Steps :</a:t>
            </a:r>
            <a:endParaRPr b="1"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100">
                <a:solidFill>
                  <a:schemeClr val="dk1"/>
                </a:solidFill>
              </a:rPr>
              <a:t>Challenges</a:t>
            </a:r>
            <a:r>
              <a:rPr lang="en" sz="1100">
                <a:solidFill>
                  <a:schemeClr val="dk1"/>
                </a:solidFill>
              </a:rPr>
              <a:t> :</a:t>
            </a:r>
            <a:endParaRPr sz="1100">
              <a:solidFill>
                <a:schemeClr val="dk1"/>
              </a:solidFill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="1" lang="en" sz="1100" u="sng">
                <a:solidFill>
                  <a:schemeClr val="dk1"/>
                </a:solidFill>
              </a:rPr>
              <a:t>Unreliable</a:t>
            </a:r>
            <a:r>
              <a:rPr b="1" lang="en" sz="1100" u="sng">
                <a:solidFill>
                  <a:schemeClr val="dk1"/>
                </a:solidFill>
              </a:rPr>
              <a:t> poses with Autodock </a:t>
            </a:r>
            <a:r>
              <a:rPr b="1" lang="en" sz="1100" u="sng">
                <a:solidFill>
                  <a:schemeClr val="dk1"/>
                </a:solidFill>
              </a:rPr>
              <a:t>rigid</a:t>
            </a:r>
            <a:r>
              <a:rPr b="1" lang="en" sz="1100" u="sng">
                <a:solidFill>
                  <a:schemeClr val="dk1"/>
                </a:solidFill>
              </a:rPr>
              <a:t> docking</a:t>
            </a:r>
            <a:r>
              <a:rPr lang="en" sz="1100">
                <a:solidFill>
                  <a:schemeClr val="dk1"/>
                </a:solidFill>
              </a:rPr>
              <a:t> → Autodock flexible docking or Glide/GNINA/SMINA could be used </a:t>
            </a:r>
            <a:endParaRPr sz="1100">
              <a:solidFill>
                <a:schemeClr val="dk1"/>
              </a:solidFill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="1" lang="en" sz="1100" u="sng">
                <a:solidFill>
                  <a:schemeClr val="dk1"/>
                </a:solidFill>
              </a:rPr>
              <a:t>DiffDock torsion artifacts </a:t>
            </a:r>
            <a:r>
              <a:rPr lang="en" sz="1100">
                <a:solidFill>
                  <a:schemeClr val="dk1"/>
                </a:solidFill>
              </a:rPr>
              <a:t>→ minimize/rescore with GNINA flags</a:t>
            </a:r>
            <a:endParaRPr sz="1100">
              <a:solidFill>
                <a:schemeClr val="dk1"/>
              </a:solidFill>
            </a:endParaRPr>
          </a:p>
          <a:p>
            <a:pPr indent="-293211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100">
                <a:solidFill>
                  <a:schemeClr val="dk1"/>
                </a:solidFill>
              </a:rPr>
              <a:t>Next Steps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3211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b="1" lang="en" sz="1100">
                <a:solidFill>
                  <a:schemeClr val="dk1"/>
                </a:solidFill>
              </a:rPr>
              <a:t>Ensemble docking</a:t>
            </a:r>
            <a:r>
              <a:rPr lang="en" sz="1100">
                <a:solidFill>
                  <a:schemeClr val="dk1"/>
                </a:solidFill>
              </a:rPr>
              <a:t> from conformational protein samples  of the complex </a:t>
            </a:r>
            <a:endParaRPr sz="1100">
              <a:solidFill>
                <a:schemeClr val="dk1"/>
              </a:solidFill>
            </a:endParaRPr>
          </a:p>
          <a:p>
            <a:pPr indent="-293211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Dock with GNINA </a:t>
            </a:r>
            <a:r>
              <a:rPr lang="en" sz="1100">
                <a:solidFill>
                  <a:schemeClr val="dk1"/>
                </a:solidFill>
              </a:rPr>
              <a:t>at least</a:t>
            </a:r>
            <a:r>
              <a:rPr lang="en" sz="1100">
                <a:solidFill>
                  <a:schemeClr val="dk1"/>
                </a:solidFill>
              </a:rPr>
              <a:t> 3 different conformations of protein → </a:t>
            </a:r>
            <a:r>
              <a:rPr lang="en" sz="1100">
                <a:solidFill>
                  <a:schemeClr val="dk1"/>
                </a:solidFill>
              </a:rPr>
              <a:t>triage</a:t>
            </a:r>
            <a:r>
              <a:rPr lang="en" sz="1100">
                <a:solidFill>
                  <a:schemeClr val="dk1"/>
                </a:solidFill>
              </a:rPr>
              <a:t> a screening workflow on HPC, similar to the above → ADME based selections → Clustering → Select top 20 ligands for free energy estimation with FEP → purchase top 10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