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12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9" r:id="rId6"/>
    <p:sldId id="280" r:id="rId7"/>
    <p:sldId id="279" r:id="rId8"/>
    <p:sldId id="281" r:id="rId9"/>
    <p:sldId id="282" r:id="rId10"/>
    <p:sldId id="283" r:id="rId11"/>
    <p:sldId id="278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899" autoAdjust="0"/>
  </p:normalViewPr>
  <p:slideViewPr>
    <p:cSldViewPr snapToGrid="0" snapToObjects="1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D9E07-DF97-46F7-88C5-1B20758333C0}" type="datetime1">
              <a:rPr lang="es-ES" smtClean="0"/>
              <a:t>15/02/2022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84CE6-1669-4A92-9B10-60E7A4DE811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664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89B26-3B74-4F47-862B-48F13C2F1A4A}" type="datetime1">
              <a:rPr lang="es-ES" smtClean="0"/>
              <a:pPr/>
              <a:t>15/02/2022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563C1-D026-4917-9670-C6A79A8AF1F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8859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563C1-D026-4917-9670-C6A79A8AF1F5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4645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563C1-D026-4917-9670-C6A79A8AF1F5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5354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563C1-D026-4917-9670-C6A79A8AF1F5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0983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563C1-D026-4917-9670-C6A79A8AF1F5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4084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563C1-D026-4917-9670-C6A79A8AF1F5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1292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563C1-D026-4917-9670-C6A79A8AF1F5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1145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563C1-D026-4917-9670-C6A79A8AF1F5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8974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563C1-D026-4917-9670-C6A79A8AF1F5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237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bre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61CAA3-A07E-423E-A73A-BDE7E5C9FD72}" type="datetime1">
              <a:rPr lang="es-ES" noProof="0" smtClean="0"/>
              <a:t>15/02/2022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8647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15" name="Marcador de posición de imagen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2708BC-49DB-4655-9E08-0DB725E6AE61}" type="datetime1">
              <a:rPr lang="es-ES" noProof="0" smtClean="0"/>
              <a:t>15/02/2022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638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0147CA-85DA-480D-BE70-0F72763F0394}" type="datetime1">
              <a:rPr lang="es-ES" noProof="0" smtClean="0"/>
              <a:t>15/02/2022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6677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ítulo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473243-5852-4924-8702-DBCEF00460BA}" type="datetime1">
              <a:rPr lang="es-ES" noProof="0" smtClean="0"/>
              <a:t>15/02/2022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97967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18B5BE-4411-484F-A91D-EF1DFD099A8A}" type="datetime1">
              <a:rPr lang="es-ES" noProof="0" smtClean="0"/>
              <a:t>15/02/2022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13690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487502-A527-43F8-8ADB-7A418201B824}" type="datetime1">
              <a:rPr lang="es-ES" noProof="0" smtClean="0"/>
              <a:t>15/02/2022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5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b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ED844A-CD03-44C7-A59E-6DE572D1DD06}" type="datetime1">
              <a:rPr lang="es-ES" noProof="0" smtClean="0"/>
              <a:t>15/02/2022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972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9ACFA0-DE37-4444-9662-55F43D000373}" type="datetime1">
              <a:rPr lang="es-ES" noProof="0" smtClean="0"/>
              <a:t>15/02/2022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627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DC41E-180F-4FE5-A08F-7B031872C9ED}" type="datetime1">
              <a:rPr lang="es-ES" noProof="0" smtClean="0"/>
              <a:t>15/02/2022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4678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7AF791-647F-4407-851D-7157E2C3E076}" type="datetime1">
              <a:rPr lang="es-ES" noProof="0" smtClean="0"/>
              <a:t>15/02/2022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048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DBE41F-A8AF-4FE8-9478-EADC6B0715A5}" type="datetime1">
              <a:rPr lang="es-ES" noProof="0" smtClean="0"/>
              <a:t>15/02/2022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2079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6103B9-2139-416E-9D79-BFC0751AF745}" type="datetime1">
              <a:rPr lang="es-ES" noProof="0" smtClean="0"/>
              <a:t>15/02/2022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999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D6F901-7B72-40E7-BC81-EE970E4DACF5}" type="datetime1">
              <a:rPr lang="es-ES" noProof="0" smtClean="0"/>
              <a:t>15/02/2022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117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9" name="Marcador de posición de imagen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B0E7FB09-1F8B-4E53-BA60-FC1DBCDC24BE}" type="datetime1">
              <a:rPr lang="es-ES" noProof="0" smtClean="0"/>
              <a:t>15/02/2022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537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1DD1B8B0-1DC9-485F-B180-00640E0D825F}" type="datetime1">
              <a:rPr lang="es-ES" noProof="0" smtClean="0"/>
              <a:t>15/02/2022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91268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upo de compañeros de trabajo que colaboran alrededor de una mesa">
            <a:extLst>
              <a:ext uri="{FF2B5EF4-FFF2-40B4-BE49-F238E27FC236}">
                <a16:creationId xmlns:a16="http://schemas.microsoft.com/office/drawing/2014/main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456" y="414458"/>
            <a:ext cx="6732953" cy="35203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456" y="2142874"/>
            <a:ext cx="10572000" cy="694862"/>
          </a:xfrm>
        </p:spPr>
        <p:txBody>
          <a:bodyPr rtlCol="0">
            <a:noAutofit/>
          </a:bodyPr>
          <a:lstStyle/>
          <a:p>
            <a:pPr>
              <a:lnSpc>
                <a:spcPct val="90000"/>
              </a:lnSpc>
            </a:pPr>
            <a:r>
              <a:rPr lang="es-CL" sz="7200" dirty="0"/>
              <a:t>Desafío - Pago </a:t>
            </a:r>
            <a:r>
              <a:rPr lang="es-CL" sz="7200" dirty="0" err="1"/>
              <a:t>Ecommerce</a:t>
            </a:r>
            <a:endParaRPr lang="es-ES" sz="72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CA982C5-8822-5F41-B151-CBFC3278D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5601" y="610822"/>
            <a:ext cx="3907773" cy="3323992"/>
          </a:xfrm>
        </p:spPr>
        <p:txBody>
          <a:bodyPr rtlCol="0">
            <a:normAutofit/>
          </a:bodyPr>
          <a:lstStyle/>
          <a:p>
            <a:r>
              <a:rPr lang="es-CL" sz="3200" b="1" dirty="0"/>
              <a:t>Claudio </a:t>
            </a:r>
            <a:r>
              <a:rPr lang="es-CL" sz="3200" b="1" dirty="0" smtClean="0"/>
              <a:t>Pérez </a:t>
            </a:r>
            <a:r>
              <a:rPr lang="es-CL" sz="3200" b="1" dirty="0"/>
              <a:t>Bahamonde</a:t>
            </a:r>
          </a:p>
          <a:p>
            <a:r>
              <a:rPr lang="es-CL" sz="3200" b="1" dirty="0"/>
              <a:t>Grupo 2</a:t>
            </a:r>
          </a:p>
          <a:p>
            <a:r>
              <a:rPr lang="es-CL" sz="3200" b="1" dirty="0"/>
              <a:t>15-Feb-2022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402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ángulo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3" name="Forma libre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765" y="1719943"/>
            <a:ext cx="3714696" cy="4034815"/>
          </a:xfrm>
        </p:spPr>
        <p:txBody>
          <a:bodyPr rtlCol="0" anchor="t">
            <a:normAutofit/>
          </a:bodyPr>
          <a:lstStyle/>
          <a:p>
            <a:pPr rtl="0"/>
            <a:r>
              <a:rPr lang="es-ES" sz="4400" dirty="0" smtClean="0"/>
              <a:t>Descripción</a:t>
            </a:r>
            <a:endParaRPr lang="es-ES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7322" y="265043"/>
            <a:ext cx="6586330" cy="613575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Junto con  un amigo  </a:t>
            </a:r>
            <a:r>
              <a:rPr lang="en-US" dirty="0" err="1"/>
              <a:t>decidiste</a:t>
            </a:r>
            <a:r>
              <a:rPr lang="en-US" dirty="0"/>
              <a:t>  vender  </a:t>
            </a:r>
            <a:r>
              <a:rPr lang="en-US" dirty="0" err="1"/>
              <a:t>productos</a:t>
            </a:r>
            <a:r>
              <a:rPr lang="en-US" dirty="0"/>
              <a:t> online y </a:t>
            </a:r>
            <a:r>
              <a:rPr lang="en-US" dirty="0" err="1"/>
              <a:t>armar</a:t>
            </a:r>
            <a:r>
              <a:rPr lang="en-US" dirty="0"/>
              <a:t> 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propio</a:t>
            </a:r>
            <a:r>
              <a:rPr lang="en-US" dirty="0"/>
              <a:t>  ecommerce.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  </a:t>
            </a:r>
            <a:r>
              <a:rPr lang="en-US" dirty="0" err="1"/>
              <a:t>empezaste</a:t>
            </a:r>
            <a:r>
              <a:rPr lang="en-US" dirty="0"/>
              <a:t> a </a:t>
            </a:r>
            <a:r>
              <a:rPr lang="en-US" dirty="0" err="1"/>
              <a:t>montar</a:t>
            </a:r>
            <a:r>
              <a:rPr lang="en-US" dirty="0"/>
              <a:t> el </a:t>
            </a:r>
            <a:r>
              <a:rPr lang="en-US" dirty="0" err="1"/>
              <a:t>sitio</a:t>
            </a:r>
            <a:r>
              <a:rPr lang="en-US" dirty="0"/>
              <a:t>  </a:t>
            </a:r>
            <a:r>
              <a:rPr lang="en-US" dirty="0" err="1"/>
              <a:t>te</a:t>
            </a:r>
            <a:r>
              <a:rPr lang="en-US" dirty="0"/>
              <a:t>  </a:t>
            </a:r>
            <a:r>
              <a:rPr lang="en-US" dirty="0" err="1"/>
              <a:t>diste</a:t>
            </a:r>
            <a:r>
              <a:rPr lang="en-US" dirty="0"/>
              <a:t>  </a:t>
            </a:r>
            <a:r>
              <a:rPr lang="en-US" dirty="0" err="1"/>
              <a:t>cuenta</a:t>
            </a:r>
            <a:r>
              <a:rPr lang="en-US" dirty="0"/>
              <a:t> que  </a:t>
            </a:r>
            <a:r>
              <a:rPr lang="en-US" dirty="0" err="1"/>
              <a:t>conectar</a:t>
            </a:r>
            <a:r>
              <a:rPr lang="en-US" dirty="0"/>
              <a:t> </a:t>
            </a:r>
            <a:r>
              <a:rPr lang="en-US" dirty="0" err="1"/>
              <a:t>medios</a:t>
            </a:r>
            <a:r>
              <a:rPr lang="en-US" dirty="0"/>
              <a:t>  de  </a:t>
            </a:r>
            <a:r>
              <a:rPr lang="en-US" dirty="0" err="1"/>
              <a:t>pago</a:t>
            </a:r>
            <a:r>
              <a:rPr lang="en-US" dirty="0"/>
              <a:t> 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Webpay</a:t>
            </a:r>
            <a:r>
              <a:rPr lang="en-US" dirty="0"/>
              <a:t>  era  mucho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difícil</a:t>
            </a:r>
            <a:r>
              <a:rPr lang="en-US" dirty="0"/>
              <a:t> de  lo que  </a:t>
            </a:r>
            <a:r>
              <a:rPr lang="en-US" dirty="0" err="1"/>
              <a:t>esperabas</a:t>
            </a:r>
            <a:r>
              <a:rPr lang="en-US" dirty="0"/>
              <a:t> y no  </a:t>
            </a:r>
            <a:r>
              <a:rPr lang="en-US" dirty="0" err="1"/>
              <a:t>tenías</a:t>
            </a:r>
            <a:r>
              <a:rPr lang="en-US" dirty="0"/>
              <a:t>  </a:t>
            </a:r>
            <a:r>
              <a:rPr lang="en-US" dirty="0" err="1"/>
              <a:t>dinero</a:t>
            </a:r>
            <a:r>
              <a:rPr lang="en-US" dirty="0"/>
              <a:t>  para  </a:t>
            </a:r>
            <a:r>
              <a:rPr lang="en-US" dirty="0" err="1"/>
              <a:t>pagarle</a:t>
            </a:r>
            <a:r>
              <a:rPr lang="en-US" dirty="0"/>
              <a:t>  a un </a:t>
            </a:r>
            <a:r>
              <a:rPr lang="en-US" dirty="0" err="1"/>
              <a:t>programador</a:t>
            </a:r>
            <a:r>
              <a:rPr lang="en-US" dirty="0"/>
              <a:t>. Ante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decidiste</a:t>
            </a:r>
            <a:r>
              <a:rPr lang="en-US" dirty="0"/>
              <a:t> 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tutoriales</a:t>
            </a:r>
            <a:r>
              <a:rPr lang="en-US" dirty="0"/>
              <a:t> y </a:t>
            </a:r>
            <a:r>
              <a:rPr lang="en-US" dirty="0" err="1"/>
              <a:t>hacerlo</a:t>
            </a:r>
            <a:r>
              <a:rPr lang="en-US" dirty="0"/>
              <a:t> </a:t>
            </a:r>
            <a:r>
              <a:rPr lang="en-US" dirty="0" err="1"/>
              <a:t>tú</a:t>
            </a:r>
            <a:r>
              <a:rPr lang="en-US" dirty="0"/>
              <a:t> </a:t>
            </a:r>
            <a:r>
              <a:rPr lang="en-US" dirty="0" err="1"/>
              <a:t>mismo</a:t>
            </a:r>
            <a:r>
              <a:rPr lang="en-US" dirty="0"/>
              <a:t>, lo </a:t>
            </a:r>
            <a:r>
              <a:rPr lang="en-US" dirty="0" err="1"/>
              <a:t>cual</a:t>
            </a:r>
            <a:r>
              <a:rPr lang="en-US" dirty="0"/>
              <a:t> 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llevó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de un </a:t>
            </a:r>
            <a:r>
              <a:rPr lang="en-US" dirty="0" err="1"/>
              <a:t>mes</a:t>
            </a:r>
            <a:r>
              <a:rPr lang="en-US" dirty="0"/>
              <a:t> </a:t>
            </a:r>
            <a:r>
              <a:rPr lang="en-US" dirty="0" err="1"/>
              <a:t>lograr</a:t>
            </a:r>
            <a:r>
              <a:rPr lang="en-US" dirty="0"/>
              <a:t> </a:t>
            </a:r>
            <a:r>
              <a:rPr lang="en-US" dirty="0" err="1"/>
              <a:t>conectar</a:t>
            </a:r>
            <a:r>
              <a:rPr lang="en-US" dirty="0"/>
              <a:t> con </a:t>
            </a:r>
            <a:r>
              <a:rPr lang="en-US" dirty="0" err="1"/>
              <a:t>éxito</a:t>
            </a:r>
            <a:r>
              <a:rPr lang="en-US" dirty="0"/>
              <a:t>.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retrasó</a:t>
            </a:r>
            <a:r>
              <a:rPr lang="en-US" dirty="0"/>
              <a:t> no solo el </a:t>
            </a:r>
            <a:r>
              <a:rPr lang="en-US" dirty="0" err="1"/>
              <a:t>lanzamiento</a:t>
            </a:r>
            <a:r>
              <a:rPr lang="en-US" dirty="0"/>
              <a:t> de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sitio</a:t>
            </a:r>
            <a:r>
              <a:rPr lang="en-US" dirty="0"/>
              <a:t>, </a:t>
            </a:r>
            <a:r>
              <a:rPr lang="en-US" dirty="0" err="1"/>
              <a:t>sino</a:t>
            </a:r>
            <a:r>
              <a:rPr lang="en-US" dirty="0"/>
              <a:t> que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campañas</a:t>
            </a:r>
            <a:r>
              <a:rPr lang="en-US" dirty="0"/>
              <a:t> de marketing que </a:t>
            </a:r>
            <a:r>
              <a:rPr lang="en-US" dirty="0" err="1"/>
              <a:t>tenían</a:t>
            </a:r>
            <a:r>
              <a:rPr lang="en-US" dirty="0"/>
              <a:t>  </a:t>
            </a:r>
            <a:r>
              <a:rPr lang="en-US" dirty="0" err="1"/>
              <a:t>planiﬁcadas</a:t>
            </a:r>
            <a:r>
              <a:rPr lang="en-US" dirty="0"/>
              <a:t>.</a:t>
            </a:r>
            <a:endParaRPr lang="es-CL" dirty="0"/>
          </a:p>
          <a:p>
            <a:pPr marL="0" indent="0" algn="just">
              <a:buNone/>
            </a:pPr>
            <a:endParaRPr lang="es-CL" dirty="0"/>
          </a:p>
          <a:p>
            <a:pPr algn="just"/>
            <a:r>
              <a:rPr lang="en-US" dirty="0" err="1"/>
              <a:t>Después</a:t>
            </a:r>
            <a:r>
              <a:rPr lang="en-US" dirty="0"/>
              <a:t> de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y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rabias</a:t>
            </a:r>
            <a:r>
              <a:rPr lang="en-US" dirty="0"/>
              <a:t> que </a:t>
            </a:r>
            <a:r>
              <a:rPr lang="en-US" dirty="0" err="1"/>
              <a:t>pasaste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diste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que </a:t>
            </a:r>
            <a:r>
              <a:rPr lang="en-US" dirty="0" err="1"/>
              <a:t>querías</a:t>
            </a:r>
            <a:r>
              <a:rPr lang="en-US" dirty="0"/>
              <a:t> </a:t>
            </a:r>
            <a:r>
              <a:rPr lang="en-US" dirty="0" err="1"/>
              <a:t>ayudar</a:t>
            </a:r>
            <a:r>
              <a:rPr lang="en-US" dirty="0"/>
              <a:t> a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emprendedores</a:t>
            </a:r>
            <a:r>
              <a:rPr lang="en-US" dirty="0"/>
              <a:t> que  </a:t>
            </a:r>
            <a:r>
              <a:rPr lang="en-US" dirty="0" err="1"/>
              <a:t>estaban</a:t>
            </a:r>
            <a:r>
              <a:rPr lang="en-US" dirty="0"/>
              <a:t> </a:t>
            </a:r>
            <a:r>
              <a:rPr lang="en-US" dirty="0" err="1"/>
              <a:t>teniendo</a:t>
            </a:r>
            <a:r>
              <a:rPr lang="en-US" dirty="0"/>
              <a:t> 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y </a:t>
            </a:r>
            <a:r>
              <a:rPr lang="en-US" dirty="0" err="1"/>
              <a:t>pensaste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solución</a:t>
            </a:r>
            <a:r>
              <a:rPr lang="en-US" dirty="0"/>
              <a:t> que  </a:t>
            </a:r>
            <a:r>
              <a:rPr lang="en-US" dirty="0" err="1"/>
              <a:t>actúe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 </a:t>
            </a:r>
            <a:r>
              <a:rPr lang="en-US" dirty="0" err="1"/>
              <a:t>intermediario</a:t>
            </a:r>
            <a:r>
              <a:rPr lang="en-US" dirty="0"/>
              <a:t> de </a:t>
            </a:r>
            <a:r>
              <a:rPr lang="en-US" dirty="0" err="1"/>
              <a:t>pago</a:t>
            </a:r>
            <a:r>
              <a:rPr lang="en-US" dirty="0"/>
              <a:t>  entre 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negocios</a:t>
            </a:r>
            <a:r>
              <a:rPr lang="en-US" dirty="0"/>
              <a:t> </a:t>
            </a:r>
            <a:r>
              <a:rPr lang="en-US" dirty="0" err="1"/>
              <a:t>digitales</a:t>
            </a:r>
            <a:r>
              <a:rPr lang="en-US" dirty="0"/>
              <a:t> y las </a:t>
            </a:r>
            <a:r>
              <a:rPr lang="en-US" dirty="0" err="1"/>
              <a:t>instituciones</a:t>
            </a:r>
            <a:r>
              <a:rPr lang="en-US" dirty="0"/>
              <a:t> </a:t>
            </a:r>
            <a:r>
              <a:rPr lang="en-US" dirty="0" err="1"/>
              <a:t>ﬁnancieras</a:t>
            </a:r>
            <a:r>
              <a:rPr lang="en-US" dirty="0"/>
              <a:t> </a:t>
            </a:r>
            <a:r>
              <a:rPr lang="en-US" dirty="0" err="1"/>
              <a:t>conectándolas</a:t>
            </a:r>
            <a:r>
              <a:rPr lang="en-US" dirty="0"/>
              <a:t> </a:t>
            </a:r>
            <a:r>
              <a:rPr lang="en-US" dirty="0" err="1"/>
              <a:t>vía</a:t>
            </a:r>
            <a:r>
              <a:rPr lang="en-US" dirty="0"/>
              <a:t> API para  </a:t>
            </a:r>
            <a:r>
              <a:rPr lang="en-US" dirty="0" err="1"/>
              <a:t>hacerle</a:t>
            </a:r>
            <a:r>
              <a:rPr lang="en-US" dirty="0"/>
              <a:t> la </a:t>
            </a:r>
            <a:r>
              <a:rPr lang="en-US" dirty="0" err="1"/>
              <a:t>vida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simple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emprendedores</a:t>
            </a:r>
            <a:r>
              <a:rPr lang="en-US" dirty="0"/>
              <a:t> que  </a:t>
            </a:r>
            <a:r>
              <a:rPr lang="en-US" dirty="0" err="1"/>
              <a:t>quieren</a:t>
            </a:r>
            <a:r>
              <a:rPr lang="en-US" dirty="0"/>
              <a:t> </a:t>
            </a:r>
            <a:r>
              <a:rPr lang="en-US" dirty="0" err="1"/>
              <a:t>sacar</a:t>
            </a:r>
            <a:r>
              <a:rPr lang="en-US" dirty="0"/>
              <a:t> </a:t>
            </a:r>
            <a:r>
              <a:rPr lang="en-US" dirty="0" err="1"/>
              <a:t>rápido</a:t>
            </a:r>
            <a:r>
              <a:rPr lang="en-US" dirty="0"/>
              <a:t> 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tienda</a:t>
            </a:r>
            <a:r>
              <a:rPr lang="en-US" dirty="0"/>
              <a:t> sin </a:t>
            </a:r>
            <a:r>
              <a:rPr lang="en-US" dirty="0" err="1"/>
              <a:t>esperar</a:t>
            </a:r>
            <a:r>
              <a:rPr lang="en-US" dirty="0"/>
              <a:t> </a:t>
            </a:r>
            <a:r>
              <a:rPr lang="en-US" dirty="0" err="1"/>
              <a:t>semanas</a:t>
            </a:r>
            <a:r>
              <a:rPr lang="en-US" dirty="0"/>
              <a:t> o </a:t>
            </a:r>
            <a:r>
              <a:rPr lang="en-US" dirty="0" err="1"/>
              <a:t>meses</a:t>
            </a:r>
            <a:r>
              <a:rPr lang="en-US" dirty="0"/>
              <a:t> a </a:t>
            </a:r>
            <a:r>
              <a:rPr lang="en-US" dirty="0" err="1"/>
              <a:t>tener</a:t>
            </a:r>
            <a:r>
              <a:rPr lang="en-US" dirty="0"/>
              <a:t>  un </a:t>
            </a:r>
            <a:r>
              <a:rPr lang="en-US" dirty="0" err="1"/>
              <a:t>medio</a:t>
            </a:r>
            <a:r>
              <a:rPr lang="en-US" dirty="0"/>
              <a:t>  de </a:t>
            </a:r>
            <a:r>
              <a:rPr lang="en-US" dirty="0" err="1"/>
              <a:t>pago</a:t>
            </a:r>
            <a:r>
              <a:rPr lang="en-US" dirty="0"/>
              <a:t> 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sitios</a:t>
            </a:r>
            <a:r>
              <a:rPr lang="en-US" dirty="0"/>
              <a:t>.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9370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 txBox="1">
            <a:spLocks/>
          </p:cNvSpPr>
          <p:nvPr/>
        </p:nvSpPr>
        <p:spPr>
          <a:xfrm>
            <a:off x="330456" y="5128590"/>
            <a:ext cx="11623005" cy="62616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sz="1400" dirty="0"/>
          </a:p>
        </p:txBody>
      </p:sp>
      <p:sp>
        <p:nvSpPr>
          <p:cNvPr id="8" name="Rectángulo 7"/>
          <p:cNvSpPr/>
          <p:nvPr/>
        </p:nvSpPr>
        <p:spPr>
          <a:xfrm>
            <a:off x="0" y="6120000"/>
            <a:ext cx="12192000" cy="92333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s-ES" dirty="0"/>
              <a:t>1.- </a:t>
            </a:r>
            <a:r>
              <a:rPr lang="en-US" dirty="0" err="1"/>
              <a:t>Completa</a:t>
            </a:r>
            <a:r>
              <a:rPr lang="en-US" dirty="0"/>
              <a:t>  </a:t>
            </a:r>
            <a:r>
              <a:rPr lang="en-US" dirty="0" err="1"/>
              <a:t>en</a:t>
            </a:r>
            <a:r>
              <a:rPr lang="en-US" dirty="0"/>
              <a:t>  un  </a:t>
            </a:r>
            <a:r>
              <a:rPr lang="en-US" dirty="0" err="1"/>
              <a:t>tablero</a:t>
            </a:r>
            <a:r>
              <a:rPr lang="en-US" dirty="0"/>
              <a:t>  de  </a:t>
            </a:r>
            <a:r>
              <a:rPr lang="en-US" dirty="0" err="1"/>
              <a:t>experimento</a:t>
            </a:r>
            <a:r>
              <a:rPr lang="en-US" dirty="0"/>
              <a:t>:  </a:t>
            </a:r>
            <a:r>
              <a:rPr lang="en-US" dirty="0" err="1"/>
              <a:t>quiénes</a:t>
            </a:r>
            <a:r>
              <a:rPr lang="en-US" dirty="0"/>
              <a:t>  son </a:t>
            </a:r>
            <a:r>
              <a:rPr lang="en-US" dirty="0" err="1"/>
              <a:t>los</a:t>
            </a:r>
            <a:r>
              <a:rPr lang="en-US" dirty="0"/>
              <a:t>  </a:t>
            </a:r>
            <a:r>
              <a:rPr lang="en-US" dirty="0" err="1"/>
              <a:t>segmentos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, 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sufren</a:t>
            </a:r>
            <a:r>
              <a:rPr lang="en-US" dirty="0"/>
              <a:t>, y </a:t>
            </a:r>
            <a:r>
              <a:rPr lang="en-US" dirty="0" err="1"/>
              <a:t>cuáles</a:t>
            </a:r>
            <a:r>
              <a:rPr lang="en-US" dirty="0"/>
              <a:t> son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supuestos</a:t>
            </a:r>
            <a:r>
              <a:rPr lang="en-US" dirty="0"/>
              <a:t> que </a:t>
            </a:r>
            <a:r>
              <a:rPr lang="en-US" dirty="0" err="1"/>
              <a:t>debes</a:t>
            </a:r>
            <a:r>
              <a:rPr lang="en-US" dirty="0"/>
              <a:t> </a:t>
            </a:r>
            <a:r>
              <a:rPr lang="en-US" dirty="0" err="1"/>
              <a:t>validar</a:t>
            </a:r>
            <a:r>
              <a:rPr lang="en-US" dirty="0"/>
              <a:t>. (2 </a:t>
            </a:r>
            <a:r>
              <a:rPr lang="en-US" dirty="0" err="1"/>
              <a:t>Puntos</a:t>
            </a:r>
            <a:r>
              <a:rPr lang="en-US" dirty="0"/>
              <a:t>)</a:t>
            </a:r>
          </a:p>
          <a:p>
            <a:r>
              <a:rPr lang="en-US" dirty="0"/>
              <a:t>2.- Deﬁne el primer </a:t>
            </a:r>
            <a:r>
              <a:rPr lang="en-US" dirty="0" err="1"/>
              <a:t>experimento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Tablero</a:t>
            </a:r>
            <a:r>
              <a:rPr lang="en-US" dirty="0"/>
              <a:t>  de </a:t>
            </a:r>
            <a:r>
              <a:rPr lang="en-US" dirty="0" err="1"/>
              <a:t>experimentos</a:t>
            </a:r>
            <a:r>
              <a:rPr lang="en-US" dirty="0"/>
              <a:t> .(1 </a:t>
            </a:r>
            <a:r>
              <a:rPr lang="en-US" dirty="0" err="1"/>
              <a:t>Puntos</a:t>
            </a:r>
            <a:r>
              <a:rPr lang="en-US" dirty="0"/>
              <a:t>)</a:t>
            </a: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519"/>
            <a:ext cx="12192000" cy="635508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7073934" y="1279226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Marcela 50 años-Vendedor Ropa x Instagram</a:t>
            </a:r>
          </a:p>
          <a:p>
            <a:endParaRPr lang="es-CL" sz="800" dirty="0">
              <a:solidFill>
                <a:srgbClr val="FF00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8064086" y="1268014"/>
            <a:ext cx="972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40 </a:t>
            </a:r>
            <a:r>
              <a:rPr lang="es-CL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años-Vendedor Ropa x Instagram</a:t>
            </a:r>
          </a:p>
          <a:p>
            <a:endParaRPr lang="es-CL" sz="800" dirty="0">
              <a:solidFill>
                <a:srgbClr val="FF000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018104" y="1269916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Rodrigo 60 </a:t>
            </a:r>
            <a:r>
              <a:rPr lang="es-CL" sz="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años-Vendedor Ropa x Instagram</a:t>
            </a:r>
          </a:p>
          <a:p>
            <a:endParaRPr lang="es-CL" sz="800" dirty="0">
              <a:solidFill>
                <a:srgbClr val="FF000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0414000" y="149681"/>
            <a:ext cx="139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Pago </a:t>
            </a:r>
            <a:r>
              <a:rPr lang="es-CL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Ecommerce</a:t>
            </a:r>
            <a:endParaRPr lang="es-CL" sz="1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L" sz="800" dirty="0">
              <a:solidFill>
                <a:srgbClr val="FF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0799762" y="548773"/>
            <a:ext cx="139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Claudio Pérez Bahamonde</a:t>
            </a:r>
          </a:p>
          <a:p>
            <a:endParaRPr lang="es-CL" sz="800" dirty="0">
              <a:solidFill>
                <a:srgbClr val="FF0000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8097635" y="2470243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Despacha solo después de una </a:t>
            </a:r>
            <a:r>
              <a:rPr lang="es-CL" sz="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</a:t>
            </a:r>
            <a:r>
              <a:rPr lang="es-CL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</a:t>
            </a:r>
            <a:r>
              <a:rPr lang="es-CL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su </a:t>
            </a:r>
            <a:r>
              <a:rPr lang="es-CL" sz="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Cta</a:t>
            </a:r>
            <a:r>
              <a:rPr lang="es-CL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RUT</a:t>
            </a:r>
          </a:p>
          <a:p>
            <a:endParaRPr lang="es-CL" sz="800" dirty="0">
              <a:solidFill>
                <a:srgbClr val="FF000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8083128" y="190468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usa medios pagos conocidos </a:t>
            </a:r>
          </a:p>
          <a:p>
            <a:endParaRPr lang="es-CL" sz="800" dirty="0">
              <a:solidFill>
                <a:srgbClr val="FF0000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9018104" y="191824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 un solo medio de Pago (Banco propio)</a:t>
            </a:r>
          </a:p>
          <a:p>
            <a:endParaRPr lang="es-CL" sz="800" dirty="0">
              <a:solidFill>
                <a:srgbClr val="FF000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9003404" y="249703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Despacha luego de validar el pago en su </a:t>
            </a:r>
            <a:r>
              <a:rPr lang="es-CL" sz="8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Cta</a:t>
            </a:r>
            <a:r>
              <a:rPr lang="es-CL" sz="8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8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Cte</a:t>
            </a:r>
            <a:endParaRPr lang="es-CL" sz="800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L" sz="800" dirty="0">
              <a:solidFill>
                <a:srgbClr val="FF0000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8985523" y="373012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le ofrece probar un MP diferente</a:t>
            </a:r>
          </a:p>
          <a:p>
            <a:endParaRPr lang="es-CL" sz="800" dirty="0">
              <a:solidFill>
                <a:srgbClr val="FF0000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116460" y="2478716"/>
            <a:ext cx="882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despacha recibe el pago en efectivo</a:t>
            </a:r>
          </a:p>
          <a:p>
            <a:endParaRPr lang="es-CL" sz="800" dirty="0">
              <a:solidFill>
                <a:srgbClr val="FF0000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7113593" y="1918249"/>
            <a:ext cx="779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utiliza ningún medio Pago electrónico</a:t>
            </a:r>
          </a:p>
          <a:p>
            <a:endParaRPr lang="es-CL" sz="800" dirty="0">
              <a:solidFill>
                <a:srgbClr val="FF000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7116460" y="3668566"/>
            <a:ext cx="972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Entrevista de conocimiento de </a:t>
            </a:r>
            <a:r>
              <a:rPr lang="es-CL" sz="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MP’s</a:t>
            </a:r>
            <a:endParaRPr lang="es-CL" sz="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L" sz="800" dirty="0">
              <a:solidFill>
                <a:srgbClr val="FF0000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7143249" y="3113446"/>
            <a:ext cx="97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Miedo a la </a:t>
            </a:r>
            <a:r>
              <a:rPr lang="es-CL" sz="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</a:t>
            </a:r>
            <a:endParaRPr lang="es-CL" sz="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L" sz="800" dirty="0">
              <a:solidFill>
                <a:srgbClr val="FF0000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9018104" y="314534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Poca confianza en otros Medios Pago</a:t>
            </a:r>
          </a:p>
          <a:p>
            <a:endParaRPr lang="es-CL" sz="800" dirty="0">
              <a:solidFill>
                <a:srgbClr val="FF0000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8083128" y="3046983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sabe conectar con otros Medios Pago</a:t>
            </a:r>
          </a:p>
          <a:p>
            <a:endParaRPr lang="es-CL" sz="800" dirty="0">
              <a:solidFill>
                <a:srgbClr val="FF0000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8089110" y="458807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Validado</a:t>
            </a:r>
          </a:p>
          <a:p>
            <a:endParaRPr lang="es-CL" sz="800" dirty="0">
              <a:solidFill>
                <a:srgbClr val="FF0000"/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7143249" y="4584631"/>
            <a:ext cx="97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Validado</a:t>
            </a:r>
          </a:p>
          <a:p>
            <a:endParaRPr lang="es-CL" sz="800" dirty="0">
              <a:solidFill>
                <a:srgbClr val="FF0000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9018104" y="456376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INVALIDADO</a:t>
            </a:r>
          </a:p>
          <a:p>
            <a:endParaRPr lang="es-CL" sz="800" dirty="0">
              <a:solidFill>
                <a:srgbClr val="FF0000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7091436" y="5199137"/>
            <a:ext cx="972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Aprendería a conocer los </a:t>
            </a:r>
            <a:r>
              <a:rPr lang="es-CL" sz="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sists</a:t>
            </a:r>
            <a:r>
              <a:rPr lang="es-CL" sz="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CL" sz="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MP’s</a:t>
            </a:r>
            <a:endParaRPr lang="es-CL" sz="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L" sz="800" dirty="0">
              <a:solidFill>
                <a:srgbClr val="FF0000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9025178" y="5179167"/>
            <a:ext cx="1096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intentaría probar nuevos </a:t>
            </a:r>
            <a:r>
              <a:rPr lang="es-CL" sz="8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MP’s</a:t>
            </a:r>
            <a:r>
              <a:rPr lang="es-CL" sz="8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mantiene su desconfianza</a:t>
            </a:r>
          </a:p>
          <a:p>
            <a:endParaRPr lang="es-CL" sz="800" dirty="0">
              <a:solidFill>
                <a:srgbClr val="FF0000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8089110" y="5217010"/>
            <a:ext cx="97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Dispuesta a usar nuevos </a:t>
            </a:r>
            <a:r>
              <a:rPr lang="es-CL" sz="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MP’s</a:t>
            </a:r>
            <a:endParaRPr lang="es-CL" sz="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L" sz="800" dirty="0">
              <a:solidFill>
                <a:srgbClr val="FF0000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378634" y="1475999"/>
            <a:ext cx="5641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>
                <a:solidFill>
                  <a:schemeClr val="bg1"/>
                </a:solidFill>
              </a:rPr>
              <a:t>Emprendedora entre 40 y 60 años con ventas a través de Internet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377262" y="2093373"/>
            <a:ext cx="5641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>
                <a:solidFill>
                  <a:schemeClr val="bg1"/>
                </a:solidFill>
              </a:rPr>
              <a:t>No vende a todos, porque le dificulta los pagos de clientes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378634" y="2695040"/>
            <a:ext cx="5641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>
                <a:solidFill>
                  <a:schemeClr val="bg1"/>
                </a:solidFill>
              </a:rPr>
              <a:t>Enseñarle un nuevo medio de Pago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378634" y="3296707"/>
            <a:ext cx="5641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>
                <a:solidFill>
                  <a:schemeClr val="bg1"/>
                </a:solidFill>
              </a:rPr>
              <a:t>Aceptarían usar medios de pago digitales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8038542" y="373012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Enseñarle los nuevos </a:t>
            </a:r>
            <a:r>
              <a:rPr lang="es-CL" sz="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MP’s</a:t>
            </a:r>
            <a:endParaRPr lang="es-CL" sz="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L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64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ángulo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3" name="Forma libre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765" y="1719943"/>
            <a:ext cx="3714696" cy="4034815"/>
          </a:xfrm>
        </p:spPr>
        <p:txBody>
          <a:bodyPr rtlCol="0" anchor="t">
            <a:noAutofit/>
          </a:bodyPr>
          <a:lstStyle/>
          <a:p>
            <a:pPr marL="55880">
              <a:lnSpc>
                <a:spcPct val="115000"/>
              </a:lnSpc>
              <a:spcAft>
                <a:spcPts val="0"/>
              </a:spcAft>
            </a:pPr>
            <a:r>
              <a:rPr lang="es-ES" sz="2800" dirty="0"/>
              <a:t>3</a:t>
            </a:r>
            <a:r>
              <a:rPr lang="es-ES" sz="2800" dirty="0" smtClean="0"/>
              <a:t>.- </a:t>
            </a:r>
            <a:r>
              <a:rPr lang="en-US" sz="2800" dirty="0" err="1"/>
              <a:t>Arma</a:t>
            </a:r>
            <a:r>
              <a:rPr lang="en-US" sz="2800" spc="130" dirty="0"/>
              <a:t> </a:t>
            </a:r>
            <a:r>
              <a:rPr lang="en-US" sz="2800" dirty="0" err="1"/>
              <a:t>una</a:t>
            </a:r>
            <a:r>
              <a:rPr lang="en-US" sz="2800" spc="210" dirty="0"/>
              <a:t> </a:t>
            </a:r>
            <a:r>
              <a:rPr lang="en-US" sz="2800" dirty="0" err="1"/>
              <a:t>pauta</a:t>
            </a:r>
            <a:r>
              <a:rPr lang="en-US" sz="2800" spc="-40" dirty="0"/>
              <a:t> </a:t>
            </a:r>
            <a:r>
              <a:rPr lang="en-US" sz="2800" dirty="0"/>
              <a:t>de</a:t>
            </a:r>
            <a:r>
              <a:rPr lang="en-US" sz="2800" spc="155" dirty="0"/>
              <a:t> </a:t>
            </a:r>
            <a:r>
              <a:rPr lang="en-US" sz="2800" dirty="0" err="1"/>
              <a:t>p</a:t>
            </a:r>
            <a:r>
              <a:rPr lang="en-US" sz="2800" spc="-10" dirty="0" err="1"/>
              <a:t>r</a:t>
            </a:r>
            <a:r>
              <a:rPr lang="en-US" sz="2800" dirty="0" err="1"/>
              <a:t>eguntas</a:t>
            </a:r>
            <a:r>
              <a:rPr lang="en-US" sz="2800" spc="-5" dirty="0"/>
              <a:t> </a:t>
            </a:r>
            <a:r>
              <a:rPr lang="en-US" sz="2800" dirty="0"/>
              <a:t>pa</a:t>
            </a:r>
            <a:r>
              <a:rPr lang="en-US" sz="2800" spc="-20" dirty="0"/>
              <a:t>r</a:t>
            </a:r>
            <a:r>
              <a:rPr lang="en-US" sz="2800" dirty="0"/>
              <a:t>a </a:t>
            </a:r>
            <a:r>
              <a:rPr lang="en-US" sz="2800" spc="5" dirty="0"/>
              <a:t> </a:t>
            </a:r>
            <a:r>
              <a:rPr lang="en-US" sz="2800" spc="-10" dirty="0" err="1"/>
              <a:t>r</a:t>
            </a:r>
            <a:r>
              <a:rPr lang="en-US" sz="2800" dirty="0" err="1"/>
              <a:t>ealizar</a:t>
            </a:r>
            <a:r>
              <a:rPr lang="en-US" sz="2800" dirty="0"/>
              <a:t> </a:t>
            </a:r>
            <a:r>
              <a:rPr lang="en-US" sz="2800" spc="10" dirty="0"/>
              <a:t> </a:t>
            </a:r>
            <a:r>
              <a:rPr lang="en-US" sz="2800" dirty="0" err="1"/>
              <a:t>en</a:t>
            </a:r>
            <a:r>
              <a:rPr lang="en-US" sz="2800" spc="145" dirty="0"/>
              <a:t> </a:t>
            </a:r>
            <a:r>
              <a:rPr lang="en-US" sz="2800" dirty="0" err="1"/>
              <a:t>tu</a:t>
            </a:r>
            <a:r>
              <a:rPr lang="en-US" sz="2800" spc="100" dirty="0"/>
              <a:t> </a:t>
            </a:r>
            <a:r>
              <a:rPr lang="en-US" sz="2800" dirty="0"/>
              <a:t>primer</a:t>
            </a:r>
            <a:r>
              <a:rPr lang="en-US" sz="2800" spc="225" dirty="0"/>
              <a:t> </a:t>
            </a:r>
            <a:r>
              <a:rPr lang="en-US" sz="2800" dirty="0" err="1"/>
              <a:t>experimen</a:t>
            </a:r>
            <a:r>
              <a:rPr lang="en-US" sz="2800" spc="-10" dirty="0" err="1"/>
              <a:t>t</a:t>
            </a:r>
            <a:r>
              <a:rPr lang="en-US" sz="2800" dirty="0" err="1"/>
              <a:t>o</a:t>
            </a:r>
            <a:r>
              <a:rPr lang="en-US" sz="2800" dirty="0"/>
              <a:t>.</a:t>
            </a:r>
            <a:r>
              <a:rPr lang="en-US" sz="2800" spc="-5" dirty="0"/>
              <a:t> </a:t>
            </a:r>
            <a:r>
              <a:rPr lang="en-US" sz="2800" dirty="0"/>
              <a:t>(2</a:t>
            </a:r>
            <a:r>
              <a:rPr lang="en-US" sz="2800" spc="95" dirty="0"/>
              <a:t> </a:t>
            </a:r>
            <a:r>
              <a:rPr lang="en-US" sz="2800" dirty="0" err="1"/>
              <a:t>Pun</a:t>
            </a:r>
            <a:r>
              <a:rPr lang="en-US" sz="2800" spc="-15" dirty="0" err="1"/>
              <a:t>t</a:t>
            </a:r>
            <a:r>
              <a:rPr lang="en-US" sz="2800" dirty="0" err="1"/>
              <a:t>os</a:t>
            </a:r>
            <a:r>
              <a:rPr lang="en-US" sz="2800" dirty="0"/>
              <a:t>)</a:t>
            </a:r>
            <a:endParaRPr lang="es-CL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98783" y="385055"/>
            <a:ext cx="68646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CL" dirty="0" smtClean="0"/>
              <a:t>¿Usted vende por Internet?</a:t>
            </a:r>
            <a:r>
              <a:rPr lang="es-CL" dirty="0"/>
              <a:t> </a:t>
            </a:r>
            <a:r>
              <a:rPr lang="es-CL" sz="1200" dirty="0"/>
              <a:t>SI, </a:t>
            </a:r>
            <a:r>
              <a:rPr lang="es-CL" sz="1200" dirty="0" smtClean="0"/>
              <a:t>proseguir con encuesta; </a:t>
            </a:r>
            <a:r>
              <a:rPr lang="es-CL" sz="1200" dirty="0"/>
              <a:t>NO </a:t>
            </a:r>
            <a:r>
              <a:rPr lang="es-CL" sz="1200" dirty="0" smtClean="0"/>
              <a:t>agradecer y finalizar encuesta,</a:t>
            </a:r>
          </a:p>
          <a:p>
            <a:pPr marL="342900" indent="-342900">
              <a:buFontTx/>
              <a:buAutoNum type="arabicPeriod"/>
            </a:pPr>
            <a:endParaRPr lang="es-CL" sz="1200" dirty="0"/>
          </a:p>
          <a:p>
            <a:pPr marL="342900" indent="-342900">
              <a:buAutoNum type="arabicPeriod"/>
            </a:pPr>
            <a:r>
              <a:rPr lang="es-CL" dirty="0" smtClean="0"/>
              <a:t>¿Cuáles son sus plataformas de venta (Instagram, Facebook, </a:t>
            </a:r>
            <a:r>
              <a:rPr lang="es-CL" dirty="0" err="1" smtClean="0"/>
              <a:t>Pag.Web.etc</a:t>
            </a:r>
            <a:r>
              <a:rPr lang="es-CL" dirty="0" smtClean="0"/>
              <a:t>)?</a:t>
            </a:r>
          </a:p>
          <a:p>
            <a:pPr marL="342900" indent="-342900">
              <a:buAutoNum type="arabicPeriod"/>
            </a:pPr>
            <a:endParaRPr lang="es-CL" dirty="0" smtClean="0"/>
          </a:p>
          <a:p>
            <a:pPr marL="342900" indent="-342900">
              <a:buAutoNum type="arabicPeriod" startAt="3"/>
            </a:pPr>
            <a:r>
              <a:rPr lang="es-CL" dirty="0" smtClean="0"/>
              <a:t>¿Cómo cobra sus ventas a clientes?</a:t>
            </a:r>
          </a:p>
          <a:p>
            <a:pPr marL="342900" indent="-342900">
              <a:buAutoNum type="arabicPeriod" startAt="3"/>
            </a:pPr>
            <a:endParaRPr lang="es-CL" dirty="0" smtClean="0"/>
          </a:p>
          <a:p>
            <a:pPr marL="342900" indent="-342900">
              <a:buAutoNum type="arabicPeriod" startAt="3"/>
            </a:pPr>
            <a:r>
              <a:rPr lang="es-CL" dirty="0" smtClean="0"/>
              <a:t>¿Qué medios de pago acepta para sus ventas?</a:t>
            </a:r>
          </a:p>
          <a:p>
            <a:pPr marL="342900" indent="-342900">
              <a:buAutoNum type="arabicPeriod" startAt="3"/>
            </a:pPr>
            <a:endParaRPr lang="es-CL" dirty="0" smtClean="0"/>
          </a:p>
          <a:p>
            <a:pPr marL="342900" indent="-342900">
              <a:buAutoNum type="arabicPeriod" startAt="3"/>
            </a:pPr>
            <a:r>
              <a:rPr lang="es-CL" dirty="0" smtClean="0"/>
              <a:t>¿</a:t>
            </a:r>
            <a:r>
              <a:rPr lang="es-CL" dirty="0" err="1" smtClean="0"/>
              <a:t>Cónoce</a:t>
            </a:r>
            <a:r>
              <a:rPr lang="es-CL" dirty="0" smtClean="0"/>
              <a:t> otros medios de pago alternativos? </a:t>
            </a:r>
            <a:r>
              <a:rPr lang="es-CL" sz="1200" dirty="0" smtClean="0"/>
              <a:t>SI, ir a P6; NO ir a P7</a:t>
            </a:r>
          </a:p>
          <a:p>
            <a:pPr marL="342900" indent="-342900">
              <a:buAutoNum type="arabicPeriod" startAt="3"/>
            </a:pPr>
            <a:endParaRPr lang="es-CL" dirty="0" smtClean="0"/>
          </a:p>
          <a:p>
            <a:pPr marL="342900" indent="-342900">
              <a:buAutoNum type="arabicPeriod" startAt="3"/>
            </a:pPr>
            <a:r>
              <a:rPr lang="es-CL" dirty="0" smtClean="0"/>
              <a:t>¿Cuáles medios de pago conoce</a:t>
            </a:r>
            <a:r>
              <a:rPr lang="es-CL" dirty="0" smtClean="0"/>
              <a:t>?</a:t>
            </a:r>
          </a:p>
          <a:p>
            <a:pPr marL="342900" indent="-342900">
              <a:buAutoNum type="arabicPeriod" startAt="3"/>
            </a:pPr>
            <a:endParaRPr lang="es-CL" dirty="0"/>
          </a:p>
          <a:p>
            <a:pPr marL="342900" indent="-342900">
              <a:buAutoNum type="arabicPeriod" startAt="3"/>
            </a:pPr>
            <a:r>
              <a:rPr lang="es-CL" dirty="0"/>
              <a:t>¿Confía en los medios de pagos digitales</a:t>
            </a:r>
            <a:r>
              <a:rPr lang="es-CL" dirty="0" smtClean="0"/>
              <a:t>?</a:t>
            </a:r>
          </a:p>
          <a:p>
            <a:pPr marL="342900" indent="-342900">
              <a:buAutoNum type="arabicPeriod" startAt="3"/>
            </a:pPr>
            <a:endParaRPr lang="es-CL" dirty="0" smtClean="0"/>
          </a:p>
          <a:p>
            <a:pPr marL="342900" indent="-342900">
              <a:buAutoNum type="arabicPeriod" startAt="3"/>
            </a:pPr>
            <a:r>
              <a:rPr lang="es-CL" dirty="0" smtClean="0"/>
              <a:t>¿Le gustaría conocer un nuevo medio de Pago?</a:t>
            </a:r>
          </a:p>
          <a:p>
            <a:pPr marL="342900" indent="-342900">
              <a:buAutoNum type="arabicPeriod" startAt="3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2140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ángulo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3" name="Forma libre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765" y="1719943"/>
            <a:ext cx="3714696" cy="4034815"/>
          </a:xfrm>
        </p:spPr>
        <p:txBody>
          <a:bodyPr rtlCol="0" anchor="t">
            <a:noAutofit/>
          </a:bodyPr>
          <a:lstStyle/>
          <a:p>
            <a:r>
              <a:rPr lang="es-ES" sz="2800" dirty="0" smtClean="0"/>
              <a:t>4.- </a:t>
            </a:r>
            <a:r>
              <a:rPr lang="en-US" sz="2800" dirty="0" err="1"/>
              <a:t>Haz</a:t>
            </a:r>
            <a:r>
              <a:rPr lang="en-US" sz="2800" dirty="0"/>
              <a:t>   </a:t>
            </a:r>
            <a:r>
              <a:rPr lang="en-US" sz="2800" dirty="0" err="1"/>
              <a:t>entrevistas</a:t>
            </a:r>
            <a:r>
              <a:rPr lang="en-US" sz="2800" dirty="0"/>
              <a:t>   a   </a:t>
            </a:r>
            <a:r>
              <a:rPr lang="en-US" sz="2800" dirty="0" err="1"/>
              <a:t>tus</a:t>
            </a:r>
            <a:r>
              <a:rPr lang="en-US" sz="2800" dirty="0"/>
              <a:t>  </a:t>
            </a:r>
            <a:r>
              <a:rPr lang="en-US" sz="2800" dirty="0" err="1"/>
              <a:t>compañeros</a:t>
            </a:r>
            <a:r>
              <a:rPr lang="en-US" sz="2800" dirty="0"/>
              <a:t> de  </a:t>
            </a:r>
            <a:r>
              <a:rPr lang="en-US" sz="2800" dirty="0" err="1"/>
              <a:t>grupo</a:t>
            </a:r>
            <a:r>
              <a:rPr lang="en-US" sz="2800" dirty="0"/>
              <a:t>   y  </a:t>
            </a:r>
            <a:r>
              <a:rPr lang="en-US" sz="2800" dirty="0" err="1"/>
              <a:t>documenta</a:t>
            </a:r>
            <a:r>
              <a:rPr lang="en-US" sz="2800" dirty="0"/>
              <a:t> </a:t>
            </a:r>
            <a:r>
              <a:rPr lang="en-US" sz="2800" dirty="0" err="1"/>
              <a:t>tus</a:t>
            </a:r>
            <a:r>
              <a:rPr lang="en-US" sz="2800" dirty="0"/>
              <a:t>  </a:t>
            </a:r>
            <a:r>
              <a:rPr lang="en-US" sz="2800" dirty="0" err="1"/>
              <a:t>aprendizajes</a:t>
            </a:r>
            <a:r>
              <a:rPr lang="en-US" sz="2800" dirty="0"/>
              <a:t>.(3</a:t>
            </a:r>
            <a:r>
              <a:rPr lang="es-CL" sz="2800" dirty="0"/>
              <a:t/>
            </a:r>
            <a:br>
              <a:rPr lang="es-CL" sz="2800" dirty="0"/>
            </a:br>
            <a:r>
              <a:rPr lang="en-US" sz="2800" dirty="0" err="1"/>
              <a:t>Puntos</a:t>
            </a:r>
            <a:r>
              <a:rPr lang="en-US" sz="2800" dirty="0"/>
              <a:t>)</a:t>
            </a:r>
            <a:endParaRPr lang="es-CL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 rot="19662500">
            <a:off x="1391478" y="2145123"/>
            <a:ext cx="5168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/>
              <a:t>NO APLICADO</a:t>
            </a:r>
            <a:endParaRPr lang="es-CL" sz="4000" b="1" dirty="0"/>
          </a:p>
        </p:txBody>
      </p:sp>
    </p:spTree>
    <p:extLst>
      <p:ext uri="{BB962C8B-B14F-4D97-AF65-F5344CB8AC3E}">
        <p14:creationId xmlns:p14="http://schemas.microsoft.com/office/powerpoint/2010/main" val="3078733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ángulo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3" name="Forma libre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765" y="1719943"/>
            <a:ext cx="3714696" cy="4034815"/>
          </a:xfrm>
        </p:spPr>
        <p:txBody>
          <a:bodyPr rtlCol="0" anchor="t">
            <a:noAutofit/>
          </a:bodyPr>
          <a:lstStyle/>
          <a:p>
            <a:pPr marL="55880">
              <a:lnSpc>
                <a:spcPct val="115000"/>
              </a:lnSpc>
              <a:spcAft>
                <a:spcPts val="0"/>
              </a:spcAft>
            </a:pPr>
            <a:r>
              <a:rPr lang="es-ES" sz="2800" dirty="0" smtClean="0"/>
              <a:t>5.- </a:t>
            </a:r>
            <a:r>
              <a:rPr lang="en-US" sz="2800" dirty="0" err="1"/>
              <a:t>Dentro</a:t>
            </a:r>
            <a:r>
              <a:rPr lang="en-US" sz="2800" dirty="0"/>
              <a:t> del </a:t>
            </a:r>
            <a:r>
              <a:rPr lang="en-US" sz="2800" dirty="0" err="1"/>
              <a:t>caso</a:t>
            </a:r>
            <a:r>
              <a:rPr lang="en-US" sz="2800" dirty="0"/>
              <a:t> </a:t>
            </a:r>
            <a:r>
              <a:rPr lang="en-US" sz="2800" dirty="0" err="1"/>
              <a:t>planteado</a:t>
            </a:r>
            <a:r>
              <a:rPr lang="en-US" sz="2800" dirty="0"/>
              <a:t> ¿</a:t>
            </a:r>
            <a:r>
              <a:rPr lang="en-US" sz="2800" dirty="0" err="1"/>
              <a:t>Cuántos</a:t>
            </a:r>
            <a:r>
              <a:rPr lang="en-US" sz="2800" dirty="0"/>
              <a:t> </a:t>
            </a:r>
            <a:r>
              <a:rPr lang="en-US" sz="2800" dirty="0" err="1"/>
              <a:t>pivotes</a:t>
            </a:r>
            <a:r>
              <a:rPr lang="en-US" sz="2800" dirty="0"/>
              <a:t> </a:t>
            </a:r>
            <a:r>
              <a:rPr lang="en-US" sz="2800" dirty="0" err="1"/>
              <a:t>detectas</a:t>
            </a:r>
            <a:r>
              <a:rPr lang="en-US" sz="2800" dirty="0"/>
              <a:t> y de </a:t>
            </a:r>
            <a:r>
              <a:rPr lang="en-US" sz="2800" dirty="0" err="1"/>
              <a:t>qué</a:t>
            </a:r>
            <a:r>
              <a:rPr lang="en-US" sz="2800" dirty="0"/>
              <a:t> </a:t>
            </a:r>
            <a:r>
              <a:rPr lang="en-US" sz="2800" dirty="0" err="1"/>
              <a:t>tipo</a:t>
            </a:r>
            <a:r>
              <a:rPr lang="en-US" sz="2800" dirty="0"/>
              <a:t>?. (1 Punto)</a:t>
            </a:r>
            <a:endParaRPr lang="es-CL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98783" y="385055"/>
            <a:ext cx="68646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Se detectan 3 tipos de pivotes</a:t>
            </a:r>
          </a:p>
          <a:p>
            <a:endParaRPr lang="es-CL" sz="1200" dirty="0" smtClean="0"/>
          </a:p>
          <a:p>
            <a:pPr marL="342900" indent="-342900">
              <a:buFontTx/>
              <a:buAutoNum type="arabicPeriod"/>
            </a:pPr>
            <a:endParaRPr lang="es-CL" sz="1200" dirty="0"/>
          </a:p>
          <a:p>
            <a:pPr marL="342900" indent="-342900">
              <a:buAutoNum type="arabicPeriod"/>
            </a:pPr>
            <a:r>
              <a:rPr lang="es-CL" dirty="0" smtClean="0"/>
              <a:t>Pivote de Tecnología</a:t>
            </a:r>
          </a:p>
          <a:p>
            <a:pPr marL="342900" indent="-342900">
              <a:buAutoNum type="arabicPeriod"/>
            </a:pPr>
            <a:endParaRPr lang="es-CL" dirty="0" smtClean="0"/>
          </a:p>
          <a:p>
            <a:pPr marL="342900" indent="-342900">
              <a:buAutoNum type="arabicPeriod"/>
            </a:pPr>
            <a:r>
              <a:rPr lang="es-CL" dirty="0" smtClean="0"/>
              <a:t>Pivote de Acercamiento</a:t>
            </a:r>
          </a:p>
          <a:p>
            <a:pPr marL="342900" indent="-342900">
              <a:buAutoNum type="arabicPeriod"/>
            </a:pPr>
            <a:endParaRPr lang="es-CL" dirty="0" smtClean="0"/>
          </a:p>
          <a:p>
            <a:pPr marL="342900" indent="-342900">
              <a:buAutoNum type="arabicPeriod"/>
            </a:pPr>
            <a:r>
              <a:rPr lang="es-CL" dirty="0" smtClean="0"/>
              <a:t>Pivote de Alejamiento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64417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ángulo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3" name="Forma libre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765" y="1719943"/>
            <a:ext cx="3714696" cy="4034815"/>
          </a:xfrm>
        </p:spPr>
        <p:txBody>
          <a:bodyPr rtlCol="0" anchor="t">
            <a:noAutofit/>
          </a:bodyPr>
          <a:lstStyle/>
          <a:p>
            <a:pPr marL="55880">
              <a:lnSpc>
                <a:spcPct val="115000"/>
              </a:lnSpc>
              <a:spcAft>
                <a:spcPts val="0"/>
              </a:spcAft>
            </a:pPr>
            <a:r>
              <a:rPr lang="es-ES" sz="2800" dirty="0"/>
              <a:t>6</a:t>
            </a:r>
            <a:r>
              <a:rPr lang="es-ES" sz="2800" dirty="0" smtClean="0"/>
              <a:t>.- </a:t>
            </a:r>
            <a:r>
              <a:rPr lang="en-US" sz="2800" dirty="0" err="1"/>
              <a:t>Pensando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 </a:t>
            </a:r>
            <a:r>
              <a:rPr lang="en-US" sz="2800" dirty="0" err="1"/>
              <a:t>crecer</a:t>
            </a:r>
            <a:r>
              <a:rPr lang="en-US" sz="2800" dirty="0"/>
              <a:t> ¿De </a:t>
            </a:r>
            <a:r>
              <a:rPr lang="en-US" sz="2800" dirty="0" err="1"/>
              <a:t>qué</a:t>
            </a:r>
            <a:r>
              <a:rPr lang="en-US" sz="2800" dirty="0"/>
              <a:t>  forma  </a:t>
            </a:r>
            <a:r>
              <a:rPr lang="en-US" sz="2800" dirty="0" err="1"/>
              <a:t>crees</a:t>
            </a:r>
            <a:r>
              <a:rPr lang="en-US" sz="2800" dirty="0"/>
              <a:t> que  </a:t>
            </a:r>
            <a:r>
              <a:rPr lang="en-US" sz="2800" dirty="0" err="1"/>
              <a:t>podrías</a:t>
            </a:r>
            <a:r>
              <a:rPr lang="en-US" sz="2800" dirty="0"/>
              <a:t>  </a:t>
            </a:r>
            <a:r>
              <a:rPr lang="en-US" sz="2800" dirty="0" err="1"/>
              <a:t>lograr</a:t>
            </a:r>
            <a:r>
              <a:rPr lang="en-US" sz="2800" dirty="0"/>
              <a:t>  el </a:t>
            </a:r>
            <a:r>
              <a:rPr lang="en-US" sz="2800" dirty="0" err="1"/>
              <a:t>crecimiento</a:t>
            </a:r>
            <a:r>
              <a:rPr lang="en-US" sz="2800" dirty="0"/>
              <a:t>  de  </a:t>
            </a:r>
            <a:r>
              <a:rPr lang="en-US" sz="2800" dirty="0" err="1"/>
              <a:t>tu</a:t>
            </a:r>
            <a:r>
              <a:rPr lang="en-US" sz="2800" dirty="0"/>
              <a:t> startup? .(1 Punto)</a:t>
            </a:r>
            <a:endParaRPr lang="es-CL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45185" y="2139381"/>
            <a:ext cx="68646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La </a:t>
            </a:r>
            <a:r>
              <a:rPr lang="es-CL" dirty="0" err="1" smtClean="0"/>
              <a:t>startup</a:t>
            </a:r>
            <a:r>
              <a:rPr lang="es-CL" dirty="0" smtClean="0"/>
              <a:t> podría crecer, generando nuevas alianzas con empresas pagadoras tales como Bancos (para usar Cajeros automáticos y Cajas Vecinas), Supermercados, </a:t>
            </a:r>
            <a:r>
              <a:rPr lang="es-CL" dirty="0" err="1" smtClean="0"/>
              <a:t>Retail</a:t>
            </a:r>
            <a:r>
              <a:rPr lang="es-CL" dirty="0" smtClean="0"/>
              <a:t>, etc., lo que ampliaría el segmento de mercado con nuevos y potenciales clientes.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86076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bre 6">
            <a:extLst>
              <a:ext uri="{FF2B5EF4-FFF2-40B4-BE49-F238E27FC236}">
                <a16:creationId xmlns:a16="http://schemas.microsoft.com/office/drawing/2014/main" id="{E5A10C92-5805-4C39-9BF6-507F3B9661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n 4" descr="Grupo de compañeros de trabajo que colaboran alrededor de una mesa">
            <a:extLst>
              <a:ext uri="{FF2B5EF4-FFF2-40B4-BE49-F238E27FC236}">
                <a16:creationId xmlns:a16="http://schemas.microsoft.com/office/drawing/2014/main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28" r="3697" b="-1"/>
          <a:stretch/>
        </p:blipFill>
        <p:spPr>
          <a:xfrm>
            <a:off x="-1" y="-1"/>
            <a:ext cx="12203151" cy="6858000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0C2CC41E-4EEC-4D67-B433-E1CDC58798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1153"/>
            <a:ext cx="12192001" cy="6880304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7" name="Forma libre 22">
            <a:extLst>
              <a:ext uri="{FF2B5EF4-FFF2-40B4-BE49-F238E27FC236}">
                <a16:creationId xmlns:a16="http://schemas.microsoft.com/office/drawing/2014/main" id="{B114AB90-13F9-48EF-BFF7-7634459AAF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902200"/>
            <a:ext cx="10572000" cy="6948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</a:pPr>
            <a:r>
              <a:rPr lang="es-ES" sz="4000" dirty="0"/>
              <a:t>Gracias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58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FDB075-32D3-45D6-B446-788704F8FD2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D8CA2E-8B16-4096-95E2-945585B3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DF392C-D201-4335-BC06-05E8DA4E0E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de agencia</Template>
  <TotalTime>0</TotalTime>
  <Words>634</Words>
  <Application>Microsoft Office PowerPoint</Application>
  <PresentationFormat>Panorámica</PresentationFormat>
  <Paragraphs>75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2</vt:lpstr>
      <vt:lpstr>Citable</vt:lpstr>
      <vt:lpstr>Desafío - Pago Ecommerce</vt:lpstr>
      <vt:lpstr>Descripción</vt:lpstr>
      <vt:lpstr>Presentación de PowerPoint</vt:lpstr>
      <vt:lpstr>3.- Arma una pauta de preguntas para  realizar  en tu primer experimento. (2 Puntos)</vt:lpstr>
      <vt:lpstr>4.- Haz   entrevistas   a   tus  compañeros de  grupo   y  documenta tus  aprendizajes.(3 Puntos)</vt:lpstr>
      <vt:lpstr>5.- Dentro del caso planteado ¿Cuántos pivotes detectas y de qué tipo?. (1 Punto)</vt:lpstr>
      <vt:lpstr>6.- Pensando en  crecer ¿De qué  forma  crees que  podrías  lograr  el crecimiento  de  tu startup? .(1 Punto)</vt:lpstr>
      <vt:lpstr>Gracias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2022-02-15T16:43:36Z</dcterms:created>
  <dcterms:modified xsi:type="dcterms:W3CDTF">2022-02-15T18:49:30Z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