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821" autoAdjust="0"/>
  </p:normalViewPr>
  <p:slideViewPr>
    <p:cSldViewPr snapToGrid="0">
      <p:cViewPr varScale="1">
        <p:scale>
          <a:sx n="66" d="100"/>
          <a:sy n="6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Prueba </a:t>
            </a:r>
            <a:r>
              <a:rPr lang="es-CL" dirty="0" smtClean="0"/>
              <a:t>– </a:t>
            </a:r>
            <a:br>
              <a:rPr lang="es-CL" dirty="0" smtClean="0"/>
            </a:br>
            <a:r>
              <a:rPr lang="es-CL" dirty="0" smtClean="0"/>
              <a:t>Mejorando </a:t>
            </a:r>
            <a:r>
              <a:rPr lang="es-CL" dirty="0"/>
              <a:t>el servicio de pago </a:t>
            </a:r>
            <a:r>
              <a:rPr lang="es-CL" dirty="0" smtClean="0"/>
              <a:t>de pensiones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Claudio </a:t>
            </a:r>
            <a:r>
              <a:rPr lang="es-CL" dirty="0" err="1" smtClean="0"/>
              <a:t>Perez</a:t>
            </a:r>
            <a:r>
              <a:rPr lang="es-CL" dirty="0" smtClean="0"/>
              <a:t> Bahamonde</a:t>
            </a:r>
          </a:p>
          <a:p>
            <a:r>
              <a:rPr lang="es-CL" dirty="0" smtClean="0"/>
              <a:t>Grupo 2</a:t>
            </a:r>
          </a:p>
          <a:p>
            <a:r>
              <a:rPr lang="es-CL" dirty="0" smtClean="0"/>
              <a:t>15-Feb-2022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49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Usted</a:t>
            </a:r>
            <a:r>
              <a:rPr lang="es-CL" dirty="0" smtClean="0"/>
              <a:t>, preocupado por la calidad de vida de los adultos mayores del país, quiere terminar con </a:t>
            </a:r>
            <a:r>
              <a:rPr lang="es-CL" dirty="0"/>
              <a:t>un problema que tiene la mayoría de los pensionados: El pago de pensiones</a:t>
            </a:r>
            <a:r>
              <a:rPr lang="es-CL" dirty="0" smtClean="0"/>
              <a:t>.</a:t>
            </a:r>
          </a:p>
          <a:p>
            <a:r>
              <a:rPr lang="es-CL" dirty="0" smtClean="0"/>
              <a:t>Si bien hay opciones de pago electrónicas como depósito en cuenta corriente o bien en cuenta </a:t>
            </a:r>
            <a:r>
              <a:rPr lang="es-CL" dirty="0" err="1" smtClean="0"/>
              <a:t>rut</a:t>
            </a:r>
            <a:r>
              <a:rPr lang="es-CL" dirty="0" smtClean="0"/>
              <a:t>, aún hay muchos adultos mayores que reciben su pago en instituciones como las cajas de compensación o IPS (Instituto de Previsión Social), lo cual implica asistir presencialmente a cobrar el dinero o bien enviar a un representante con un poder notarial para </a:t>
            </a:r>
            <a:r>
              <a:rPr lang="es-CL" dirty="0"/>
              <a:t>que pueda realizarlo.</a:t>
            </a:r>
          </a:p>
        </p:txBody>
      </p:sp>
    </p:spTree>
    <p:extLst>
      <p:ext uri="{BB962C8B-B14F-4D97-AF65-F5344CB8AC3E}">
        <p14:creationId xmlns:p14="http://schemas.microsoft.com/office/powerpoint/2010/main" val="9525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1.Deﬁnir una posible solución y qué tipo de MVP se realizará. Entregable </a:t>
            </a:r>
            <a:r>
              <a:rPr lang="es-CL" sz="2000" dirty="0" err="1"/>
              <a:t>Power</a:t>
            </a:r>
            <a:r>
              <a:rPr lang="es-CL" sz="2000" dirty="0"/>
              <a:t> Point.(2 Puntos)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Generaremos una APP en formato de Tarjeta Digital (a futuro y de forma opcional se ofrecerá una tarjeta física) para </a:t>
            </a:r>
            <a:r>
              <a:rPr lang="es-CL" dirty="0"/>
              <a:t>para que la pensión sea depositada de forma automática por las CCAF e ISP, y el dinero pueda ser retirado en cualquier </a:t>
            </a:r>
            <a:r>
              <a:rPr lang="es-CL" dirty="0" smtClean="0"/>
              <a:t>“Caja </a:t>
            </a:r>
            <a:r>
              <a:rPr lang="es-CL" dirty="0"/>
              <a:t>de Pago </a:t>
            </a:r>
            <a:r>
              <a:rPr lang="es-CL" dirty="0" smtClean="0"/>
              <a:t>Asociada</a:t>
            </a:r>
            <a:r>
              <a:rPr lang="es-CL" dirty="0"/>
              <a:t>” con nuestra APP (Cajeros Automáticos, Bancos, </a:t>
            </a:r>
            <a:r>
              <a:rPr lang="es-CL" dirty="0" smtClean="0"/>
              <a:t>Supermercados</a:t>
            </a:r>
            <a:r>
              <a:rPr lang="es-CL" dirty="0"/>
              <a:t>, Caja Vecina, </a:t>
            </a:r>
            <a:r>
              <a:rPr lang="es-CL" dirty="0" err="1"/>
              <a:t>Servipag</a:t>
            </a:r>
            <a:r>
              <a:rPr lang="es-CL" dirty="0"/>
              <a:t>, </a:t>
            </a:r>
            <a:r>
              <a:rPr lang="es-CL" dirty="0" err="1"/>
              <a:t>etc</a:t>
            </a:r>
            <a:r>
              <a:rPr lang="es-CL" dirty="0"/>
              <a:t>). </a:t>
            </a:r>
            <a:r>
              <a:rPr lang="es-CL" dirty="0" smtClean="0"/>
              <a:t> Bajo este esquema </a:t>
            </a:r>
            <a:r>
              <a:rPr lang="es-CL" dirty="0"/>
              <a:t>trabajaremos </a:t>
            </a:r>
            <a:r>
              <a:rPr lang="es-CL" dirty="0" smtClean="0"/>
              <a:t>con la MVP (</a:t>
            </a:r>
            <a:r>
              <a:rPr lang="es-CL" b="1" dirty="0" smtClean="0"/>
              <a:t>Single </a:t>
            </a:r>
            <a:r>
              <a:rPr lang="es-CL" b="1" dirty="0" err="1" smtClean="0"/>
              <a:t>Feature</a:t>
            </a:r>
            <a:r>
              <a:rPr lang="es-CL" b="1" dirty="0" smtClean="0"/>
              <a:t> MVP)</a:t>
            </a:r>
            <a:r>
              <a:rPr lang="es-CL" dirty="0" smtClean="0"/>
              <a:t>, que nos permitirá desarrollar una única funcionalidad para lograr una tracción y validación inicial, para luego poder ampliar la APP con otras opciones. 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09" y="4471043"/>
            <a:ext cx="96215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000" dirty="0" smtClean="0"/>
              <a:t>2.Crear un Lean </a:t>
            </a:r>
            <a:r>
              <a:rPr lang="es-CL" sz="2000" dirty="0" err="1" smtClean="0"/>
              <a:t>Canvas</a:t>
            </a:r>
            <a:r>
              <a:rPr lang="es-CL" sz="2000" dirty="0" smtClean="0"/>
              <a:t> con la idea de negocio que puede solucionar este problema. Entregable</a:t>
            </a:r>
            <a:r>
              <a:rPr lang="es-CL" sz="2000" dirty="0"/>
              <a:t>: </a:t>
            </a:r>
            <a:r>
              <a:rPr lang="es-CL" sz="2000" dirty="0" err="1"/>
              <a:t>Power</a:t>
            </a:r>
            <a:r>
              <a:rPr lang="es-CL" sz="2000" dirty="0"/>
              <a:t> Point. (5 Puntos)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77334" y="1485901"/>
            <a:ext cx="8902095" cy="4668156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s-CL" sz="3200" b="1" cap="all" dirty="0"/>
              <a:t>PROBLEMA</a:t>
            </a:r>
          </a:p>
          <a:p>
            <a:pPr marL="0" indent="0" fontAlgn="base">
              <a:buNone/>
            </a:pPr>
            <a:r>
              <a:rPr lang="es-CL" sz="3200" dirty="0" smtClean="0"/>
              <a:t>Aún </a:t>
            </a:r>
            <a:r>
              <a:rPr lang="es-CL" sz="3200" dirty="0"/>
              <a:t>hay muchos adultos mayores que reciben su pago en instituciones como las cajas de compensación o IPS (Instituto de Previsión Social), lo cual implica asistir presencialmente a cobrar el dinero o bien enviar a un representante con un poder notarial</a:t>
            </a:r>
            <a:r>
              <a:rPr lang="es-CL" sz="3200" dirty="0" smtClean="0"/>
              <a:t>. </a:t>
            </a:r>
            <a:endParaRPr lang="es-CL" sz="3200" b="1" cap="all" dirty="0" smtClean="0"/>
          </a:p>
          <a:p>
            <a:pPr fontAlgn="base"/>
            <a:r>
              <a:rPr lang="es-CL" sz="3200" b="1" cap="all" dirty="0" smtClean="0"/>
              <a:t>SOLUCIÓN</a:t>
            </a:r>
            <a:endParaRPr lang="es-CL" sz="3200" b="1" cap="all" dirty="0"/>
          </a:p>
          <a:p>
            <a:pPr marL="0" indent="0" fontAlgn="base">
              <a:buNone/>
            </a:pPr>
            <a:r>
              <a:rPr lang="es-CL" sz="3200" dirty="0" smtClean="0"/>
              <a:t>Tarjeta de Prepago (Digital y/o </a:t>
            </a:r>
            <a:r>
              <a:rPr lang="es-CL" sz="3200" dirty="0" err="1" smtClean="0"/>
              <a:t>Fisica</a:t>
            </a:r>
            <a:r>
              <a:rPr lang="es-CL" sz="3200" dirty="0" smtClean="0"/>
              <a:t>) para que la pensión sea depositada de forma automática por las CCAF e ISP, y el dinero pueda ser retirado en cualquier Caja de Pago “Asociada” con nuestra APP (Cajeros Automáticos, Bancos, </a:t>
            </a:r>
            <a:r>
              <a:rPr lang="es-CL" sz="3200" dirty="0" err="1" smtClean="0"/>
              <a:t>Supermecados</a:t>
            </a:r>
            <a:r>
              <a:rPr lang="es-CL" sz="3200" dirty="0" smtClean="0"/>
              <a:t>, Caja Vecina, </a:t>
            </a:r>
            <a:r>
              <a:rPr lang="es-CL" sz="3200" dirty="0" err="1" smtClean="0"/>
              <a:t>Servipag</a:t>
            </a:r>
            <a:r>
              <a:rPr lang="es-CL" sz="3200" dirty="0" smtClean="0"/>
              <a:t>, </a:t>
            </a:r>
            <a:r>
              <a:rPr lang="es-CL" sz="3200" dirty="0" err="1" smtClean="0"/>
              <a:t>etc</a:t>
            </a:r>
            <a:r>
              <a:rPr lang="es-CL" sz="3200" dirty="0" smtClean="0"/>
              <a:t>).</a:t>
            </a:r>
          </a:p>
          <a:p>
            <a:pPr fontAlgn="base"/>
            <a:r>
              <a:rPr lang="es-CL" sz="3200" dirty="0" smtClean="0"/>
              <a:t> C</a:t>
            </a:r>
            <a:r>
              <a:rPr lang="es-CL" sz="3200" b="1" cap="all" dirty="0" smtClean="0"/>
              <a:t>LIENTES</a:t>
            </a:r>
          </a:p>
          <a:p>
            <a:pPr marL="0" indent="0" fontAlgn="base">
              <a:buNone/>
            </a:pPr>
            <a:r>
              <a:rPr lang="es-CL" sz="3200" dirty="0" smtClean="0"/>
              <a:t>Principalmente adultos mayores de 60 </a:t>
            </a:r>
            <a:r>
              <a:rPr lang="es-CL" sz="3200" dirty="0"/>
              <a:t>años </a:t>
            </a:r>
            <a:r>
              <a:rPr lang="es-CL" sz="3200" b="1" dirty="0"/>
              <a:t>que </a:t>
            </a:r>
            <a:r>
              <a:rPr lang="es-CL" sz="3200" b="1" dirty="0" smtClean="0"/>
              <a:t>tiene que cobrar su pensión.</a:t>
            </a:r>
            <a:r>
              <a:rPr lang="es-CL" sz="3200" dirty="0"/>
              <a:t> </a:t>
            </a:r>
          </a:p>
          <a:p>
            <a:pPr marL="0" indent="0" fontAlgn="base">
              <a:buNone/>
            </a:pPr>
            <a:r>
              <a:rPr lang="es-CL" sz="3200" dirty="0" smtClean="0"/>
              <a:t>En </a:t>
            </a:r>
            <a:r>
              <a:rPr lang="es-CL" sz="3200" dirty="0"/>
              <a:t>este caso habría unos</a:t>
            </a:r>
            <a:r>
              <a:rPr lang="es-CL" sz="3200" i="1" dirty="0"/>
              <a:t> </a:t>
            </a:r>
            <a:r>
              <a:rPr lang="es-CL" sz="3200" i="1" dirty="0" err="1"/>
              <a:t>early</a:t>
            </a:r>
            <a:r>
              <a:rPr lang="es-CL" sz="3200" i="1" dirty="0"/>
              <a:t> </a:t>
            </a:r>
            <a:r>
              <a:rPr lang="es-CL" sz="3200" i="1" dirty="0" err="1"/>
              <a:t>adopter</a:t>
            </a:r>
            <a:r>
              <a:rPr lang="es-CL" sz="3200" i="1" dirty="0"/>
              <a:t>, </a:t>
            </a:r>
            <a:r>
              <a:rPr lang="es-CL" sz="3200" dirty="0" smtClean="0"/>
              <a:t>que serían posiblemente las personas mas jóvenes dentro de este </a:t>
            </a:r>
            <a:r>
              <a:rPr lang="es-CL" sz="3200" dirty="0"/>
              <a:t>segmento </a:t>
            </a:r>
            <a:r>
              <a:rPr lang="es-CL" sz="3200" dirty="0" smtClean="0"/>
              <a:t>quienes podrían probar la solución.</a:t>
            </a:r>
            <a:r>
              <a:rPr lang="es-CL" sz="3200" dirty="0"/>
              <a:t> </a:t>
            </a:r>
            <a:endParaRPr lang="es-CL" sz="3200" dirty="0" smtClean="0"/>
          </a:p>
          <a:p>
            <a:pPr fontAlgn="base"/>
            <a:r>
              <a:rPr lang="es-CL" sz="3200" b="1" cap="all" dirty="0" smtClean="0"/>
              <a:t>ALTERNATIVAS</a:t>
            </a:r>
            <a:endParaRPr lang="es-CL" sz="3200" b="1" cap="all" dirty="0"/>
          </a:p>
          <a:p>
            <a:pPr marL="0" indent="0" fontAlgn="base">
              <a:buNone/>
            </a:pPr>
            <a:r>
              <a:rPr lang="es-CL" sz="3200" dirty="0" smtClean="0"/>
              <a:t>Pagos electrónicos, CCAF, ISP</a:t>
            </a:r>
            <a:endParaRPr lang="es-CL" sz="3200" dirty="0"/>
          </a:p>
          <a:p>
            <a:pPr fontAlgn="base"/>
            <a:r>
              <a:rPr lang="es-CL" sz="3200" b="1" cap="all" dirty="0"/>
              <a:t>PROPOSICIÓN DE VALOR ÚNICA</a:t>
            </a:r>
          </a:p>
          <a:p>
            <a:pPr marL="0" indent="0" fontAlgn="base">
              <a:buNone/>
            </a:pPr>
            <a:r>
              <a:rPr lang="es-CL" sz="3200" dirty="0" smtClean="0"/>
              <a:t>Somos una </a:t>
            </a:r>
            <a:r>
              <a:rPr lang="es-CL" sz="3200" dirty="0"/>
              <a:t>app que </a:t>
            </a:r>
            <a:r>
              <a:rPr lang="es-CL" sz="3200" dirty="0" smtClean="0"/>
              <a:t>valora la complejidad de movilización y </a:t>
            </a:r>
            <a:r>
              <a:rPr lang="es-CL" sz="3200" dirty="0"/>
              <a:t>que </a:t>
            </a:r>
            <a:r>
              <a:rPr lang="es-CL" sz="3200" dirty="0" smtClean="0"/>
              <a:t>ayuda </a:t>
            </a:r>
            <a:r>
              <a:rPr lang="es-CL" sz="3200" dirty="0"/>
              <a:t>a mejorar </a:t>
            </a:r>
            <a:r>
              <a:rPr lang="es-CL" sz="3200" dirty="0" smtClean="0"/>
              <a:t>las alternativas de cobro para </a:t>
            </a:r>
            <a:r>
              <a:rPr lang="es-CL" sz="3200" dirty="0"/>
              <a:t>cuidar tu </a:t>
            </a:r>
            <a:r>
              <a:rPr lang="es-CL" sz="3200" dirty="0" smtClean="0"/>
              <a:t>tiempo. Podríamos </a:t>
            </a:r>
            <a:r>
              <a:rPr lang="es-CL" sz="3200" dirty="0"/>
              <a:t>verlo como </a:t>
            </a:r>
            <a:r>
              <a:rPr lang="es-CL" sz="3200" dirty="0" smtClean="0"/>
              <a:t>“Tu pensión </a:t>
            </a:r>
            <a:r>
              <a:rPr lang="es-CL" sz="3200" dirty="0"/>
              <a:t>presente </a:t>
            </a:r>
            <a:r>
              <a:rPr lang="es-CL" sz="3200" dirty="0" smtClean="0"/>
              <a:t>en </a:t>
            </a:r>
            <a:r>
              <a:rPr lang="es-CL" sz="3200" dirty="0"/>
              <a:t>todas partes</a:t>
            </a:r>
            <a:r>
              <a:rPr lang="es-CL" sz="3200" dirty="0" smtClean="0"/>
              <a:t>”</a:t>
            </a:r>
            <a:endParaRPr lang="es-CL" sz="3200" dirty="0"/>
          </a:p>
          <a:p>
            <a:pPr fontAlgn="base"/>
            <a:r>
              <a:rPr lang="es-CL" sz="3200" b="1" cap="all" dirty="0"/>
              <a:t>MÉTRICAS</a:t>
            </a:r>
          </a:p>
          <a:p>
            <a:pPr marL="0" indent="0" fontAlgn="base">
              <a:buNone/>
            </a:pPr>
            <a:r>
              <a:rPr lang="es-CL" sz="3200" dirty="0" smtClean="0"/>
              <a:t>1. Accesos por períodos de tiempo a </a:t>
            </a:r>
            <a:r>
              <a:rPr lang="es-CL" sz="3200" dirty="0"/>
              <a:t>la aplicación, </a:t>
            </a:r>
            <a:r>
              <a:rPr lang="es-CL" sz="3200" dirty="0" smtClean="0"/>
              <a:t>recurrencia </a:t>
            </a:r>
            <a:r>
              <a:rPr lang="es-CL" sz="3200" dirty="0"/>
              <a:t>(cada cuánto entran los usuarios a la app</a:t>
            </a:r>
            <a:r>
              <a:rPr lang="es-CL" sz="3200" dirty="0" smtClean="0"/>
              <a:t>)</a:t>
            </a:r>
            <a:r>
              <a:rPr lang="es-CL" sz="3200" b="1" dirty="0" smtClean="0"/>
              <a:t>.</a:t>
            </a:r>
            <a:endParaRPr lang="es-CL" sz="3200" dirty="0"/>
          </a:p>
          <a:p>
            <a:pPr marL="0" indent="0" fontAlgn="base">
              <a:buNone/>
            </a:pPr>
            <a:r>
              <a:rPr lang="es-CL" sz="3200" dirty="0" smtClean="0"/>
              <a:t>2. Accesos por zonas </a:t>
            </a:r>
            <a:r>
              <a:rPr lang="es-CL" sz="3200" dirty="0"/>
              <a:t>geográficas para ver dónde </a:t>
            </a:r>
            <a:r>
              <a:rPr lang="es-CL" sz="3200" dirty="0" smtClean="0"/>
              <a:t>está </a:t>
            </a:r>
            <a:r>
              <a:rPr lang="es-CL" sz="3200" dirty="0"/>
              <a:t>funcionando </a:t>
            </a:r>
            <a:r>
              <a:rPr lang="es-CL" sz="3200" dirty="0" smtClean="0"/>
              <a:t>la solución.</a:t>
            </a:r>
            <a:r>
              <a:rPr lang="es-CL" sz="3200" dirty="0"/>
              <a:t> </a:t>
            </a:r>
          </a:p>
          <a:p>
            <a:pPr fontAlgn="base"/>
            <a:r>
              <a:rPr lang="es-CL" sz="3200" b="1" cap="all" dirty="0"/>
              <a:t>CANAL DE </a:t>
            </a:r>
            <a:r>
              <a:rPr lang="es-CL" sz="3200" b="1" cap="all" dirty="0" smtClean="0"/>
              <a:t>DIFUSIÓN</a:t>
            </a:r>
            <a:endParaRPr lang="es-CL" sz="3200" dirty="0"/>
          </a:p>
          <a:p>
            <a:pPr marL="0" indent="0" fontAlgn="base">
              <a:buNone/>
            </a:pPr>
            <a:r>
              <a:rPr lang="es-CL" sz="3200" dirty="0" smtClean="0"/>
              <a:t>- Redes sociales</a:t>
            </a:r>
          </a:p>
          <a:p>
            <a:pPr marL="0" indent="0" fontAlgn="base">
              <a:buNone/>
            </a:pPr>
            <a:r>
              <a:rPr lang="es-CL" sz="3200" dirty="0" smtClean="0"/>
              <a:t>- Publicidad física en locales de CCAF e ISP </a:t>
            </a:r>
            <a:r>
              <a:rPr lang="es-CL" sz="3200" dirty="0"/>
              <a:t>(principalmente Facebook) Pero ha sido un</a:t>
            </a:r>
            <a:r>
              <a:rPr lang="es-CL" sz="3200" b="1" dirty="0"/>
              <a:t> crecimiento muy viral</a:t>
            </a:r>
            <a:r>
              <a:rPr lang="es-CL" sz="3200" b="1" dirty="0" smtClean="0"/>
              <a:t>.</a:t>
            </a:r>
            <a:r>
              <a:rPr lang="es-CL" sz="3200" dirty="0"/>
              <a:t> </a:t>
            </a:r>
          </a:p>
          <a:p>
            <a:pPr fontAlgn="base"/>
            <a:r>
              <a:rPr lang="es-CL" sz="3200" b="1" cap="all" dirty="0"/>
              <a:t>INGRESOS</a:t>
            </a:r>
          </a:p>
          <a:p>
            <a:pPr marL="0" indent="0" fontAlgn="base">
              <a:buNone/>
            </a:pPr>
            <a:r>
              <a:rPr lang="es-CL" sz="3200" dirty="0" smtClean="0"/>
              <a:t>La tarjeta es gratis para los usuarios. Se cobra </a:t>
            </a:r>
            <a:r>
              <a:rPr lang="es-CL" sz="3200" dirty="0"/>
              <a:t>una </a:t>
            </a:r>
            <a:r>
              <a:rPr lang="es-CL" sz="3200" dirty="0" smtClean="0"/>
              <a:t>cuota porcentual a las Instituciones pagadoras.</a:t>
            </a:r>
            <a:r>
              <a:rPr lang="es-CL" sz="3200" dirty="0"/>
              <a:t> </a:t>
            </a:r>
          </a:p>
          <a:p>
            <a:pPr fontAlgn="base"/>
            <a:r>
              <a:rPr lang="es-CL" sz="3200" b="1" cap="all" dirty="0" smtClean="0"/>
              <a:t>COSTOS</a:t>
            </a:r>
            <a:endParaRPr lang="es-CL" sz="3200" b="1" cap="all" dirty="0"/>
          </a:p>
          <a:p>
            <a:pPr marL="0" indent="0" fontAlgn="base">
              <a:buNone/>
            </a:pPr>
            <a:r>
              <a:rPr lang="es-CL" sz="3200" dirty="0" smtClean="0"/>
              <a:t>Publicidad, </a:t>
            </a:r>
            <a:r>
              <a:rPr lang="es-CL" sz="3200" dirty="0"/>
              <a:t>marketing, </a:t>
            </a:r>
            <a:r>
              <a:rPr lang="es-CL" sz="3200" dirty="0" smtClean="0"/>
              <a:t>personal</a:t>
            </a:r>
            <a:r>
              <a:rPr lang="es-CL" sz="3200" dirty="0"/>
              <a:t>, </a:t>
            </a:r>
            <a:r>
              <a:rPr lang="es-CL" sz="3200" dirty="0" smtClean="0"/>
              <a:t>con respecto a la App (desarrollo, mantenimiento, actualización, </a:t>
            </a:r>
            <a:r>
              <a:rPr lang="es-CL" sz="3200" dirty="0" err="1" smtClean="0"/>
              <a:t>etc</a:t>
            </a:r>
            <a:r>
              <a:rPr lang="es-CL" sz="3200" dirty="0" smtClean="0"/>
              <a:t>)</a:t>
            </a:r>
            <a:r>
              <a:rPr lang="es-CL" sz="3200" b="1" dirty="0" smtClean="0"/>
              <a:t>.</a:t>
            </a:r>
            <a:r>
              <a:rPr lang="es-CL" sz="3200" dirty="0"/>
              <a:t> </a:t>
            </a:r>
          </a:p>
          <a:p>
            <a:pPr fontAlgn="base"/>
            <a:r>
              <a:rPr lang="es-CL" sz="3200" b="1" cap="all" dirty="0"/>
              <a:t>VENTAJA ESPECIAL</a:t>
            </a:r>
          </a:p>
          <a:p>
            <a:pPr marL="0" indent="0" fontAlgn="base">
              <a:buNone/>
            </a:pPr>
            <a:r>
              <a:rPr lang="es-CL" sz="3200" dirty="0" smtClean="0"/>
              <a:t>Debido a </a:t>
            </a:r>
            <a:r>
              <a:rPr lang="es-CL" sz="3200" dirty="0"/>
              <a:t>que hay muchos potenciales </a:t>
            </a:r>
            <a:r>
              <a:rPr lang="es-CL" sz="3200" dirty="0" smtClean="0"/>
              <a:t>usuarios, tiene altas posibilidades de posicionarse en el mercado. </a:t>
            </a:r>
            <a:endParaRPr lang="es-CL" sz="3200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075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000" dirty="0" smtClean="0"/>
              <a:t>2.Crear un Lean </a:t>
            </a:r>
            <a:r>
              <a:rPr lang="es-CL" sz="2000" dirty="0" err="1" smtClean="0"/>
              <a:t>Canvas</a:t>
            </a:r>
            <a:r>
              <a:rPr lang="es-CL" sz="2000" dirty="0" smtClean="0"/>
              <a:t> con la idea de negocio que puede solucionar este problema. Entregable</a:t>
            </a:r>
            <a:r>
              <a:rPr lang="es-CL" sz="2000" dirty="0"/>
              <a:t>: </a:t>
            </a:r>
            <a:r>
              <a:rPr lang="es-CL" sz="2000" dirty="0" err="1"/>
              <a:t>Power</a:t>
            </a:r>
            <a:r>
              <a:rPr lang="es-CL" sz="2000" dirty="0"/>
              <a:t> Point. (5 Puntos</a:t>
            </a:r>
            <a:r>
              <a:rPr lang="es-CL" sz="2000" dirty="0" smtClean="0"/>
              <a:t>) Continuación…</a:t>
            </a:r>
            <a:endParaRPr lang="es-CL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9676"/>
            <a:ext cx="8849438" cy="53146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33450" y="2115235"/>
            <a:ext cx="16383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/>
              <a:t>A</a:t>
            </a:r>
            <a:r>
              <a:rPr lang="es-CL" sz="1400" dirty="0" smtClean="0"/>
              <a:t>sistir </a:t>
            </a:r>
            <a:r>
              <a:rPr lang="es-CL" sz="1400" dirty="0"/>
              <a:t>presencialmente a cobrar el dinero o bien enviar a un representante con un poder notarial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27866" y="2240311"/>
            <a:ext cx="1445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Tarjeta de Prepago </a:t>
            </a:r>
            <a:r>
              <a:rPr lang="es-CL" dirty="0" smtClean="0"/>
              <a:t>Digital (</a:t>
            </a:r>
            <a:r>
              <a:rPr lang="es-CL" dirty="0" err="1" smtClean="0"/>
              <a:t>opc</a:t>
            </a:r>
            <a:r>
              <a:rPr lang="es-CL" dirty="0" smtClean="0"/>
              <a:t>. </a:t>
            </a:r>
            <a:r>
              <a:rPr lang="es-CL" dirty="0" err="1"/>
              <a:t>Fisica</a:t>
            </a:r>
            <a:r>
              <a:rPr lang="es-CL" dirty="0"/>
              <a:t>)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397907" y="4117917"/>
            <a:ext cx="1458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dirty="0"/>
              <a:t>“Tu pensión presente en todas partes”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123330" y="2394199"/>
            <a:ext cx="1448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/>
              <a:t> </a:t>
            </a:r>
            <a:r>
              <a:rPr lang="es-CL" sz="1400" dirty="0" smtClean="0"/>
              <a:t>Altas </a:t>
            </a:r>
            <a:r>
              <a:rPr lang="es-CL" sz="1400" dirty="0"/>
              <a:t>posibilidades de posicionarse en el </a:t>
            </a:r>
            <a:r>
              <a:rPr lang="es-CL" sz="1400" dirty="0" smtClean="0"/>
              <a:t>mercado</a:t>
            </a:r>
            <a:endParaRPr lang="es-CL" sz="1400" dirty="0"/>
          </a:p>
        </p:txBody>
      </p:sp>
      <p:sp>
        <p:nvSpPr>
          <p:cNvPr id="9" name="Rectángulo 8"/>
          <p:cNvSpPr/>
          <p:nvPr/>
        </p:nvSpPr>
        <p:spPr>
          <a:xfrm>
            <a:off x="7825050" y="2176789"/>
            <a:ext cx="144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Adultos </a:t>
            </a:r>
            <a:r>
              <a:rPr lang="es-CL" dirty="0"/>
              <a:t>mayores de 60 años </a:t>
            </a:r>
            <a:r>
              <a:rPr lang="es-CL" b="1" dirty="0"/>
              <a:t>que </a:t>
            </a:r>
            <a:r>
              <a:rPr lang="es-CL" b="1" dirty="0" smtClean="0"/>
              <a:t>cobran </a:t>
            </a:r>
            <a:r>
              <a:rPr lang="es-CL" b="1" dirty="0"/>
              <a:t>pensión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933450" y="4164084"/>
            <a:ext cx="1444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Pago </a:t>
            </a:r>
            <a:r>
              <a:rPr lang="es-CL" dirty="0" err="1" smtClean="0"/>
              <a:t>electrónicos,CCAF</a:t>
            </a:r>
            <a:r>
              <a:rPr lang="es-CL" dirty="0" smtClean="0"/>
              <a:t>, IPS</a:t>
            </a:r>
            <a:endParaRPr lang="es-CL" dirty="0"/>
          </a:p>
        </p:txBody>
      </p:sp>
      <p:sp>
        <p:nvSpPr>
          <p:cNvPr id="11" name="Rectángulo 10"/>
          <p:cNvSpPr/>
          <p:nvPr/>
        </p:nvSpPr>
        <p:spPr>
          <a:xfrm>
            <a:off x="2633662" y="4010196"/>
            <a:ext cx="13937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sz="1400" dirty="0" smtClean="0"/>
              <a:t>Accesos por: </a:t>
            </a:r>
            <a:r>
              <a:rPr lang="es-CL" sz="1400" dirty="0"/>
              <a:t>períodos de tiempo </a:t>
            </a:r>
            <a:r>
              <a:rPr lang="es-CL" sz="1400" dirty="0" smtClean="0"/>
              <a:t>y </a:t>
            </a:r>
            <a:r>
              <a:rPr lang="es-CL" sz="1400" dirty="0"/>
              <a:t>por zonas </a:t>
            </a:r>
            <a:r>
              <a:rPr lang="es-CL" sz="1400" dirty="0" smtClean="0"/>
              <a:t>geográficas</a:t>
            </a:r>
            <a:r>
              <a:rPr lang="es-CL" dirty="0"/>
              <a:t> 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69998" y="5782046"/>
            <a:ext cx="31157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dirty="0"/>
              <a:t>Publicidad, marketing, personal, </a:t>
            </a:r>
            <a:r>
              <a:rPr lang="es-CL" sz="1400" dirty="0" smtClean="0"/>
              <a:t>App </a:t>
            </a:r>
            <a:r>
              <a:rPr lang="es-CL" sz="1400" dirty="0"/>
              <a:t>(desarrollo, mantenimiento, actualización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825802" y="4176997"/>
            <a:ext cx="1289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 smtClean="0"/>
              <a:t>Las </a:t>
            </a:r>
            <a:r>
              <a:rPr lang="es-CL" sz="1200" dirty="0"/>
              <a:t>personas mas jóvenes dentro de este segmento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623184" y="5782046"/>
            <a:ext cx="3491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Cuota </a:t>
            </a:r>
            <a:r>
              <a:rPr lang="es-CL" dirty="0"/>
              <a:t>porcentual a las Instituciones </a:t>
            </a:r>
            <a:r>
              <a:rPr lang="es-CL" dirty="0" smtClean="0"/>
              <a:t>“Cajas Pagadoras Asociadas”</a:t>
            </a:r>
            <a:endParaRPr lang="es-CL" dirty="0"/>
          </a:p>
        </p:txBody>
      </p:sp>
      <p:sp>
        <p:nvSpPr>
          <p:cNvPr id="15" name="Rectángulo 14"/>
          <p:cNvSpPr/>
          <p:nvPr/>
        </p:nvSpPr>
        <p:spPr>
          <a:xfrm>
            <a:off x="6123330" y="4142916"/>
            <a:ext cx="14342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L" sz="1400" dirty="0" smtClean="0"/>
              <a:t>- Redes </a:t>
            </a:r>
            <a:r>
              <a:rPr lang="es-CL" sz="1400" dirty="0"/>
              <a:t>sociales</a:t>
            </a:r>
          </a:p>
          <a:p>
            <a:pPr fontAlgn="base"/>
            <a:r>
              <a:rPr lang="es-CL" sz="1400" dirty="0"/>
              <a:t>- Publicidad física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397907" y="2394199"/>
            <a:ext cx="1458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 smtClean="0"/>
              <a:t>APP </a:t>
            </a:r>
            <a:r>
              <a:rPr lang="es-CL" sz="1200" dirty="0"/>
              <a:t>que valora la complejidad de movilización y que ayuda a mejorar las alternativas de </a:t>
            </a:r>
            <a:r>
              <a:rPr lang="es-CL" sz="1200" dirty="0" smtClean="0"/>
              <a:t>cobro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5711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3.Compartir la idea con adultos mayores para detectar puntos de mayor </a:t>
            </a:r>
            <a:r>
              <a:rPr lang="es-CL" sz="2000" dirty="0" smtClean="0"/>
              <a:t>incertidumbre y </a:t>
            </a:r>
            <a:r>
              <a:rPr lang="es-CL" sz="2000" dirty="0"/>
              <a:t>supuestos más riesgosos. Entregable: </a:t>
            </a:r>
            <a:r>
              <a:rPr lang="es-CL" sz="2000" dirty="0" err="1"/>
              <a:t>Power</a:t>
            </a:r>
            <a:r>
              <a:rPr lang="es-CL" sz="2000" dirty="0"/>
              <a:t> Point.(3 Puntos)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Puntos de mayor incertidumbre</a:t>
            </a:r>
          </a:p>
          <a:p>
            <a:pPr lvl="1"/>
            <a:r>
              <a:rPr lang="es-CL" dirty="0" smtClean="0"/>
              <a:t>Capacidad de conocimiento tecnológico del segmento</a:t>
            </a:r>
          </a:p>
          <a:p>
            <a:pPr lvl="1"/>
            <a:r>
              <a:rPr lang="es-CL" dirty="0" smtClean="0"/>
              <a:t>Conocer la modalidad de cobro con nuestros “asociados”</a:t>
            </a:r>
          </a:p>
          <a:p>
            <a:r>
              <a:rPr lang="es-CL" dirty="0" smtClean="0"/>
              <a:t>Supuestos mas riesgosos</a:t>
            </a:r>
          </a:p>
          <a:p>
            <a:pPr lvl="1"/>
            <a:r>
              <a:rPr lang="es-CL" dirty="0" smtClean="0"/>
              <a:t>Aceptar el nuevo medio de pago</a:t>
            </a:r>
          </a:p>
          <a:p>
            <a:pPr lvl="1"/>
            <a:r>
              <a:rPr lang="es-CL" dirty="0" smtClean="0"/>
              <a:t>Adaptarse a usar la App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950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556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Prueba –  Mejorando el servicio de pago de pensiones</vt:lpstr>
      <vt:lpstr>Descripción</vt:lpstr>
      <vt:lpstr>1.Deﬁnir una posible solución y qué tipo de MVP se realizará. Entregable Power Point.(2 Puntos)</vt:lpstr>
      <vt:lpstr>2.Crear un Lean Canvas con la idea de negocio que puede solucionar este problema. Entregable: Power Point. (5 Puntos)</vt:lpstr>
      <vt:lpstr>2.Crear un Lean Canvas con la idea de negocio que puede solucionar este problema. Entregable: Power Point. (5 Puntos) Continuación…</vt:lpstr>
      <vt:lpstr>3.Compartir la idea con adultos mayores para detectar puntos de mayor incertidumbre y supuestos más riesgosos. Entregable: Power Point.(3 Puntos)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–  Mejorando el servicio de pago de pensiones</dc:title>
  <dc:creator>Claudio Bahamonde</dc:creator>
  <cp:lastModifiedBy>Claudio Bahamonde</cp:lastModifiedBy>
  <cp:revision>15</cp:revision>
  <dcterms:created xsi:type="dcterms:W3CDTF">2022-02-15T13:48:15Z</dcterms:created>
  <dcterms:modified xsi:type="dcterms:W3CDTF">2022-02-15T16:11:47Z</dcterms:modified>
</cp:coreProperties>
</file>