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7"/>
    <p:restoredTop sz="94664"/>
  </p:normalViewPr>
  <p:slideViewPr>
    <p:cSldViewPr snapToGrid="0" snapToObjects="1">
      <p:cViewPr varScale="1">
        <p:scale>
          <a:sx n="81" d="100"/>
          <a:sy n="81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/Users/collleenburke/Downloads/CB%20EXCEL%20FOUNDATIONS%206%20-%20excelfoundationsivcheckpoint6-042420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/Users/collleenburke/Downloads/CB%20EXCEL%20FOUNDATIONS%206%20-%20excelfoundationsivcheckpoint6-04242019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/Users/collleenburke/Downloads/CB%20EXCEL%20FOUNDATIONS%206%20-%20excelfoundationsivcheckpoint6-04242019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/Users/collleenburke/Downloads/CB%20EXCEL%20FOUNDATIONS%206%20-%20excelfoundationsivcheckpoint6-042420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Pay</a:t>
            </a:r>
            <a:r>
              <a:rPr lang="en-US"/>
              <a:t> Compared to Benchmark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66-4249-92FD-B6DA8F0BA07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66-4249-92FD-B6DA8F0BA07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('Employee Dashboard-Start'!$C$7,'Employee Dashboard-Start'!$C$11)</c:f>
              <c:strCache>
                <c:ptCount val="2"/>
                <c:pt idx="0">
                  <c:v>2018 Total Pay</c:v>
                </c:pt>
                <c:pt idx="1">
                  <c:v>Benchmark Total Pay</c:v>
                </c:pt>
              </c:strCache>
            </c:strRef>
          </c:cat>
          <c:val>
            <c:numRef>
              <c:f>('Employee Dashboard-Start'!$D$7,'Employee Dashboard-Start'!$D$11)</c:f>
              <c:numCache>
                <c:formatCode>_("$"* #,##0_);_("$"* \(#,##0\);_("$"* "-"??_);_(@_)</c:formatCode>
                <c:ptCount val="2"/>
                <c:pt idx="0">
                  <c:v>227325.66999999998</c:v>
                </c:pt>
                <c:pt idx="1">
                  <c:v>210000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66-4249-92FD-B6DA8F0BA0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2358880"/>
        <c:axId val="682360560"/>
      </c:barChart>
      <c:catAx>
        <c:axId val="68235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360560"/>
        <c:crosses val="autoZero"/>
        <c:auto val="1"/>
        <c:lblAlgn val="ctr"/>
        <c:lblOffset val="100"/>
        <c:noMultiLvlLbl val="0"/>
      </c:catAx>
      <c:valAx>
        <c:axId val="68236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35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</a:t>
            </a:r>
            <a:r>
              <a:rPr lang="en-US" baseline="0"/>
              <a:t> Revenue 2018 vs. Strategy 1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F2-E242-9AB7-C4622A8EFA9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('2018_commission_structure-Start'!$M$11,'2018_commission_structure-Start'!$N$11)</c:f>
              <c:strCache>
                <c:ptCount val="2"/>
                <c:pt idx="0">
                  <c:v>2018</c:v>
                </c:pt>
                <c:pt idx="1">
                  <c:v>Strategy 1</c:v>
                </c:pt>
              </c:strCache>
            </c:strRef>
          </c:cat>
          <c:val>
            <c:numRef>
              <c:f>('2018_commission_structure-Start'!$M$26,'2018_commission_structure-Start'!$N$26)</c:f>
              <c:numCache>
                <c:formatCode>_("$"* #,##0_);_("$"* \(#,##0\);_("$"* "-"??_);_(@_)</c:formatCode>
                <c:ptCount val="2"/>
                <c:pt idx="0">
                  <c:v>529750592.81000006</c:v>
                </c:pt>
                <c:pt idx="1">
                  <c:v>710279218.55300009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F2-E242-9AB7-C4622A8EFA9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66516384"/>
        <c:axId val="2068118528"/>
      </c:barChart>
      <c:catAx>
        <c:axId val="206651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118528"/>
        <c:crosses val="autoZero"/>
        <c:auto val="1"/>
        <c:lblAlgn val="ctr"/>
        <c:lblOffset val="100"/>
        <c:noMultiLvlLbl val="0"/>
      </c:catAx>
      <c:valAx>
        <c:axId val="2068118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6516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 Revenue 2018 vs. Strategy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4B-1045-809C-9098CE39251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('2018_commission_structure-Start'!$M$11,'2018_commission_structure-Start'!$O$11)</c:f>
              <c:strCache>
                <c:ptCount val="2"/>
                <c:pt idx="0">
                  <c:v>2018</c:v>
                </c:pt>
                <c:pt idx="1">
                  <c:v>Strategy 2</c:v>
                </c:pt>
              </c:strCache>
            </c:strRef>
          </c:cat>
          <c:val>
            <c:numRef>
              <c:f>('2018_commission_structure-Start'!$M$26,'2018_commission_structure-Start'!$O$26)</c:f>
              <c:numCache>
                <c:formatCode>_("$"* #,##0_);_("$"* \(#,##0\);_("$"* "-"??_);_(@_)</c:formatCode>
                <c:ptCount val="2"/>
                <c:pt idx="0">
                  <c:v>529750592.81000006</c:v>
                </c:pt>
                <c:pt idx="1">
                  <c:v>584149313.60042691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4B-1045-809C-9098CE39251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70005872"/>
        <c:axId val="2070552384"/>
      </c:barChart>
      <c:catAx>
        <c:axId val="207000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552384"/>
        <c:crosses val="autoZero"/>
        <c:auto val="1"/>
        <c:lblAlgn val="ctr"/>
        <c:lblOffset val="100"/>
        <c:noMultiLvlLbl val="0"/>
      </c:catAx>
      <c:valAx>
        <c:axId val="207055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005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 Revenue 2018 vs. Strategy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450-3446-A9A0-85C688BCCC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('2018_commission_structure-Start'!$M$11,'2018_commission_structure-Start'!$P$11)</c:f>
              <c:strCache>
                <c:ptCount val="2"/>
                <c:pt idx="0">
                  <c:v>2018</c:v>
                </c:pt>
                <c:pt idx="1">
                  <c:v>Strategy 3</c:v>
                </c:pt>
              </c:strCache>
            </c:strRef>
          </c:cat>
          <c:val>
            <c:numRef>
              <c:f>('2018_commission_structure-Start'!$M$26,'2018_commission_structure-Start'!$P$26)</c:f>
              <c:numCache>
                <c:formatCode>_("$"* #,##0_);_("$"* \(#,##0\);_("$"* "-"??_);_(@_)</c:formatCode>
                <c:ptCount val="2"/>
                <c:pt idx="0">
                  <c:v>529750592.81000006</c:v>
                </c:pt>
                <c:pt idx="1">
                  <c:v>635700711.3720001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50-3446-A9A0-85C688BCCC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68019168"/>
        <c:axId val="2068020800"/>
      </c:barChart>
      <c:catAx>
        <c:axId val="206801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020800"/>
        <c:crosses val="autoZero"/>
        <c:auto val="1"/>
        <c:lblAlgn val="ctr"/>
        <c:lblOffset val="100"/>
        <c:noMultiLvlLbl val="0"/>
      </c:catAx>
      <c:valAx>
        <c:axId val="206802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019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C3222-2697-D643-A7B0-E78233F29AD6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05854-8BCA-5542-B450-EC0BA03D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08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5854-8BCA-5542-B450-EC0BA03D2D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4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CB38-7327-ED47-B79E-ECABB6234D5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5560A222-02DB-8242-B5CD-0A933D1FE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CB38-7327-ED47-B79E-ECABB6234D5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A222-02DB-8242-B5CD-0A933D1FE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CB38-7327-ED47-B79E-ECABB6234D5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A222-02DB-8242-B5CD-0A933D1FE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CB38-7327-ED47-B79E-ECABB6234D5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A222-02DB-8242-B5CD-0A933D1FE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1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998CB38-7327-ED47-B79E-ECABB6234D5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560A222-02DB-8242-B5CD-0A933D1FE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CB38-7327-ED47-B79E-ECABB6234D5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A222-02DB-8242-B5CD-0A933D1FE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CB38-7327-ED47-B79E-ECABB6234D5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A222-02DB-8242-B5CD-0A933D1FE1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3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CB38-7327-ED47-B79E-ECABB6234D5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A222-02DB-8242-B5CD-0A933D1FE12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651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CB38-7327-ED47-B79E-ECABB6234D5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A222-02DB-8242-B5CD-0A933D1FE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4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CB38-7327-ED47-B79E-ECABB6234D5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A222-02DB-8242-B5CD-0A933D1FE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9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B998CB38-7327-ED47-B79E-ECABB6234D57}" type="datetimeFigureOut">
              <a:rPr lang="en-US" smtClean="0"/>
              <a:t>10/29/19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A222-02DB-8242-B5CD-0A933D1FE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2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998CB38-7327-ED47-B79E-ECABB6234D57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560A222-02DB-8242-B5CD-0A933D1FE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9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ationallyspeaking.blogspot.com/2012/10/essays-on-emergence-part-iii.html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ationallyspeaking.blogspot.com/2012/10/essays-on-emergence-part-iii.html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15AAB4E-1AF6-4A73-9822-087B0F4ED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1D690-F66A-0849-9C61-8E205F2F5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6"/>
            <a:ext cx="6707157" cy="5571067"/>
          </a:xfrm>
        </p:spPr>
        <p:txBody>
          <a:bodyPr>
            <a:normAutofit/>
          </a:bodyPr>
          <a:lstStyle/>
          <a:p>
            <a:pPr algn="r"/>
            <a:r>
              <a:rPr lang="en-US" sz="6700"/>
              <a:t>HR Compensation Analysis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D794DA-8ACE-4EC4-8EB7-A34B9F6C1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454" y="-2"/>
            <a:ext cx="4513546" cy="685800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6F4C7-08B4-4141-A16B-973589A10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4091" y="643465"/>
            <a:ext cx="3725961" cy="5571067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Workforce Planning for 2019 &amp; Beyond</a:t>
            </a:r>
          </a:p>
        </p:txBody>
      </p:sp>
    </p:spTree>
    <p:extLst>
      <p:ext uri="{BB962C8B-B14F-4D97-AF65-F5344CB8AC3E}">
        <p14:creationId xmlns:p14="http://schemas.microsoft.com/office/powerpoint/2010/main" val="7908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28C81-3C2F-0243-A1A3-5B554743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Objective &amp;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C2BD1-3BA3-6C46-ACC8-A9A3DB1BC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Increase company revenue to $1B by:</a:t>
            </a:r>
          </a:p>
          <a:p>
            <a:pPr lvl="1"/>
            <a:r>
              <a:rPr lang="en-US" dirty="0"/>
              <a:t>Growing book of business</a:t>
            </a:r>
          </a:p>
          <a:p>
            <a:pPr lvl="1"/>
            <a:r>
              <a:rPr lang="en-US" dirty="0"/>
              <a:t>Equitable commission structures</a:t>
            </a:r>
          </a:p>
          <a:p>
            <a:pPr lvl="1"/>
            <a:r>
              <a:rPr lang="en-US" dirty="0"/>
              <a:t>Optimal workforce numbers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Rationally Speaking: Essays on emergence, part III">
            <a:extLst>
              <a:ext uri="{FF2B5EF4-FFF2-40B4-BE49-F238E27FC236}">
                <a16:creationId xmlns:a16="http://schemas.microsoft.com/office/drawing/2014/main" id="{294D0C6C-6B80-C849-8676-2D1C47D115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546267" y="2388526"/>
            <a:ext cx="4118406" cy="376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7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64893-AAE0-D54D-9D86-FEAB710B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/>
              <a:t>Sales Employee Performance vs.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4191C-9921-1D49-99FA-FB64E64C3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sz="2000" dirty="0"/>
              <a:t>Analyze results at employee level. Comparing:</a:t>
            </a:r>
          </a:p>
          <a:p>
            <a:pPr lvl="1"/>
            <a:r>
              <a:rPr lang="en-US" dirty="0"/>
              <a:t>Base Salary</a:t>
            </a:r>
          </a:p>
          <a:p>
            <a:pPr lvl="1"/>
            <a:r>
              <a:rPr lang="en-US" dirty="0"/>
              <a:t>Commission</a:t>
            </a:r>
          </a:p>
          <a:p>
            <a:pPr lvl="1"/>
            <a:r>
              <a:rPr lang="en-US" dirty="0"/>
              <a:t>Total Pay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0000000-0008-0000-03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4120664"/>
              </p:ext>
            </p:extLst>
          </p:nvPr>
        </p:nvGraphicFramePr>
        <p:xfrm>
          <a:off x="6223600" y="2654631"/>
          <a:ext cx="4845050" cy="403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BB23050-4309-6E49-B985-0A42A60C97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163" y="3757283"/>
            <a:ext cx="4663275" cy="2225784"/>
          </a:xfrm>
          <a:prstGeom prst="rect">
            <a:avLst/>
          </a:prstGeom>
        </p:spPr>
      </p:pic>
      <p:sp>
        <p:nvSpPr>
          <p:cNvPr id="24" name="Right Arrow 23">
            <a:extLst>
              <a:ext uri="{FF2B5EF4-FFF2-40B4-BE49-F238E27FC236}">
                <a16:creationId xmlns:a16="http://schemas.microsoft.com/office/drawing/2014/main" id="{C8D6E24A-9DFD-E44C-8408-90F09DD87967}"/>
              </a:ext>
            </a:extLst>
          </p:cNvPr>
          <p:cNvSpPr/>
          <p:nvPr/>
        </p:nvSpPr>
        <p:spPr>
          <a:xfrm>
            <a:off x="5390276" y="4680616"/>
            <a:ext cx="705724" cy="651203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7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C6496-5FA2-4D43-8BDE-57C727590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/>
              <a:t>Strategy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18BA4-8385-0844-9177-5C7725D1F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Assume consistent compensation structure and no growth in headcount.</a:t>
            </a:r>
          </a:p>
          <a:p>
            <a:pPr lvl="1"/>
            <a:r>
              <a:rPr lang="en-US" dirty="0"/>
              <a:t>34% increase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4F87A323-F0A2-9644-95A5-D2E2420EB9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9888037"/>
              </p:ext>
            </p:extLst>
          </p:nvPr>
        </p:nvGraphicFramePr>
        <p:xfrm>
          <a:off x="5518773" y="2758966"/>
          <a:ext cx="5688723" cy="3413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5691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1D9F7-20C9-AC49-AA53-F0BB8575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/>
              <a:t>Strategy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2273-A526-A249-9DA1-4C5A9C8F8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sz="2000" dirty="0"/>
              <a:t>Modify the pay structure to boost incentives for employees &amp; maximize net revenue.</a:t>
            </a:r>
          </a:p>
          <a:p>
            <a:pPr lvl="1"/>
            <a:r>
              <a:rPr lang="en-US" dirty="0"/>
              <a:t>10% increase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146F0CB-C168-D144-BB7A-656FA12C79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460427"/>
              </p:ext>
            </p:extLst>
          </p:nvPr>
        </p:nvGraphicFramePr>
        <p:xfrm>
          <a:off x="5628290" y="2795506"/>
          <a:ext cx="5627823" cy="3376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2015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443BC-F212-2848-9CBA-98B35E2D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/>
              <a:t>Strategy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C245-DAFC-8F48-97F1-22CB84D64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sz="2000" dirty="0"/>
              <a:t>Increase the headcount.</a:t>
            </a:r>
          </a:p>
          <a:p>
            <a:pPr lvl="1"/>
            <a:r>
              <a:rPr lang="en-US" dirty="0"/>
              <a:t>20% increase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3B442B8-AA41-7842-9FB6-DA318E14B5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347521"/>
              </p:ext>
            </p:extLst>
          </p:nvPr>
        </p:nvGraphicFramePr>
        <p:xfrm>
          <a:off x="4885905" y="2401096"/>
          <a:ext cx="6285173" cy="3771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4504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EAC1F-DD00-7842-8949-C16181070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2BCC9-6C01-CC4B-A092-340197FC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Strategy 1 – highest net revenue increase</a:t>
            </a:r>
          </a:p>
          <a:p>
            <a:r>
              <a:rPr lang="en-US" dirty="0"/>
              <a:t>Combination of all three strategies</a:t>
            </a:r>
          </a:p>
          <a:p>
            <a:pPr lvl="1"/>
            <a:r>
              <a:rPr lang="en-US" dirty="0"/>
              <a:t>65% increase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C2D2CD-59A2-D04D-853D-8A2AA15B0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527445"/>
              </p:ext>
            </p:extLst>
          </p:nvPr>
        </p:nvGraphicFramePr>
        <p:xfrm>
          <a:off x="7024523" y="2379871"/>
          <a:ext cx="1614980" cy="3993402"/>
        </p:xfrm>
        <a:graphic>
          <a:graphicData uri="http://schemas.openxmlformats.org/drawingml/2006/table">
            <a:tbl>
              <a:tblPr/>
              <a:tblGrid>
                <a:gridCol w="1614980">
                  <a:extLst>
                    <a:ext uri="{9D8B030D-6E8A-4147-A177-3AD203B41FA5}">
                      <a16:colId xmlns:a16="http://schemas.microsoft.com/office/drawing/2014/main" val="2980072740"/>
                    </a:ext>
                  </a:extLst>
                </a:gridCol>
              </a:tblGrid>
              <a:tr h="234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 (Combined)</a:t>
                      </a:r>
                    </a:p>
                  </a:txBody>
                  <a:tcPr marL="11011" marR="11011" marT="110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3009"/>
                  </a:ext>
                </a:extLst>
              </a:tr>
              <a:tr h="234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1,200 </a:t>
                      </a:r>
                    </a:p>
                  </a:txBody>
                  <a:tcPr marL="11011" marR="11011" marT="110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205177"/>
                  </a:ext>
                </a:extLst>
              </a:tr>
              <a:tr h="234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1011" marR="11011" marT="110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614721"/>
                  </a:ext>
                </a:extLst>
              </a:tr>
              <a:tr h="234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1,116,101,518 </a:t>
                      </a:r>
                    </a:p>
                  </a:txBody>
                  <a:tcPr marL="11011" marR="11011" marT="110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053706"/>
                  </a:ext>
                </a:extLst>
              </a:tr>
              <a:tr h="234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840,000,000 </a:t>
                      </a:r>
                    </a:p>
                  </a:txBody>
                  <a:tcPr marL="11011" marR="11011" marT="110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07310"/>
                  </a:ext>
                </a:extLst>
              </a:tr>
              <a:tr h="23490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132.9%</a:t>
                      </a:r>
                    </a:p>
                  </a:txBody>
                  <a:tcPr marL="11011" marR="11011" marT="110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099586"/>
                  </a:ext>
                </a:extLst>
              </a:tr>
              <a:tr h="234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30,000 </a:t>
                      </a:r>
                    </a:p>
                  </a:txBody>
                  <a:tcPr marL="11011" marR="11011" marT="110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79962"/>
                  </a:ext>
                </a:extLst>
              </a:tr>
              <a:tr h="234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37,203 </a:t>
                      </a:r>
                    </a:p>
                  </a:txBody>
                  <a:tcPr marL="11011" marR="11011" marT="110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499340"/>
                  </a:ext>
                </a:extLst>
              </a:tr>
              <a:tr h="234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930,085 </a:t>
                      </a:r>
                    </a:p>
                  </a:txBody>
                  <a:tcPr marL="11011" marR="11011" marT="110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7009"/>
                  </a:ext>
                </a:extLst>
              </a:tr>
              <a:tr h="234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1011" marR="11011" marT="110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449696"/>
                  </a:ext>
                </a:extLst>
              </a:tr>
              <a:tr h="234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90,734,481 </a:t>
                      </a:r>
                    </a:p>
                  </a:txBody>
                  <a:tcPr marL="11011" marR="11011" marT="110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74411"/>
                  </a:ext>
                </a:extLst>
              </a:tr>
              <a:tr h="234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146,073,168 </a:t>
                      </a:r>
                    </a:p>
                  </a:txBody>
                  <a:tcPr marL="11011" marR="11011" marT="110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467811"/>
                  </a:ext>
                </a:extLst>
              </a:tr>
              <a:tr h="234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4,869 </a:t>
                      </a:r>
                    </a:p>
                  </a:txBody>
                  <a:tcPr marL="11011" marR="11011" marT="110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56238"/>
                  </a:ext>
                </a:extLst>
              </a:tr>
              <a:tr h="234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236,807,649 </a:t>
                      </a:r>
                    </a:p>
                  </a:txBody>
                  <a:tcPr marL="11011" marR="11011" marT="110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852121"/>
                  </a:ext>
                </a:extLst>
              </a:tr>
              <a:tr h="234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1011" marR="11011" marT="110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97715"/>
                  </a:ext>
                </a:extLst>
              </a:tr>
              <a:tr h="234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879,293,868 </a:t>
                      </a:r>
                    </a:p>
                  </a:txBody>
                  <a:tcPr marL="11011" marR="11011" marT="110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859496"/>
                  </a:ext>
                </a:extLst>
              </a:tr>
              <a:tr h="234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732,745 </a:t>
                      </a:r>
                    </a:p>
                  </a:txBody>
                  <a:tcPr marL="11011" marR="11011" marT="110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220120"/>
                  </a:ext>
                </a:extLst>
              </a:tr>
            </a:tbl>
          </a:graphicData>
        </a:graphic>
      </p:graphicFrame>
      <p:pic>
        <p:nvPicPr>
          <p:cNvPr id="9" name="Picture 8" descr="Rationally Speaking: Essays on emergence, part III">
            <a:extLst>
              <a:ext uri="{FF2B5EF4-FFF2-40B4-BE49-F238E27FC236}">
                <a16:creationId xmlns:a16="http://schemas.microsoft.com/office/drawing/2014/main" id="{37D14A71-3297-6F4E-B965-235A0238DC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057331" y="3415841"/>
            <a:ext cx="3078912" cy="281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51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178</Words>
  <Application>Microsoft Macintosh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Bookman Old Style</vt:lpstr>
      <vt:lpstr>Calibri</vt:lpstr>
      <vt:lpstr>Century Gothic</vt:lpstr>
      <vt:lpstr>Rockwell Extra Bold</vt:lpstr>
      <vt:lpstr>Wingdings</vt:lpstr>
      <vt:lpstr>Wood Type</vt:lpstr>
      <vt:lpstr>HR Compensation Analysis</vt:lpstr>
      <vt:lpstr>Objective &amp; Aims</vt:lpstr>
      <vt:lpstr>Sales Employee Performance vs. Benchmark</vt:lpstr>
      <vt:lpstr>Strategy 1</vt:lpstr>
      <vt:lpstr>Strategy 2</vt:lpstr>
      <vt:lpstr>Strategy 3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Compensation Analysis</dc:title>
  <dc:creator>Burke</dc:creator>
  <cp:lastModifiedBy>Burke</cp:lastModifiedBy>
  <cp:revision>10</cp:revision>
  <dcterms:created xsi:type="dcterms:W3CDTF">2019-10-30T14:39:39Z</dcterms:created>
  <dcterms:modified xsi:type="dcterms:W3CDTF">2019-10-30T19:42:00Z</dcterms:modified>
</cp:coreProperties>
</file>