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2" r:id="rId4"/>
    <p:sldId id="263" r:id="rId5"/>
    <p:sldId id="261" r:id="rId6"/>
    <p:sldId id="264" r:id="rId7"/>
    <p:sldId id="265" r:id="rId8"/>
    <p:sldId id="266" r:id="rId9"/>
    <p:sldId id="268" r:id="rId10"/>
    <p:sldId id="267" r:id="rId11"/>
    <p:sldId id="27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04365-8239-7C41-99E0-2D1B6C2811D6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B390D-26D4-654B-9B2F-0DA25001F42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846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90D-26D4-654B-9B2F-0DA25001F42B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520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9D683-3A6B-8940-96D1-9B7AEEFEA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778444-02DC-E846-B5BB-229A46F5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CBA52-98F6-9F45-9C0F-9C363B0A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A608-EF92-B943-A760-25EFC53205E5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9F59A-6065-C94C-942E-B77DD1BD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F5116-B468-2B4B-9238-E6A5ECF1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ACD-C537-A44A-983B-51AC178C73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571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31CCD-D2CC-E641-8DDB-8EE6DFD4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2F9CFD-C76C-9241-8BAB-F3402EC3D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E7EF-5B73-D14A-9FE8-3079D8B4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A608-EF92-B943-A760-25EFC53205E5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F4FC9-05E7-2847-BC40-09C3CDC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766003-D9AC-A346-A536-430D6091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ACD-C537-A44A-983B-51AC178C73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20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69E757-78A7-F748-886C-CEDFEE1EB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341035-81F3-8D41-BC5F-0F35EE95C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3305D-0667-1E4C-813C-B9DA2DE8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A608-EF92-B943-A760-25EFC53205E5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F7EDB9-A78D-E14D-B590-60B23625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5C931C-564E-5D41-9A11-F7496394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ACD-C537-A44A-983B-51AC178C73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61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3BD17-D1C9-4145-83BF-896FE89E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52E570-F071-9540-BB12-3EC6C47A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C9AFCB-5E06-2149-B75C-FFD7BC99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A608-EF92-B943-A760-25EFC53205E5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DC011C-792E-514C-99C8-25DAE66F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3C36A7-5695-1840-9886-36BB7EC4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ACD-C537-A44A-983B-51AC178C73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080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6B94A-C6C1-D44D-B8C8-82327CA1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A93043-CB57-9544-B74F-E7EC28C6F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BB4608-7FB6-DA4F-A285-0B2CF072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A608-EF92-B943-A760-25EFC53205E5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66E7FF-5CA0-A647-B4D9-BD794E7A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CEA08-6F5F-4E4B-94D6-13F900B1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ACD-C537-A44A-983B-51AC178C73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155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25FCD-6A6F-3649-A10B-48241234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8C35C0-0C3D-B541-9237-25FDBB2C1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ADF599-1BDD-FD49-84BE-3A2BF658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049127-8D3D-B845-B5DB-6FE96878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A608-EF92-B943-A760-25EFC53205E5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DB62FD-1981-EF4D-B96E-0A9BB83D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8E60B9-AA17-3A41-9834-C9568F55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ACD-C537-A44A-983B-51AC178C73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158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ECDE3-9FA4-3B43-8763-B18ACC75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5C47B9-6478-1F42-94E9-B8C550D4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FE43CB-3CE3-E048-A3C1-1B24A31FB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80AB23-FDC9-4746-BCD1-FEDB1B90B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6434D2-45B2-C74D-BDC1-D33FC59C9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1B028A-AE62-904D-8FCB-43D3AFCF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A608-EF92-B943-A760-25EFC53205E5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8EC49A-5626-5E43-A366-F5C647A3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65EB54B-5E81-A44E-99A9-0F2116C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ACD-C537-A44A-983B-51AC178C73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682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FD9FC-16CC-934F-B92B-742FCA77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D9EF9B-C98B-1941-B22C-64C9FBBB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A608-EF92-B943-A760-25EFC53205E5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7FE1B3-7D41-B040-B54E-6CD2FEF6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4362A7-D0D4-A848-9E7C-4F604A35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ACD-C537-A44A-983B-51AC178C73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640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ED24FF-0CB6-EB4F-BF44-FC7DB985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A608-EF92-B943-A760-25EFC53205E5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B55A73-4F29-144A-A0F2-B252E256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9350A2-478B-B444-81E8-F27F9D73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ACD-C537-A44A-983B-51AC178C73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509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3ECA2-A14A-3240-98A1-0E57226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43AB9-320D-B04E-AA2A-570B49B5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4940CB-1177-DD46-9124-CBC3A6173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494A82-7E87-B847-801E-3468AF1E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A608-EF92-B943-A760-25EFC53205E5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340EDB-B385-1042-B2A3-8F7A673E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8816C1-295E-704E-87E0-F0C9CFF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ACD-C537-A44A-983B-51AC178C73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81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56A89-66EF-C04E-8326-4E945B45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76AF24-7F5A-294C-80B5-DE2AA26C4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887E72-BA87-734D-BC01-803489325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4F699-799C-2044-9049-CD3EF28F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A608-EF92-B943-A760-25EFC53205E5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7D6B41-7092-7141-AE1C-401CCC3C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7CC07C-6F78-9241-963C-64A8538C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ACD-C537-A44A-983B-51AC178C73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232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23000" t="3000" r="2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CEEE33-5E57-794C-B103-129E00E4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013729-518E-C44D-8DA7-422295A3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5E424-4296-1849-B81E-7E578AD91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A608-EF92-B943-A760-25EFC53205E5}" type="datetimeFigureOut">
              <a:rPr kumimoji="1" lang="zh-TW" altLang="en-US" smtClean="0"/>
              <a:t>2019/10/3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D83474-8838-E04A-B5D7-D51F70B52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C4B1B-F885-CA48-ADC8-9363BDCC6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63ACD-C537-A44A-983B-51AC178C73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790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23000" t="3000" r="2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D5F0B-0B76-F248-9DB7-05935D9F9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16" y="1891860"/>
            <a:ext cx="9312165" cy="1525072"/>
          </a:xfrm>
        </p:spPr>
        <p:txBody>
          <a:bodyPr>
            <a:normAutofit/>
          </a:bodyPr>
          <a:lstStyle/>
          <a:p>
            <a:r>
              <a:rPr kumimoji="1" lang="en-US" altLang="zh-TW" sz="8800" dirty="0">
                <a:latin typeface="Flux" pitchFamily="2" charset="0"/>
                <a:ea typeface="Hack Nerd Font" panose="020B0609030202020204" pitchFamily="49" charset="0"/>
                <a:cs typeface="Hack Nerd Font" panose="020B0609030202020204" pitchFamily="49" charset="0"/>
              </a:rPr>
              <a:t>Python</a:t>
            </a:r>
            <a:endParaRPr kumimoji="1" lang="zh-TW" altLang="en-US" dirty="0">
              <a:latin typeface="Flux" pitchFamily="2" charset="0"/>
              <a:ea typeface="PingFang TC" panose="020B0400000000000000" pitchFamily="34" charset="-120"/>
              <a:cs typeface="Hack Nerd Font" panose="020B060903020202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F44A97-ADDF-2B4D-9A7A-205BF1866489}"/>
              </a:ext>
            </a:extLst>
          </p:cNvPr>
          <p:cNvSpPr txBox="1"/>
          <p:nvPr/>
        </p:nvSpPr>
        <p:spPr>
          <a:xfrm>
            <a:off x="3703817" y="4398578"/>
            <a:ext cx="4784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latin typeface="PingFang TC Light" panose="020B0300000000000000" pitchFamily="34" charset="-120"/>
                <a:ea typeface="PingFang TC Light" panose="020B0300000000000000" pitchFamily="34" charset="-120"/>
                <a:cs typeface="Hack Nerd Font" panose="020B0609030202020204" pitchFamily="49" charset="0"/>
              </a:rPr>
              <a:t>可能不是第一堂的</a:t>
            </a:r>
            <a:r>
              <a:rPr kumimoji="1" lang="en-US" altLang="zh-TW" sz="2800" dirty="0">
                <a:latin typeface="PingFang TC Light" panose="020B0300000000000000" pitchFamily="34" charset="-120"/>
                <a:ea typeface="PingFang TC Light" panose="020B0300000000000000" pitchFamily="34" charset="-120"/>
                <a:cs typeface="Hack Nerd Font" panose="020B0609030202020204" pitchFamily="49" charset="0"/>
              </a:rPr>
              <a:t> </a:t>
            </a:r>
            <a:r>
              <a:rPr kumimoji="1" lang="en-US" altLang="zh-TW" sz="2800" dirty="0">
                <a:latin typeface="Flux" pitchFamily="2" charset="0"/>
                <a:ea typeface="PingFang TC Light" panose="020B0300000000000000" pitchFamily="34" charset="-120"/>
                <a:cs typeface="Hack Nerd Font" panose="020B0609030202020204" pitchFamily="49" charset="0"/>
              </a:rPr>
              <a:t>Python </a:t>
            </a:r>
            <a:r>
              <a:rPr kumimoji="1" lang="zh-CN" altLang="en-US" sz="2800" dirty="0">
                <a:latin typeface="PingFang TC Light" panose="020B0300000000000000" pitchFamily="34" charset="-120"/>
                <a:ea typeface="PingFang TC Light" panose="020B0300000000000000" pitchFamily="34" charset="-120"/>
                <a:cs typeface="Hack Nerd Font" panose="020B0609030202020204" pitchFamily="49" charset="0"/>
              </a:rPr>
              <a:t>課</a:t>
            </a:r>
            <a:endParaRPr kumimoji="1" lang="zh-TW" altLang="en-US" sz="2800" dirty="0">
              <a:latin typeface="PingFang TC Light" panose="020B0300000000000000" pitchFamily="34" charset="-120"/>
              <a:ea typeface="PingFang TC Light" panose="020B0300000000000000" pitchFamily="34" charset="-120"/>
              <a:cs typeface="Hack Nerd Font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5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79CD571-91E8-0440-9CD2-F512819AFF69}"/>
              </a:ext>
            </a:extLst>
          </p:cNvPr>
          <p:cNvSpPr txBox="1">
            <a:spLocks/>
          </p:cNvSpPr>
          <p:nvPr/>
        </p:nvSpPr>
        <p:spPr>
          <a:xfrm>
            <a:off x="749796" y="130032"/>
            <a:ext cx="6440214" cy="6552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zh-TW" sz="1900" dirty="0">
                <a:latin typeface="Flux" pitchFamily="2" charset="0"/>
                <a:ea typeface="PingFang TC Light" panose="020B0300000000000000" pitchFamily="34" charset="-120"/>
              </a:rPr>
              <a:t>Errors should never pass silently.</a:t>
            </a:r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TW" altLang="en-US" sz="1700" dirty="0">
                <a:latin typeface="Flux" pitchFamily="2" charset="0"/>
                <a:ea typeface="PingFang TC Light" panose="020B0300000000000000" pitchFamily="34" charset="-120"/>
              </a:rPr>
              <a:t>錯誤不該被無聲地忽略，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zh-TW" sz="1900" dirty="0">
                <a:latin typeface="Flux" pitchFamily="2" charset="0"/>
                <a:ea typeface="PingFang TC Light" panose="020B0300000000000000" pitchFamily="34" charset="-120"/>
              </a:rPr>
              <a:t>Unless explicitly silenced.</a:t>
            </a:r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TW" altLang="en-US" sz="1700" dirty="0">
                <a:latin typeface="Flux" pitchFamily="2" charset="0"/>
                <a:ea typeface="PingFang TC Light" panose="020B0300000000000000" pitchFamily="34" charset="-120"/>
              </a:rPr>
              <a:t>除非你如此期望。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zh-TW" sz="1900" dirty="0">
                <a:latin typeface="Flux" pitchFamily="2" charset="0"/>
                <a:ea typeface="PingFang TC Light" panose="020B0300000000000000" pitchFamily="34" charset="-120"/>
              </a:rPr>
              <a:t>In the face of ambiguity, refuse the temptation to guess.</a:t>
            </a:r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TW" altLang="en-US" sz="1600" dirty="0">
                <a:latin typeface="Flux" pitchFamily="2" charset="0"/>
                <a:ea typeface="PingFang TC Light" panose="020B0300000000000000" pitchFamily="34" charset="-120"/>
              </a:rPr>
              <a:t>面對雙關的語意時，拒絕猜測的誘惑。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zh-TW" sz="1900" dirty="0">
                <a:latin typeface="Flux" pitchFamily="2" charset="0"/>
                <a:ea typeface="PingFang TC Light" panose="020B0300000000000000" pitchFamily="34" charset="-120"/>
              </a:rPr>
              <a:t>There should be one– and preferably only one –obvious way to do it.</a:t>
            </a:r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TW" altLang="en-US" sz="1600" dirty="0">
                <a:latin typeface="Flux" pitchFamily="2" charset="0"/>
                <a:ea typeface="PingFang TC Light" panose="020B0300000000000000" pitchFamily="34" charset="-120"/>
              </a:rPr>
              <a:t>用明顯的方法來完成一件事，而且最好只有一種。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zh-TW" sz="1900" dirty="0">
                <a:latin typeface="Flux" pitchFamily="2" charset="0"/>
                <a:ea typeface="PingFang TC Light" panose="020B0300000000000000" pitchFamily="34" charset="-120"/>
              </a:rPr>
              <a:t>Although that way may not be obvious at first unless you’re Dutch.</a:t>
            </a:r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TW" altLang="en-US" sz="1600" dirty="0">
                <a:latin typeface="Flux" pitchFamily="2" charset="0"/>
                <a:ea typeface="PingFang TC Light" panose="020B0300000000000000" pitchFamily="34" charset="-120"/>
              </a:rPr>
              <a:t>這並不是件容易的事，誰叫你不是荷蘭人呢？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zh-TW" sz="1900" dirty="0">
                <a:latin typeface="Flux" pitchFamily="2" charset="0"/>
                <a:ea typeface="PingFang TC Light" panose="020B0300000000000000" pitchFamily="34" charset="-120"/>
              </a:rPr>
              <a:t>Now is better than never.</a:t>
            </a:r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TW" altLang="en-US" sz="1600" dirty="0">
                <a:latin typeface="Flux" pitchFamily="2" charset="0"/>
                <a:ea typeface="PingFang TC Light" panose="020B0300000000000000" pitchFamily="34" charset="-120"/>
              </a:rPr>
              <a:t>把握現在勝於停滯不前，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zh-TW" sz="1900" dirty="0">
                <a:latin typeface="Flux" pitchFamily="2" charset="0"/>
                <a:ea typeface="PingFang TC Light" panose="020B0300000000000000" pitchFamily="34" charset="-120"/>
              </a:rPr>
              <a:t>Although never is often better than *right* now.</a:t>
            </a:r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TW" altLang="en-US" sz="1600" dirty="0">
                <a:latin typeface="Flux" pitchFamily="2" charset="0"/>
                <a:ea typeface="PingFang TC Light" panose="020B0300000000000000" pitchFamily="34" charset="-120"/>
              </a:rPr>
              <a:t>即使停滯不前勝於立刻動手。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zh-TW" sz="1900" dirty="0">
                <a:latin typeface="Flux" pitchFamily="2" charset="0"/>
                <a:ea typeface="PingFang TC Light" panose="020B0300000000000000" pitchFamily="34" charset="-120"/>
              </a:rPr>
              <a:t>If the implementation is hard to explain, it’s a bad idea.</a:t>
            </a:r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TW" altLang="en-US" sz="1600" dirty="0">
                <a:latin typeface="Flux" pitchFamily="2" charset="0"/>
                <a:ea typeface="PingFang TC Light" panose="020B0300000000000000" pitchFamily="34" charset="-120"/>
              </a:rPr>
              <a:t>如果實作難以被說明，那就是個壞主意。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zh-TW" sz="1900" dirty="0">
                <a:latin typeface="Flux" pitchFamily="2" charset="0"/>
                <a:ea typeface="PingFang TC Light" panose="020B0300000000000000" pitchFamily="34" charset="-120"/>
              </a:rPr>
              <a:t>If the implementation is easy to explain, it may be a good idea.</a:t>
            </a:r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TW" altLang="en-US" sz="1600" dirty="0">
                <a:latin typeface="Flux" pitchFamily="2" charset="0"/>
                <a:ea typeface="PingFang TC Light" panose="020B0300000000000000" pitchFamily="34" charset="-120"/>
              </a:rPr>
              <a:t>如果實作能輕鬆說明，那可能是個好主意。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zh-TW" sz="1900" dirty="0">
                <a:latin typeface="Flux" pitchFamily="2" charset="0"/>
                <a:ea typeface="PingFang TC Light" panose="020B0300000000000000" pitchFamily="34" charset="-120"/>
              </a:rPr>
              <a:t>Namespaces are one honking great idea — let’s do more of those!</a:t>
            </a:r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TW" altLang="en-US" sz="1600" dirty="0">
                <a:latin typeface="Flux" pitchFamily="2" charset="0"/>
                <a:ea typeface="PingFang TC Light" panose="020B0300000000000000" pitchFamily="34" charset="-120"/>
              </a:rPr>
              <a:t>命名空間是個絕妙的點子，我們應當多加利用！</a:t>
            </a:r>
            <a:endParaRPr kumimoji="1" lang="en-US" altLang="zh-TW" sz="16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D04D863-63DE-A541-9D33-6460DE5C53F4}"/>
              </a:ext>
            </a:extLst>
          </p:cNvPr>
          <p:cNvGrpSpPr/>
          <p:nvPr/>
        </p:nvGrpSpPr>
        <p:grpSpPr>
          <a:xfrm>
            <a:off x="4970367" y="1116714"/>
            <a:ext cx="6581553" cy="5649846"/>
            <a:chOff x="5631713" y="1126553"/>
            <a:chExt cx="6581553" cy="5649846"/>
          </a:xfrm>
        </p:grpSpPr>
        <p:sp>
          <p:nvSpPr>
            <p:cNvPr id="5" name="內容版面配置區 2">
              <a:extLst>
                <a:ext uri="{FF2B5EF4-FFF2-40B4-BE49-F238E27FC236}">
                  <a16:creationId xmlns:a16="http://schemas.microsoft.com/office/drawing/2014/main" id="{C80771DA-04F0-4E4D-BA99-BB8A5E5386BC}"/>
                </a:ext>
              </a:extLst>
            </p:cNvPr>
            <p:cNvSpPr txBox="1">
              <a:spLocks/>
            </p:cNvSpPr>
            <p:nvPr/>
          </p:nvSpPr>
          <p:spPr>
            <a:xfrm>
              <a:off x="9883973" y="6362402"/>
              <a:ext cx="2308027" cy="4139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善用</a:t>
              </a:r>
              <a:r>
                <a:rPr kumimoji="1" lang="en-US" altLang="zh-TW" sz="1600" dirty="0">
                  <a:latin typeface="Flux" pitchFamily="2" charset="0"/>
                  <a:ea typeface="PingFang TC Light" panose="020B0300000000000000" pitchFamily="34" charset="-120"/>
                </a:rPr>
                <a:t>python</a:t>
              </a: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的命名空間。</a:t>
              </a:r>
            </a:p>
          </p:txBody>
        </p:sp>
        <p:sp>
          <p:nvSpPr>
            <p:cNvPr id="6" name="內容版面配置區 2">
              <a:extLst>
                <a:ext uri="{FF2B5EF4-FFF2-40B4-BE49-F238E27FC236}">
                  <a16:creationId xmlns:a16="http://schemas.microsoft.com/office/drawing/2014/main" id="{B2964FA2-E13B-2947-BBC1-CD8199E53602}"/>
                </a:ext>
              </a:extLst>
            </p:cNvPr>
            <p:cNvSpPr txBox="1">
              <a:spLocks/>
            </p:cNvSpPr>
            <p:nvPr/>
          </p:nvSpPr>
          <p:spPr>
            <a:xfrm>
              <a:off x="6974193" y="2443613"/>
              <a:ext cx="5217807" cy="4317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不要去猜想完成程序的方式，只需要用一種明顯的解法。</a:t>
              </a:r>
              <a:endParaRPr kumimoji="1" lang="en-US" altLang="zh-TW" sz="1600" dirty="0">
                <a:latin typeface="Flux" pitchFamily="2" charset="0"/>
                <a:ea typeface="PingFang TC Light" panose="020B0300000000000000" pitchFamily="34" charset="-120"/>
              </a:endParaRPr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2E69D806-B23B-034D-88C4-5D9F575F697C}"/>
                </a:ext>
              </a:extLst>
            </p:cNvPr>
            <p:cNvSpPr txBox="1">
              <a:spLocks/>
            </p:cNvSpPr>
            <p:nvPr/>
          </p:nvSpPr>
          <p:spPr>
            <a:xfrm>
              <a:off x="8803378" y="1126553"/>
              <a:ext cx="3388622" cy="4317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除非需要，否則要捕捉所有的錯誤。</a:t>
              </a:r>
              <a:endParaRPr kumimoji="1" lang="en-US" altLang="zh-TW" sz="1600" dirty="0">
                <a:latin typeface="Flux" pitchFamily="2" charset="0"/>
                <a:ea typeface="PingFang TC Light" panose="020B0300000000000000" pitchFamily="34" charset="-120"/>
              </a:endParaRPr>
            </a:p>
          </p:txBody>
        </p:sp>
        <p:sp>
          <p:nvSpPr>
            <p:cNvPr id="8" name="內容版面配置區 2">
              <a:extLst>
                <a:ext uri="{FF2B5EF4-FFF2-40B4-BE49-F238E27FC236}">
                  <a16:creationId xmlns:a16="http://schemas.microsoft.com/office/drawing/2014/main" id="{05745C05-6134-BB47-B275-7D242C091BC2}"/>
                </a:ext>
              </a:extLst>
            </p:cNvPr>
            <p:cNvSpPr txBox="1">
              <a:spLocks/>
            </p:cNvSpPr>
            <p:nvPr/>
          </p:nvSpPr>
          <p:spPr>
            <a:xfrm>
              <a:off x="5631713" y="3115882"/>
              <a:ext cx="6581553" cy="4275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找出一種明顯的解法，在一開始並不容易，畢竟我們都不是</a:t>
              </a:r>
              <a:r>
                <a:rPr kumimoji="1" lang="en-US" altLang="zh-TW" sz="1600" dirty="0">
                  <a:latin typeface="Flux" pitchFamily="2" charset="0"/>
                  <a:ea typeface="PingFang TC Light" panose="020B0300000000000000" pitchFamily="34" charset="-120"/>
                </a:rPr>
                <a:t>Python</a:t>
              </a: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之父。</a:t>
              </a:r>
            </a:p>
          </p:txBody>
        </p:sp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141F1E2A-B39B-D543-A62A-15D77D67BC3E}"/>
                </a:ext>
              </a:extLst>
            </p:cNvPr>
            <p:cNvSpPr txBox="1">
              <a:spLocks/>
            </p:cNvSpPr>
            <p:nvPr/>
          </p:nvSpPr>
          <p:spPr>
            <a:xfrm>
              <a:off x="8413900" y="4318403"/>
              <a:ext cx="3799366" cy="4275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先考慮過程式是好的，但必須要動手寫。</a:t>
              </a:r>
              <a:endParaRPr kumimoji="1" lang="en-US" altLang="zh-TW" sz="1600" dirty="0">
                <a:latin typeface="Flux" pitchFamily="2" charset="0"/>
                <a:ea typeface="PingFang TC Light" panose="020B0300000000000000" pitchFamily="34" charset="-120"/>
              </a:endParaRPr>
            </a:p>
          </p:txBody>
        </p:sp>
        <p:sp>
          <p:nvSpPr>
            <p:cNvPr id="10" name="內容版面配置區 2">
              <a:extLst>
                <a:ext uri="{FF2B5EF4-FFF2-40B4-BE49-F238E27FC236}">
                  <a16:creationId xmlns:a16="http://schemas.microsoft.com/office/drawing/2014/main" id="{FC24934F-9F67-8346-AAA8-80CA0C101E9C}"/>
                </a:ext>
              </a:extLst>
            </p:cNvPr>
            <p:cNvSpPr txBox="1">
              <a:spLocks/>
            </p:cNvSpPr>
            <p:nvPr/>
          </p:nvSpPr>
          <p:spPr>
            <a:xfrm>
              <a:off x="9377916" y="5638855"/>
              <a:ext cx="2814084" cy="4275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能夠被說明的程式才是好程式。</a:t>
              </a:r>
              <a:endParaRPr kumimoji="1" lang="en-US" altLang="zh-TW" sz="1600" dirty="0">
                <a:latin typeface="Flux" pitchFamily="2" charset="0"/>
                <a:ea typeface="PingFang TC Light" panose="020B03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26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548" y="1888687"/>
            <a:ext cx="8410903" cy="3776389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914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  <a:hlinkClick r:id="rId2"/>
              </a:rPr>
              <a:t>ANACONDA</a:t>
            </a:r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203" y="2130645"/>
            <a:ext cx="8095594" cy="33767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免費開源</a:t>
            </a: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擁有絕大多數需要用到的</a:t>
            </a: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套件</a:t>
            </a:r>
            <a:endParaRPr kumimoji="1" lang="en-US" altLang="zh-CN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一種肥大的蛇、</a:t>
            </a: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是</a:t>
            </a: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全世界最重的蛇</a:t>
            </a:r>
            <a:endParaRPr kumimoji="1" lang="en-US" altLang="zh-CN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有點太胖了，浪費記憶體</a:t>
            </a:r>
            <a:endParaRPr kumimoji="1" lang="en-US" altLang="zh-CN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pic>
        <p:nvPicPr>
          <p:cNvPr id="14" name="內容版面配置區 1">
            <a:extLst>
              <a:ext uri="{FF2B5EF4-FFF2-40B4-BE49-F238E27FC236}">
                <a16:creationId xmlns:a16="http://schemas.microsoft.com/office/drawing/2014/main" id="{66D8CCCC-D7D7-D943-9BA8-18D798B093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688431" y="21431"/>
            <a:ext cx="6815138" cy="68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0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1">
            <a:extLst>
              <a:ext uri="{FF2B5EF4-FFF2-40B4-BE49-F238E27FC236}">
                <a16:creationId xmlns:a16="http://schemas.microsoft.com/office/drawing/2014/main" id="{D6A89671-D1AA-3E49-9B5B-578DEB1463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688431" y="21431"/>
            <a:ext cx="6815138" cy="68151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  <a:hlinkClick r:id="rId3"/>
              </a:rPr>
              <a:t>MINICONDA</a:t>
            </a:r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307" y="2365423"/>
            <a:ext cx="6291385" cy="26019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佔用空間較小</a:t>
            </a:r>
            <a:endParaRPr kumimoji="1" lang="en-US" altLang="zh-CN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大概是還沒長大的</a:t>
            </a:r>
            <a:r>
              <a:rPr kumimoji="1" lang="en-US" altLang="zh-CN" dirty="0">
                <a:latin typeface="Flux" pitchFamily="2" charset="0"/>
                <a:ea typeface="PingFang TC Light" panose="020B0300000000000000" pitchFamily="34" charset="-120"/>
              </a:rPr>
              <a:t> Anaconda</a:t>
            </a: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852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Some Command</a:t>
            </a:r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211" y="2205695"/>
            <a:ext cx="2919577" cy="32912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Conda’s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 version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conda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 -V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conda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 --version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conda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 --help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conda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 list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817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Python’s Version</a:t>
            </a:r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001" y="2301458"/>
            <a:ext cx="6629998" cy="31018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python -V || python --version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Python 2.7 </a:t>
            </a: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將於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 2020</a:t>
            </a: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年停止維護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目前最新穩定版本：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Python 3.7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Python 3.x </a:t>
            </a: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並不向下相容</a:t>
            </a: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489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1">
            <a:extLst>
              <a:ext uri="{FF2B5EF4-FFF2-40B4-BE49-F238E27FC236}">
                <a16:creationId xmlns:a16="http://schemas.microsoft.com/office/drawing/2014/main" id="{839AF8D2-F745-4944-AEEA-86B33861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688431" y="0"/>
            <a:ext cx="6815138" cy="68151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 err="1">
                <a:latin typeface="Flux" pitchFamily="2" charset="0"/>
                <a:ea typeface="PingFang TC Light" panose="020B0300000000000000" pitchFamily="34" charset="-120"/>
              </a:rPr>
              <a:t>Jupyter</a:t>
            </a:r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354" y="1888687"/>
            <a:ext cx="6481292" cy="4207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Jupyter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 = Julia + Python + R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互動式開發環境</a:t>
            </a: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jupyter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 notebook </a:t>
            </a:r>
          </a:p>
          <a:p>
            <a:pPr>
              <a:lnSpc>
                <a:spcPct val="150000"/>
              </a:lnSpc>
            </a:pPr>
            <a:r>
              <a:rPr kumimoji="1" lang="en-US" altLang="zh-TW">
                <a:latin typeface="Flux" pitchFamily="2" charset="0"/>
                <a:ea typeface="PingFang TC Light" panose="020B0300000000000000" pitchFamily="34" charset="-120"/>
              </a:rPr>
              <a:t>jupyter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 notebook list 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內建</a:t>
            </a:r>
            <a:r>
              <a:rPr kumimoji="1" lang="en-US" altLang="zh-CN" dirty="0">
                <a:latin typeface="Flux" pitchFamily="2" charset="0"/>
                <a:ea typeface="PingFang TC Light" panose="020B0300000000000000" pitchFamily="34" charset="-120"/>
              </a:rPr>
              <a:t> Markdown</a:t>
            </a: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語法</a:t>
            </a: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131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Python</a:t>
            </a:r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637" y="2424716"/>
            <a:ext cx="4388726" cy="26097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動態型別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(dynamic typing)</a:t>
            </a:r>
          </a:p>
          <a:p>
            <a:pPr lvl="1">
              <a:lnSpc>
                <a:spcPct val="100000"/>
              </a:lnSpc>
            </a:pP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在 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runtime </a:t>
            </a: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進行型別檢查</a:t>
            </a: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強</a:t>
            </a: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型別</a:t>
            </a:r>
            <a:r>
              <a:rPr kumimoji="1" lang="en-US" altLang="zh-CN" dirty="0">
                <a:latin typeface="Flux" pitchFamily="2" charset="0"/>
                <a:ea typeface="PingFang TC Light" panose="020B0300000000000000" pitchFamily="34" charset="-120"/>
              </a:rPr>
              <a:t>(strong typing)</a:t>
            </a:r>
          </a:p>
          <a:p>
            <a:pPr lvl="1">
              <a:lnSpc>
                <a:spcPct val="100000"/>
              </a:lnSpc>
            </a:pP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永遠會進行型別檢查</a:t>
            </a: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85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Easter Egg</a:t>
            </a:r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777" y="2824108"/>
            <a:ext cx="2166445" cy="7914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import this</a:t>
            </a: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884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E91AC12-FED8-6242-A5A7-0070C13B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512" y="183841"/>
            <a:ext cx="4190008" cy="653465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1600" dirty="0">
                <a:latin typeface="Flux" pitchFamily="2" charset="0"/>
                <a:ea typeface="PingFang TC Light" panose="020B0300000000000000" pitchFamily="34" charset="-120"/>
              </a:rPr>
              <a:t>Beautiful is better than ugly.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TW" altLang="en-US" sz="1400" dirty="0">
                <a:latin typeface="Flux" pitchFamily="2" charset="0"/>
                <a:ea typeface="PingFang TC Light" panose="020B0300000000000000" pitchFamily="34" charset="-120"/>
              </a:rPr>
              <a:t>優美勝於醜陋。</a:t>
            </a:r>
          </a:p>
          <a:p>
            <a:pPr marL="0" indent="0">
              <a:lnSpc>
                <a:spcPct val="170000"/>
              </a:lnSpc>
              <a:buNone/>
            </a:pPr>
            <a:r>
              <a:rPr kumimoji="1" lang="en-US" altLang="zh-TW" sz="1600" dirty="0">
                <a:latin typeface="Flux" pitchFamily="2" charset="0"/>
                <a:ea typeface="PingFang TC Light" panose="020B0300000000000000" pitchFamily="34" charset="-120"/>
              </a:rPr>
              <a:t>Explicit is better than implicit.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TW" altLang="en-US" sz="1400" dirty="0">
                <a:latin typeface="Flux" pitchFamily="2" charset="0"/>
                <a:ea typeface="PingFang TC Light" panose="020B0300000000000000" pitchFamily="34" charset="-120"/>
              </a:rPr>
              <a:t>明確勝於晦澀。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1600" dirty="0">
                <a:latin typeface="Flux" pitchFamily="2" charset="0"/>
                <a:ea typeface="PingFang TC Light" panose="020B0300000000000000" pitchFamily="34" charset="-120"/>
              </a:rPr>
              <a:t>Simple is better than complex.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TW" altLang="en-US" sz="1400" dirty="0">
                <a:latin typeface="Flux" pitchFamily="2" charset="0"/>
                <a:ea typeface="PingFang TC Light" panose="020B0300000000000000" pitchFamily="34" charset="-120"/>
              </a:rPr>
              <a:t>簡單勝於複雜。</a:t>
            </a:r>
            <a:endParaRPr kumimoji="1" lang="en-US" altLang="zh-TW" sz="1400" dirty="0">
              <a:latin typeface="Flux" pitchFamily="2" charset="0"/>
              <a:ea typeface="PingFang TC Light" panose="020B0300000000000000" pitchFamily="34" charset="-12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kumimoji="1" lang="en-US" altLang="zh-TW" sz="1600" dirty="0">
                <a:latin typeface="Flux" pitchFamily="2" charset="0"/>
                <a:ea typeface="PingFang TC Light" panose="020B0300000000000000" pitchFamily="34" charset="-120"/>
              </a:rPr>
              <a:t>Complex is better than complicated.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TW" altLang="en-US" sz="1400" dirty="0">
                <a:latin typeface="Flux" pitchFamily="2" charset="0"/>
                <a:ea typeface="PingFang TC Light" panose="020B0300000000000000" pitchFamily="34" charset="-120"/>
              </a:rPr>
              <a:t>複雜勝於繁複。</a:t>
            </a:r>
          </a:p>
          <a:p>
            <a:pPr marL="0" indent="0">
              <a:lnSpc>
                <a:spcPct val="170000"/>
              </a:lnSpc>
              <a:buNone/>
            </a:pPr>
            <a:r>
              <a:rPr kumimoji="1" lang="en-US" altLang="zh-TW" sz="1600" dirty="0">
                <a:latin typeface="Flux" pitchFamily="2" charset="0"/>
                <a:ea typeface="PingFang TC Light" panose="020B0300000000000000" pitchFamily="34" charset="-120"/>
              </a:rPr>
              <a:t>Flat is better than nested.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zh-TW" altLang="en-US" sz="1400" dirty="0">
                <a:latin typeface="Flux" pitchFamily="2" charset="0"/>
                <a:ea typeface="PingFang TC Light" panose="020B0300000000000000" pitchFamily="34" charset="-120"/>
              </a:rPr>
              <a:t>平坦勝於築巢。</a:t>
            </a:r>
            <a:endParaRPr kumimoji="1" lang="en-US" altLang="zh-TW" sz="1400" dirty="0">
              <a:latin typeface="Flux" pitchFamily="2" charset="0"/>
              <a:ea typeface="PingFang TC Light" panose="020B0300000000000000" pitchFamily="34" charset="-12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kumimoji="1" lang="en-US" altLang="zh-TW" sz="1600" dirty="0">
                <a:latin typeface="Flux" pitchFamily="2" charset="0"/>
                <a:ea typeface="PingFang TC Light" panose="020B0300000000000000" pitchFamily="34" charset="-120"/>
              </a:rPr>
              <a:t>Sparse is better than dense.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zh-TW" altLang="en-US" sz="1400" dirty="0">
                <a:latin typeface="Flux" pitchFamily="2" charset="0"/>
                <a:ea typeface="PingFang TC Light" panose="020B0300000000000000" pitchFamily="34" charset="-120"/>
              </a:rPr>
              <a:t>分散勝於密集。</a:t>
            </a:r>
          </a:p>
          <a:p>
            <a:pPr marL="0" indent="0">
              <a:lnSpc>
                <a:spcPct val="170000"/>
              </a:lnSpc>
              <a:buNone/>
            </a:pPr>
            <a:r>
              <a:rPr kumimoji="1" lang="en-US" altLang="zh-TW" sz="1600" dirty="0">
                <a:latin typeface="Flux" pitchFamily="2" charset="0"/>
                <a:ea typeface="PingFang TC Light" panose="020B0300000000000000" pitchFamily="34" charset="-120"/>
              </a:rPr>
              <a:t>Readability counts.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zh-TW" altLang="en-US" sz="1400" dirty="0">
                <a:latin typeface="Flux" pitchFamily="2" charset="0"/>
                <a:ea typeface="PingFang TC Light" panose="020B0300000000000000" pitchFamily="34" charset="-120"/>
              </a:rPr>
              <a:t>可讀性很重要。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TW" sz="1600" dirty="0">
                <a:latin typeface="Flux" pitchFamily="2" charset="0"/>
                <a:ea typeface="PingFang TC Light" panose="020B0300000000000000" pitchFamily="34" charset="-120"/>
              </a:rPr>
              <a:t>Special cases aren’t special enough to break the rules.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zh-TW" altLang="en-US" sz="1400" dirty="0">
                <a:latin typeface="Flux" pitchFamily="2" charset="0"/>
                <a:ea typeface="PingFang TC Light" panose="020B0300000000000000" pitchFamily="34" charset="-120"/>
              </a:rPr>
              <a:t>特例也不該違背這些規則，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TW" sz="1600" dirty="0">
                <a:latin typeface="Flux" pitchFamily="2" charset="0"/>
                <a:ea typeface="PingFang TC Light" panose="020B0300000000000000" pitchFamily="34" charset="-120"/>
              </a:rPr>
              <a:t>Although practicality beats purity.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zh-TW" altLang="en-US" sz="1400" dirty="0">
                <a:latin typeface="Flux" pitchFamily="2" charset="0"/>
                <a:ea typeface="PingFang TC Light" panose="020B0300000000000000" pitchFamily="34" charset="-120"/>
              </a:rPr>
              <a:t>即使實用性打敗了純粹性。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44A2B80-6B6A-1244-BF13-EE759E3A9495}"/>
              </a:ext>
            </a:extLst>
          </p:cNvPr>
          <p:cNvGrpSpPr/>
          <p:nvPr/>
        </p:nvGrpSpPr>
        <p:grpSpPr>
          <a:xfrm>
            <a:off x="5874134" y="486944"/>
            <a:ext cx="4610987" cy="6241710"/>
            <a:chOff x="7581014" y="616066"/>
            <a:chExt cx="4610987" cy="6241710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6C7946AF-8B61-A94E-9130-2DFE68EF63E8}"/>
                </a:ext>
              </a:extLst>
            </p:cNvPr>
            <p:cNvSpPr txBox="1">
              <a:spLocks/>
            </p:cNvSpPr>
            <p:nvPr/>
          </p:nvSpPr>
          <p:spPr>
            <a:xfrm>
              <a:off x="7783032" y="4285650"/>
              <a:ext cx="4408968" cy="4139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優美的程式碼寧願分散程序，也不該擠在一行。</a:t>
              </a:r>
            </a:p>
          </p:txBody>
        </p:sp>
        <p:sp>
          <p:nvSpPr>
            <p:cNvPr id="10" name="內容版面配置區 2">
              <a:extLst>
                <a:ext uri="{FF2B5EF4-FFF2-40B4-BE49-F238E27FC236}">
                  <a16:creationId xmlns:a16="http://schemas.microsoft.com/office/drawing/2014/main" id="{40E180DD-49FD-5949-B47E-FDC92D740752}"/>
                </a:ext>
              </a:extLst>
            </p:cNvPr>
            <p:cNvSpPr txBox="1">
              <a:spLocks/>
            </p:cNvSpPr>
            <p:nvPr/>
          </p:nvSpPr>
          <p:spPr>
            <a:xfrm>
              <a:off x="9197164" y="1348992"/>
              <a:ext cx="2994836" cy="4317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而優美的程式碼應該簡單明瞭。</a:t>
              </a:r>
              <a:endParaRPr kumimoji="1" lang="en-US" altLang="zh-TW" sz="1600" dirty="0">
                <a:latin typeface="Flux" pitchFamily="2" charset="0"/>
                <a:ea typeface="PingFang TC Light" panose="020B0300000000000000" pitchFamily="34" charset="-120"/>
              </a:endParaRPr>
            </a:p>
          </p:txBody>
        </p:sp>
        <p:sp>
          <p:nvSpPr>
            <p:cNvPr id="11" name="內容版面配置區 2">
              <a:extLst>
                <a:ext uri="{FF2B5EF4-FFF2-40B4-BE49-F238E27FC236}">
                  <a16:creationId xmlns:a16="http://schemas.microsoft.com/office/drawing/2014/main" id="{D089856D-B2EE-124A-B689-DA808D13BED6}"/>
                </a:ext>
              </a:extLst>
            </p:cNvPr>
            <p:cNvSpPr txBox="1">
              <a:spLocks/>
            </p:cNvSpPr>
            <p:nvPr/>
          </p:nvSpPr>
          <p:spPr>
            <a:xfrm>
              <a:off x="8654903" y="616066"/>
              <a:ext cx="3537097" cy="4317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en-US" altLang="zh-TW" sz="1600" dirty="0">
                  <a:latin typeface="Flux" pitchFamily="2" charset="0"/>
                  <a:ea typeface="PingFang TC Light" panose="020B0300000000000000" pitchFamily="34" charset="-120"/>
                </a:rPr>
                <a:t>Python</a:t>
              </a: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，以編寫優美的程式碼為目標。</a:t>
              </a:r>
              <a:endParaRPr kumimoji="1" lang="en-US" altLang="zh-TW" sz="1600" dirty="0">
                <a:latin typeface="Flux" pitchFamily="2" charset="0"/>
                <a:ea typeface="PingFang TC Light" panose="020B0300000000000000" pitchFamily="34" charset="-120"/>
              </a:endParaRPr>
            </a:p>
          </p:txBody>
        </p:sp>
        <p:sp>
          <p:nvSpPr>
            <p:cNvPr id="12" name="內容版面配置區 2">
              <a:extLst>
                <a:ext uri="{FF2B5EF4-FFF2-40B4-BE49-F238E27FC236}">
                  <a16:creationId xmlns:a16="http://schemas.microsoft.com/office/drawing/2014/main" id="{AF199FBF-3B7C-5349-85D0-E48597AFF9CB}"/>
                </a:ext>
              </a:extLst>
            </p:cNvPr>
            <p:cNvSpPr txBox="1">
              <a:spLocks/>
            </p:cNvSpPr>
            <p:nvPr/>
          </p:nvSpPr>
          <p:spPr>
            <a:xfrm>
              <a:off x="7581014" y="2086916"/>
              <a:ext cx="4610986" cy="4275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優美的程式碼應該編寫簡單，不該有複雜的關係。</a:t>
              </a:r>
            </a:p>
          </p:txBody>
        </p:sp>
        <p:sp>
          <p:nvSpPr>
            <p:cNvPr id="13" name="內容版面配置區 2">
              <a:extLst>
                <a:ext uri="{FF2B5EF4-FFF2-40B4-BE49-F238E27FC236}">
                  <a16:creationId xmlns:a16="http://schemas.microsoft.com/office/drawing/2014/main" id="{AF86DF1D-918C-394B-B917-2F4F686B5FE4}"/>
                </a:ext>
              </a:extLst>
            </p:cNvPr>
            <p:cNvSpPr txBox="1">
              <a:spLocks/>
            </p:cNvSpPr>
            <p:nvPr/>
          </p:nvSpPr>
          <p:spPr>
            <a:xfrm>
              <a:off x="7974419" y="2819842"/>
              <a:ext cx="4217582" cy="4275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即使需要複雜的關係，也不該有繁複的介面。</a:t>
              </a:r>
            </a:p>
          </p:txBody>
        </p:sp>
        <p:sp>
          <p:nvSpPr>
            <p:cNvPr id="14" name="內容版面配置區 2">
              <a:extLst>
                <a:ext uri="{FF2B5EF4-FFF2-40B4-BE49-F238E27FC236}">
                  <a16:creationId xmlns:a16="http://schemas.microsoft.com/office/drawing/2014/main" id="{C2503F10-C98C-A64D-8B80-00F3CC0CA92C}"/>
                </a:ext>
              </a:extLst>
            </p:cNvPr>
            <p:cNvSpPr txBox="1">
              <a:spLocks/>
            </p:cNvSpPr>
            <p:nvPr/>
          </p:nvSpPr>
          <p:spPr>
            <a:xfrm>
              <a:off x="8591107" y="3552768"/>
              <a:ext cx="3600893" cy="4275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優美的程式碼不該有過多的內嵌結構。</a:t>
              </a:r>
            </a:p>
          </p:txBody>
        </p:sp>
        <p:sp>
          <p:nvSpPr>
            <p:cNvPr id="15" name="內容版面配置區 2">
              <a:extLst>
                <a:ext uri="{FF2B5EF4-FFF2-40B4-BE49-F238E27FC236}">
                  <a16:creationId xmlns:a16="http://schemas.microsoft.com/office/drawing/2014/main" id="{3EDCEE84-4911-074B-9C71-D8A0BE1AC8AC}"/>
                </a:ext>
              </a:extLst>
            </p:cNvPr>
            <p:cNvSpPr txBox="1">
              <a:spLocks/>
            </p:cNvSpPr>
            <p:nvPr/>
          </p:nvSpPr>
          <p:spPr>
            <a:xfrm>
              <a:off x="8187071" y="5005027"/>
              <a:ext cx="4004929" cy="4139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優美的程式碼，一定要易讀，加上註解吧。</a:t>
              </a:r>
            </a:p>
          </p:txBody>
        </p:sp>
        <p:sp>
          <p:nvSpPr>
            <p:cNvPr id="26" name="內容版面配置區 2">
              <a:extLst>
                <a:ext uri="{FF2B5EF4-FFF2-40B4-BE49-F238E27FC236}">
                  <a16:creationId xmlns:a16="http://schemas.microsoft.com/office/drawing/2014/main" id="{637E3DBB-3EB5-0749-B073-336867583ABE}"/>
                </a:ext>
              </a:extLst>
            </p:cNvPr>
            <p:cNvSpPr txBox="1">
              <a:spLocks/>
            </p:cNvSpPr>
            <p:nvPr/>
          </p:nvSpPr>
          <p:spPr>
            <a:xfrm>
              <a:off x="7581014" y="6443779"/>
              <a:ext cx="4610986" cy="4139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kumimoji="1" lang="zh-TW" altLang="en-US" sz="1600" dirty="0">
                  <a:latin typeface="Flux" pitchFamily="2" charset="0"/>
                  <a:ea typeface="PingFang TC Light" panose="020B0300000000000000" pitchFamily="34" charset="-120"/>
                </a:rPr>
                <a:t>這些規則應當遵守，就算傷害了程式碼的實用性。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3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648</Words>
  <Application>Microsoft Macintosh PowerPoint</Application>
  <PresentationFormat>寬螢幕</PresentationFormat>
  <Paragraphs>87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新細明體</vt:lpstr>
      <vt:lpstr>PingFang TC</vt:lpstr>
      <vt:lpstr>PingFang TC Light</vt:lpstr>
      <vt:lpstr>Arial</vt:lpstr>
      <vt:lpstr>Calibri</vt:lpstr>
      <vt:lpstr>Calibri Light</vt:lpstr>
      <vt:lpstr>Flux</vt:lpstr>
      <vt:lpstr>Hack Nerd Font</vt:lpstr>
      <vt:lpstr>Office 佈景主題</vt:lpstr>
      <vt:lpstr>Python</vt:lpstr>
      <vt:lpstr>ANACONDA</vt:lpstr>
      <vt:lpstr>MINICONDA</vt:lpstr>
      <vt:lpstr>Some Command</vt:lpstr>
      <vt:lpstr>Python’s Version</vt:lpstr>
      <vt:lpstr>Jupyter</vt:lpstr>
      <vt:lpstr>Python</vt:lpstr>
      <vt:lpstr>Easter Egg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40</cp:revision>
  <cp:lastPrinted>2019-09-30T04:18:14Z</cp:lastPrinted>
  <dcterms:created xsi:type="dcterms:W3CDTF">2019-09-30T04:07:05Z</dcterms:created>
  <dcterms:modified xsi:type="dcterms:W3CDTF">2019-10-03T15:33:21Z</dcterms:modified>
</cp:coreProperties>
</file>