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3560402-ED99-4B77-8485-147C9F01676A}">
  <a:tblStyle styleId="{D3560402-ED99-4B77-8485-147C9F01676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bc6d3b35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bc6d3b35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bc6d3b35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bc6d3b35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t>The pattern breaks from case 1 when n-k is losing, but n is winning. The period is k+1</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dd13b14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dd13b14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282857a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282857a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282857a6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282857a6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282857a6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282857a6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282857a6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282857a6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282857a6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282857a6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282857a6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282857a6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282857a6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282857a6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bc6d3b3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bc6d3b3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282857a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282857a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bc6d3b3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bc6d3b3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we generalize this problem? What if we could choose 1,2, 3, 4, … k stones?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bc6d3b35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bc6d3b35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time, we will use computerz… code a solution with repl.it or intellij or pycharm or something i dont care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bc6d3b35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bc6d3b35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how they know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dd13b14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dd13b14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bc6d3b35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bc6d3b35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bc6d3b35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bc6d3b35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the audience: what is the answer for 6, 13? What about 9, 13? How do you know?</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atcoder.jp/contests/agc037/tasks/agc037_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codeforces.com/problemset/problem/987/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repl.it/@AlexLi1/TinyImmediateFronten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Picking Stones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Alex 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 it into cases</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Case 1: k is not divisible by 3</a:t>
            </a:r>
            <a:endParaRPr/>
          </a:p>
          <a:p>
            <a:pPr indent="0" lvl="0" marL="457200" rtl="0" algn="l">
              <a:spcBef>
                <a:spcPts val="1600"/>
              </a:spcBef>
              <a:spcAft>
                <a:spcPts val="0"/>
              </a:spcAft>
              <a:buNone/>
            </a:pPr>
            <a:r>
              <a:rPr lang="en"/>
              <a:t>Case 2: k is divisible by 3</a:t>
            </a:r>
            <a:endParaRPr/>
          </a:p>
          <a:p>
            <a:pPr indent="0" lvl="0" marL="457200" rtl="0" algn="l">
              <a:spcBef>
                <a:spcPts val="1600"/>
              </a:spcBef>
              <a:spcAft>
                <a:spcPts val="1600"/>
              </a:spcAft>
              <a:buNone/>
            </a:pPr>
            <a:r>
              <a:rPr lang="en"/>
              <a:t>How to solve case 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2</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Case 2: k is divisible by 3</a:t>
            </a:r>
            <a:endParaRPr/>
          </a:p>
          <a:p>
            <a:pPr indent="-342900" lvl="0" marL="457200" rtl="0" algn="l">
              <a:spcBef>
                <a:spcPts val="1600"/>
              </a:spcBef>
              <a:spcAft>
                <a:spcPts val="0"/>
              </a:spcAft>
              <a:buSzPts val="1800"/>
              <a:buChar char="-"/>
            </a:pPr>
            <a:r>
              <a:rPr lang="en"/>
              <a:t>Try to show the function (from the number of stones to if it is winning) is periodic</a:t>
            </a:r>
            <a:endParaRPr/>
          </a:p>
          <a:p>
            <a:pPr indent="-342900" lvl="0" marL="457200" rtl="0" algn="l">
              <a:spcBef>
                <a:spcPts val="0"/>
              </a:spcBef>
              <a:spcAft>
                <a:spcPts val="0"/>
              </a:spcAft>
              <a:buSzPts val="1800"/>
              <a:buChar char="-"/>
            </a:pPr>
            <a:r>
              <a:rPr lang="en"/>
              <a:t>From examples, it seems that get get k/3 “WW”’s between L’s, then one “WWW”, and this repeats forever.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2 -Rock Circle</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https://atcoder.jp/contests/agc037/tasks/agc037_c</a:t>
            </a:r>
            <a:endParaRPr/>
          </a:p>
          <a:p>
            <a:pPr indent="0" lvl="0" marL="0" rtl="0" algn="l">
              <a:spcBef>
                <a:spcPts val="1600"/>
              </a:spcBef>
              <a:spcAft>
                <a:spcPts val="0"/>
              </a:spcAft>
              <a:buNone/>
            </a:pPr>
            <a:r>
              <a:rPr lang="en"/>
              <a:t>Suppose you have a few piles of stones arranged in a circle, and you can perform the following operation:</a:t>
            </a:r>
            <a:endParaRPr/>
          </a:p>
          <a:p>
            <a:pPr indent="0" lvl="0" marL="0" rtl="0" algn="l">
              <a:spcBef>
                <a:spcPts val="1600"/>
              </a:spcBef>
              <a:spcAft>
                <a:spcPts val="0"/>
              </a:spcAft>
              <a:buNone/>
            </a:pPr>
            <a:r>
              <a:rPr lang="en"/>
              <a:t>Choose a pile of stones, and add to it a number of stones equal to the sum of the stones in the pile to the right and the pile to the left.</a:t>
            </a:r>
            <a:endParaRPr/>
          </a:p>
          <a:p>
            <a:pPr indent="0" lvl="0" marL="0" rtl="0" algn="l">
              <a:spcBef>
                <a:spcPts val="1600"/>
              </a:spcBef>
              <a:spcAft>
                <a:spcPts val="1600"/>
              </a:spcAft>
              <a:buNone/>
            </a:pPr>
            <a:r>
              <a:rPr lang="en"/>
              <a:t>The question is if you can get from a certain configuration of stones into another configuration using only this kind of move.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Rock Circle Example</a:t>
            </a:r>
            <a:endParaRPr/>
          </a:p>
        </p:txBody>
      </p:sp>
      <p:sp>
        <p:nvSpPr>
          <p:cNvPr id="128" name="Google Shape;128;p25"/>
          <p:cNvSpPr txBox="1"/>
          <p:nvPr>
            <p:ph idx="1" type="body"/>
          </p:nvPr>
        </p:nvSpPr>
        <p:spPr>
          <a:xfrm>
            <a:off x="311700" y="1152475"/>
            <a:ext cx="8520600" cy="36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have 3 ‘piles’ of 1 rock in a circle, and want to get to a pile of 5 rocks, a pile of 7 rocks, and a pile of 13 rocks, in that order. This is possible because you can do the following moves:</a:t>
            </a:r>
            <a:endParaRPr/>
          </a:p>
          <a:p>
            <a:pPr indent="0" lvl="0" marL="0" rtl="0" algn="l">
              <a:spcBef>
                <a:spcPts val="1600"/>
              </a:spcBef>
              <a:spcAft>
                <a:spcPts val="0"/>
              </a:spcAft>
              <a:buNone/>
            </a:pPr>
            <a:r>
              <a:rPr lang="en"/>
              <a:t>1 1 1</a:t>
            </a:r>
            <a:endParaRPr/>
          </a:p>
          <a:p>
            <a:pPr indent="0" lvl="0" marL="0" rtl="0" algn="l">
              <a:spcBef>
                <a:spcPts val="1600"/>
              </a:spcBef>
              <a:spcAft>
                <a:spcPts val="0"/>
              </a:spcAft>
              <a:buNone/>
            </a:pPr>
            <a:r>
              <a:rPr lang="en"/>
              <a:t>3 1 1</a:t>
            </a:r>
            <a:endParaRPr/>
          </a:p>
          <a:p>
            <a:pPr indent="0" lvl="0" marL="0" rtl="0" algn="l">
              <a:spcBef>
                <a:spcPts val="1600"/>
              </a:spcBef>
              <a:spcAft>
                <a:spcPts val="0"/>
              </a:spcAft>
              <a:buNone/>
            </a:pPr>
            <a:r>
              <a:rPr lang="en"/>
              <a:t>5 1 1</a:t>
            </a:r>
            <a:endParaRPr/>
          </a:p>
          <a:p>
            <a:pPr indent="0" lvl="0" marL="0" rtl="0" algn="l">
              <a:spcBef>
                <a:spcPts val="1600"/>
              </a:spcBef>
              <a:spcAft>
                <a:spcPts val="0"/>
              </a:spcAft>
              <a:buNone/>
            </a:pPr>
            <a:r>
              <a:rPr lang="en"/>
              <a:t>5 7 1</a:t>
            </a:r>
            <a:endParaRPr/>
          </a:p>
          <a:p>
            <a:pPr indent="0" lvl="0" marL="0" rtl="0" algn="l">
              <a:spcBef>
                <a:spcPts val="1600"/>
              </a:spcBef>
              <a:spcAft>
                <a:spcPts val="0"/>
              </a:spcAft>
              <a:buNone/>
            </a:pPr>
            <a:r>
              <a:rPr lang="en"/>
              <a:t>5 7 13</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what about this?</a:t>
            </a:r>
            <a:endParaRPr/>
          </a:p>
        </p:txBody>
      </p:sp>
      <p:sp>
        <p:nvSpPr>
          <p:cNvPr id="134" name="Google Shape;134;p26"/>
          <p:cNvSpPr txBox="1"/>
          <p:nvPr>
            <p:ph idx="1" type="body"/>
          </p:nvPr>
        </p:nvSpPr>
        <p:spPr>
          <a:xfrm>
            <a:off x="311700" y="1152475"/>
            <a:ext cx="8520600" cy="36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configuration: </a:t>
            </a:r>
            <a:endParaRPr/>
          </a:p>
          <a:p>
            <a:pPr indent="0" lvl="0" marL="0" rtl="0" algn="l">
              <a:spcBef>
                <a:spcPts val="1600"/>
              </a:spcBef>
              <a:spcAft>
                <a:spcPts val="0"/>
              </a:spcAft>
              <a:buNone/>
            </a:pPr>
            <a:r>
              <a:rPr lang="en"/>
              <a:t>5 6 5 2 1</a:t>
            </a:r>
            <a:endParaRPr/>
          </a:p>
          <a:p>
            <a:pPr indent="0" lvl="0" marL="0" rtl="0" algn="l">
              <a:spcBef>
                <a:spcPts val="1600"/>
              </a:spcBef>
              <a:spcAft>
                <a:spcPts val="0"/>
              </a:spcAft>
              <a:buNone/>
            </a:pPr>
            <a:r>
              <a:rPr lang="en"/>
              <a:t>Ending configuration:</a:t>
            </a:r>
            <a:endParaRPr/>
          </a:p>
          <a:p>
            <a:pPr indent="0" lvl="0" marL="0" rtl="0" algn="l">
              <a:spcBef>
                <a:spcPts val="1600"/>
              </a:spcBef>
              <a:spcAft>
                <a:spcPts val="0"/>
              </a:spcAft>
              <a:buNone/>
            </a:pPr>
            <a:r>
              <a:rPr lang="en"/>
              <a:t>9817 1108 6890 4343 8704</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Rock Circle Strategy: Thinking</a:t>
            </a:r>
            <a:endParaRPr/>
          </a:p>
        </p:txBody>
      </p:sp>
      <p:sp>
        <p:nvSpPr>
          <p:cNvPr id="140" name="Google Shape;140;p27"/>
          <p:cNvSpPr txBox="1"/>
          <p:nvPr>
            <p:ph idx="1" type="body"/>
          </p:nvPr>
        </p:nvSpPr>
        <p:spPr>
          <a:xfrm>
            <a:off x="311700" y="1152475"/>
            <a:ext cx="8520600" cy="3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Notice that the question is quite restrictive, most configurations will be impossible to get to.</a:t>
            </a:r>
            <a:endParaRPr/>
          </a:p>
          <a:p>
            <a:pPr indent="0" lvl="0" marL="0" rtl="0" algn="l">
              <a:spcBef>
                <a:spcPts val="1600"/>
              </a:spcBef>
              <a:spcAft>
                <a:spcPts val="0"/>
              </a:spcAft>
              <a:buNone/>
            </a:pPr>
            <a:r>
              <a:rPr lang="en"/>
              <a:t>There’s no obvious reliable way to determine the first move.</a:t>
            </a:r>
            <a:endParaRPr/>
          </a:p>
          <a:p>
            <a:pPr indent="0" lvl="0" marL="0" rtl="0" algn="l">
              <a:spcBef>
                <a:spcPts val="1600"/>
              </a:spcBef>
              <a:spcAft>
                <a:spcPts val="1600"/>
              </a:spcAft>
              <a:buNone/>
            </a:pPr>
            <a:r>
              <a:rPr lang="en"/>
              <a:t>What about the last move?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10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1000"/>
                                        <p:tgtEl>
                                          <p:spTgt spid="14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Rock Circle Strategy</a:t>
            </a:r>
            <a:endParaRPr/>
          </a:p>
        </p:txBody>
      </p:sp>
      <p:sp>
        <p:nvSpPr>
          <p:cNvPr id="146" name="Google Shape;146;p28"/>
          <p:cNvSpPr txBox="1"/>
          <p:nvPr>
            <p:ph idx="1" type="body"/>
          </p:nvPr>
        </p:nvSpPr>
        <p:spPr>
          <a:xfrm>
            <a:off x="311700" y="1152475"/>
            <a:ext cx="8520600" cy="3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Strategy: Choose from piles that are higher than the sum of their neighbors until you get to the initial state.</a:t>
            </a:r>
            <a:endParaRPr/>
          </a:p>
          <a:p>
            <a:pPr indent="0" lvl="0" marL="0" rtl="0" algn="l">
              <a:spcBef>
                <a:spcPts val="1600"/>
              </a:spcBef>
              <a:spcAft>
                <a:spcPts val="0"/>
              </a:spcAft>
              <a:buNone/>
            </a:pPr>
            <a:r>
              <a:rPr lang="en"/>
              <a:t>What if two piles are higher than the sum of their neighbors?</a:t>
            </a:r>
            <a:endParaRPr/>
          </a:p>
          <a:p>
            <a:pPr indent="0" lvl="0" marL="0" rtl="0" algn="l">
              <a:spcBef>
                <a:spcPts val="1600"/>
              </a:spcBef>
              <a:spcAft>
                <a:spcPts val="1600"/>
              </a:spcAft>
              <a:buNone/>
            </a:pPr>
            <a:r>
              <a:rPr lang="en"/>
              <a:t>It doesn’t matter what order we choose the piles in since, if we only choose from high piles, we will never choose from the neighbors of high piles and the reverse operation won’t change.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1000"/>
                                        <p:tgtEl>
                                          <p:spTgt spid="1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1000"/>
                                        <p:tgtEl>
                                          <p:spTgt spid="1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1000"/>
                                        <p:tgtEl>
                                          <p:spTgt spid="14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Rock Circle Implementation</a:t>
            </a:r>
            <a:endParaRPr/>
          </a:p>
        </p:txBody>
      </p:sp>
      <p:sp>
        <p:nvSpPr>
          <p:cNvPr id="152" name="Google Shape;152;p29"/>
          <p:cNvSpPr txBox="1"/>
          <p:nvPr>
            <p:ph idx="1" type="body"/>
          </p:nvPr>
        </p:nvSpPr>
        <p:spPr>
          <a:xfrm>
            <a:off x="311700" y="1152475"/>
            <a:ext cx="8520600" cy="3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we implement this strategy?</a:t>
            </a:r>
            <a:endParaRPr/>
          </a:p>
          <a:p>
            <a:pPr indent="0" lvl="0" marL="0" rtl="0" algn="l">
              <a:spcBef>
                <a:spcPts val="1600"/>
              </a:spcBef>
              <a:spcAft>
                <a:spcPts val="0"/>
              </a:spcAft>
              <a:buNone/>
            </a:pPr>
            <a:r>
              <a:rPr lang="en"/>
              <a:t>Find any ‘high enough’ piles at each stage, and do the operation on it. What if brute force isn’t fast enough?</a:t>
            </a:r>
            <a:endParaRPr/>
          </a:p>
          <a:p>
            <a:pPr indent="0" lvl="0" marL="0" rtl="0" algn="l">
              <a:spcBef>
                <a:spcPts val="1600"/>
              </a:spcBef>
              <a:spcAft>
                <a:spcPts val="0"/>
              </a:spcAft>
              <a:buNone/>
            </a:pPr>
            <a:r>
              <a:rPr lang="en"/>
              <a:t>Store ‘high enough’ piles in a </a:t>
            </a:r>
            <a:r>
              <a:rPr lang="en"/>
              <a:t>priority</a:t>
            </a:r>
            <a:r>
              <a:rPr lang="en"/>
              <a:t> queue, and after popping an element of the queue, check if it’s neighbors should be in the queue.</a:t>
            </a:r>
            <a:endParaRPr/>
          </a:p>
          <a:p>
            <a:pPr indent="0" lvl="0" marL="0" rtl="0" algn="l">
              <a:spcBef>
                <a:spcPts val="1600"/>
              </a:spcBef>
              <a:spcAft>
                <a:spcPts val="1600"/>
              </a:spcAft>
              <a:buNone/>
            </a:pPr>
            <a:r>
              <a:rPr lang="en"/>
              <a:t>When popping an element from the queue, do as many operations on it as possible using modulo arithmetic to avoid slow cases like 1 99999999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10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1000"/>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1000"/>
                                        <p:tgtEl>
                                          <p:spTgt spid="1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1000"/>
                                        <p:tgtEl>
                                          <p:spTgt spid="15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Rock Circle Analysis</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final solution uses lookups from a priority queue, which takes time logarithmic in the size of the </a:t>
            </a:r>
            <a:r>
              <a:rPr lang="en"/>
              <a:t>priority</a:t>
            </a:r>
            <a:r>
              <a:rPr lang="en"/>
              <a:t> queue, which is less than the number of piles. At each lookup, the height of the pile stones are removed from is cut in at least half since it will be shorter than both of its neighbors afterwards and it starts taller than their sum. Thus the time complexity is</a:t>
            </a:r>
            <a:endParaRPr/>
          </a:p>
          <a:p>
            <a:pPr indent="0" lvl="0" marL="0" rtl="0" algn="l">
              <a:spcBef>
                <a:spcPts val="1600"/>
              </a:spcBef>
              <a:spcAft>
                <a:spcPts val="1600"/>
              </a:spcAft>
              <a:buNone/>
            </a:pPr>
            <a:r>
              <a:rPr lang="en"/>
              <a:t>O(num_piles*log(num_piles)*log(max_pile_height))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Weekly challenge 2</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https://codeforces.com/problemset/problem/987/C</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a game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players are looking a stack of N stones. On their turn, they must take 1, 2, or 3 stones. Their goal is to take the last stone.</a:t>
            </a:r>
            <a:endParaRPr/>
          </a:p>
          <a:p>
            <a:pPr indent="0" lvl="0" marL="0" rtl="0" algn="l">
              <a:spcBef>
                <a:spcPts val="1600"/>
              </a:spcBef>
              <a:spcAft>
                <a:spcPts val="1600"/>
              </a:spcAft>
              <a:buNone/>
            </a:pPr>
            <a:r>
              <a:rPr lang="en"/>
              <a:t>The natural question is, who will win the game, and how?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 the game!!!</a:t>
            </a:r>
            <a:endParaRPr/>
          </a:p>
        </p:txBody>
      </p:sp>
      <p:sp>
        <p:nvSpPr>
          <p:cNvPr id="67" name="Google Shape;67;p15"/>
          <p:cNvSpPr txBox="1"/>
          <p:nvPr>
            <p:ph idx="1" type="body"/>
          </p:nvPr>
        </p:nvSpPr>
        <p:spPr>
          <a:xfrm>
            <a:off x="311700" y="11134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Games are fun so the players will have great fun.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number of stones gives a remainder of 0 after being divided by 4, then current player will lose. Otherwise, they will win. A proof by induction:</a:t>
            </a:r>
            <a:endParaRPr/>
          </a:p>
          <a:p>
            <a:pPr indent="0" lvl="0" marL="0" rtl="0" algn="l">
              <a:spcBef>
                <a:spcPts val="1600"/>
              </a:spcBef>
              <a:spcAft>
                <a:spcPts val="0"/>
              </a:spcAft>
              <a:buNone/>
            </a:pPr>
            <a:r>
              <a:rPr lang="en"/>
              <a:t>Base case: If there are 0 stones, the current player will lose.</a:t>
            </a:r>
            <a:endParaRPr/>
          </a:p>
          <a:p>
            <a:pPr indent="0" lvl="0" marL="0" rtl="0" algn="l">
              <a:spcBef>
                <a:spcPts val="1600"/>
              </a:spcBef>
              <a:spcAft>
                <a:spcPts val="0"/>
              </a:spcAft>
              <a:buNone/>
            </a:pPr>
            <a:r>
              <a:rPr lang="en"/>
              <a:t>Inductive step: If the number of stones is not divisible by 4, you can always get to a state with a number of stones divisible by 4 (a </a:t>
            </a:r>
            <a:r>
              <a:rPr lang="en"/>
              <a:t>losing </a:t>
            </a:r>
            <a:r>
              <a:rPr lang="en"/>
              <a:t>state). Hence the state is winning.</a:t>
            </a:r>
            <a:endParaRPr/>
          </a:p>
          <a:p>
            <a:pPr indent="0" lvl="0" marL="0" rtl="0" algn="l">
              <a:spcBef>
                <a:spcPts val="1600"/>
              </a:spcBef>
              <a:spcAft>
                <a:spcPts val="1600"/>
              </a:spcAft>
              <a:buNone/>
            </a:pPr>
            <a:r>
              <a:rPr lang="en"/>
              <a:t>If the number of stones is divisible by 4, you cannot get to a state where the number is not divisible by 4 (a winning state). Hence, the state is losing.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Generalized Generalized Stone Game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Instead of choosing to take 1, 2, or 3 stones, we will choose to take x1, x2, x3, … or xn “mathematical objects”.  How does the winning strategy change?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strategy:</a:t>
            </a:r>
            <a:endParaRPr/>
          </a:p>
        </p:txBody>
      </p:sp>
      <p:sp>
        <p:nvSpPr>
          <p:cNvPr id="85" name="Google Shape;85;p18"/>
          <p:cNvSpPr txBox="1"/>
          <p:nvPr>
            <p:ph idx="1" type="body"/>
          </p:nvPr>
        </p:nvSpPr>
        <p:spPr>
          <a:xfrm>
            <a:off x="311700" y="10977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after our turn, the other player is in a winning state, we will lose.</a:t>
            </a:r>
            <a:endParaRPr/>
          </a:p>
          <a:p>
            <a:pPr indent="0" lvl="0" marL="0" rtl="0" algn="l">
              <a:spcBef>
                <a:spcPts val="1600"/>
              </a:spcBef>
              <a:spcAft>
                <a:spcPts val="0"/>
              </a:spcAft>
              <a:buNone/>
            </a:pPr>
            <a:r>
              <a:rPr lang="en"/>
              <a:t>If, after our turn, the other player is in a losing state, we will win.</a:t>
            </a:r>
            <a:endParaRPr/>
          </a:p>
          <a:p>
            <a:pPr indent="0" lvl="0" marL="0" rtl="0" algn="l">
              <a:spcBef>
                <a:spcPts val="1600"/>
              </a:spcBef>
              <a:spcAft>
                <a:spcPts val="0"/>
              </a:spcAft>
              <a:buNone/>
            </a:pPr>
            <a:r>
              <a:rPr lang="en"/>
              <a:t>On our turn, then, we want to move to a losing state.</a:t>
            </a:r>
            <a:endParaRPr/>
          </a:p>
          <a:p>
            <a:pPr indent="0" lvl="0" marL="0" rtl="0" algn="l">
              <a:spcBef>
                <a:spcPts val="1600"/>
              </a:spcBef>
              <a:spcAft>
                <a:spcPts val="0"/>
              </a:spcAft>
              <a:buNone/>
            </a:pPr>
            <a:r>
              <a:rPr b="1" lang="en">
                <a:solidFill>
                  <a:srgbClr val="FFFFFF"/>
                </a:solidFill>
              </a:rPr>
              <a:t>A game is winning if and only if there exists a move to go into a losing state.</a:t>
            </a:r>
            <a:endParaRPr b="1">
              <a:solidFill>
                <a:srgbClr val="FFFFFF"/>
              </a:solidFill>
            </a:endParaRPr>
          </a:p>
          <a:p>
            <a:pPr indent="0" lvl="0" marL="0" rtl="0" algn="l">
              <a:spcBef>
                <a:spcPts val="1600"/>
              </a:spcBef>
              <a:spcAft>
                <a:spcPts val="1600"/>
              </a:spcAft>
              <a:buNone/>
            </a:pPr>
            <a:r>
              <a:rPr b="1" lang="en">
                <a:solidFill>
                  <a:srgbClr val="FFFFFF"/>
                </a:solidFill>
              </a:rPr>
              <a:t>A game is losing if and only if all moves result in a winning state.</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it!</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Generalized Stone Game</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Instead of choosing from 1, 2, or 3 stones, we will choose from 1, 2, or k stones. How does the winning strategy change?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Generalized Stone Game</a:t>
            </a:r>
            <a:endParaRPr/>
          </a:p>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Suppose </a:t>
            </a:r>
            <a:r>
              <a:rPr lang="en"/>
              <a:t>we choose from 1, 2, or k stones. How does the winning strategy change? (</a:t>
            </a:r>
            <a:r>
              <a:rPr lang="en" u="sng">
                <a:solidFill>
                  <a:schemeClr val="hlink"/>
                </a:solidFill>
                <a:hlinkClick r:id="rId3"/>
              </a:rPr>
              <a:t>Generator</a:t>
            </a:r>
            <a:r>
              <a:rPr lang="en"/>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graphicFrame>
        <p:nvGraphicFramePr>
          <p:cNvPr id="104" name="Google Shape;104;p21"/>
          <p:cNvGraphicFramePr/>
          <p:nvPr/>
        </p:nvGraphicFramePr>
        <p:xfrm>
          <a:off x="359700" y="2000250"/>
          <a:ext cx="3000000" cy="3000000"/>
        </p:xfrm>
        <a:graphic>
          <a:graphicData uri="http://schemas.openxmlformats.org/drawingml/2006/table">
            <a:tbl>
              <a:tblPr>
                <a:noFill/>
                <a:tableStyleId>{D3560402-ED99-4B77-8485-147C9F01676A}</a:tableStyleId>
              </a:tblPr>
              <a:tblGrid>
                <a:gridCol w="1109850"/>
                <a:gridCol w="517075"/>
                <a:gridCol w="517075"/>
                <a:gridCol w="517075"/>
                <a:gridCol w="517075"/>
                <a:gridCol w="517075"/>
                <a:gridCol w="517075"/>
                <a:gridCol w="517075"/>
                <a:gridCol w="517075"/>
                <a:gridCol w="517075"/>
                <a:gridCol w="517075"/>
                <a:gridCol w="517075"/>
                <a:gridCol w="517075"/>
                <a:gridCol w="517075"/>
              </a:tblGrid>
              <a:tr h="381000">
                <a:tc>
                  <a:txBody>
                    <a:bodyPr/>
                    <a:lstStyle/>
                    <a:p>
                      <a:pPr indent="0" lvl="0" marL="0" rtl="0" algn="l">
                        <a:spcBef>
                          <a:spcPts val="0"/>
                        </a:spcBef>
                        <a:spcAft>
                          <a:spcPts val="0"/>
                        </a:spcAft>
                        <a:buNone/>
                      </a:pPr>
                      <a:r>
                        <a:rPr lang="en">
                          <a:solidFill>
                            <a:srgbClr val="FFFFFF"/>
                          </a:solidFill>
                        </a:rPr>
                        <a:t>Num Stones</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3</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4</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5</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6</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7</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8</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9</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12</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r>
              <a:tr h="146525">
                <a:tc>
                  <a:txBody>
                    <a:bodyPr/>
                    <a:lstStyle/>
                    <a:p>
                      <a:pPr indent="0" lvl="0" marL="0" rtl="0" algn="l">
                        <a:spcBef>
                          <a:spcPts val="0"/>
                        </a:spcBef>
                        <a:spcAft>
                          <a:spcPts val="0"/>
                        </a:spcAft>
                        <a:buNone/>
                      </a:pPr>
                      <a:r>
                        <a:rPr lang="en">
                          <a:solidFill>
                            <a:srgbClr val="FFFFFF"/>
                          </a:solidFill>
                        </a:rPr>
                        <a:t>4</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6</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7</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8</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9</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