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jamanetwork.com/journals/jama/fullarticle/2763667" TargetMode="External"/><Relationship Id="rId3" Type="http://schemas.openxmlformats.org/officeDocument/2006/relationships/hyperlink" Target="https://jamanetwork.com/journals/jama/fullarticle/2763667" TargetMode="External"/><Relationship Id="rId4" Type="http://schemas.openxmlformats.org/officeDocument/2006/relationships/hyperlink" Target="https://www.mscbs.gob.es/profesionales/saludPublica/ccayes/alertasActual/nCov-China/documentos/Actualizacion_52_COVID-19.pdf" TargetMode="External"/><Relationship Id="rId9" Type="http://schemas.openxmlformats.org/officeDocument/2006/relationships/hyperlink" Target="https://www.cdc.go.kr/board/board.es?mid=a30402000000&amp;bid=0030" TargetMode="External"/><Relationship Id="rId5" Type="http://schemas.openxmlformats.org/officeDocument/2006/relationships/hyperlink" Target="https://www.mscbs.gob.es/profesionales/saludPublica/ccayes/alertasActual/nCov-China/documentos/Actualizacion_52_COVID-19.pdf" TargetMode="External"/><Relationship Id="rId6" Type="http://schemas.openxmlformats.org/officeDocument/2006/relationships/hyperlink" Target="http://weekly.chinacdc.cn/en/article/id/e53946e2-c6c4-41e9-9a9b-fea8db1a8f51" TargetMode="External"/><Relationship Id="rId7" Type="http://schemas.openxmlformats.org/officeDocument/2006/relationships/hyperlink" Target="http://weekly.chinacdc.cn/en/article/id/e53946e2-c6c4-41e9-9a9b-fea8db1a8f51" TargetMode="External"/><Relationship Id="rId8" Type="http://schemas.openxmlformats.org/officeDocument/2006/relationships/hyperlink" Target="https://www.cdc.go.kr/board/board.es?mid=a30402000000&amp;bid=0030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94608b655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94608b655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Add stats?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4d337b8e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4d337b8e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minutes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9472bd527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9472bd527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problems: every few minutes for 20-30 minutes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4be6885285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4be6885285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4608b655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4608b655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be6885285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4be6885285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Poster by Gen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5fa8f37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5fa8f37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be afraid if you don’t have much experience!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Sophmore land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be6885285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4be6885285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4be6885285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4be6885285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4291581478ff7ab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4291581478ff7ab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U.S. death rates in children and younger adults are actually on par with</a:t>
            </a:r>
            <a:r>
              <a:rPr lang="en">
                <a:uFill>
                  <a:noFill/>
                </a:uFill>
                <a:hlinkClick r:id="rId2"/>
              </a:rPr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Italy</a:t>
            </a:r>
            <a:r>
              <a:rPr lang="en"/>
              <a:t>,</a:t>
            </a:r>
            <a:r>
              <a:rPr lang="en">
                <a:uFill>
                  <a:noFill/>
                </a:uFill>
                <a:hlinkClick r:id="rId4"/>
              </a:rPr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Spain</a:t>
            </a:r>
            <a:r>
              <a:rPr lang="en"/>
              <a:t>,</a:t>
            </a:r>
            <a:r>
              <a:rPr lang="en">
                <a:uFill>
                  <a:noFill/>
                </a:uFill>
                <a:hlinkClick r:id="rId6"/>
              </a:rPr>
              <a:t> </a:t>
            </a:r>
            <a:r>
              <a:rPr lang="en" u="sng">
                <a:solidFill>
                  <a:schemeClr val="hlink"/>
                </a:solidFill>
                <a:hlinkClick r:id="rId7"/>
              </a:rPr>
              <a:t>China</a:t>
            </a:r>
            <a:r>
              <a:rPr lang="en"/>
              <a:t>, and</a:t>
            </a:r>
            <a:r>
              <a:rPr lang="en">
                <a:uFill>
                  <a:noFill/>
                </a:uFill>
                <a:hlinkClick r:id="rId8"/>
              </a:rPr>
              <a:t> </a:t>
            </a:r>
            <a:r>
              <a:rPr lang="en" u="sng">
                <a:solidFill>
                  <a:schemeClr val="hlink"/>
                </a:solidFill>
                <a:hlinkClick r:id="rId9"/>
              </a:rPr>
              <a:t>South Korea</a:t>
            </a:r>
            <a:r>
              <a:rPr lang="en"/>
              <a:t>. Across those four countries, there have been two deaths reported in people under the age of 20, and fatality rates range from 0.1% to 0.4% in adults between the ages of 20 and 49. (medium)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Still, almost 20% chance of being seriously sick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73% of people hospitalized for the novel coronavirus had at least one preexisting condition. Even more striking, 94% of all people who died from the virus had an underlying chronic illness, the most common being diabetes, chronic lung disease, and cardiovascular disease.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 Don’t sign up for in person unless you are healthy.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But… also consider the risk to those around you.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4291581478ff7ab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4291581478ff7ab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94608b655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94608b655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3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0" y="981549"/>
            <a:ext cx="9144000" cy="708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14"/>
          <p:cNvPicPr preferRelativeResize="0"/>
          <p:nvPr/>
        </p:nvPicPr>
        <p:blipFill rotWithShape="1">
          <a:blip r:embed="rId2">
            <a:alphaModFix/>
          </a:blip>
          <a:srcRect b="38309" l="0" r="0" t="38312"/>
          <a:stretch/>
        </p:blipFill>
        <p:spPr>
          <a:xfrm>
            <a:off x="0" y="0"/>
            <a:ext cx="9144006" cy="98155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 txBox="1"/>
          <p:nvPr>
            <p:ph type="ctrTitle"/>
          </p:nvPr>
        </p:nvSpPr>
        <p:spPr>
          <a:xfrm>
            <a:off x="2938225" y="1478825"/>
            <a:ext cx="5379900" cy="1019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2938225" y="2602450"/>
            <a:ext cx="5387400" cy="1725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Char char="●"/>
              <a:defRPr sz="1600">
                <a:solidFill>
                  <a:srgbClr val="21212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100"/>
              <a:buChar char="○"/>
              <a:defRPr sz="1400">
                <a:solidFill>
                  <a:srgbClr val="21212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100"/>
              <a:buChar char="■"/>
              <a:defRPr sz="1400">
                <a:solidFill>
                  <a:srgbClr val="21212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100"/>
              <a:buChar char="●"/>
              <a:defRPr sz="1400">
                <a:solidFill>
                  <a:srgbClr val="21212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100"/>
              <a:buChar char="○"/>
              <a:defRPr sz="1400">
                <a:solidFill>
                  <a:srgbClr val="21212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100"/>
              <a:buChar char="■"/>
              <a:defRPr sz="1400">
                <a:solidFill>
                  <a:srgbClr val="21212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100"/>
              <a:buChar char="●"/>
              <a:defRPr sz="1400">
                <a:solidFill>
                  <a:srgbClr val="21212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100"/>
              <a:buChar char="○"/>
              <a:defRPr sz="1400">
                <a:solidFill>
                  <a:srgbClr val="21212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100"/>
              <a:buChar char="■"/>
              <a:defRPr sz="14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4"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8" name="Google Shape;14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5"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 rot="-5400000">
            <a:off x="-47416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 rot="-5400000">
            <a:off x="1690750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 rot="-5400000">
            <a:off x="1476512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 flipH="1" rot="-5400000">
            <a:off x="71454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 rot="5400000">
            <a:off x="-47550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 rot="-5400000">
            <a:off x="1476512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 flipH="1" rot="-5400000">
            <a:off x="71454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 flipH="1" rot="-5400000">
            <a:off x="714548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 rot="-5400000">
            <a:off x="166784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 flipH="1" rot="-5400000">
            <a:off x="166707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 flipH="1" rot="-5400000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 flipH="1" rot="5400000">
            <a:off x="714337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 flipH="1" rot="5400000">
            <a:off x="714337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 rot="-5400000">
            <a:off x="-47416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 rot="5400000">
            <a:off x="1476378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 flipH="1" rot="5400000">
            <a:off x="928614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 rot="5400000">
            <a:off x="928614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 rot="-5400000">
            <a:off x="-47416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 rot="-5400000">
            <a:off x="1476512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 flipH="1" rot="-5400000">
            <a:off x="71454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 rot="5400000">
            <a:off x="-47550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 flipH="1" rot="-5400000">
            <a:off x="714548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 flipH="1" rot="5400000">
            <a:off x="714337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 flipH="1" rot="5400000">
            <a:off x="714337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 rot="5400000">
            <a:off x="1476378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"/>
          <p:cNvSpPr/>
          <p:nvPr/>
        </p:nvSpPr>
        <p:spPr>
          <a:xfrm flipH="1" rot="-5400000">
            <a:off x="714548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 flipH="1" rot="5400000">
            <a:off x="714337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 rot="5400000">
            <a:off x="1476416" y="433354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 txBox="1"/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91" name="Google Shape;191;p16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  <a:defRPr sz="2000">
                <a:solidFill>
                  <a:srgbClr val="616161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92" name="Google Shape;1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6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17"/>
          <p:cNvPicPr preferRelativeResize="0"/>
          <p:nvPr/>
        </p:nvPicPr>
        <p:blipFill rotWithShape="1">
          <a:blip r:embed="rId2">
            <a:alphaModFix/>
          </a:blip>
          <a:srcRect b="9414" l="0" r="0" t="9422"/>
          <a:stretch/>
        </p:blipFill>
        <p:spPr>
          <a:xfrm>
            <a:off x="821022" y="1359951"/>
            <a:ext cx="1639200" cy="988200"/>
          </a:xfrm>
          <a:prstGeom prst="parallelogram">
            <a:avLst>
              <a:gd fmla="val 88318" name="adj"/>
            </a:avLst>
          </a:prstGeom>
          <a:noFill/>
          <a:ln>
            <a:noFill/>
          </a:ln>
        </p:spPr>
      </p:pic>
      <p:pic>
        <p:nvPicPr>
          <p:cNvPr id="196" name="Google Shape;196;p17"/>
          <p:cNvPicPr preferRelativeResize="0"/>
          <p:nvPr/>
        </p:nvPicPr>
        <p:blipFill rotWithShape="1">
          <a:blip r:embed="rId2">
            <a:alphaModFix/>
          </a:blip>
          <a:srcRect b="21358" l="28408" r="16991" t="34318"/>
          <a:stretch/>
        </p:blipFill>
        <p:spPr>
          <a:xfrm>
            <a:off x="2460222" y="846493"/>
            <a:ext cx="831900" cy="501600"/>
          </a:xfrm>
          <a:prstGeom prst="parallelogram">
            <a:avLst>
              <a:gd fmla="val 88318" name="adj"/>
            </a:avLst>
          </a:prstGeom>
          <a:noFill/>
          <a:ln>
            <a:noFill/>
          </a:ln>
        </p:spPr>
      </p:pic>
      <p:sp>
        <p:nvSpPr>
          <p:cNvPr id="197" name="Google Shape;197;p17"/>
          <p:cNvSpPr/>
          <p:nvPr/>
        </p:nvSpPr>
        <p:spPr>
          <a:xfrm>
            <a:off x="2874649" y="846500"/>
            <a:ext cx="657300" cy="501600"/>
          </a:xfrm>
          <a:prstGeom prst="parallelogram">
            <a:avLst>
              <a:gd fmla="val 88693" name="adj"/>
            </a:avLst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329886" y="1359950"/>
            <a:ext cx="1335300" cy="988200"/>
          </a:xfrm>
          <a:prstGeom prst="parallelogram">
            <a:avLst>
              <a:gd fmla="val 88693" name="adj"/>
            </a:avLst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17"/>
          <p:cNvPicPr preferRelativeResize="0"/>
          <p:nvPr/>
        </p:nvPicPr>
        <p:blipFill rotWithShape="1">
          <a:blip r:embed="rId2">
            <a:alphaModFix/>
          </a:blip>
          <a:srcRect b="41748" l="-2469" r="30691" t="0"/>
          <a:stretch/>
        </p:blipFill>
        <p:spPr>
          <a:xfrm>
            <a:off x="650246" y="3"/>
            <a:ext cx="2217600" cy="1336800"/>
          </a:xfrm>
          <a:prstGeom prst="parallelogram">
            <a:avLst>
              <a:gd fmla="val 88318" name="adj"/>
            </a:avLst>
          </a:prstGeom>
          <a:noFill/>
          <a:ln>
            <a:noFill/>
          </a:ln>
        </p:spPr>
      </p:pic>
      <p:sp>
        <p:nvSpPr>
          <p:cNvPr id="200" name="Google Shape;200;p17"/>
          <p:cNvSpPr txBox="1"/>
          <p:nvPr>
            <p:ph type="ctrTitle"/>
          </p:nvPr>
        </p:nvSpPr>
        <p:spPr>
          <a:xfrm>
            <a:off x="2938225" y="1841125"/>
            <a:ext cx="5387400" cy="1019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201" name="Google Shape;201;p17"/>
          <p:cNvSpPr txBox="1"/>
          <p:nvPr>
            <p:ph idx="1" type="body"/>
          </p:nvPr>
        </p:nvSpPr>
        <p:spPr>
          <a:xfrm>
            <a:off x="2938225" y="2927726"/>
            <a:ext cx="5387400" cy="1523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 sz="1400">
                <a:solidFill>
                  <a:srgbClr val="21212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○"/>
              <a:defRPr sz="1200">
                <a:solidFill>
                  <a:srgbClr val="21212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■"/>
              <a:defRPr sz="1200">
                <a:solidFill>
                  <a:srgbClr val="21212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●"/>
              <a:defRPr sz="1200">
                <a:solidFill>
                  <a:srgbClr val="21212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○"/>
              <a:defRPr sz="1200">
                <a:solidFill>
                  <a:srgbClr val="21212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■"/>
              <a:defRPr sz="1200">
                <a:solidFill>
                  <a:srgbClr val="21212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●"/>
              <a:defRPr sz="1200">
                <a:solidFill>
                  <a:srgbClr val="21212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○"/>
              <a:defRPr sz="1200">
                <a:solidFill>
                  <a:srgbClr val="21212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200"/>
              <a:buChar char="■"/>
              <a:defRPr sz="12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202" name="Google Shape;20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AUTOLAYOUT_7"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149" y="-27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521314" y="-27"/>
            <a:ext cx="521400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192078" y="226164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"/>
          <p:cNvSpPr/>
          <p:nvPr/>
        </p:nvSpPr>
        <p:spPr>
          <a:xfrm rot="10800000">
            <a:off x="191890" y="225986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8"/>
          <p:cNvSpPr/>
          <p:nvPr/>
        </p:nvSpPr>
        <p:spPr>
          <a:xfrm>
            <a:off x="1042802" y="-27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1564118" y="-27"/>
            <a:ext cx="521400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8"/>
          <p:cNvSpPr/>
          <p:nvPr/>
        </p:nvSpPr>
        <p:spPr>
          <a:xfrm>
            <a:off x="1234882" y="226164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"/>
          <p:cNvSpPr/>
          <p:nvPr/>
        </p:nvSpPr>
        <p:spPr>
          <a:xfrm rot="10800000">
            <a:off x="1234694" y="225986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8"/>
          <p:cNvSpPr/>
          <p:nvPr/>
        </p:nvSpPr>
        <p:spPr>
          <a:xfrm>
            <a:off x="2085542" y="-27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"/>
          <p:cNvSpPr/>
          <p:nvPr/>
        </p:nvSpPr>
        <p:spPr>
          <a:xfrm>
            <a:off x="2606858" y="-27"/>
            <a:ext cx="521400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"/>
          <p:cNvSpPr/>
          <p:nvPr/>
        </p:nvSpPr>
        <p:spPr>
          <a:xfrm>
            <a:off x="2277622" y="226164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 rot="10800000">
            <a:off x="2277434" y="225986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8"/>
          <p:cNvSpPr/>
          <p:nvPr/>
        </p:nvSpPr>
        <p:spPr>
          <a:xfrm>
            <a:off x="3128346" y="-27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"/>
          <p:cNvSpPr/>
          <p:nvPr/>
        </p:nvSpPr>
        <p:spPr>
          <a:xfrm>
            <a:off x="3649662" y="-27"/>
            <a:ext cx="521400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"/>
          <p:cNvSpPr/>
          <p:nvPr/>
        </p:nvSpPr>
        <p:spPr>
          <a:xfrm>
            <a:off x="3320426" y="226164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"/>
          <p:cNvSpPr/>
          <p:nvPr/>
        </p:nvSpPr>
        <p:spPr>
          <a:xfrm rot="10800000">
            <a:off x="3320238" y="225986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"/>
          <p:cNvSpPr/>
          <p:nvPr/>
        </p:nvSpPr>
        <p:spPr>
          <a:xfrm>
            <a:off x="4171140" y="-26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8"/>
          <p:cNvSpPr/>
          <p:nvPr/>
        </p:nvSpPr>
        <p:spPr>
          <a:xfrm>
            <a:off x="4363220" y="226165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"/>
          <p:cNvSpPr/>
          <p:nvPr/>
        </p:nvSpPr>
        <p:spPr>
          <a:xfrm>
            <a:off x="149" y="1028673"/>
            <a:ext cx="521400" cy="102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"/>
          <p:cNvSpPr/>
          <p:nvPr/>
        </p:nvSpPr>
        <p:spPr>
          <a:xfrm>
            <a:off x="521377" y="1028673"/>
            <a:ext cx="521400" cy="1028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192078" y="1254864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/>
          <p:nvPr/>
        </p:nvSpPr>
        <p:spPr>
          <a:xfrm rot="10800000">
            <a:off x="191890" y="1254686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1042802" y="1028673"/>
            <a:ext cx="521400" cy="102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1564181" y="1028673"/>
            <a:ext cx="521400" cy="1028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1234882" y="1254864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rot="10800000">
            <a:off x="1234694" y="1254686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2085542" y="1028673"/>
            <a:ext cx="521400" cy="102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2606921" y="1028673"/>
            <a:ext cx="521400" cy="1028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2277622" y="1254864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rot="10800000">
            <a:off x="2277434" y="1254686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3128346" y="1028673"/>
            <a:ext cx="521400" cy="102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3649725" y="1028673"/>
            <a:ext cx="521400" cy="1028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3320426" y="1254864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 rot="10800000">
            <a:off x="3320238" y="1254686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4171140" y="1028674"/>
            <a:ext cx="521400" cy="102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4363220" y="1254865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149" y="2057373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521314" y="2057373"/>
            <a:ext cx="521400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192078" y="2283564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 rot="10800000">
            <a:off x="191890" y="2283386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1042802" y="2057373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1564118" y="2057373"/>
            <a:ext cx="521400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1234882" y="2283564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 rot="10800000">
            <a:off x="1234694" y="2283386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2085542" y="2057373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2606858" y="2057373"/>
            <a:ext cx="521400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2277622" y="2283564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8"/>
          <p:cNvSpPr/>
          <p:nvPr/>
        </p:nvSpPr>
        <p:spPr>
          <a:xfrm rot="10800000">
            <a:off x="2277434" y="2283386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8"/>
          <p:cNvSpPr/>
          <p:nvPr/>
        </p:nvSpPr>
        <p:spPr>
          <a:xfrm>
            <a:off x="3128346" y="2057373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8"/>
          <p:cNvSpPr/>
          <p:nvPr/>
        </p:nvSpPr>
        <p:spPr>
          <a:xfrm>
            <a:off x="3649662" y="2057373"/>
            <a:ext cx="521400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8"/>
          <p:cNvSpPr/>
          <p:nvPr/>
        </p:nvSpPr>
        <p:spPr>
          <a:xfrm>
            <a:off x="3320426" y="2283564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8"/>
          <p:cNvSpPr/>
          <p:nvPr/>
        </p:nvSpPr>
        <p:spPr>
          <a:xfrm rot="10800000">
            <a:off x="3320238" y="2283386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8"/>
          <p:cNvSpPr/>
          <p:nvPr/>
        </p:nvSpPr>
        <p:spPr>
          <a:xfrm>
            <a:off x="4171140" y="2057374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8"/>
          <p:cNvSpPr/>
          <p:nvPr/>
        </p:nvSpPr>
        <p:spPr>
          <a:xfrm>
            <a:off x="4363220" y="2283565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8"/>
          <p:cNvSpPr/>
          <p:nvPr/>
        </p:nvSpPr>
        <p:spPr>
          <a:xfrm>
            <a:off x="149" y="3086073"/>
            <a:ext cx="521400" cy="102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8"/>
          <p:cNvSpPr/>
          <p:nvPr/>
        </p:nvSpPr>
        <p:spPr>
          <a:xfrm>
            <a:off x="521314" y="3086073"/>
            <a:ext cx="521400" cy="1028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8"/>
          <p:cNvSpPr/>
          <p:nvPr/>
        </p:nvSpPr>
        <p:spPr>
          <a:xfrm>
            <a:off x="192078" y="3312264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"/>
          <p:cNvSpPr/>
          <p:nvPr/>
        </p:nvSpPr>
        <p:spPr>
          <a:xfrm rot="10800000">
            <a:off x="191890" y="3312086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8"/>
          <p:cNvSpPr/>
          <p:nvPr/>
        </p:nvSpPr>
        <p:spPr>
          <a:xfrm>
            <a:off x="1042802" y="3086073"/>
            <a:ext cx="521400" cy="102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8"/>
          <p:cNvSpPr/>
          <p:nvPr/>
        </p:nvSpPr>
        <p:spPr>
          <a:xfrm>
            <a:off x="1564118" y="3086073"/>
            <a:ext cx="521400" cy="1028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8"/>
          <p:cNvSpPr/>
          <p:nvPr/>
        </p:nvSpPr>
        <p:spPr>
          <a:xfrm>
            <a:off x="1234882" y="3312264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8"/>
          <p:cNvSpPr/>
          <p:nvPr/>
        </p:nvSpPr>
        <p:spPr>
          <a:xfrm rot="10800000">
            <a:off x="1234694" y="3312086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8"/>
          <p:cNvSpPr/>
          <p:nvPr/>
        </p:nvSpPr>
        <p:spPr>
          <a:xfrm>
            <a:off x="2085542" y="3086073"/>
            <a:ext cx="521400" cy="102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8"/>
          <p:cNvSpPr/>
          <p:nvPr/>
        </p:nvSpPr>
        <p:spPr>
          <a:xfrm>
            <a:off x="2606858" y="3086073"/>
            <a:ext cx="521400" cy="1028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8"/>
          <p:cNvSpPr/>
          <p:nvPr/>
        </p:nvSpPr>
        <p:spPr>
          <a:xfrm>
            <a:off x="2277622" y="3312264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8"/>
          <p:cNvSpPr/>
          <p:nvPr/>
        </p:nvSpPr>
        <p:spPr>
          <a:xfrm rot="10800000">
            <a:off x="2277434" y="3312086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8"/>
          <p:cNvSpPr/>
          <p:nvPr/>
        </p:nvSpPr>
        <p:spPr>
          <a:xfrm>
            <a:off x="3128409" y="3086073"/>
            <a:ext cx="521400" cy="102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8"/>
          <p:cNvSpPr/>
          <p:nvPr/>
        </p:nvSpPr>
        <p:spPr>
          <a:xfrm>
            <a:off x="3649725" y="3086073"/>
            <a:ext cx="521400" cy="1028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8"/>
          <p:cNvSpPr/>
          <p:nvPr/>
        </p:nvSpPr>
        <p:spPr>
          <a:xfrm>
            <a:off x="3320426" y="3312264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8"/>
          <p:cNvSpPr/>
          <p:nvPr/>
        </p:nvSpPr>
        <p:spPr>
          <a:xfrm rot="10800000">
            <a:off x="3320238" y="3312086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8"/>
          <p:cNvSpPr/>
          <p:nvPr/>
        </p:nvSpPr>
        <p:spPr>
          <a:xfrm>
            <a:off x="4171140" y="3086074"/>
            <a:ext cx="521400" cy="102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8"/>
          <p:cNvSpPr/>
          <p:nvPr/>
        </p:nvSpPr>
        <p:spPr>
          <a:xfrm>
            <a:off x="4363220" y="3312265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8"/>
          <p:cNvSpPr/>
          <p:nvPr/>
        </p:nvSpPr>
        <p:spPr>
          <a:xfrm>
            <a:off x="149" y="4114773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8"/>
          <p:cNvSpPr/>
          <p:nvPr/>
        </p:nvSpPr>
        <p:spPr>
          <a:xfrm>
            <a:off x="521314" y="4114773"/>
            <a:ext cx="521400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"/>
          <p:cNvSpPr/>
          <p:nvPr/>
        </p:nvSpPr>
        <p:spPr>
          <a:xfrm>
            <a:off x="192078" y="4340964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8"/>
          <p:cNvSpPr/>
          <p:nvPr/>
        </p:nvSpPr>
        <p:spPr>
          <a:xfrm rot="10800000">
            <a:off x="191890" y="4340786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8"/>
          <p:cNvSpPr/>
          <p:nvPr/>
        </p:nvSpPr>
        <p:spPr>
          <a:xfrm>
            <a:off x="1042802" y="4114773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8"/>
          <p:cNvSpPr/>
          <p:nvPr/>
        </p:nvSpPr>
        <p:spPr>
          <a:xfrm>
            <a:off x="1564118" y="4114773"/>
            <a:ext cx="521400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8"/>
          <p:cNvSpPr/>
          <p:nvPr/>
        </p:nvSpPr>
        <p:spPr>
          <a:xfrm>
            <a:off x="1234882" y="4340964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8"/>
          <p:cNvSpPr/>
          <p:nvPr/>
        </p:nvSpPr>
        <p:spPr>
          <a:xfrm rot="10800000">
            <a:off x="1234694" y="4340786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8"/>
          <p:cNvSpPr/>
          <p:nvPr/>
        </p:nvSpPr>
        <p:spPr>
          <a:xfrm>
            <a:off x="2085542" y="4114773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8"/>
          <p:cNvSpPr/>
          <p:nvPr/>
        </p:nvSpPr>
        <p:spPr>
          <a:xfrm>
            <a:off x="2606858" y="4114773"/>
            <a:ext cx="521400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8"/>
          <p:cNvSpPr/>
          <p:nvPr/>
        </p:nvSpPr>
        <p:spPr>
          <a:xfrm>
            <a:off x="2277622" y="4340964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8"/>
          <p:cNvSpPr/>
          <p:nvPr/>
        </p:nvSpPr>
        <p:spPr>
          <a:xfrm rot="10800000">
            <a:off x="2277434" y="4340786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8"/>
          <p:cNvSpPr/>
          <p:nvPr/>
        </p:nvSpPr>
        <p:spPr>
          <a:xfrm>
            <a:off x="3128346" y="4114773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8"/>
          <p:cNvSpPr/>
          <p:nvPr/>
        </p:nvSpPr>
        <p:spPr>
          <a:xfrm>
            <a:off x="3649662" y="4114773"/>
            <a:ext cx="521400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8"/>
          <p:cNvSpPr/>
          <p:nvPr/>
        </p:nvSpPr>
        <p:spPr>
          <a:xfrm>
            <a:off x="3320426" y="4340964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8"/>
          <p:cNvSpPr/>
          <p:nvPr/>
        </p:nvSpPr>
        <p:spPr>
          <a:xfrm rot="10800000">
            <a:off x="3320238" y="4340786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8"/>
          <p:cNvSpPr/>
          <p:nvPr/>
        </p:nvSpPr>
        <p:spPr>
          <a:xfrm>
            <a:off x="4171140" y="4114774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8"/>
          <p:cNvSpPr/>
          <p:nvPr/>
        </p:nvSpPr>
        <p:spPr>
          <a:xfrm>
            <a:off x="4363220" y="4340965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8"/>
          <p:cNvSpPr txBox="1"/>
          <p:nvPr>
            <p:ph type="title"/>
          </p:nvPr>
        </p:nvSpPr>
        <p:spPr>
          <a:xfrm>
            <a:off x="5090175" y="496350"/>
            <a:ext cx="3206100" cy="327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6" name="Google Shape;296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7">
  <p:cSld name="AUTOLAYOUT_9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9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9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9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9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3" name="Google Shape;303;p19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304" name="Google Shape;30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9">
  <p:cSld name="AUTOLAYOUT_11">
    <p:bg>
      <p:bgPr>
        <a:solidFill>
          <a:srgbClr val="FFFFFF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 flipH="1" rot="10800000">
            <a:off x="822625" y="659700"/>
            <a:ext cx="10635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"/>
          <p:cNvSpPr/>
          <p:nvPr/>
        </p:nvSpPr>
        <p:spPr>
          <a:xfrm rot="10800000">
            <a:off x="896725" y="659700"/>
            <a:ext cx="9894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822625" y="0"/>
            <a:ext cx="1063500" cy="8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"/>
          <p:cNvSpPr txBox="1"/>
          <p:nvPr>
            <p:ph type="title"/>
          </p:nvPr>
        </p:nvSpPr>
        <p:spPr>
          <a:xfrm>
            <a:off x="2490825" y="816000"/>
            <a:ext cx="5856000" cy="152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1" name="Google Shape;311;p20"/>
          <p:cNvSpPr txBox="1"/>
          <p:nvPr>
            <p:ph idx="1" type="body"/>
          </p:nvPr>
        </p:nvSpPr>
        <p:spPr>
          <a:xfrm>
            <a:off x="2490825" y="2477400"/>
            <a:ext cx="5856000" cy="190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2" name="Google Shape;3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0">
  <p:cSld name="AUTOLAYOUT_12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1"/>
          <p:cNvSpPr txBox="1"/>
          <p:nvPr>
            <p:ph type="title"/>
          </p:nvPr>
        </p:nvSpPr>
        <p:spPr>
          <a:xfrm>
            <a:off x="3868225" y="406900"/>
            <a:ext cx="4482600" cy="1537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6" name="Google Shape;316;p21"/>
          <p:cNvSpPr txBox="1"/>
          <p:nvPr>
            <p:ph idx="1" type="body"/>
          </p:nvPr>
        </p:nvSpPr>
        <p:spPr>
          <a:xfrm>
            <a:off x="3868318" y="2053723"/>
            <a:ext cx="4482600" cy="237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7" name="Google Shape;3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AUTOLAYOUT_15">
    <p:bg>
      <p:bgPr>
        <a:solidFill>
          <a:srgbClr val="FFFFFF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2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2"/>
          <p:cNvSpPr/>
          <p:nvPr/>
        </p:nvSpPr>
        <p:spPr>
          <a:xfrm rot="10800000">
            <a:off x="7697100" y="-25"/>
            <a:ext cx="9624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2"/>
          <p:cNvSpPr/>
          <p:nvPr/>
        </p:nvSpPr>
        <p:spPr>
          <a:xfrm rot="10800000">
            <a:off x="5750475" y="-25"/>
            <a:ext cx="1946700" cy="17415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2"/>
          <p:cNvSpPr/>
          <p:nvPr/>
        </p:nvSpPr>
        <p:spPr>
          <a:xfrm flipH="1" rot="10800000">
            <a:off x="8659500" y="-25"/>
            <a:ext cx="484500" cy="1741500"/>
          </a:xfrm>
          <a:prstGeom prst="rect">
            <a:avLst/>
          </a:prstGeom>
          <a:solidFill>
            <a:srgbClr val="FFFFFF">
              <a:alpha val="37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2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25" name="Google Shape;325;p22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  <a:defRPr sz="1800">
                <a:solidFill>
                  <a:srgbClr val="61616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100"/>
              <a:buChar char="○"/>
              <a:defRPr sz="1400">
                <a:solidFill>
                  <a:srgbClr val="61616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100"/>
              <a:buChar char="■"/>
              <a:defRPr sz="1400">
                <a:solidFill>
                  <a:srgbClr val="61616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100"/>
              <a:buChar char="●"/>
              <a:defRPr sz="1400">
                <a:solidFill>
                  <a:srgbClr val="61616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100"/>
              <a:buChar char="○"/>
              <a:defRPr sz="1400">
                <a:solidFill>
                  <a:srgbClr val="61616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100"/>
              <a:buChar char="■"/>
              <a:defRPr sz="1400">
                <a:solidFill>
                  <a:srgbClr val="61616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100"/>
              <a:buChar char="●"/>
              <a:defRPr sz="1400">
                <a:solidFill>
                  <a:srgbClr val="61616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100"/>
              <a:buChar char="○"/>
              <a:defRPr sz="1400">
                <a:solidFill>
                  <a:srgbClr val="61616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100"/>
              <a:buChar char="■"/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326" name="Google Shape;3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2">
  <p:cSld name="AUTOLAYOUT_17">
    <p:bg>
      <p:bgPr>
        <a:solidFill>
          <a:srgbClr val="FFFFFF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3"/>
          <p:cNvSpPr txBox="1"/>
          <p:nvPr>
            <p:ph type="title"/>
          </p:nvPr>
        </p:nvSpPr>
        <p:spPr>
          <a:xfrm>
            <a:off x="311700" y="2540450"/>
            <a:ext cx="3119700" cy="203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0" name="Google Shape;330;p23"/>
          <p:cNvSpPr txBox="1"/>
          <p:nvPr>
            <p:ph idx="1" type="body"/>
          </p:nvPr>
        </p:nvSpPr>
        <p:spPr>
          <a:xfrm>
            <a:off x="3529200" y="2540450"/>
            <a:ext cx="5295300" cy="203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1" name="Google Shape;3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8">
  <p:cSld name="AUTOLAYOUT_18">
    <p:bg>
      <p:bgPr>
        <a:solidFill>
          <a:srgbClr val="FFFFFF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4"/>
          <p:cNvSpPr/>
          <p:nvPr/>
        </p:nvSpPr>
        <p:spPr>
          <a:xfrm>
            <a:off x="4574400" y="0"/>
            <a:ext cx="45696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4"/>
          <p:cNvSpPr/>
          <p:nvPr/>
        </p:nvSpPr>
        <p:spPr>
          <a:xfrm>
            <a:off x="4844700" y="1040701"/>
            <a:ext cx="4031700" cy="306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BDBD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4"/>
          <p:cNvSpPr txBox="1"/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37" name="Google Shape;337;p24"/>
          <p:cNvSpPr txBox="1"/>
          <p:nvPr>
            <p:ph idx="1" type="body"/>
          </p:nvPr>
        </p:nvSpPr>
        <p:spPr>
          <a:xfrm>
            <a:off x="291950" y="1854951"/>
            <a:ext cx="3978000" cy="257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8" name="Google Shape;33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tinyurl.com/yydkcghy" TargetMode="External"/><Relationship Id="rId4" Type="http://schemas.openxmlformats.org/officeDocument/2006/relationships/hyperlink" Target="https://discord.gg/2vayAQS" TargetMode="External"/><Relationship Id="rId5" Type="http://schemas.openxmlformats.org/officeDocument/2006/relationships/hyperlink" Target="https://discord.gg/2vayAQS" TargetMode="External"/><Relationship Id="rId6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codingame.com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spreadsheets/d/1a_-2lXXRF6ZCbQEzgc3Oipsp9VDfbcwQQ8jo1KGHavk/edit#gid=238967160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inyurl.com/yy8r3vaw" TargetMode="External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topcoder.com/tc" TargetMode="External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OSUACM/Weekly_Events" TargetMode="External"/><Relationship Id="rId4" Type="http://schemas.openxmlformats.org/officeDocument/2006/relationships/hyperlink" Target="https://cses.fi/book/book.pdf" TargetMode="External"/><Relationship Id="rId9" Type="http://schemas.openxmlformats.org/officeDocument/2006/relationships/hyperlink" Target="https://projecteuler.net/" TargetMode="External"/><Relationship Id="rId5" Type="http://schemas.openxmlformats.org/officeDocument/2006/relationships/hyperlink" Target="https://discord.gg/FfnAjYR" TargetMode="External"/><Relationship Id="rId6" Type="http://schemas.openxmlformats.org/officeDocument/2006/relationships/hyperlink" Target="https://open.kattis.com/" TargetMode="External"/><Relationship Id="rId7" Type="http://schemas.openxmlformats.org/officeDocument/2006/relationships/hyperlink" Target="http://codeforces.com/" TargetMode="External"/><Relationship Id="rId8" Type="http://schemas.openxmlformats.org/officeDocument/2006/relationships/hyperlink" Target="https://atcoder.jp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5"/>
          <p:cNvSpPr txBox="1"/>
          <p:nvPr>
            <p:ph idx="1" type="subTitle"/>
          </p:nvPr>
        </p:nvSpPr>
        <p:spPr>
          <a:xfrm>
            <a:off x="148950" y="3527750"/>
            <a:ext cx="3646200" cy="14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Groupme: Scan above or </a:t>
            </a:r>
            <a:r>
              <a:rPr b="1" lang="e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https://tinyurl.com/yydkcghy</a:t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Discord:</a:t>
            </a:r>
            <a:r>
              <a:rPr lang="en" sz="2000">
                <a:solidFill>
                  <a:schemeClr val="dk1"/>
                </a:solidFill>
              </a:rPr>
              <a:t>: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https://discord.gg/</a:t>
            </a:r>
            <a:r>
              <a:rPr b="1" lang="e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2vayAQS</a:t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3414275" cy="341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5"/>
          <p:cNvSpPr txBox="1"/>
          <p:nvPr>
            <p:ph idx="1" type="subTitle"/>
          </p:nvPr>
        </p:nvSpPr>
        <p:spPr>
          <a:xfrm>
            <a:off x="3795150" y="3342525"/>
            <a:ext cx="4983000" cy="13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Register for an account at codinggame.com, we will use it during the meeting.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46" name="Google Shape;346;p25"/>
          <p:cNvSpPr txBox="1"/>
          <p:nvPr>
            <p:ph idx="1" type="subTitle"/>
          </p:nvPr>
        </p:nvSpPr>
        <p:spPr>
          <a:xfrm>
            <a:off x="3907825" y="367125"/>
            <a:ext cx="4983000" cy="23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Welcome to the Competitive Programming Club!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These sli</a:t>
            </a:r>
            <a:r>
              <a:rPr lang="en" sz="2400">
                <a:solidFill>
                  <a:srgbClr val="FFFFFF"/>
                </a:solidFill>
              </a:rPr>
              <a:t>des are at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https://tinyurl.com/yyztc5no</a:t>
            </a:r>
            <a:endParaRPr sz="2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4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Ice Breaker...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0" name="Google Shape;400;p34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in groups of 4 or so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Make friends, get some names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Questions if you can’t think of anything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What’s your favorite programming language?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cool things have you made/do you hope to make?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1" name="Google Shape;4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950" y="1877475"/>
            <a:ext cx="2584950" cy="25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4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4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4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4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/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Quick proble</a:t>
            </a:r>
            <a:r>
              <a:rPr lang="en">
                <a:solidFill>
                  <a:schemeClr val="dk1"/>
                </a:solidFill>
              </a:rPr>
              <a:t>ms!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7" name="Google Shape;407;p35"/>
          <p:cNvSpPr txBox="1"/>
          <p:nvPr>
            <p:ph idx="1" type="body"/>
          </p:nvPr>
        </p:nvSpPr>
        <p:spPr>
          <a:xfrm>
            <a:off x="291950" y="1854951"/>
            <a:ext cx="3978000" cy="25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Register for an account at </a:t>
            </a:r>
            <a:r>
              <a:rPr lang="en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https://www.codingame.com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Groupme: </a:t>
            </a:r>
            <a:r>
              <a:rPr b="1" lang="en">
                <a:solidFill>
                  <a:schemeClr val="dk1"/>
                </a:solidFill>
              </a:rPr>
              <a:t>https://tinyurl.com/yydkcghy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Discord: https://discord.gg/2vayAQS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08" name="Google Shape;40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9550" y="1181750"/>
            <a:ext cx="2780000" cy="27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6"/>
          <p:cNvSpPr txBox="1"/>
          <p:nvPr>
            <p:ph type="title"/>
          </p:nvPr>
        </p:nvSpPr>
        <p:spPr>
          <a:xfrm>
            <a:off x="2490825" y="816000"/>
            <a:ext cx="5856000" cy="15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Challenge #1</a:t>
            </a:r>
            <a:endParaRPr/>
          </a:p>
        </p:txBody>
      </p:sp>
      <p:sp>
        <p:nvSpPr>
          <p:cNvPr id="414" name="Google Shape;414;p36"/>
          <p:cNvSpPr txBox="1"/>
          <p:nvPr>
            <p:ph idx="1" type="body"/>
          </p:nvPr>
        </p:nvSpPr>
        <p:spPr>
          <a:xfrm>
            <a:off x="2490825" y="2477400"/>
            <a:ext cx="5856000" cy="19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https://www.codingame.com/ide/puzzle/network-cabling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7"/>
          <p:cNvSpPr txBox="1"/>
          <p:nvPr>
            <p:ph type="title"/>
          </p:nvPr>
        </p:nvSpPr>
        <p:spPr>
          <a:xfrm>
            <a:off x="3868225" y="406900"/>
            <a:ext cx="4482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Form</a:t>
            </a:r>
            <a:endParaRPr/>
          </a:p>
        </p:txBody>
      </p:sp>
      <p:sp>
        <p:nvSpPr>
          <p:cNvPr id="420" name="Google Shape;420;p37"/>
          <p:cNvSpPr txBox="1"/>
          <p:nvPr>
            <p:ph idx="1" type="body"/>
          </p:nvPr>
        </p:nvSpPr>
        <p:spPr>
          <a:xfrm>
            <a:off x="3868318" y="2053723"/>
            <a:ext cx="44826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out the form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https://tinyurl.com/yy8r3vaw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6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 of Computing Machinery at Ohio State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Autumn 2020</a:t>
            </a:r>
            <a:endParaRPr/>
          </a:p>
        </p:txBody>
      </p:sp>
      <p:sp>
        <p:nvSpPr>
          <p:cNvPr id="352" name="Google Shape;352;p26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Informational meeting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7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Leadership</a:t>
            </a:r>
            <a:endParaRPr/>
          </a:p>
        </p:txBody>
      </p:sp>
      <p:sp>
        <p:nvSpPr>
          <p:cNvPr id="358" name="Google Shape;358;p27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President : Alex Li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Vice President :  Chris Kimmel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Treasurer: Yifan Zhu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Advisor: Yusu Wang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28"/>
          <p:cNvPicPr preferRelativeResize="0"/>
          <p:nvPr/>
        </p:nvPicPr>
        <p:blipFill rotWithShape="1">
          <a:blip r:embed="rId3">
            <a:alphaModFix/>
          </a:blip>
          <a:srcRect b="-3763" l="12369" r="-599" t="11282"/>
          <a:stretch/>
        </p:blipFill>
        <p:spPr>
          <a:xfrm>
            <a:off x="491300" y="2677025"/>
            <a:ext cx="8652701" cy="24664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8"/>
          <p:cNvSpPr txBox="1"/>
          <p:nvPr>
            <p:ph type="title"/>
          </p:nvPr>
        </p:nvSpPr>
        <p:spPr>
          <a:xfrm>
            <a:off x="221450" y="234400"/>
            <a:ext cx="3119700" cy="20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you</a:t>
            </a:r>
            <a:endParaRPr/>
          </a:p>
        </p:txBody>
      </p:sp>
      <p:sp>
        <p:nvSpPr>
          <p:cNvPr id="365" name="Google Shape;365;p28"/>
          <p:cNvSpPr txBox="1"/>
          <p:nvPr/>
        </p:nvSpPr>
        <p:spPr>
          <a:xfrm>
            <a:off x="3866150" y="441150"/>
            <a:ext cx="4592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Lines of code vs year in school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"/>
          <p:cNvSpPr txBox="1"/>
          <p:nvPr>
            <p:ph type="ctrTitle"/>
          </p:nvPr>
        </p:nvSpPr>
        <p:spPr>
          <a:xfrm>
            <a:off x="2938225" y="1478825"/>
            <a:ext cx="5379900" cy="10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meetings</a:t>
            </a:r>
            <a:endParaRPr/>
          </a:p>
        </p:txBody>
      </p:sp>
      <p:sp>
        <p:nvSpPr>
          <p:cNvPr id="371" name="Google Shape;371;p29"/>
          <p:cNvSpPr txBox="1"/>
          <p:nvPr>
            <p:ph idx="1" type="body"/>
          </p:nvPr>
        </p:nvSpPr>
        <p:spPr>
          <a:xfrm>
            <a:off x="2938225" y="2602450"/>
            <a:ext cx="5387400" cy="17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AI programming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ICPC style programming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Job interview prep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Programming Lectures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Schedule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"/>
          <p:cNvSpPr txBox="1"/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Competitions</a:t>
            </a:r>
            <a:endParaRPr/>
          </a:p>
        </p:txBody>
      </p:sp>
      <p:sp>
        <p:nvSpPr>
          <p:cNvPr id="377" name="Google Shape;377;p30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ACM-ICPC qualifier, regionals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CodingGames fall challenge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/>
          <p:nvPr>
            <p:ph type="ctrTitle"/>
          </p:nvPr>
        </p:nvSpPr>
        <p:spPr>
          <a:xfrm>
            <a:off x="2938225" y="1841125"/>
            <a:ext cx="5387400" cy="10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Corona strategy</a:t>
            </a:r>
            <a:endParaRPr/>
          </a:p>
        </p:txBody>
      </p:sp>
      <p:sp>
        <p:nvSpPr>
          <p:cNvPr id="383" name="Google Shape;383;p31"/>
          <p:cNvSpPr txBox="1"/>
          <p:nvPr>
            <p:ph idx="1" type="body"/>
          </p:nvPr>
        </p:nvSpPr>
        <p:spPr>
          <a:xfrm>
            <a:off x="2938225" y="2927726"/>
            <a:ext cx="5387400" cy="15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meetings :(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Form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2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2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Meeting Slides and code solutions for weekly challenges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The most helpful algorithms book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Discord for competitive programmers around the world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Kattis </a:t>
            </a:r>
            <a:r>
              <a:rPr lang="en"/>
              <a:t>: Official site for the ACM-ICPC contest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Codeforces </a:t>
            </a:r>
            <a:r>
              <a:rPr lang="en"/>
              <a:t>: Better site than kattis. Has frequent contests.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Atcoder</a:t>
            </a:r>
            <a:r>
              <a:rPr lang="en"/>
              <a:t>: Has better problems than codeforces.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Project Euler</a:t>
            </a:r>
            <a:r>
              <a:rPr lang="en"/>
              <a:t>: </a:t>
            </a:r>
            <a:r>
              <a:rPr lang="en"/>
              <a:t>More mathy </a:t>
            </a:r>
            <a:r>
              <a:rPr lang="en"/>
              <a:t>problems with only 1 test case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TopCoder</a:t>
            </a:r>
            <a:r>
              <a:rPr lang="en"/>
              <a:t>: More job-oriented programming site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"/>
          <p:cNvSpPr txBox="1"/>
          <p:nvPr>
            <p:ph type="title"/>
          </p:nvPr>
        </p:nvSpPr>
        <p:spPr>
          <a:xfrm>
            <a:off x="5090175" y="496350"/>
            <a:ext cx="3206100" cy="32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