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C75693-9546-4EC0-804D-5FEFD380F3B4}">
  <a:tblStyle styleId="{8DC75693-9546-4EC0-804D-5FEFD380F3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37" Type="http://schemas.openxmlformats.org/officeDocument/2006/relationships/font" Target="fonts/MavenPro-regular.fntdata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Maven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forces.com/problemset/problem/1373/D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forces.com/problemset/problem/1373/D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forces.com/problemset/problem/1373/D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forces.com/problemset/problem/1373/D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5381af32b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5381af32b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5381af32b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95381af32b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the table on the left - the best score you can get up to that point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5381af32b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5381af32b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5381af32b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5381af32b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https://codeforces.com/problemset/problem/1373/D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5381af32b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5381af32b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https://codeforces.com/problemset/problem/1373/D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5381af32b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95381af32b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https://codeforces.com/problemset/problem/1373/D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5381af32b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5381af32b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https://codeforces.com/problemset/problem/1373/D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5381af32b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5381af32b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Only even length swaps matter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5381af32b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5381af32b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5381af32b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5381af32b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5381af32b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5381af32b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would be ‘solving a problem with recursion, saving state. But that’s later.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985adbfe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985adbfe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INVERSION number is the number of pairs i, j with i&lt;j and a[i] &gt; a[j]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9fb3013f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9fb3013f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99fb3013f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99fb3013f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99fb3013f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99fb3013f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99fb3013f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99fb3013f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9fb3013f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9fb3013f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5381af32b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95381af32b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5381af32b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5381af32b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5381af32b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5381af32b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(Fill in the numbers on this slide)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5381af32b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5381af32b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Static programming is not a real thing, it is totally made up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5381af32b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5381af32b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5381af32b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5381af32b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5381af32b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5381af32b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5381af32b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5381af32b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3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"/>
          <p:cNvSpPr/>
          <p:nvPr/>
        </p:nvSpPr>
        <p:spPr>
          <a:xfrm>
            <a:off x="4844700" y="1040701"/>
            <a:ext cx="4031700" cy="3062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4" name="Google Shape;28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cpcosu/Weekly_Events/blob/master/Autumn%202020/2020-09-22/InversionSum.cpp" TargetMode="External"/><Relationship Id="rId4" Type="http://schemas.openxmlformats.org/officeDocument/2006/relationships/image" Target="../media/image9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odeforces.com/contest/1418/problem/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Dynamic Programming (DP)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Alex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 txBox="1"/>
          <p:nvPr>
            <p:ph type="title"/>
          </p:nvPr>
        </p:nvSpPr>
        <p:spPr>
          <a:xfrm>
            <a:off x="1303800" y="598575"/>
            <a:ext cx="7298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Generalizable approach - Optimizing</a:t>
            </a:r>
            <a:endParaRPr/>
          </a:p>
        </p:txBody>
      </p:sp>
      <p:sp>
        <p:nvSpPr>
          <p:cNvPr id="390" name="Google Shape;390;p24"/>
          <p:cNvSpPr txBox="1"/>
          <p:nvPr>
            <p:ph idx="1" type="body"/>
          </p:nvPr>
        </p:nvSpPr>
        <p:spPr>
          <a:xfrm>
            <a:off x="561850" y="1864925"/>
            <a:ext cx="59553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only go RIGHT or UP. What’s the maximum score you can get, if your score is the sum of the squares your path crossed?</a:t>
            </a:r>
            <a:endParaRPr/>
          </a:p>
        </p:txBody>
      </p:sp>
      <p:graphicFrame>
        <p:nvGraphicFramePr>
          <p:cNvPr id="391" name="Google Shape;391;p24"/>
          <p:cNvGraphicFramePr/>
          <p:nvPr/>
        </p:nvGraphicFramePr>
        <p:xfrm>
          <a:off x="4703200" y="252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1285225"/>
                <a:gridCol w="1285225"/>
                <a:gridCol w="1285225"/>
              </a:tblGrid>
              <a:tr h="5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2" name="Google Shape;392;p24"/>
          <p:cNvSpPr txBox="1"/>
          <p:nvPr/>
        </p:nvSpPr>
        <p:spPr>
          <a:xfrm>
            <a:off x="4703200" y="2234850"/>
            <a:ext cx="32478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Score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/>
          <p:nvPr>
            <p:ph type="title"/>
          </p:nvPr>
        </p:nvSpPr>
        <p:spPr>
          <a:xfrm>
            <a:off x="1303800" y="598575"/>
            <a:ext cx="7255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Generalizable approach - Optimizing</a:t>
            </a:r>
            <a:endParaRPr/>
          </a:p>
        </p:txBody>
      </p:sp>
      <p:sp>
        <p:nvSpPr>
          <p:cNvPr id="398" name="Google Shape;398;p25"/>
          <p:cNvSpPr txBox="1"/>
          <p:nvPr>
            <p:ph idx="1" type="body"/>
          </p:nvPr>
        </p:nvSpPr>
        <p:spPr>
          <a:xfrm>
            <a:off x="561850" y="1667525"/>
            <a:ext cx="59553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only go RIGHT or UP. What’s the maximum score you can get, if your score is the sum of the squares your path crossed?</a:t>
            </a:r>
            <a:endParaRPr/>
          </a:p>
        </p:txBody>
      </p:sp>
      <p:graphicFrame>
        <p:nvGraphicFramePr>
          <p:cNvPr id="399" name="Google Shape;399;p25"/>
          <p:cNvGraphicFramePr/>
          <p:nvPr/>
        </p:nvGraphicFramePr>
        <p:xfrm>
          <a:off x="4703200" y="252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1285225"/>
                <a:gridCol w="1285225"/>
                <a:gridCol w="1285225"/>
              </a:tblGrid>
              <a:tr h="5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0" name="Google Shape;400;p25"/>
          <p:cNvGraphicFramePr/>
          <p:nvPr/>
        </p:nvGraphicFramePr>
        <p:xfrm>
          <a:off x="628575" y="252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1285225"/>
                <a:gridCol w="1285225"/>
                <a:gridCol w="1285225"/>
              </a:tblGrid>
              <a:tr h="5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1" name="Google Shape;401;p25"/>
          <p:cNvSpPr txBox="1"/>
          <p:nvPr/>
        </p:nvSpPr>
        <p:spPr>
          <a:xfrm>
            <a:off x="4703200" y="2234850"/>
            <a:ext cx="32478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Score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25"/>
          <p:cNvSpPr txBox="1"/>
          <p:nvPr/>
        </p:nvSpPr>
        <p:spPr>
          <a:xfrm>
            <a:off x="694675" y="2234950"/>
            <a:ext cx="32478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Best Score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 txBox="1"/>
          <p:nvPr>
            <p:ph type="title"/>
          </p:nvPr>
        </p:nvSpPr>
        <p:spPr>
          <a:xfrm>
            <a:off x="1303800" y="598575"/>
            <a:ext cx="7255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408" name="Google Shape;408;p26"/>
          <p:cNvSpPr txBox="1"/>
          <p:nvPr>
            <p:ph idx="1" type="body"/>
          </p:nvPr>
        </p:nvSpPr>
        <p:spPr>
          <a:xfrm>
            <a:off x="642050" y="1597875"/>
            <a:ext cx="7028100" cy="25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can write a recurrence relation, then we can do DP by saving the states in a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Distinctways[i][j] = </a:t>
            </a:r>
            <a:r>
              <a:rPr lang="en"/>
              <a:t>Distinctways[i-1][j] + Distinctways[i][j-1]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BestScore[i][j] = Score[i][j] + max(BestScore[i-1][j], BestScore[i][j-1])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Contrast to memoization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"/>
          <p:cNvSpPr/>
          <p:nvPr/>
        </p:nvSpPr>
        <p:spPr>
          <a:xfrm>
            <a:off x="3799975" y="1453825"/>
            <a:ext cx="2727300" cy="144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7</a:t>
            </a:r>
            <a:endParaRPr/>
          </a:p>
        </p:txBody>
      </p:sp>
      <p:sp>
        <p:nvSpPr>
          <p:cNvPr id="414" name="Google Shape;41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looks different</a:t>
            </a:r>
            <a:endParaRPr/>
          </a:p>
        </p:txBody>
      </p:sp>
      <p:graphicFrame>
        <p:nvGraphicFramePr>
          <p:cNvPr id="415" name="Google Shape;415;p27"/>
          <p:cNvGraphicFramePr/>
          <p:nvPr/>
        </p:nvGraphicFramePr>
        <p:xfrm>
          <a:off x="1183463" y="24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6" name="Google Shape;416;p27"/>
          <p:cNvSpPr txBox="1"/>
          <p:nvPr/>
        </p:nvSpPr>
        <p:spPr>
          <a:xfrm>
            <a:off x="1002625" y="1604200"/>
            <a:ext cx="2797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Compute the maximum sum subarray of an 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sum subarray</a:t>
            </a:r>
            <a:endParaRPr/>
          </a:p>
        </p:txBody>
      </p:sp>
      <p:graphicFrame>
        <p:nvGraphicFramePr>
          <p:cNvPr id="422" name="Google Shape;422;p28"/>
          <p:cNvGraphicFramePr/>
          <p:nvPr/>
        </p:nvGraphicFramePr>
        <p:xfrm>
          <a:off x="2683788" y="170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600525"/>
                <a:gridCol w="666325"/>
                <a:gridCol w="666325"/>
                <a:gridCol w="666325"/>
                <a:gridCol w="666325"/>
                <a:gridCol w="666325"/>
                <a:gridCol w="666325"/>
                <a:gridCol w="666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3" name="Google Shape;423;p28"/>
          <p:cNvGraphicFramePr/>
          <p:nvPr/>
        </p:nvGraphicFramePr>
        <p:xfrm>
          <a:off x="2025688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4" name="Google Shape;424;p28"/>
          <p:cNvSpPr txBox="1"/>
          <p:nvPr/>
        </p:nvSpPr>
        <p:spPr>
          <a:xfrm>
            <a:off x="220575" y="2205800"/>
            <a:ext cx="15741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Best sum in the first i positions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5" name="Google Shape;425;p28"/>
          <p:cNvSpPr txBox="1"/>
          <p:nvPr/>
        </p:nvSpPr>
        <p:spPr>
          <a:xfrm>
            <a:off x="2326100" y="3138225"/>
            <a:ext cx="34089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How to fill in the next entry?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Not obvious, since we are extending from the array before it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sum subarray</a:t>
            </a:r>
            <a:endParaRPr/>
          </a:p>
        </p:txBody>
      </p:sp>
      <p:graphicFrame>
        <p:nvGraphicFramePr>
          <p:cNvPr id="431" name="Google Shape;431;p29"/>
          <p:cNvGraphicFramePr/>
          <p:nvPr/>
        </p:nvGraphicFramePr>
        <p:xfrm>
          <a:off x="2683788" y="170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2" name="Google Shape;432;p29"/>
          <p:cNvGraphicFramePr/>
          <p:nvPr/>
        </p:nvGraphicFramePr>
        <p:xfrm>
          <a:off x="2025688" y="2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3" name="Google Shape;433;p29"/>
          <p:cNvSpPr txBox="1"/>
          <p:nvPr/>
        </p:nvSpPr>
        <p:spPr>
          <a:xfrm>
            <a:off x="220575" y="2205800"/>
            <a:ext cx="15741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Best sum in the first i positions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220575" y="3120200"/>
            <a:ext cx="15741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Best sum ending in this position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35" name="Google Shape;435;p29"/>
          <p:cNvGraphicFramePr/>
          <p:nvPr/>
        </p:nvGraphicFramePr>
        <p:xfrm>
          <a:off x="2025688" y="324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6" name="Google Shape;436;p29"/>
          <p:cNvSpPr txBox="1"/>
          <p:nvPr/>
        </p:nvSpPr>
        <p:spPr>
          <a:xfrm>
            <a:off x="352150" y="3937650"/>
            <a:ext cx="86862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https://github.com/cpcosu/Weekly_Events/blob/master/Autumn%202020/2020-09-22/BestSum.cpp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 txBox="1"/>
          <p:nvPr>
            <p:ph type="title"/>
          </p:nvPr>
        </p:nvSpPr>
        <p:spPr>
          <a:xfrm>
            <a:off x="1303800" y="598575"/>
            <a:ext cx="7030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in a problem</a:t>
            </a:r>
            <a:endParaRPr/>
          </a:p>
        </p:txBody>
      </p:sp>
      <p:sp>
        <p:nvSpPr>
          <p:cNvPr id="442" name="Google Shape;442;p30"/>
          <p:cNvSpPr txBox="1"/>
          <p:nvPr>
            <p:ph idx="1" type="body"/>
          </p:nvPr>
        </p:nvSpPr>
        <p:spPr>
          <a:xfrm>
            <a:off x="962900" y="1418550"/>
            <a:ext cx="70305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a subarray of this array so as to maximize the sum of the even indexed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3" name="Google Shape;443;p30"/>
          <p:cNvGraphicFramePr/>
          <p:nvPr/>
        </p:nvGraphicFramePr>
        <p:xfrm>
          <a:off x="962888" y="21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4" name="Google Shape;444;p30"/>
          <p:cNvSpPr txBox="1"/>
          <p:nvPr/>
        </p:nvSpPr>
        <p:spPr>
          <a:xfrm>
            <a:off x="6366700" y="2179350"/>
            <a:ext cx="247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score = 1 + 3 + 7 + 2 = 13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45" name="Google Shape;445;p30"/>
          <p:cNvCxnSpPr/>
          <p:nvPr/>
        </p:nvCxnSpPr>
        <p:spPr>
          <a:xfrm>
            <a:off x="962900" y="2606850"/>
            <a:ext cx="2656500" cy="8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30"/>
          <p:cNvCxnSpPr/>
          <p:nvPr/>
        </p:nvCxnSpPr>
        <p:spPr>
          <a:xfrm flipH="1">
            <a:off x="962925" y="2596825"/>
            <a:ext cx="2626500" cy="8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47" name="Google Shape;447;p30"/>
          <p:cNvGraphicFramePr/>
          <p:nvPr/>
        </p:nvGraphicFramePr>
        <p:xfrm>
          <a:off x="962888" y="340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8" name="Google Shape;448;p30"/>
          <p:cNvSpPr txBox="1"/>
          <p:nvPr/>
        </p:nvSpPr>
        <p:spPr>
          <a:xfrm>
            <a:off x="6366700" y="3403950"/>
            <a:ext cx="247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score = 4 + 7 + 7 + 2 = 20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"/>
          <p:cNvSpPr txBox="1"/>
          <p:nvPr>
            <p:ph type="title"/>
          </p:nvPr>
        </p:nvSpPr>
        <p:spPr>
          <a:xfrm>
            <a:off x="1303800" y="598575"/>
            <a:ext cx="70305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Observations?</a:t>
            </a:r>
            <a:endParaRPr/>
          </a:p>
        </p:txBody>
      </p:sp>
      <p:sp>
        <p:nvSpPr>
          <p:cNvPr id="454" name="Google Shape;454;p31"/>
          <p:cNvSpPr txBox="1"/>
          <p:nvPr>
            <p:ph idx="1" type="body"/>
          </p:nvPr>
        </p:nvSpPr>
        <p:spPr>
          <a:xfrm>
            <a:off x="962900" y="1418550"/>
            <a:ext cx="70305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a subarray of this array so as to maximize the sum of the even indexed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5" name="Google Shape;455;p31"/>
          <p:cNvGraphicFramePr/>
          <p:nvPr/>
        </p:nvGraphicFramePr>
        <p:xfrm>
          <a:off x="962888" y="21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6" name="Google Shape;456;p31"/>
          <p:cNvSpPr txBox="1"/>
          <p:nvPr/>
        </p:nvSpPr>
        <p:spPr>
          <a:xfrm>
            <a:off x="6366700" y="2179350"/>
            <a:ext cx="247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score = 1 + 3 + 7 + 2 = 13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57" name="Google Shape;457;p31"/>
          <p:cNvCxnSpPr/>
          <p:nvPr/>
        </p:nvCxnSpPr>
        <p:spPr>
          <a:xfrm>
            <a:off x="1606000" y="2576700"/>
            <a:ext cx="3246600" cy="8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31"/>
          <p:cNvCxnSpPr/>
          <p:nvPr/>
        </p:nvCxnSpPr>
        <p:spPr>
          <a:xfrm flipH="1">
            <a:off x="1620975" y="2606850"/>
            <a:ext cx="3241800" cy="7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59" name="Google Shape;459;p31"/>
          <p:cNvGraphicFramePr/>
          <p:nvPr/>
        </p:nvGraphicFramePr>
        <p:xfrm>
          <a:off x="962888" y="340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0" name="Google Shape;460;p31"/>
          <p:cNvSpPr txBox="1"/>
          <p:nvPr/>
        </p:nvSpPr>
        <p:spPr>
          <a:xfrm>
            <a:off x="6366700" y="3403950"/>
            <a:ext cx="247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score = 1 + 7 + 3 + 2 = 13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2"/>
          <p:cNvSpPr txBox="1"/>
          <p:nvPr>
            <p:ph type="title"/>
          </p:nvPr>
        </p:nvSpPr>
        <p:spPr>
          <a:xfrm>
            <a:off x="1303800" y="598575"/>
            <a:ext cx="70305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- Case 1</a:t>
            </a:r>
            <a:endParaRPr/>
          </a:p>
        </p:txBody>
      </p:sp>
      <p:sp>
        <p:nvSpPr>
          <p:cNvPr id="466" name="Google Shape;466;p32"/>
          <p:cNvSpPr txBox="1"/>
          <p:nvPr>
            <p:ph idx="1" type="body"/>
          </p:nvPr>
        </p:nvSpPr>
        <p:spPr>
          <a:xfrm>
            <a:off x="962900" y="1418550"/>
            <a:ext cx="70305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from an even index, end before an even index. We must maximize the subarray sum along the new array (6, 1, -1, 7).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7" name="Google Shape;467;p32"/>
          <p:cNvGraphicFramePr/>
          <p:nvPr/>
        </p:nvGraphicFramePr>
        <p:xfrm>
          <a:off x="962888" y="21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8" name="Google Shape;468;p32"/>
          <p:cNvSpPr txBox="1"/>
          <p:nvPr/>
        </p:nvSpPr>
        <p:spPr>
          <a:xfrm>
            <a:off x="6366700" y="2179350"/>
            <a:ext cx="247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score = 1 + 3 + 7 + 2 = 13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9" name="Google Shape;469;p32"/>
          <p:cNvSpPr/>
          <p:nvPr/>
        </p:nvSpPr>
        <p:spPr>
          <a:xfrm>
            <a:off x="962900" y="2571750"/>
            <a:ext cx="1316100" cy="6969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+6</a:t>
            </a:r>
            <a:endParaRPr/>
          </a:p>
        </p:txBody>
      </p:sp>
      <p:sp>
        <p:nvSpPr>
          <p:cNvPr id="470" name="Google Shape;470;p32"/>
          <p:cNvSpPr/>
          <p:nvPr/>
        </p:nvSpPr>
        <p:spPr>
          <a:xfrm>
            <a:off x="2279100" y="2571750"/>
            <a:ext cx="1316100" cy="6969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</a:t>
            </a:r>
            <a:endParaRPr/>
          </a:p>
        </p:txBody>
      </p:sp>
      <p:sp>
        <p:nvSpPr>
          <p:cNvPr id="471" name="Google Shape;471;p32"/>
          <p:cNvSpPr/>
          <p:nvPr/>
        </p:nvSpPr>
        <p:spPr>
          <a:xfrm>
            <a:off x="3595300" y="2571750"/>
            <a:ext cx="1316100" cy="6969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472" name="Google Shape;472;p32"/>
          <p:cNvSpPr/>
          <p:nvPr/>
        </p:nvSpPr>
        <p:spPr>
          <a:xfrm>
            <a:off x="4911500" y="2571750"/>
            <a:ext cx="1316100" cy="6969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+7</a:t>
            </a:r>
            <a:endParaRPr/>
          </a:p>
        </p:txBody>
      </p:sp>
      <p:sp>
        <p:nvSpPr>
          <p:cNvPr id="473" name="Google Shape;473;p32"/>
          <p:cNvSpPr txBox="1"/>
          <p:nvPr/>
        </p:nvSpPr>
        <p:spPr>
          <a:xfrm>
            <a:off x="6366700" y="2933350"/>
            <a:ext cx="2905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Best score 26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"/>
          <p:cNvSpPr txBox="1"/>
          <p:nvPr>
            <p:ph type="title"/>
          </p:nvPr>
        </p:nvSpPr>
        <p:spPr>
          <a:xfrm>
            <a:off x="1303800" y="598575"/>
            <a:ext cx="70305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- Case 2</a:t>
            </a:r>
            <a:endParaRPr/>
          </a:p>
        </p:txBody>
      </p:sp>
      <p:sp>
        <p:nvSpPr>
          <p:cNvPr id="479" name="Google Shape;479;p33"/>
          <p:cNvSpPr txBox="1"/>
          <p:nvPr>
            <p:ph idx="1" type="body"/>
          </p:nvPr>
        </p:nvSpPr>
        <p:spPr>
          <a:xfrm>
            <a:off x="962900" y="1418550"/>
            <a:ext cx="70305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from an odd index, end before an odd index. We must maximize the subarray sum along the new array (4, -3 , 4).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0" name="Google Shape;480;p33"/>
          <p:cNvGraphicFramePr/>
          <p:nvPr/>
        </p:nvGraphicFramePr>
        <p:xfrm>
          <a:off x="962888" y="21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1" name="Google Shape;481;p33"/>
          <p:cNvSpPr txBox="1"/>
          <p:nvPr/>
        </p:nvSpPr>
        <p:spPr>
          <a:xfrm>
            <a:off x="6366700" y="2179350"/>
            <a:ext cx="247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score = 1 + 3 + 7 + 2 = 13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2" name="Google Shape;482;p33"/>
          <p:cNvSpPr/>
          <p:nvPr/>
        </p:nvSpPr>
        <p:spPr>
          <a:xfrm>
            <a:off x="1621000" y="2571750"/>
            <a:ext cx="1316100" cy="6969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+4</a:t>
            </a:r>
            <a:endParaRPr/>
          </a:p>
        </p:txBody>
      </p:sp>
      <p:sp>
        <p:nvSpPr>
          <p:cNvPr id="483" name="Google Shape;483;p33"/>
          <p:cNvSpPr/>
          <p:nvPr/>
        </p:nvSpPr>
        <p:spPr>
          <a:xfrm>
            <a:off x="2937250" y="2571750"/>
            <a:ext cx="1316100" cy="6969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</a:t>
            </a:r>
            <a:endParaRPr/>
          </a:p>
        </p:txBody>
      </p:sp>
      <p:sp>
        <p:nvSpPr>
          <p:cNvPr id="484" name="Google Shape;484;p33"/>
          <p:cNvSpPr/>
          <p:nvPr/>
        </p:nvSpPr>
        <p:spPr>
          <a:xfrm>
            <a:off x="4299900" y="2571750"/>
            <a:ext cx="1316100" cy="6969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+4</a:t>
            </a:r>
            <a:endParaRPr/>
          </a:p>
        </p:txBody>
      </p:sp>
      <p:sp>
        <p:nvSpPr>
          <p:cNvPr id="485" name="Google Shape;485;p33"/>
          <p:cNvSpPr txBox="1"/>
          <p:nvPr/>
        </p:nvSpPr>
        <p:spPr>
          <a:xfrm>
            <a:off x="6152200" y="2876250"/>
            <a:ext cx="2905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Best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score 18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6" name="Google Shape;486;p33"/>
          <p:cNvSpPr txBox="1"/>
          <p:nvPr/>
        </p:nvSpPr>
        <p:spPr>
          <a:xfrm>
            <a:off x="939050" y="3478800"/>
            <a:ext cx="4449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https://github.com/cpcosu/Weekly_Events/blob/master/Autumn%202020/2020-09-22/MaxSumEvenPositions.cpp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DP?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561850" y="1864925"/>
            <a:ext cx="59553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Solving a problem by first making it harder.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hard problem: Inversion Sum</a:t>
            </a:r>
            <a:endParaRPr/>
          </a:p>
        </p:txBody>
      </p:sp>
      <p:sp>
        <p:nvSpPr>
          <p:cNvPr id="492" name="Google Shape;492;p34"/>
          <p:cNvSpPr txBox="1"/>
          <p:nvPr>
            <p:ph idx="1" type="body"/>
          </p:nvPr>
        </p:nvSpPr>
        <p:spPr>
          <a:xfrm>
            <a:off x="1303800" y="1597875"/>
            <a:ext cx="7030500" cy="298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https://atcoder.jp/contests/agc030/tasks/agc030_d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 a sequence and a list of Q swaps, there are 2</a:t>
            </a:r>
            <a:r>
              <a:rPr baseline="30000" lang="en"/>
              <a:t>Q</a:t>
            </a:r>
            <a:r>
              <a:rPr lang="en"/>
              <a:t> ways to perform swaps. What’s the sum of the inversion numbers of all 2</a:t>
            </a:r>
            <a:r>
              <a:rPr baseline="30000" lang="en"/>
              <a:t>Q</a:t>
            </a:r>
            <a:r>
              <a:rPr lang="en"/>
              <a:t> final sequences (mod 10</a:t>
            </a:r>
            <a:r>
              <a:rPr baseline="30000" lang="en"/>
              <a:t>9</a:t>
            </a:r>
            <a:r>
              <a:rPr lang="en"/>
              <a:t> +7)?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A: 10, 20, 30, Swaps: (1,2) then (1,3)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inversion sum: 6</a:t>
            </a:r>
            <a:endParaRPr/>
          </a:p>
        </p:txBody>
      </p:sp>
      <p:graphicFrame>
        <p:nvGraphicFramePr>
          <p:cNvPr id="493" name="Google Shape;493;p34"/>
          <p:cNvGraphicFramePr/>
          <p:nvPr/>
        </p:nvGraphicFramePr>
        <p:xfrm>
          <a:off x="1303800" y="316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Nothing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Nothing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 20, 30 -&gt;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20, 10, 30 -&gt;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30, 20, 10 -&gt;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30, 10, 20 -&gt;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5"/>
          <p:cNvSpPr txBox="1"/>
          <p:nvPr>
            <p:ph idx="1" type="body"/>
          </p:nvPr>
        </p:nvSpPr>
        <p:spPr>
          <a:xfrm>
            <a:off x="1303800" y="1597875"/>
            <a:ext cx="7030500" cy="15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sequence and a list of Q swaps, there are 2</a:t>
            </a:r>
            <a:r>
              <a:rPr baseline="30000" lang="en"/>
              <a:t>Q</a:t>
            </a:r>
            <a:r>
              <a:rPr lang="en"/>
              <a:t> ways to perform swaps. What’s the sum of the inversion numbers of all 2</a:t>
            </a:r>
            <a:r>
              <a:rPr baseline="30000" lang="en"/>
              <a:t>Q</a:t>
            </a:r>
            <a:r>
              <a:rPr lang="en"/>
              <a:t> final sequences (mod 10</a:t>
            </a:r>
            <a:r>
              <a:rPr baseline="30000" lang="en"/>
              <a:t>9</a:t>
            </a:r>
            <a:r>
              <a:rPr lang="en"/>
              <a:t> +7)?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Just simulate all 2</a:t>
            </a:r>
            <a:r>
              <a:rPr baseline="30000" lang="en"/>
              <a:t>Q</a:t>
            </a:r>
            <a:r>
              <a:rPr lang="en"/>
              <a:t> pairs of swaps, then check all pairs at the end to see if they are inverted.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Time </a:t>
            </a:r>
            <a:endParaRPr/>
          </a:p>
        </p:txBody>
      </p:sp>
      <p:pic>
        <p:nvPicPr>
          <p:cNvPr descr="\Theta(2^Q(n^2+Q))" id="499" name="Google Shape;499;p3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475" y="2850600"/>
            <a:ext cx="3135802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</a:t>
            </a:r>
            <a:r>
              <a:rPr lang="en"/>
              <a:t>solution</a:t>
            </a:r>
            <a:endParaRPr/>
          </a:p>
        </p:txBody>
      </p:sp>
      <p:sp>
        <p:nvSpPr>
          <p:cNvPr id="505" name="Google Shape;505;p36"/>
          <p:cNvSpPr txBox="1"/>
          <p:nvPr>
            <p:ph idx="1" type="body"/>
          </p:nvPr>
        </p:nvSpPr>
        <p:spPr>
          <a:xfrm>
            <a:off x="1303800" y="1597875"/>
            <a:ext cx="7030500" cy="15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sequence and a list of Q swaps, there are 2</a:t>
            </a:r>
            <a:r>
              <a:rPr baseline="30000" lang="en"/>
              <a:t>Q</a:t>
            </a:r>
            <a:r>
              <a:rPr lang="en"/>
              <a:t> ways to perform swaps. What’s the sum of the inversion numbers of all 2</a:t>
            </a:r>
            <a:r>
              <a:rPr baseline="30000" lang="en"/>
              <a:t>Q</a:t>
            </a:r>
            <a:r>
              <a:rPr lang="en"/>
              <a:t> final sequences (mod 10</a:t>
            </a:r>
            <a:r>
              <a:rPr baseline="30000" lang="en"/>
              <a:t>9</a:t>
            </a:r>
            <a:r>
              <a:rPr lang="en"/>
              <a:t> +7)?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</a:t>
            </a:r>
            <a:r>
              <a:rPr lang="en"/>
              <a:t> tables </a:t>
            </a:r>
            <a:r>
              <a:rPr lang="en"/>
              <a:t>where the i</a:t>
            </a:r>
            <a:r>
              <a:rPr baseline="30000" lang="en"/>
              <a:t>th</a:t>
            </a:r>
            <a:r>
              <a:rPr lang="en"/>
              <a:t> row and j</a:t>
            </a:r>
            <a:r>
              <a:rPr baseline="30000" lang="en"/>
              <a:t>th</a:t>
            </a:r>
            <a:r>
              <a:rPr lang="en"/>
              <a:t> column in is the number of sequences where a</a:t>
            </a:r>
            <a:r>
              <a:rPr baseline="-25000" lang="en"/>
              <a:t>i</a:t>
            </a:r>
            <a:r>
              <a:rPr lang="en"/>
              <a:t> &lt; a</a:t>
            </a:r>
            <a:r>
              <a:rPr baseline="-25000" lang="en"/>
              <a:t>j</a:t>
            </a:r>
            <a:r>
              <a:rPr lang="en"/>
              <a:t> after the first k operations.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need a way to construct each table from the last one, this seems plausible.</a:t>
            </a:r>
            <a:endParaRPr/>
          </a:p>
        </p:txBody>
      </p:sp>
      <p:graphicFrame>
        <p:nvGraphicFramePr>
          <p:cNvPr id="506" name="Google Shape;506;p36"/>
          <p:cNvGraphicFramePr/>
          <p:nvPr/>
        </p:nvGraphicFramePr>
        <p:xfrm>
          <a:off x="362200" y="314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668725"/>
                <a:gridCol w="668725"/>
                <a:gridCol w="668725"/>
              </a:tblGrid>
              <a:tr h="3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7" name="Google Shape;507;p36"/>
          <p:cNvSpPr txBox="1"/>
          <p:nvPr/>
        </p:nvSpPr>
        <p:spPr>
          <a:xfrm>
            <a:off x="794375" y="4676800"/>
            <a:ext cx="1141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8" name="Google Shape;508;p36"/>
          <p:cNvSpPr txBox="1"/>
          <p:nvPr/>
        </p:nvSpPr>
        <p:spPr>
          <a:xfrm>
            <a:off x="2148250" y="4623288"/>
            <a:ext cx="1141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Swap(1,3)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9" name="Google Shape;509;p36"/>
          <p:cNvSpPr txBox="1"/>
          <p:nvPr/>
        </p:nvSpPr>
        <p:spPr>
          <a:xfrm>
            <a:off x="5170188" y="4623300"/>
            <a:ext cx="1141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Swap(1,2)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2,3,1" id="510" name="Google Shape;510;p3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388" y="4640300"/>
            <a:ext cx="55978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,3,1" id="511" name="Google Shape;511;p3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288" y="4623300"/>
            <a:ext cx="55978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, 3, 2" id="512" name="Google Shape;512;p3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938" y="4623300"/>
            <a:ext cx="55978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,3,1" id="513" name="Google Shape;513;p3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488" y="4623300"/>
            <a:ext cx="55978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, 3, 2" id="514" name="Google Shape;514;p3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1788" y="4623300"/>
            <a:ext cx="55978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, 1, 2" id="515" name="Google Shape;515;p3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1800" y="4834000"/>
            <a:ext cx="559780" cy="25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6" name="Google Shape;516;p36"/>
          <p:cNvGraphicFramePr/>
          <p:nvPr/>
        </p:nvGraphicFramePr>
        <p:xfrm>
          <a:off x="3003850" y="329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668725"/>
                <a:gridCol w="668725"/>
                <a:gridCol w="668725"/>
              </a:tblGrid>
              <a:tr h="3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7" name="Google Shape;517;p36"/>
          <p:cNvGraphicFramePr/>
          <p:nvPr/>
        </p:nvGraphicFramePr>
        <p:xfrm>
          <a:off x="6087150" y="324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668725"/>
                <a:gridCol w="668725"/>
                <a:gridCol w="668725"/>
              </a:tblGrid>
              <a:tr h="3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3, 2, 1" id="518" name="Google Shape;518;p3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7500" y="4834000"/>
            <a:ext cx="559780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7"/>
          <p:cNvSpPr txBox="1"/>
          <p:nvPr>
            <p:ph type="title"/>
          </p:nvPr>
        </p:nvSpPr>
        <p:spPr>
          <a:xfrm>
            <a:off x="1303800" y="598575"/>
            <a:ext cx="70305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</a:t>
            </a:r>
            <a:endParaRPr/>
          </a:p>
        </p:txBody>
      </p:sp>
      <p:sp>
        <p:nvSpPr>
          <p:cNvPr id="524" name="Google Shape;524;p37"/>
          <p:cNvSpPr txBox="1"/>
          <p:nvPr>
            <p:ph idx="1" type="body"/>
          </p:nvPr>
        </p:nvSpPr>
        <p:spPr>
          <a:xfrm>
            <a:off x="109350" y="1504450"/>
            <a:ext cx="3474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DP[k][i][j] - number of sequences where the i and jth elements are swapped after the first k operations.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Suppose the kth operation swaps indices x &lt; y</a:t>
            </a:r>
            <a:endParaRPr/>
          </a:p>
        </p:txBody>
      </p:sp>
      <p:sp>
        <p:nvSpPr>
          <p:cNvPr id="525" name="Google Shape;525;p37"/>
          <p:cNvSpPr txBox="1"/>
          <p:nvPr>
            <p:ph idx="1" type="body"/>
          </p:nvPr>
        </p:nvSpPr>
        <p:spPr>
          <a:xfrm>
            <a:off x="3583350" y="1365075"/>
            <a:ext cx="5219400" cy="3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DP[k][i][j] = DP[k-1][i][j]*2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DP[k]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DP[k]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DP[k-1]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DP[k-1]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DP[k]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DP[k]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DP[k-1]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DP[k-1]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DP[k]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DP[k]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DP[k-1][x][j] + DP[k-1][y][j];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descr="\Theta(Q*n^2)" id="526" name="Google Shape;526;p37" title="MathEquation,#000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50" y="3342450"/>
            <a:ext cx="2631762" cy="7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7"/>
          <p:cNvSpPr txBox="1"/>
          <p:nvPr/>
        </p:nvSpPr>
        <p:spPr>
          <a:xfrm>
            <a:off x="762000" y="4201025"/>
            <a:ext cx="2406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Equal to the size of the DP array, so there’s no way we can go faster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go faster</a:t>
            </a:r>
            <a:endParaRPr/>
          </a:p>
        </p:txBody>
      </p:sp>
      <p:sp>
        <p:nvSpPr>
          <p:cNvPr id="533" name="Google Shape;533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original problem statement, we have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1\leq N \leq 3000" id="534" name="Google Shape;5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345738"/>
            <a:ext cx="3111551" cy="45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\leq Q \leq 3000" id="535" name="Google Shape;5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2870675"/>
            <a:ext cx="3219999" cy="5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8"/>
          <p:cNvSpPr txBox="1"/>
          <p:nvPr/>
        </p:nvSpPr>
        <p:spPr>
          <a:xfrm>
            <a:off x="1373600" y="3669625"/>
            <a:ext cx="57450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Has DP failed us??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Inspiration!</a:t>
            </a:r>
            <a:endParaRPr/>
          </a:p>
        </p:txBody>
      </p:sp>
      <p:sp>
        <p:nvSpPr>
          <p:cNvPr id="542" name="Google Shape;542;p39"/>
          <p:cNvSpPr txBox="1"/>
          <p:nvPr>
            <p:ph idx="1" type="body"/>
          </p:nvPr>
        </p:nvSpPr>
        <p:spPr>
          <a:xfrm>
            <a:off x="1303800" y="1990050"/>
            <a:ext cx="7030500" cy="19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instead compute the </a:t>
            </a:r>
            <a:r>
              <a:rPr lang="en"/>
              <a:t>expected </a:t>
            </a:r>
            <a:r>
              <a:rPr lang="en"/>
              <a:t>number of inversions, then we are only updating about 2n terms in the array at each update.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compress the first dimension of our code since we don’t really use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https://github.com/cpcosu/Weekly_Events/blob/master/Autumn%202020/2020-09-22/InversionSum.cpp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Theta(nQ)" id="543" name="Google Shape;5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850" y="3830950"/>
            <a:ext cx="26193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Challenge</a:t>
            </a:r>
            <a:endParaRPr/>
          </a:p>
        </p:txBody>
      </p:sp>
      <p:sp>
        <p:nvSpPr>
          <p:cNvPr id="549" name="Google Shape;549;p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https://codeforces.com/contest/1418/problem/C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classical conundrum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561850" y="1864925"/>
            <a:ext cx="59553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only go RIGHT or UP. How many ways are there to get from START to</a:t>
            </a:r>
            <a:endParaRPr/>
          </a:p>
        </p:txBody>
      </p:sp>
      <p:graphicFrame>
        <p:nvGraphicFramePr>
          <p:cNvPr id="303" name="Google Shape;303;p17"/>
          <p:cNvGraphicFramePr/>
          <p:nvPr/>
        </p:nvGraphicFramePr>
        <p:xfrm>
          <a:off x="1042750" y="28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4" name="Google Shape;304;p17"/>
          <p:cNvSpPr txBox="1"/>
          <p:nvPr/>
        </p:nvSpPr>
        <p:spPr>
          <a:xfrm>
            <a:off x="6449400" y="1905425"/>
            <a:ext cx="1152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END?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6449400" y="1864925"/>
            <a:ext cx="2343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EVERY OTHER SQUARE?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classical conundrum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942875" y="1869750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only go RIGHT or UP. How many ways are there to get from START to EVERY OTHER SQUARE?</a:t>
            </a:r>
            <a:endParaRPr/>
          </a:p>
        </p:txBody>
      </p:sp>
      <p:graphicFrame>
        <p:nvGraphicFramePr>
          <p:cNvPr id="312" name="Google Shape;312;p18"/>
          <p:cNvGraphicFramePr/>
          <p:nvPr/>
        </p:nvGraphicFramePr>
        <p:xfrm>
          <a:off x="1042750" y="28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 b="0" l="12372" r="12372" t="0"/>
          <a:stretch/>
        </p:blipFill>
        <p:spPr>
          <a:xfrm>
            <a:off x="5244250" y="1386100"/>
            <a:ext cx="3232599" cy="2384201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18" name="Google Shape;318;p19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antihero - STATIC PROGRAMMING!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 see Pascal’s triangle…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Answer is just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Equal to number of ways to rearrange the sequence RRRRRUUUU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650" y="2794325"/>
            <a:ext cx="2857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Generalizable approach - Blockades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989575" y="1799125"/>
            <a:ext cx="59553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only go RIGHT or UP, but not through black squares. How many ways are there to get from START to END?</a:t>
            </a:r>
            <a:endParaRPr/>
          </a:p>
        </p:txBody>
      </p:sp>
      <p:graphicFrame>
        <p:nvGraphicFramePr>
          <p:cNvPr id="327" name="Google Shape;327;p20"/>
          <p:cNvGraphicFramePr/>
          <p:nvPr/>
        </p:nvGraphicFramePr>
        <p:xfrm>
          <a:off x="1042750" y="28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Generalizable approach - Blockades</a:t>
            </a:r>
            <a:endParaRPr/>
          </a:p>
        </p:txBody>
      </p:sp>
      <p:graphicFrame>
        <p:nvGraphicFramePr>
          <p:cNvPr id="333" name="Google Shape;333;p21"/>
          <p:cNvGraphicFramePr/>
          <p:nvPr/>
        </p:nvGraphicFramePr>
        <p:xfrm>
          <a:off x="1042750" y="28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{8DC75693-9546-4EC0-804D-5FEFD380F3B4}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989575" y="1799125"/>
            <a:ext cx="60858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only go RIGHT or UP, but not through black squares. How many ways are there to get from START to END?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521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Generalizable approach - Blockades 2.0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989575" y="1799125"/>
            <a:ext cx="60858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many ways are there to get from START to END?</a:t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1239275" y="3152750"/>
            <a:ext cx="778800" cy="7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</a:t>
            </a: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6514500" y="4100500"/>
            <a:ext cx="778800" cy="7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2"/>
          <p:cNvSpPr/>
          <p:nvPr/>
        </p:nvSpPr>
        <p:spPr>
          <a:xfrm>
            <a:off x="5623775" y="2377550"/>
            <a:ext cx="778800" cy="7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"/>
          <p:cNvSpPr/>
          <p:nvPr/>
        </p:nvSpPr>
        <p:spPr>
          <a:xfrm>
            <a:off x="4723350" y="3451200"/>
            <a:ext cx="778800" cy="7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2441075" y="3994825"/>
            <a:ext cx="778800" cy="7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2823775" y="2439950"/>
            <a:ext cx="778800" cy="7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/>
          <p:nvPr/>
        </p:nvSpPr>
        <p:spPr>
          <a:xfrm>
            <a:off x="7533300" y="2936875"/>
            <a:ext cx="867300" cy="7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cxnSp>
        <p:nvCxnSpPr>
          <p:cNvPr id="348" name="Google Shape;348;p22"/>
          <p:cNvCxnSpPr>
            <a:stCxn id="341" idx="7"/>
            <a:endCxn id="346" idx="2"/>
          </p:cNvCxnSpPr>
          <p:nvPr/>
        </p:nvCxnSpPr>
        <p:spPr>
          <a:xfrm flipH="1" rot="10800000">
            <a:off x="1904022" y="2796337"/>
            <a:ext cx="91980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2"/>
          <p:cNvCxnSpPr>
            <a:stCxn id="346" idx="6"/>
            <a:endCxn id="344" idx="1"/>
          </p:cNvCxnSpPr>
          <p:nvPr/>
        </p:nvCxnSpPr>
        <p:spPr>
          <a:xfrm>
            <a:off x="3602575" y="2796350"/>
            <a:ext cx="123480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2"/>
          <p:cNvCxnSpPr>
            <a:stCxn id="341" idx="5"/>
            <a:endCxn id="345" idx="1"/>
          </p:cNvCxnSpPr>
          <p:nvPr/>
        </p:nvCxnSpPr>
        <p:spPr>
          <a:xfrm>
            <a:off x="1904022" y="3761163"/>
            <a:ext cx="6510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2"/>
          <p:cNvCxnSpPr>
            <a:stCxn id="341" idx="6"/>
            <a:endCxn id="344" idx="2"/>
          </p:cNvCxnSpPr>
          <p:nvPr/>
        </p:nvCxnSpPr>
        <p:spPr>
          <a:xfrm>
            <a:off x="2018075" y="3509150"/>
            <a:ext cx="27054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22"/>
          <p:cNvCxnSpPr>
            <a:endCxn id="344" idx="2"/>
          </p:cNvCxnSpPr>
          <p:nvPr/>
        </p:nvCxnSpPr>
        <p:spPr>
          <a:xfrm flipH="1" rot="10800000">
            <a:off x="3128550" y="3807600"/>
            <a:ext cx="15948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2"/>
          <p:cNvCxnSpPr>
            <a:stCxn id="346" idx="6"/>
            <a:endCxn id="343" idx="2"/>
          </p:cNvCxnSpPr>
          <p:nvPr/>
        </p:nvCxnSpPr>
        <p:spPr>
          <a:xfrm flipH="1" rot="10800000">
            <a:off x="3602575" y="2733950"/>
            <a:ext cx="2021100" cy="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2"/>
          <p:cNvCxnSpPr>
            <a:stCxn id="345" idx="6"/>
            <a:endCxn id="342" idx="2"/>
          </p:cNvCxnSpPr>
          <p:nvPr/>
        </p:nvCxnSpPr>
        <p:spPr>
          <a:xfrm>
            <a:off x="3219875" y="4351225"/>
            <a:ext cx="3294600" cy="1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2"/>
          <p:cNvCxnSpPr>
            <a:stCxn id="344" idx="6"/>
            <a:endCxn id="347" idx="2"/>
          </p:cNvCxnSpPr>
          <p:nvPr/>
        </p:nvCxnSpPr>
        <p:spPr>
          <a:xfrm flipH="1" rot="10800000">
            <a:off x="5502150" y="3293400"/>
            <a:ext cx="2031300" cy="5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2"/>
          <p:cNvCxnSpPr>
            <a:stCxn id="342" idx="7"/>
            <a:endCxn id="347" idx="4"/>
          </p:cNvCxnSpPr>
          <p:nvPr/>
        </p:nvCxnSpPr>
        <p:spPr>
          <a:xfrm flipH="1" rot="10800000">
            <a:off x="7179247" y="3649587"/>
            <a:ext cx="78780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2"/>
          <p:cNvCxnSpPr>
            <a:stCxn id="343" idx="6"/>
            <a:endCxn id="347" idx="1"/>
          </p:cNvCxnSpPr>
          <p:nvPr/>
        </p:nvCxnSpPr>
        <p:spPr>
          <a:xfrm>
            <a:off x="6402575" y="2733950"/>
            <a:ext cx="12576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2"/>
          <p:cNvCxnSpPr>
            <a:stCxn id="344" idx="7"/>
            <a:endCxn id="343" idx="3"/>
          </p:cNvCxnSpPr>
          <p:nvPr/>
        </p:nvCxnSpPr>
        <p:spPr>
          <a:xfrm flipH="1" rot="10800000">
            <a:off x="5388097" y="2985887"/>
            <a:ext cx="349800" cy="5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2"/>
          <p:cNvCxnSpPr>
            <a:stCxn id="343" idx="5"/>
            <a:endCxn id="342" idx="0"/>
          </p:cNvCxnSpPr>
          <p:nvPr/>
        </p:nvCxnSpPr>
        <p:spPr>
          <a:xfrm>
            <a:off x="6288522" y="2985963"/>
            <a:ext cx="615300" cy="11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type="title"/>
          </p:nvPr>
        </p:nvSpPr>
        <p:spPr>
          <a:xfrm>
            <a:off x="1303800" y="598575"/>
            <a:ext cx="5210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Generalizable approach - Blockades 2.0</a:t>
            </a:r>
            <a:endParaRPr/>
          </a:p>
        </p:txBody>
      </p:sp>
      <p:sp>
        <p:nvSpPr>
          <p:cNvPr id="365" name="Google Shape;365;p23"/>
          <p:cNvSpPr txBox="1"/>
          <p:nvPr>
            <p:ph idx="1" type="body"/>
          </p:nvPr>
        </p:nvSpPr>
        <p:spPr>
          <a:xfrm>
            <a:off x="989575" y="1799125"/>
            <a:ext cx="60858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many ways are there to get from START to END?</a:t>
            </a: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1239275" y="3152750"/>
            <a:ext cx="778800" cy="7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6514500" y="4100500"/>
            <a:ext cx="778800" cy="7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5623775" y="2377550"/>
            <a:ext cx="778800" cy="7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4723350" y="3451200"/>
            <a:ext cx="778800" cy="7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2441075" y="3994825"/>
            <a:ext cx="778800" cy="7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2823775" y="2439950"/>
            <a:ext cx="778800" cy="7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7533300" y="2936875"/>
            <a:ext cx="867300" cy="7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cxnSp>
        <p:nvCxnSpPr>
          <p:cNvPr id="373" name="Google Shape;373;p23"/>
          <p:cNvCxnSpPr>
            <a:stCxn id="366" idx="7"/>
            <a:endCxn id="371" idx="2"/>
          </p:cNvCxnSpPr>
          <p:nvPr/>
        </p:nvCxnSpPr>
        <p:spPr>
          <a:xfrm flipH="1" rot="10800000">
            <a:off x="1904022" y="2796337"/>
            <a:ext cx="91980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3"/>
          <p:cNvCxnSpPr>
            <a:stCxn id="371" idx="6"/>
            <a:endCxn id="369" idx="1"/>
          </p:cNvCxnSpPr>
          <p:nvPr/>
        </p:nvCxnSpPr>
        <p:spPr>
          <a:xfrm>
            <a:off x="3602575" y="2796350"/>
            <a:ext cx="123480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3"/>
          <p:cNvCxnSpPr>
            <a:stCxn id="366" idx="5"/>
            <a:endCxn id="370" idx="1"/>
          </p:cNvCxnSpPr>
          <p:nvPr/>
        </p:nvCxnSpPr>
        <p:spPr>
          <a:xfrm>
            <a:off x="1904022" y="3761163"/>
            <a:ext cx="6510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3"/>
          <p:cNvCxnSpPr>
            <a:stCxn id="366" idx="6"/>
            <a:endCxn id="369" idx="2"/>
          </p:cNvCxnSpPr>
          <p:nvPr/>
        </p:nvCxnSpPr>
        <p:spPr>
          <a:xfrm>
            <a:off x="2018075" y="3509150"/>
            <a:ext cx="27054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3"/>
          <p:cNvCxnSpPr>
            <a:endCxn id="369" idx="2"/>
          </p:cNvCxnSpPr>
          <p:nvPr/>
        </p:nvCxnSpPr>
        <p:spPr>
          <a:xfrm flipH="1" rot="10800000">
            <a:off x="3128550" y="3807600"/>
            <a:ext cx="15948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3"/>
          <p:cNvCxnSpPr>
            <a:stCxn id="371" idx="6"/>
            <a:endCxn id="368" idx="2"/>
          </p:cNvCxnSpPr>
          <p:nvPr/>
        </p:nvCxnSpPr>
        <p:spPr>
          <a:xfrm flipH="1" rot="10800000">
            <a:off x="3602575" y="2733950"/>
            <a:ext cx="2021100" cy="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23"/>
          <p:cNvCxnSpPr>
            <a:stCxn id="370" idx="6"/>
            <a:endCxn id="367" idx="2"/>
          </p:cNvCxnSpPr>
          <p:nvPr/>
        </p:nvCxnSpPr>
        <p:spPr>
          <a:xfrm>
            <a:off x="3219875" y="4351225"/>
            <a:ext cx="3294600" cy="1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23"/>
          <p:cNvCxnSpPr>
            <a:stCxn id="369" idx="6"/>
            <a:endCxn id="372" idx="2"/>
          </p:cNvCxnSpPr>
          <p:nvPr/>
        </p:nvCxnSpPr>
        <p:spPr>
          <a:xfrm flipH="1" rot="10800000">
            <a:off x="5502150" y="3293400"/>
            <a:ext cx="2031300" cy="5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23"/>
          <p:cNvCxnSpPr>
            <a:stCxn id="367" idx="7"/>
            <a:endCxn id="372" idx="4"/>
          </p:cNvCxnSpPr>
          <p:nvPr/>
        </p:nvCxnSpPr>
        <p:spPr>
          <a:xfrm flipH="1" rot="10800000">
            <a:off x="7179247" y="3649587"/>
            <a:ext cx="78780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23"/>
          <p:cNvCxnSpPr>
            <a:stCxn id="368" idx="6"/>
            <a:endCxn id="372" idx="1"/>
          </p:cNvCxnSpPr>
          <p:nvPr/>
        </p:nvCxnSpPr>
        <p:spPr>
          <a:xfrm>
            <a:off x="6402575" y="2733950"/>
            <a:ext cx="12576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23"/>
          <p:cNvCxnSpPr>
            <a:stCxn id="369" idx="7"/>
            <a:endCxn id="368" idx="3"/>
          </p:cNvCxnSpPr>
          <p:nvPr/>
        </p:nvCxnSpPr>
        <p:spPr>
          <a:xfrm flipH="1" rot="10800000">
            <a:off x="5388097" y="2985887"/>
            <a:ext cx="349800" cy="5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23"/>
          <p:cNvCxnSpPr>
            <a:stCxn id="368" idx="5"/>
            <a:endCxn id="367" idx="0"/>
          </p:cNvCxnSpPr>
          <p:nvPr/>
        </p:nvCxnSpPr>
        <p:spPr>
          <a:xfrm>
            <a:off x="6288522" y="2985963"/>
            <a:ext cx="615300" cy="11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