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 SemiBold"/>
      <p:regular r:id="rId34"/>
      <p:bold r:id="rId35"/>
      <p:italic r:id="rId36"/>
      <p:boldItalic r:id="rId37"/>
    </p:embeddedFont>
    <p:embeddedFont>
      <p:font typeface="Amatic SC"/>
      <p:regular r:id="rId38"/>
      <p:bold r:id="rId39"/>
    </p:embeddedFont>
    <p:embeddedFont>
      <p:font typeface="Nunito"/>
      <p:regular r:id="rId40"/>
      <p:bold r:id="rId41"/>
      <p:italic r:id="rId42"/>
      <p:boldItalic r:id="rId43"/>
    </p:embeddedFont>
    <p:embeddedFont>
      <p:font typeface="Playfair Displ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44" Type="http://schemas.openxmlformats.org/officeDocument/2006/relationships/font" Target="fonts/PlayfairDisplay-regular.fntdata"/><Relationship Id="rId43" Type="http://schemas.openxmlformats.org/officeDocument/2006/relationships/font" Target="fonts/Nunito-boldItalic.fntdata"/><Relationship Id="rId46" Type="http://schemas.openxmlformats.org/officeDocument/2006/relationships/font" Target="fonts/PlayfairDisplay-italic.fntdata"/><Relationship Id="rId45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PlayfairDisplay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NunitoSemiBold-bold.fntdata"/><Relationship Id="rId34" Type="http://schemas.openxmlformats.org/officeDocument/2006/relationships/font" Target="fonts/NunitoSemiBold-regular.fntdata"/><Relationship Id="rId37" Type="http://schemas.openxmlformats.org/officeDocument/2006/relationships/font" Target="fonts/NunitoSemiBold-boldItalic.fntdata"/><Relationship Id="rId36" Type="http://schemas.openxmlformats.org/officeDocument/2006/relationships/font" Target="fonts/NunitoSemiBold-italic.fntdata"/><Relationship Id="rId39" Type="http://schemas.openxmlformats.org/officeDocument/2006/relationships/font" Target="fonts/AmaticSC-bold.fntdata"/><Relationship Id="rId38" Type="http://schemas.openxmlformats.org/officeDocument/2006/relationships/font" Target="fonts/AmaticSC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9ca38d06d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9ca38d06d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9ca38d06d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9ca38d06d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9ca38d06d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9ca38d06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9ca38d06d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9ca38d06d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ca38d06d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ca38d06d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9ca38d06d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9ca38d06d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9ca38d06d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9ca38d06d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9ca38d06d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9ca38d06d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9ca38d06d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9ca38d06d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9ca38d06d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9ca38d06d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9ca38d06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9ca38d06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9ca38d06d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9ca38d06d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integer O: </a:t>
            </a:r>
            <a:r>
              <a:rPr lang="en"/>
              <a:t>Co</a:t>
            </a:r>
            <a:r>
              <a:rPr lang="en"/>
              <a:t>mputing it accurately isn’t that easy thou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9ca38d06d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9ca38d06d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9ca38d06d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9ca38d06d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c4673d1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c4673d1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c4673d1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c4673d1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c4673d1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c4673d1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c4673d1f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c4673d1f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9ca38d06d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9ca38d06d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9ca38d06d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9ca38d06d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9ca38d06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9ca38d06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9ca38d06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9ca38d06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9ca38d0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9ca38d0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9ca38d06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9ca38d06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9ca38d06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9ca38d06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9ca38d0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9ca38d0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9ca38d06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9ca38d06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3" name="Google Shape;183;p15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Relationship Id="rId4" Type="http://schemas.openxmlformats.org/officeDocument/2006/relationships/image" Target="../media/image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gif"/><Relationship Id="rId4" Type="http://schemas.openxmlformats.org/officeDocument/2006/relationships/image" Target="../media/image1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3.gif"/><Relationship Id="rId5" Type="http://schemas.openxmlformats.org/officeDocument/2006/relationships/image" Target="../media/image22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 Profile Dynamic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Considerations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DP[i][P] = number of ways to completely fill the first i rows and have profile P in the next one, with no full dominos in row i+1.</a:t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450" y="698063"/>
            <a:ext cx="38100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</a:t>
            </a:r>
            <a:endParaRPr/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883525" y="21546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go from DP[i][P] to DP[i-1][Q]: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f(P,Q) = 1</a:t>
            </a: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45133" r="0" t="0"/>
          <a:stretch/>
        </p:blipFill>
        <p:spPr>
          <a:xfrm>
            <a:off x="5332150" y="926900"/>
            <a:ext cx="25188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5332150" y="3842725"/>
            <a:ext cx="24825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 = 1 + 2 + 8 + 16 = 27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 = 1 + 2 + 4 = 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</a:t>
            </a:r>
            <a:endParaRPr/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go from DP[i][P] to DP[i-1][Q]: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f(P,Q) =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150" y="777950"/>
            <a:ext cx="23241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</a:t>
            </a:r>
            <a:endParaRPr/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go from DP[i][P] to DP[i-1][Q]: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f(P,Q) =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275" y="919300"/>
            <a:ext cx="22479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idx="4294967295" type="title"/>
          </p:nvPr>
        </p:nvSpPr>
        <p:spPr>
          <a:xfrm>
            <a:off x="932775" y="643638"/>
            <a:ext cx="2879400" cy="9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</a:t>
            </a:r>
            <a:endParaRPr/>
          </a:p>
        </p:txBody>
      </p:sp>
      <p:pic>
        <p:nvPicPr>
          <p:cNvPr descr="DP[i][Q] = \sum_{1 \leq P \leq 2^N}DP[i-1][P]f(P,Q)" id="286" name="Google Shape;2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51" y="1708425"/>
            <a:ext cx="7679900" cy="1163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(N2^M2^M)"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450" y="3081450"/>
            <a:ext cx="48291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- Very Hard problem</a:t>
            </a:r>
            <a:endParaRPr/>
          </a:p>
        </p:txBody>
      </p:sp>
      <p:sp>
        <p:nvSpPr>
          <p:cNvPr id="293" name="Google Shape;293;p30"/>
          <p:cNvSpPr txBox="1"/>
          <p:nvPr>
            <p:ph idx="1" type="body"/>
          </p:nvPr>
        </p:nvSpPr>
        <p:spPr>
          <a:xfrm rot="-5400000">
            <a:off x="2568775" y="2793075"/>
            <a:ext cx="1665900" cy="5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1&lt;=M &lt;=10</a:t>
            </a:r>
            <a:endParaRPr/>
          </a:p>
        </p:txBody>
      </p:sp>
      <p:pic>
        <p:nvPicPr>
          <p:cNvPr id="294" name="Google Shape;2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825" y="1900050"/>
            <a:ext cx="2407000" cy="24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3719550" y="1728250"/>
            <a:ext cx="24069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1&lt;=N&lt;=1,000,000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idx="4294967295" type="title"/>
          </p:nvPr>
        </p:nvSpPr>
        <p:spPr>
          <a:xfrm>
            <a:off x="932775" y="643638"/>
            <a:ext cx="2879400" cy="9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</a:t>
            </a:r>
            <a:endParaRPr/>
          </a:p>
        </p:txBody>
      </p:sp>
      <p:pic>
        <p:nvPicPr>
          <p:cNvPr descr="DP[i][Q] = \sum_{\{P:f(P,Q)= 1\}}DP[i-1][P]" id="301" name="Google Shape;3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47" y="1776600"/>
            <a:ext cx="7263999" cy="120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mega(N*(1+\sqrt{2})^m)" id="302" name="Google Shape;3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75" y="3162125"/>
            <a:ext cx="73342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1714300" y="1186825"/>
            <a:ext cx="59016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https://gist.github.com/Alex7Li/2dab3baa08895bbb5702fabac4e3e2b5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https://coderevilbuggy.blogspot.com/2018/05/broken-profile-dynamic-programming.html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- Very Very Hard problem</a:t>
            </a:r>
            <a:endParaRPr/>
          </a:p>
        </p:txBody>
      </p:sp>
      <p:sp>
        <p:nvSpPr>
          <p:cNvPr id="318" name="Google Shape;318;p34"/>
          <p:cNvSpPr txBox="1"/>
          <p:nvPr>
            <p:ph idx="1" type="body"/>
          </p:nvPr>
        </p:nvSpPr>
        <p:spPr>
          <a:xfrm rot="-5400000">
            <a:off x="2318575" y="2764750"/>
            <a:ext cx="2067000" cy="5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1&lt;=M &lt;=BIG</a:t>
            </a:r>
            <a:endParaRPr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825" y="1900050"/>
            <a:ext cx="2407000" cy="24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3719550" y="1728250"/>
            <a:ext cx="24069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1&lt;=N&lt;=BIG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4294967295"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95" name="Google Shape;195;p17"/>
          <p:cNvSpPr txBox="1"/>
          <p:nvPr>
            <p:ph idx="4294967295" type="body"/>
          </p:nvPr>
        </p:nvSpPr>
        <p:spPr>
          <a:xfrm>
            <a:off x="5213000" y="1151550"/>
            <a:ext cx="27339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In how many ways can you cover an  n×m  board with dominos?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32" y="1289057"/>
            <a:ext cx="3280350" cy="32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Wikipedia</a:t>
            </a:r>
            <a:endParaRPr/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75" y="1808988"/>
            <a:ext cx="7074892" cy="15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- Mutilated Chessboard (Without 2 corners)</a:t>
            </a:r>
            <a:endParaRPr/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175" y="1411025"/>
            <a:ext cx="2971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175" y="1411025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500" y="4011350"/>
            <a:ext cx="3714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 txBox="1"/>
          <p:nvPr/>
        </p:nvSpPr>
        <p:spPr>
          <a:xfrm>
            <a:off x="903600" y="1419925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Is there at least 1 way?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- Mutilated Chessboard (2 Different colors)</a:t>
            </a:r>
            <a:endParaRPr/>
          </a:p>
        </p:txBody>
      </p:sp>
      <p:pic>
        <p:nvPicPr>
          <p:cNvPr id="341" name="Google Shape;3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88" y="1947225"/>
            <a:ext cx="446722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7"/>
          <p:cNvSpPr txBox="1"/>
          <p:nvPr/>
        </p:nvSpPr>
        <p:spPr>
          <a:xfrm>
            <a:off x="903600" y="1419925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Is there at least 1 way?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- Mutilated Chessboard</a:t>
            </a:r>
            <a:endParaRPr/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175" y="1411025"/>
            <a:ext cx="2971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550" y="1802825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500" y="4011350"/>
            <a:ext cx="3714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 txBox="1"/>
          <p:nvPr/>
        </p:nvSpPr>
        <p:spPr>
          <a:xfrm>
            <a:off x="903600" y="1419925"/>
            <a:ext cx="1959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Is there at least 1 way?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2" name="Google Shape;3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25" y="2517800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375" y="1802825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200" y="3241100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500" y="2889275"/>
            <a:ext cx="371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REphrasing</a:t>
            </a:r>
            <a:endParaRPr/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650" y="1222375"/>
            <a:ext cx="3004225" cy="307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REphrasing</a:t>
            </a:r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025" y="1242250"/>
            <a:ext cx="3004225" cy="307950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0"/>
          <p:cNvSpPr txBox="1"/>
          <p:nvPr/>
        </p:nvSpPr>
        <p:spPr>
          <a:xfrm>
            <a:off x="665275" y="1310700"/>
            <a:ext cx="41805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valid grid coloring corresponds to a perfect matching in this bipartite graph.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Finding a perfect matching in a graph can be done with the Hopcroft-Karp algorithm 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O(E\sqrt{V})" id="369" name="Google Shape;3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775" y="2506825"/>
            <a:ext cx="1726425" cy="55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((nm)^{1.5})" id="370" name="Google Shape;37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000" y="3327275"/>
            <a:ext cx="2254775" cy="6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REphrasing</a:t>
            </a:r>
            <a:endParaRPr/>
          </a:p>
        </p:txBody>
      </p:sp>
      <p:sp>
        <p:nvSpPr>
          <p:cNvPr id="376" name="Google Shape;376;p41"/>
          <p:cNvSpPr txBox="1"/>
          <p:nvPr/>
        </p:nvSpPr>
        <p:spPr>
          <a:xfrm>
            <a:off x="1042600" y="1320625"/>
            <a:ext cx="66330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This idea is the first step in getting us a polynomial time algorithm to count dominos on an n by m grid!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http://www.math.cmu.edu/~bwsulliv/domino-tilings.pdf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4294967295" type="title"/>
          </p:nvPr>
        </p:nvSpPr>
        <p:spPr>
          <a:xfrm>
            <a:off x="2526300" y="1151550"/>
            <a:ext cx="4091400" cy="28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Questions?</a:t>
            </a:r>
            <a:endParaRPr sz="1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/>
          <p:nvPr>
            <p:ph idx="4294967295" type="title"/>
          </p:nvPr>
        </p:nvSpPr>
        <p:spPr>
          <a:xfrm>
            <a:off x="2950650" y="1151550"/>
            <a:ext cx="3242700" cy="28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K Thx Bye</a:t>
            </a:r>
            <a:endParaRPr sz="1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- Easy problem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 rot="-5400000">
            <a:off x="3147650" y="2914825"/>
            <a:ext cx="825900" cy="5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 = 1</a:t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7739" l="0" r="33827" t="74109"/>
          <a:stretch/>
        </p:blipFill>
        <p:spPr>
          <a:xfrm>
            <a:off x="4027375" y="2885100"/>
            <a:ext cx="1592750" cy="4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3749350" y="2290650"/>
            <a:ext cx="24069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1&lt;=N&lt;=1,000,000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- Medium Problem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 rot="-5400000">
            <a:off x="1420225" y="2656494"/>
            <a:ext cx="745800" cy="5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M=2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3262775" y="1738175"/>
            <a:ext cx="24069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1&lt;=N&lt;=1,000,000</a:t>
            </a:r>
            <a:endParaRPr/>
          </a:p>
        </p:txBody>
      </p:sp>
      <p:pic>
        <p:nvPicPr>
          <p:cNvPr id="212" name="Google Shape;2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652" y="2273877"/>
            <a:ext cx="4424450" cy="1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idx="4294967295"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Problem - Solution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5441375" y="1261050"/>
            <a:ext cx="25023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end of any given tiling is one of the 2 patterns on the right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44187" r="4622" t="0"/>
          <a:stretch/>
        </p:blipFill>
        <p:spPr>
          <a:xfrm>
            <a:off x="1370275" y="1468550"/>
            <a:ext cx="19894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4294967295"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Problem - Solution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5441375" y="1261050"/>
            <a:ext cx="25023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end of any given tiling is one of the 2 patterns on the right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43442" r="0" t="0"/>
          <a:stretch/>
        </p:blipFill>
        <p:spPr>
          <a:xfrm>
            <a:off x="1122025" y="1438775"/>
            <a:ext cx="219792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400" y="2571738"/>
            <a:ext cx="1602802" cy="45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- Medium+ Problem</a:t>
            </a:r>
            <a:endParaRPr/>
          </a:p>
        </p:txBody>
      </p:sp>
      <p:sp>
        <p:nvSpPr>
          <p:cNvPr id="233" name="Google Shape;233;p22"/>
          <p:cNvSpPr txBox="1"/>
          <p:nvPr>
            <p:ph idx="1" type="body"/>
          </p:nvPr>
        </p:nvSpPr>
        <p:spPr>
          <a:xfrm rot="-5400000">
            <a:off x="1651175" y="2753425"/>
            <a:ext cx="939300" cy="5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M=3</a:t>
            </a:r>
            <a:endParaRPr/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3252850" y="1708375"/>
            <a:ext cx="24069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1&lt;=N&lt;=1,000,000</a:t>
            </a:r>
            <a:endParaRPr/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163" y="2086175"/>
            <a:ext cx="33813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738" y="3935475"/>
            <a:ext cx="27051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- Hard problem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 rot="-5400000">
            <a:off x="2665975" y="2890275"/>
            <a:ext cx="1471500" cy="5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1&lt;=M &lt;=5</a:t>
            </a:r>
            <a:endParaRPr/>
          </a:p>
        </p:txBody>
      </p:sp>
      <p:pic>
        <p:nvPicPr>
          <p:cNvPr id="243" name="Google Shape;2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825" y="1900050"/>
            <a:ext cx="2407000" cy="24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3719550" y="1728250"/>
            <a:ext cx="24069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1&lt;=N&lt;=1,000,000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Considerations</a:t>
            </a:r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600" y="815250"/>
            <a:ext cx="3354650" cy="314498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DP[i][P] = number of ways to completely fill the first i rows and have profile P in the next one.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