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2466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a LexicalAnalyzer</a:t>
            </a:r>
            <a:r>
              <a:rPr lang="en-US" dirty="0"/>
              <a:t> and top-down recursive descent to convert the tokens into a composite object based on the syntax rules defined for the grammar.</a:t>
            </a:r>
          </a:p>
        </p:txBody>
      </p:sp>
    </p:spTree>
    <p:extLst>
      <p:ext uri="{BB962C8B-B14F-4D97-AF65-F5344CB8AC3E}">
        <p14:creationId xmlns:p14="http://schemas.microsoft.com/office/powerpoint/2010/main" val="40790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Simple Search Expression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want to create a little language that will allow my users to express a simple search query.</a:t>
            </a:r>
          </a:p>
          <a:p>
            <a:r>
              <a:rPr lang="en-US" dirty="0"/>
              <a:t>Here are some examples of the types of queries that I want my users to be able to express</a:t>
            </a:r>
          </a:p>
          <a:p>
            <a:pPr lvl="1"/>
            <a:r>
              <a:rPr lang="en-US" b="1" dirty="0"/>
              <a:t>fox:</a:t>
            </a:r>
            <a:r>
              <a:rPr lang="en-US" dirty="0"/>
              <a:t> match any string containing the word “fox”.</a:t>
            </a:r>
          </a:p>
          <a:p>
            <a:pPr lvl="1"/>
            <a:r>
              <a:rPr lang="en-US" b="1" dirty="0"/>
              <a:t>fox and not (brown or black):</a:t>
            </a:r>
            <a:r>
              <a:rPr lang="en-US" dirty="0"/>
              <a:t> match any string containing the word fox, but not containing the word “brown” or the word “black”</a:t>
            </a:r>
          </a:p>
          <a:p>
            <a:pPr lvl="1"/>
            <a:r>
              <a:rPr lang="en-US" b="1" dirty="0"/>
              <a:t>“little red fox” and road:</a:t>
            </a:r>
            <a:r>
              <a:rPr lang="en-US" dirty="0"/>
              <a:t> match any string containing the phrase “little red fox” and the word “road”.</a:t>
            </a:r>
          </a:p>
          <a:p>
            <a:r>
              <a:rPr lang="en-US" dirty="0"/>
              <a:t>I want to design my search tool so that it performs case-sensitive search, but is also capable of performing case-insensitive searches. 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21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Simple Search Expression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could use code generation tools like </a:t>
            </a:r>
            <a:r>
              <a:rPr lang="en-US" dirty="0" err="1"/>
              <a:t>Lex</a:t>
            </a:r>
            <a:r>
              <a:rPr lang="en-US" dirty="0"/>
              <a:t> and </a:t>
            </a:r>
            <a:r>
              <a:rPr lang="en-US" dirty="0" err="1"/>
              <a:t>Yacc</a:t>
            </a:r>
            <a:r>
              <a:rPr lang="en-US" dirty="0"/>
              <a:t> for C, or </a:t>
            </a:r>
            <a:r>
              <a:rPr lang="en-US" dirty="0" err="1"/>
              <a:t>Antlr</a:t>
            </a:r>
            <a:r>
              <a:rPr lang="en-US" dirty="0"/>
              <a:t> for Java, but for a language this simple, it would be easier to code a parser by hand.</a:t>
            </a:r>
          </a:p>
          <a:p>
            <a:r>
              <a:rPr lang="en-US" dirty="0"/>
              <a:t>Creating a simple parser by hand gives me the following benefits:</a:t>
            </a:r>
          </a:p>
          <a:p>
            <a:pPr lvl="1"/>
            <a:r>
              <a:rPr lang="en-US" dirty="0"/>
              <a:t>better control over the structure and behavior of the resulting code. </a:t>
            </a:r>
          </a:p>
          <a:p>
            <a:pPr lvl="1"/>
            <a:r>
              <a:rPr lang="en-US" dirty="0"/>
              <a:t>makes it easier to maintain the code.</a:t>
            </a:r>
          </a:p>
          <a:p>
            <a:pPr lvl="1"/>
            <a:r>
              <a:rPr lang="en-US" dirty="0"/>
              <a:t>knowledge of how to create parsers in languages for which there are no parser generators (e.g. JavaScript)  </a:t>
            </a:r>
          </a:p>
          <a:p>
            <a:r>
              <a:rPr lang="en-US" dirty="0"/>
              <a:t>Knowing how to create a simple parser by hand also makes it easier to understand and customize the behavior of parser generators, which is useful for when you want to tackle a more complex DSL.  </a:t>
            </a:r>
          </a:p>
        </p:txBody>
      </p:sp>
    </p:spTree>
    <p:extLst>
      <p:ext uri="{BB962C8B-B14F-4D97-AF65-F5344CB8AC3E}">
        <p14:creationId xmlns:p14="http://schemas.microsoft.com/office/powerpoint/2010/main" val="194011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in Backus-Naur Form (BNF)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cs typeface="Courier New"/>
              </a:rPr>
              <a:t>A grammar defines the rules (a.k.a. productions) of the language syntax in terms of terminal and non-terminal symbols. Operator precedence is NOT, AND, OR.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expression       -&gt; </a:t>
            </a:r>
            <a:r>
              <a:rPr lang="en-US" sz="1600" dirty="0" err="1">
                <a:latin typeface="Courier New"/>
                <a:cs typeface="Courier New"/>
              </a:rPr>
              <a:t>orExpression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orExpression</a:t>
            </a:r>
            <a:r>
              <a:rPr lang="en-US" sz="1600" dirty="0">
                <a:latin typeface="Courier New"/>
                <a:cs typeface="Courier New"/>
              </a:rPr>
              <a:t>     -&gt; </a:t>
            </a:r>
            <a:r>
              <a:rPr lang="en-US" sz="1600" dirty="0" err="1">
                <a:latin typeface="Courier New"/>
                <a:cs typeface="Courier New"/>
              </a:rPr>
              <a:t>andExpression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or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orExpression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orExpression</a:t>
            </a:r>
            <a:r>
              <a:rPr lang="en-US" sz="1600" dirty="0">
                <a:latin typeface="Courier New"/>
                <a:cs typeface="Courier New"/>
              </a:rPr>
              <a:t>     -&gt; </a:t>
            </a:r>
            <a:r>
              <a:rPr lang="en-US" sz="1600" dirty="0" err="1">
                <a:latin typeface="Courier New"/>
                <a:cs typeface="Courier New"/>
              </a:rPr>
              <a:t>andExpression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andExpression</a:t>
            </a:r>
            <a:r>
              <a:rPr lang="en-US" sz="1600" dirty="0">
                <a:latin typeface="Courier New"/>
                <a:cs typeface="Courier New"/>
              </a:rPr>
              <a:t>    -&gt; </a:t>
            </a:r>
            <a:r>
              <a:rPr lang="en-US" sz="1600" dirty="0" err="1">
                <a:latin typeface="Courier New"/>
                <a:cs typeface="Courier New"/>
              </a:rPr>
              <a:t>notExpression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and </a:t>
            </a:r>
            <a:r>
              <a:rPr lang="en-US" sz="1600" dirty="0" err="1">
                <a:latin typeface="Courier New"/>
                <a:cs typeface="Courier New"/>
              </a:rPr>
              <a:t>andExpression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andExpression</a:t>
            </a:r>
            <a:r>
              <a:rPr lang="en-US" sz="1600" dirty="0">
                <a:latin typeface="Courier New"/>
                <a:cs typeface="Courier New"/>
              </a:rPr>
              <a:t>    -&gt; </a:t>
            </a:r>
            <a:r>
              <a:rPr lang="en-US" sz="1600" dirty="0" err="1">
                <a:latin typeface="Courier New"/>
                <a:cs typeface="Courier New"/>
              </a:rPr>
              <a:t>notExpression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notExpression</a:t>
            </a:r>
            <a:r>
              <a:rPr lang="en-US" sz="1600" dirty="0">
                <a:latin typeface="Courier New"/>
                <a:cs typeface="Courier New"/>
              </a:rPr>
              <a:t>    -&gt; </a:t>
            </a:r>
            <a:r>
              <a:rPr lang="en-US" sz="1600" b="1" dirty="0">
                <a:latin typeface="Courier New"/>
                <a:cs typeface="Courier New"/>
              </a:rPr>
              <a:t>not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simpleExpression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notExpression</a:t>
            </a:r>
            <a:r>
              <a:rPr lang="en-US" sz="1600" dirty="0">
                <a:latin typeface="Courier New"/>
                <a:cs typeface="Courier New"/>
              </a:rPr>
              <a:t>    -&gt; </a:t>
            </a:r>
            <a:r>
              <a:rPr lang="en-US" sz="1600" dirty="0" err="1">
                <a:latin typeface="Courier New"/>
                <a:cs typeface="Courier New"/>
              </a:rPr>
              <a:t>simpleExpression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simpleExpression</a:t>
            </a:r>
            <a:r>
              <a:rPr lang="en-US" sz="1600" dirty="0">
                <a:latin typeface="Courier New"/>
                <a:cs typeface="Courier New"/>
              </a:rPr>
              <a:t> -&gt; </a:t>
            </a:r>
            <a:r>
              <a:rPr lang="en-US" sz="1600" b="1" dirty="0">
                <a:latin typeface="Courier New"/>
                <a:cs typeface="Courier New"/>
              </a:rPr>
              <a:t>( </a:t>
            </a:r>
            <a:r>
              <a:rPr lang="en-US" sz="1600" dirty="0" err="1">
                <a:latin typeface="Courier New"/>
                <a:cs typeface="Courier New"/>
              </a:rPr>
              <a:t>orExpression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simpleExpression</a:t>
            </a:r>
            <a:r>
              <a:rPr lang="en-US" sz="1600" dirty="0">
                <a:latin typeface="Courier New"/>
                <a:cs typeface="Courier New"/>
              </a:rPr>
              <a:t> -&gt; </a:t>
            </a:r>
            <a:r>
              <a:rPr lang="en-US" sz="1600" b="1" dirty="0">
                <a:latin typeface="Courier New"/>
                <a:cs typeface="Courier New"/>
              </a:rPr>
              <a:t>word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simpleExpression</a:t>
            </a:r>
            <a:r>
              <a:rPr lang="en-US" sz="1600" dirty="0">
                <a:latin typeface="Courier New"/>
                <a:cs typeface="Courier New"/>
              </a:rPr>
              <a:t> -&gt; </a:t>
            </a:r>
            <a:r>
              <a:rPr lang="en-US" sz="1600" b="1" dirty="0" err="1">
                <a:latin typeface="Courier New"/>
                <a:cs typeface="Courier New"/>
              </a:rPr>
              <a:t>quoted_string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865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fox and not (brown or black)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1-13 at 11.1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9" y="2264896"/>
            <a:ext cx="3334271" cy="39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Model: Composite Pattern</a:t>
            </a:r>
          </a:p>
        </p:txBody>
      </p:sp>
      <p:pic>
        <p:nvPicPr>
          <p:cNvPr id="8" name="Content Placeholder 7" descr="Screen Shot 2017-01-13 at 3.11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60" b="-27460"/>
          <a:stretch>
            <a:fillRect/>
          </a:stretch>
        </p:blipFill>
        <p:spPr>
          <a:xfrm>
            <a:off x="171638" y="1600199"/>
            <a:ext cx="8839343" cy="4565021"/>
          </a:xfrm>
        </p:spPr>
      </p:pic>
    </p:spTree>
    <p:extLst>
      <p:ext uri="{BB962C8B-B14F-4D97-AF65-F5344CB8AC3E}">
        <p14:creationId xmlns:p14="http://schemas.microsoft.com/office/powerpoint/2010/main" val="15149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Model: Composite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fox and not (brown or black)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b="1" dirty="0"/>
              <a:t>Expression e = new </a:t>
            </a:r>
            <a:r>
              <a:rPr lang="en-US" sz="1400" b="1" dirty="0" err="1"/>
              <a:t>AndExpression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("fox"),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NotExpression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OrExpression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("brown"),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("black")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   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err="1"/>
              <a:t>if</a:t>
            </a:r>
            <a:r>
              <a:rPr lang="de-DE" sz="1400" dirty="0"/>
              <a:t> (</a:t>
            </a:r>
            <a:r>
              <a:rPr lang="de-DE" sz="1400" b="1" dirty="0" err="1"/>
              <a:t>e.search</a:t>
            </a:r>
            <a:r>
              <a:rPr lang="de-DE" sz="1400" b="1" dirty="0"/>
              <a:t>(“The </a:t>
            </a:r>
            <a:r>
              <a:rPr lang="de-DE" sz="1400" b="1" dirty="0" err="1"/>
              <a:t>red</a:t>
            </a:r>
            <a:r>
              <a:rPr lang="de-DE" sz="1400" b="1" dirty="0"/>
              <a:t> </a:t>
            </a:r>
            <a:r>
              <a:rPr lang="de-DE" sz="1400" b="1" dirty="0" err="1"/>
              <a:t>fox</a:t>
            </a:r>
            <a:r>
              <a:rPr lang="de-DE" sz="1400" b="1" dirty="0"/>
              <a:t> </a:t>
            </a:r>
            <a:r>
              <a:rPr lang="de-DE" sz="1400" b="1" dirty="0" err="1"/>
              <a:t>raced</a:t>
            </a:r>
            <a:r>
              <a:rPr lang="de-DE" sz="1400" b="1" dirty="0"/>
              <a:t> </a:t>
            </a:r>
            <a:r>
              <a:rPr lang="de-DE" sz="1400" b="1" dirty="0" err="1"/>
              <a:t>across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road</a:t>
            </a:r>
            <a:r>
              <a:rPr lang="de-DE" sz="1400" b="1" dirty="0"/>
              <a:t>“)</a:t>
            </a:r>
            <a:r>
              <a:rPr lang="de-DE" sz="1400" dirty="0"/>
              <a:t>) {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  </a:t>
            </a:r>
            <a:r>
              <a:rPr lang="de-DE" sz="1400" dirty="0" err="1"/>
              <a:t>System.out.println</a:t>
            </a:r>
            <a:r>
              <a:rPr lang="de-DE" sz="1400" dirty="0"/>
              <a:t>(“The </a:t>
            </a:r>
            <a:r>
              <a:rPr lang="de-DE" sz="1400" dirty="0" err="1"/>
              <a:t>specified</a:t>
            </a:r>
            <a:r>
              <a:rPr lang="de-DE" sz="1400" dirty="0"/>
              <a:t> </a:t>
            </a:r>
            <a:r>
              <a:rPr lang="de-DE" sz="1400" dirty="0" err="1"/>
              <a:t>string</a:t>
            </a:r>
            <a:r>
              <a:rPr lang="de-DE" sz="1400" dirty="0"/>
              <a:t> </a:t>
            </a:r>
            <a:r>
              <a:rPr lang="de-DE" sz="1400" dirty="0" err="1"/>
              <a:t>satifies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search</a:t>
            </a:r>
            <a:r>
              <a:rPr lang="de-DE" sz="1400" dirty="0"/>
              <a:t> </a:t>
            </a:r>
            <a:r>
              <a:rPr lang="de-DE" sz="1400" dirty="0" err="1"/>
              <a:t>expression</a:t>
            </a:r>
            <a:r>
              <a:rPr lang="de-DE" sz="1400" dirty="0"/>
              <a:t>“);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} </a:t>
            </a:r>
            <a:r>
              <a:rPr lang="de-DE" sz="1400" dirty="0" err="1"/>
              <a:t>else</a:t>
            </a:r>
            <a:r>
              <a:rPr lang="de-DE" sz="1400" dirty="0"/>
              <a:t> {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  </a:t>
            </a:r>
            <a:r>
              <a:rPr lang="de-DE" sz="1400" dirty="0" err="1"/>
              <a:t>System.out.println</a:t>
            </a:r>
            <a:r>
              <a:rPr lang="de-DE" sz="1400" dirty="0"/>
              <a:t>(“The </a:t>
            </a:r>
            <a:r>
              <a:rPr lang="de-DE" sz="1400" dirty="0" err="1"/>
              <a:t>specified</a:t>
            </a:r>
            <a:r>
              <a:rPr lang="de-DE" sz="1400" dirty="0"/>
              <a:t> </a:t>
            </a:r>
            <a:r>
              <a:rPr lang="de-DE" sz="1400" dirty="0" err="1"/>
              <a:t>string</a:t>
            </a:r>
            <a:r>
              <a:rPr lang="de-DE" sz="1400" dirty="0"/>
              <a:t> </a:t>
            </a:r>
            <a:r>
              <a:rPr lang="de-DE" sz="1400" dirty="0" err="1"/>
              <a:t>does</a:t>
            </a:r>
            <a:r>
              <a:rPr lang="de-DE" sz="1400" dirty="0"/>
              <a:t> not </a:t>
            </a:r>
            <a:r>
              <a:rPr lang="de-DE" sz="1400" dirty="0" err="1"/>
              <a:t>satisfy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search</a:t>
            </a:r>
            <a:r>
              <a:rPr lang="de-DE" sz="1400" dirty="0"/>
              <a:t> </a:t>
            </a:r>
            <a:r>
              <a:rPr lang="de-DE" sz="1400" dirty="0" err="1"/>
              <a:t>expression</a:t>
            </a:r>
            <a:r>
              <a:rPr lang="de-DE" sz="1400" dirty="0"/>
              <a:t>“);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45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Little Language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of our parser is to convert a string representing an expression such as “fox and not (brown or black)” into a composite object like the one we created programmatically in the previous slide.</a:t>
            </a:r>
          </a:p>
          <a:p>
            <a:r>
              <a:rPr lang="en-US" dirty="0"/>
              <a:t>The little language parser will be subdivided into two separate processes: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/>
              <a:t>Lexical Analyzer: converts a sequence of characters into a sequence of language-specific terminal symbols.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/>
              <a:t>Parser: converts a sequence of terminal symbols into a composite object.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9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Accepts a sequence of characters and converts them into a sequence of terminal symbols (a.k.a. tokens).</a:t>
            </a:r>
          </a:p>
          <a:p>
            <a:r>
              <a:rPr lang="en-US" dirty="0"/>
              <a:t>Each token has a </a:t>
            </a:r>
            <a:r>
              <a:rPr lang="en-US" u="sng" dirty="0"/>
              <a:t>type</a:t>
            </a:r>
            <a:r>
              <a:rPr lang="en-US" dirty="0"/>
              <a:t> which can be expressed as a regular expression and a </a:t>
            </a:r>
            <a:r>
              <a:rPr lang="en-US" u="sng" dirty="0"/>
              <a:t>lexeme</a:t>
            </a:r>
            <a:r>
              <a:rPr lang="en-US" dirty="0"/>
              <a:t>, which is the string that matched the regular expression for the token in question.  </a:t>
            </a:r>
          </a:p>
          <a:p>
            <a:r>
              <a:rPr lang="en-US" dirty="0"/>
              <a:t>Token Types: AND, OR, NOT, LEFT_PAREN, RIGHT_PAREN, WORD, QUOTED_STRING, EOF</a:t>
            </a:r>
          </a:p>
          <a:p>
            <a:r>
              <a:rPr lang="en-US" dirty="0"/>
              <a:t>For an expression such as: “</a:t>
            </a:r>
            <a:r>
              <a:rPr lang="en-US" b="1" dirty="0"/>
              <a:t>fox and not (brown or black)”</a:t>
            </a:r>
            <a:r>
              <a:rPr lang="en-US" dirty="0"/>
              <a:t>, the sequence </a:t>
            </a:r>
            <a:r>
              <a:rPr lang="en-US"/>
              <a:t>of tokens produced </a:t>
            </a:r>
            <a:r>
              <a:rPr lang="en-US" dirty="0"/>
              <a:t>by consecutive calls to </a:t>
            </a:r>
            <a:r>
              <a:rPr lang="en-US" dirty="0" err="1"/>
              <a:t>lexer.nextToken</a:t>
            </a:r>
            <a:r>
              <a:rPr lang="en-US" dirty="0"/>
              <a:t>() are:</a:t>
            </a:r>
          </a:p>
          <a:p>
            <a:pPr marL="0" indent="0">
              <a:buNone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lexeme=“fox”}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{type=AND, lexeme=“and”}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{type=NOT, lexeme=“not”}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{type=LEFT_PAREN, lexeme=“(”}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lexeme=“brown”}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{type=OR, lexeme=“or”}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lexeme=“black”}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{type=RIGHT_PAREN, lexeme=“)”}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{type=EOF, lexeme=null}</a:t>
            </a:r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4243</TotalTime>
  <Words>780</Words>
  <Application>Microsoft Macintosh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Courier New</vt:lpstr>
      <vt:lpstr>News Gothic MT</vt:lpstr>
      <vt:lpstr>Wingdings 2</vt:lpstr>
      <vt:lpstr>Breeze</vt:lpstr>
      <vt:lpstr>Little Language</vt:lpstr>
      <vt:lpstr>Building a Simple Search Expression Language</vt:lpstr>
      <vt:lpstr>Building a Simple Search Expression Language</vt:lpstr>
      <vt:lpstr>Grammar in Backus-Naur Form (BNF)</vt:lpstr>
      <vt:lpstr>Syntax Trees</vt:lpstr>
      <vt:lpstr>Object Model: Composite Pattern</vt:lpstr>
      <vt:lpstr>Object Model: Composite Pattern</vt:lpstr>
      <vt:lpstr>Building a Little Language Parser</vt:lpstr>
      <vt:lpstr>Lexical Analyzer</vt:lpstr>
      <vt:lpstr>Parser</vt:lpstr>
    </vt:vector>
  </TitlesOfParts>
  <Company>MadDog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Language</dc:title>
  <dc:creator>Carlos Devoto</dc:creator>
  <cp:lastModifiedBy>Carlos Devoto</cp:lastModifiedBy>
  <cp:revision>25</cp:revision>
  <dcterms:created xsi:type="dcterms:W3CDTF">2017-01-13T14:47:39Z</dcterms:created>
  <dcterms:modified xsi:type="dcterms:W3CDTF">2021-07-19T21:42:15Z</dcterms:modified>
</cp:coreProperties>
</file>