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1"/>
  </p:normalViewPr>
  <p:slideViewPr>
    <p:cSldViewPr snapToGrid="0" snapToObjects="1">
      <p:cViewPr varScale="1">
        <p:scale>
          <a:sx n="91" d="100"/>
          <a:sy n="91"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3DD416-D950-944A-9603-6B36C43D551B}" type="datetimeFigureOut">
              <a:rPr lang="en-US" smtClean="0"/>
              <a:t>2/23/18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771C8-CCBD-9E48-9EE8-A3BFB4C3D9E1}" type="slidenum">
              <a:rPr lang="en-US" smtClean="0"/>
              <a:t>‹#›</a:t>
            </a:fld>
            <a:endParaRPr lang="en-US"/>
          </a:p>
        </p:txBody>
      </p:sp>
    </p:spTree>
    <p:extLst>
      <p:ext uri="{BB962C8B-B14F-4D97-AF65-F5344CB8AC3E}">
        <p14:creationId xmlns:p14="http://schemas.microsoft.com/office/powerpoint/2010/main" val="223637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3DD416-D950-944A-9603-6B36C43D551B}" type="datetimeFigureOut">
              <a:rPr lang="en-US" smtClean="0"/>
              <a:t>2/23/18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771C8-CCBD-9E48-9EE8-A3BFB4C3D9E1}" type="slidenum">
              <a:rPr lang="en-US" smtClean="0"/>
              <a:t>‹#›</a:t>
            </a:fld>
            <a:endParaRPr lang="en-US"/>
          </a:p>
        </p:txBody>
      </p:sp>
    </p:spTree>
    <p:extLst>
      <p:ext uri="{BB962C8B-B14F-4D97-AF65-F5344CB8AC3E}">
        <p14:creationId xmlns:p14="http://schemas.microsoft.com/office/powerpoint/2010/main" val="1690182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3DD416-D950-944A-9603-6B36C43D551B}" type="datetimeFigureOut">
              <a:rPr lang="en-US" smtClean="0"/>
              <a:t>2/23/18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771C8-CCBD-9E48-9EE8-A3BFB4C3D9E1}" type="slidenum">
              <a:rPr lang="en-US" smtClean="0"/>
              <a:t>‹#›</a:t>
            </a:fld>
            <a:endParaRPr lang="en-US"/>
          </a:p>
        </p:txBody>
      </p:sp>
    </p:spTree>
    <p:extLst>
      <p:ext uri="{BB962C8B-B14F-4D97-AF65-F5344CB8AC3E}">
        <p14:creationId xmlns:p14="http://schemas.microsoft.com/office/powerpoint/2010/main" val="212571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3DD416-D950-944A-9603-6B36C43D551B}" type="datetimeFigureOut">
              <a:rPr lang="en-US" smtClean="0"/>
              <a:t>2/23/18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771C8-CCBD-9E48-9EE8-A3BFB4C3D9E1}" type="slidenum">
              <a:rPr lang="en-US" smtClean="0"/>
              <a:t>‹#›</a:t>
            </a:fld>
            <a:endParaRPr lang="en-US"/>
          </a:p>
        </p:txBody>
      </p:sp>
    </p:spTree>
    <p:extLst>
      <p:ext uri="{BB962C8B-B14F-4D97-AF65-F5344CB8AC3E}">
        <p14:creationId xmlns:p14="http://schemas.microsoft.com/office/powerpoint/2010/main" val="571752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3DD416-D950-944A-9603-6B36C43D551B}" type="datetimeFigureOut">
              <a:rPr lang="en-US" smtClean="0"/>
              <a:t>2/23/18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771C8-CCBD-9E48-9EE8-A3BFB4C3D9E1}" type="slidenum">
              <a:rPr lang="en-US" smtClean="0"/>
              <a:t>‹#›</a:t>
            </a:fld>
            <a:endParaRPr lang="en-US"/>
          </a:p>
        </p:txBody>
      </p:sp>
    </p:spTree>
    <p:extLst>
      <p:ext uri="{BB962C8B-B14F-4D97-AF65-F5344CB8AC3E}">
        <p14:creationId xmlns:p14="http://schemas.microsoft.com/office/powerpoint/2010/main" val="1600716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3DD416-D950-944A-9603-6B36C43D551B}" type="datetimeFigureOut">
              <a:rPr lang="en-US" smtClean="0"/>
              <a:t>2/23/18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771C8-CCBD-9E48-9EE8-A3BFB4C3D9E1}" type="slidenum">
              <a:rPr lang="en-US" smtClean="0"/>
              <a:t>‹#›</a:t>
            </a:fld>
            <a:endParaRPr lang="en-US"/>
          </a:p>
        </p:txBody>
      </p:sp>
    </p:spTree>
    <p:extLst>
      <p:ext uri="{BB962C8B-B14F-4D97-AF65-F5344CB8AC3E}">
        <p14:creationId xmlns:p14="http://schemas.microsoft.com/office/powerpoint/2010/main" val="1714703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3DD416-D950-944A-9603-6B36C43D551B}" type="datetimeFigureOut">
              <a:rPr lang="en-US" smtClean="0"/>
              <a:t>2/23/18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7771C8-CCBD-9E48-9EE8-A3BFB4C3D9E1}" type="slidenum">
              <a:rPr lang="en-US" smtClean="0"/>
              <a:t>‹#›</a:t>
            </a:fld>
            <a:endParaRPr lang="en-US"/>
          </a:p>
        </p:txBody>
      </p:sp>
    </p:spTree>
    <p:extLst>
      <p:ext uri="{BB962C8B-B14F-4D97-AF65-F5344CB8AC3E}">
        <p14:creationId xmlns:p14="http://schemas.microsoft.com/office/powerpoint/2010/main" val="194685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3DD416-D950-944A-9603-6B36C43D551B}" type="datetimeFigureOut">
              <a:rPr lang="en-US" smtClean="0"/>
              <a:t>2/23/18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7771C8-CCBD-9E48-9EE8-A3BFB4C3D9E1}" type="slidenum">
              <a:rPr lang="en-US" smtClean="0"/>
              <a:t>‹#›</a:t>
            </a:fld>
            <a:endParaRPr lang="en-US"/>
          </a:p>
        </p:txBody>
      </p:sp>
    </p:spTree>
    <p:extLst>
      <p:ext uri="{BB962C8B-B14F-4D97-AF65-F5344CB8AC3E}">
        <p14:creationId xmlns:p14="http://schemas.microsoft.com/office/powerpoint/2010/main" val="1654096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3DD416-D950-944A-9603-6B36C43D551B}" type="datetimeFigureOut">
              <a:rPr lang="en-US" smtClean="0"/>
              <a:t>2/23/18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7771C8-CCBD-9E48-9EE8-A3BFB4C3D9E1}" type="slidenum">
              <a:rPr lang="en-US" smtClean="0"/>
              <a:t>‹#›</a:t>
            </a:fld>
            <a:endParaRPr lang="en-US"/>
          </a:p>
        </p:txBody>
      </p:sp>
    </p:spTree>
    <p:extLst>
      <p:ext uri="{BB962C8B-B14F-4D97-AF65-F5344CB8AC3E}">
        <p14:creationId xmlns:p14="http://schemas.microsoft.com/office/powerpoint/2010/main" val="1215997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3DD416-D950-944A-9603-6B36C43D551B}" type="datetimeFigureOut">
              <a:rPr lang="en-US" smtClean="0"/>
              <a:t>2/23/18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771C8-CCBD-9E48-9EE8-A3BFB4C3D9E1}" type="slidenum">
              <a:rPr lang="en-US" smtClean="0"/>
              <a:t>‹#›</a:t>
            </a:fld>
            <a:endParaRPr lang="en-US"/>
          </a:p>
        </p:txBody>
      </p:sp>
    </p:spTree>
    <p:extLst>
      <p:ext uri="{BB962C8B-B14F-4D97-AF65-F5344CB8AC3E}">
        <p14:creationId xmlns:p14="http://schemas.microsoft.com/office/powerpoint/2010/main" val="1819379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3DD416-D950-944A-9603-6B36C43D551B}" type="datetimeFigureOut">
              <a:rPr lang="en-US" smtClean="0"/>
              <a:t>2/23/18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771C8-CCBD-9E48-9EE8-A3BFB4C3D9E1}" type="slidenum">
              <a:rPr lang="en-US" smtClean="0"/>
              <a:t>‹#›</a:t>
            </a:fld>
            <a:endParaRPr lang="en-US"/>
          </a:p>
        </p:txBody>
      </p:sp>
    </p:spTree>
    <p:extLst>
      <p:ext uri="{BB962C8B-B14F-4D97-AF65-F5344CB8AC3E}">
        <p14:creationId xmlns:p14="http://schemas.microsoft.com/office/powerpoint/2010/main" val="2869513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3DD416-D950-944A-9603-6B36C43D551B}" type="datetimeFigureOut">
              <a:rPr lang="en-US" smtClean="0"/>
              <a:t>2/23/18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771C8-CCBD-9E48-9EE8-A3BFB4C3D9E1}" type="slidenum">
              <a:rPr lang="en-US" smtClean="0"/>
              <a:t>‹#›</a:t>
            </a:fld>
            <a:endParaRPr lang="en-US"/>
          </a:p>
        </p:txBody>
      </p:sp>
    </p:spTree>
    <p:extLst>
      <p:ext uri="{BB962C8B-B14F-4D97-AF65-F5344CB8AC3E}">
        <p14:creationId xmlns:p14="http://schemas.microsoft.com/office/powerpoint/2010/main" val="1016065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MadDogTechnology" TargetMode="External"/><Relationship Id="rId3" Type="http://schemas.openxmlformats.org/officeDocument/2006/relationships/hyperlink" Target="https://github.com/MadDogTechnology/app-service-common-tes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err="1" smtClean="0"/>
              <a:t>HttpUtils</a:t>
            </a:r>
            <a:r>
              <a:rPr lang="en-US" sz="5400" dirty="0" smtClean="0"/>
              <a:t> is Dead, Long Live </a:t>
            </a:r>
            <a:r>
              <a:rPr lang="mr-IN" sz="5400" dirty="0" smtClean="0"/>
              <a:t>…</a:t>
            </a:r>
            <a:endParaRPr lang="en-US" sz="5400" dirty="0"/>
          </a:p>
        </p:txBody>
      </p:sp>
      <p:sp>
        <p:nvSpPr>
          <p:cNvPr id="3" name="Subtitle 2"/>
          <p:cNvSpPr>
            <a:spLocks noGrp="1"/>
          </p:cNvSpPr>
          <p:nvPr>
            <p:ph type="subTitle" idx="1"/>
          </p:nvPr>
        </p:nvSpPr>
        <p:spPr/>
        <p:txBody>
          <a:bodyPr>
            <a:normAutofit lnSpcReduction="10000"/>
          </a:bodyPr>
          <a:lstStyle/>
          <a:p>
            <a:r>
              <a:rPr lang="en-US" dirty="0" smtClean="0"/>
              <a:t>Integration Testing for </a:t>
            </a:r>
            <a:r>
              <a:rPr lang="en-US" dirty="0" err="1" smtClean="0"/>
              <a:t>DropWizard</a:t>
            </a:r>
            <a:r>
              <a:rPr lang="en-US" dirty="0" smtClean="0"/>
              <a:t> Apps</a:t>
            </a:r>
          </a:p>
          <a:p>
            <a:r>
              <a:rPr lang="en-US" dirty="0" smtClean="0"/>
              <a:t>Code Stored at </a:t>
            </a:r>
            <a:r>
              <a:rPr lang="en-US" dirty="0">
                <a:hlinkClick r:id="rId2"/>
              </a:rPr>
              <a:t>MadDogTechnology</a:t>
            </a:r>
            <a:r>
              <a:rPr lang="en-US" dirty="0"/>
              <a:t>/</a:t>
            </a:r>
            <a:r>
              <a:rPr lang="en-US" b="1" dirty="0">
                <a:hlinkClick r:id="rId3"/>
              </a:rPr>
              <a:t>app-service-common-test</a:t>
            </a:r>
            <a:r>
              <a:rPr lang="en-US" dirty="0"/>
              <a:t> </a:t>
            </a:r>
          </a:p>
          <a:p>
            <a:r>
              <a:rPr lang="en-US" dirty="0" smtClean="0"/>
              <a:t/>
            </a:r>
            <a:br>
              <a:rPr lang="en-US" dirty="0" smtClean="0"/>
            </a:br>
            <a:endParaRPr lang="en-US" dirty="0"/>
          </a:p>
        </p:txBody>
      </p:sp>
    </p:spTree>
    <p:extLst>
      <p:ext uri="{BB962C8B-B14F-4D97-AF65-F5344CB8AC3E}">
        <p14:creationId xmlns:p14="http://schemas.microsoft.com/office/powerpoint/2010/main" val="1390995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HttpClient</a:t>
            </a:r>
            <a:r>
              <a:rPr lang="en-US" dirty="0" smtClean="0"/>
              <a:t> (cont’d)</a:t>
            </a:r>
            <a:endParaRPr lang="en-US" dirty="0"/>
          </a:p>
        </p:txBody>
      </p:sp>
      <p:sp>
        <p:nvSpPr>
          <p:cNvPr id="3" name="Content Placeholder 2"/>
          <p:cNvSpPr>
            <a:spLocks noGrp="1"/>
          </p:cNvSpPr>
          <p:nvPr>
            <p:ph idx="1"/>
          </p:nvPr>
        </p:nvSpPr>
        <p:spPr/>
        <p:txBody>
          <a:bodyPr/>
          <a:lstStyle/>
          <a:p>
            <a:r>
              <a:rPr lang="en-US" dirty="0" smtClean="0"/>
              <a:t>When you develop a new JAX-RS resource, such as </a:t>
            </a:r>
            <a:r>
              <a:rPr lang="en-US" sz="2400" dirty="0" err="1" smtClean="0">
                <a:latin typeface="Courier New" charset="0"/>
                <a:ea typeface="Courier New" charset="0"/>
                <a:cs typeface="Courier New" charset="0"/>
              </a:rPr>
              <a:t>FooResource</a:t>
            </a:r>
            <a:r>
              <a:rPr lang="en-US" dirty="0" smtClean="0"/>
              <a:t>, you will create a new class in the </a:t>
            </a:r>
            <a:r>
              <a:rPr lang="en-US" sz="2400" dirty="0" err="1" smtClean="0">
                <a:latin typeface="Courier New" charset="0"/>
                <a:ea typeface="Courier New" charset="0"/>
                <a:cs typeface="Courier New" charset="0"/>
              </a:rPr>
              <a:t>integration.httpclient</a:t>
            </a:r>
            <a:r>
              <a:rPr lang="en-US" dirty="0" smtClean="0"/>
              <a:t> package with a name such as </a:t>
            </a:r>
            <a:r>
              <a:rPr lang="en-US" sz="2400" dirty="0" err="1" smtClean="0">
                <a:latin typeface="Courier New" charset="0"/>
                <a:ea typeface="Courier New" charset="0"/>
                <a:cs typeface="Courier New" charset="0"/>
              </a:rPr>
              <a:t>FooApiClient</a:t>
            </a:r>
            <a:r>
              <a:rPr lang="en-US" dirty="0" smtClean="0"/>
              <a:t>.</a:t>
            </a:r>
          </a:p>
          <a:p>
            <a:r>
              <a:rPr lang="en-US" dirty="0" smtClean="0"/>
              <a:t>This class should have a package-private constructor that accepts an </a:t>
            </a:r>
            <a:r>
              <a:rPr lang="en-US" sz="2400" dirty="0" err="1" smtClean="0">
                <a:latin typeface="Courier New" charset="0"/>
                <a:ea typeface="Courier New" charset="0"/>
                <a:cs typeface="Courier New" charset="0"/>
              </a:rPr>
              <a:t>HttpRequestFactory</a:t>
            </a:r>
            <a:r>
              <a:rPr lang="en-US" sz="2400" dirty="0" smtClean="0"/>
              <a:t> </a:t>
            </a:r>
            <a:r>
              <a:rPr lang="en-US" dirty="0" smtClean="0"/>
              <a:t>object and uses it to initialize a private final data member named </a:t>
            </a:r>
            <a:r>
              <a:rPr lang="en-US" sz="2400" dirty="0" err="1" smtClean="0">
                <a:latin typeface="Courier New" charset="0"/>
                <a:ea typeface="Courier New" charset="0"/>
                <a:cs typeface="Courier New" charset="0"/>
              </a:rPr>
              <a:t>requestFactory</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691063"/>
            <a:ext cx="8229600" cy="1485900"/>
          </a:xfrm>
          <a:prstGeom prst="rect">
            <a:avLst/>
          </a:prstGeom>
        </p:spPr>
      </p:pic>
    </p:spTree>
    <p:extLst>
      <p:ext uri="{BB962C8B-B14F-4D97-AF65-F5344CB8AC3E}">
        <p14:creationId xmlns:p14="http://schemas.microsoft.com/office/powerpoint/2010/main" val="139032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HttpClient</a:t>
            </a:r>
            <a:r>
              <a:rPr lang="en-US" dirty="0" smtClean="0"/>
              <a:t> (cont’d)</a:t>
            </a:r>
            <a:endParaRPr lang="en-US" dirty="0"/>
          </a:p>
        </p:txBody>
      </p:sp>
      <p:sp>
        <p:nvSpPr>
          <p:cNvPr id="3" name="Content Placeholder 2"/>
          <p:cNvSpPr>
            <a:spLocks noGrp="1"/>
          </p:cNvSpPr>
          <p:nvPr>
            <p:ph idx="1"/>
          </p:nvPr>
        </p:nvSpPr>
        <p:spPr/>
        <p:txBody>
          <a:bodyPr/>
          <a:lstStyle/>
          <a:p>
            <a:r>
              <a:rPr lang="en-US" dirty="0" smtClean="0"/>
              <a:t>After creating your </a:t>
            </a:r>
            <a:r>
              <a:rPr lang="en-US" sz="2400" dirty="0" err="1" smtClean="0">
                <a:latin typeface="Courier New" charset="0"/>
                <a:ea typeface="Courier New" charset="0"/>
                <a:cs typeface="Courier New" charset="0"/>
              </a:rPr>
              <a:t>FooApiClient</a:t>
            </a:r>
            <a:r>
              <a:rPr lang="en-US" dirty="0" smtClean="0"/>
              <a:t> class, you will create an instance of that class as a private final data member within the </a:t>
            </a:r>
            <a:r>
              <a:rPr lang="en-US" sz="2400" dirty="0" err="1" smtClean="0">
                <a:latin typeface="Courier New" charset="0"/>
                <a:ea typeface="Courier New" charset="0"/>
                <a:cs typeface="Courier New" charset="0"/>
              </a:rPr>
              <a:t>HttpClient</a:t>
            </a:r>
            <a:r>
              <a:rPr lang="en-US" sz="2400" dirty="0" smtClean="0"/>
              <a:t> </a:t>
            </a:r>
            <a:r>
              <a:rPr lang="en-US" dirty="0" smtClean="0"/>
              <a:t>class, you will initialize that data member within the </a:t>
            </a:r>
            <a:r>
              <a:rPr lang="en-US" sz="2400" dirty="0" err="1" smtClean="0">
                <a:latin typeface="Courier New" charset="0"/>
                <a:ea typeface="Courier New" charset="0"/>
                <a:cs typeface="Courier New" charset="0"/>
              </a:rPr>
              <a:t>HttpClient</a:t>
            </a:r>
            <a:r>
              <a:rPr lang="en-US" sz="2400" dirty="0" smtClean="0"/>
              <a:t> </a:t>
            </a:r>
            <a:r>
              <a:rPr lang="en-US" dirty="0" smtClean="0"/>
              <a:t>constructor, and you will expose an accessor which returns that data member.</a:t>
            </a: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001294"/>
            <a:ext cx="7073900" cy="2489200"/>
          </a:xfrm>
          <a:prstGeom prst="rect">
            <a:avLst/>
          </a:prstGeom>
        </p:spPr>
      </p:pic>
    </p:spTree>
    <p:extLst>
      <p:ext uri="{BB962C8B-B14F-4D97-AF65-F5344CB8AC3E}">
        <p14:creationId xmlns:p14="http://schemas.microsoft.com/office/powerpoint/2010/main" val="465834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HttpRequestFactory</a:t>
            </a:r>
            <a:endParaRPr lang="en-US" dirty="0"/>
          </a:p>
        </p:txBody>
      </p:sp>
      <p:sp>
        <p:nvSpPr>
          <p:cNvPr id="3" name="Content Placeholder 2"/>
          <p:cNvSpPr>
            <a:spLocks noGrp="1"/>
          </p:cNvSpPr>
          <p:nvPr>
            <p:ph idx="1"/>
          </p:nvPr>
        </p:nvSpPr>
        <p:spPr>
          <a:xfrm>
            <a:off x="838200" y="1825625"/>
            <a:ext cx="6681716" cy="4351338"/>
          </a:xfrm>
        </p:spPr>
        <p:txBody>
          <a:bodyPr>
            <a:normAutofit/>
          </a:bodyPr>
          <a:lstStyle/>
          <a:p>
            <a:r>
              <a:rPr lang="en-US" sz="2000" dirty="0" smtClean="0"/>
              <a:t>Next, you’ll start adding remote invocation methods within the </a:t>
            </a:r>
            <a:r>
              <a:rPr lang="en-US" sz="2000" dirty="0" err="1" smtClean="0">
                <a:latin typeface="Courier New" charset="0"/>
                <a:ea typeface="Courier New" charset="0"/>
                <a:cs typeface="Courier New" charset="0"/>
              </a:rPr>
              <a:t>FooApiClient</a:t>
            </a:r>
            <a:r>
              <a:rPr lang="en-US" sz="2000" dirty="0" smtClean="0"/>
              <a:t> class using the </a:t>
            </a:r>
            <a:r>
              <a:rPr lang="en-US" sz="2000" dirty="0" err="1" smtClean="0">
                <a:latin typeface="Courier New" charset="0"/>
                <a:ea typeface="Courier New" charset="0"/>
                <a:cs typeface="Courier New" charset="0"/>
              </a:rPr>
              <a:t>requestFactory</a:t>
            </a:r>
            <a:r>
              <a:rPr lang="en-US" sz="2000" dirty="0" smtClean="0"/>
              <a:t> object instead of using the okhttp3 library directly.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2889" y="676915"/>
            <a:ext cx="3984729" cy="5500048"/>
          </a:xfrm>
          <a:prstGeom prst="rect">
            <a:avLst/>
          </a:prstGeom>
        </p:spPr>
      </p:pic>
    </p:spTree>
    <p:extLst>
      <p:ext uri="{BB962C8B-B14F-4D97-AF65-F5344CB8AC3E}">
        <p14:creationId xmlns:p14="http://schemas.microsoft.com/office/powerpoint/2010/main" val="976394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HttpRequestFactory</a:t>
            </a:r>
            <a:r>
              <a:rPr lang="en-US" dirty="0" smtClean="0"/>
              <a:t>: Custom X-User-Data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892800" cy="4191000"/>
          </a:xfrm>
        </p:spPr>
      </p:pic>
    </p:spTree>
    <p:extLst>
      <p:ext uri="{BB962C8B-B14F-4D97-AF65-F5344CB8AC3E}">
        <p14:creationId xmlns:p14="http://schemas.microsoft.com/office/powerpoint/2010/main" val="163852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t>HttpRequestFactory</a:t>
            </a:r>
            <a:r>
              <a:rPr lang="en-US" sz="4000" dirty="0" smtClean="0"/>
              <a:t>: Don’t Throw </a:t>
            </a:r>
            <a:r>
              <a:rPr lang="en-US" sz="4000" dirty="0" err="1" smtClean="0"/>
              <a:t>BadResponse</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556500" cy="3289300"/>
          </a:xfrm>
        </p:spPr>
      </p:pic>
    </p:spTree>
    <p:extLst>
      <p:ext uri="{BB962C8B-B14F-4D97-AF65-F5344CB8AC3E}">
        <p14:creationId xmlns:p14="http://schemas.microsoft.com/office/powerpoint/2010/main" val="7132556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HttpRequestFactory</a:t>
            </a:r>
            <a:r>
              <a:rPr lang="en-US" dirty="0" smtClean="0"/>
              <a:t>: Add Query </a:t>
            </a:r>
            <a:r>
              <a:rPr lang="en-US" dirty="0" err="1" smtClean="0"/>
              <a:t>Params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6642100" cy="2120900"/>
          </a:xfrm>
        </p:spPr>
      </p:pic>
    </p:spTree>
    <p:extLst>
      <p:ext uri="{BB962C8B-B14F-4D97-AF65-F5344CB8AC3E}">
        <p14:creationId xmlns:p14="http://schemas.microsoft.com/office/powerpoint/2010/main" val="12416797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HttpRequestFactory</a:t>
            </a:r>
            <a:r>
              <a:rPr lang="en-US" dirty="0" smtClean="0"/>
              <a:t>: Return </a:t>
            </a:r>
            <a:r>
              <a:rPr lang="en-US" dirty="0" err="1" smtClean="0"/>
              <a:t>HttpResponse</a:t>
            </a:r>
            <a:endParaRPr lang="en-US"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dirty="0" smtClean="0"/>
              <a:t>WARNING:</a:t>
            </a:r>
            <a:r>
              <a:rPr lang="en-US" sz="2400" dirty="0" smtClean="0"/>
              <a:t> Only do this if you need to validate HTTP response headers on a </a:t>
            </a:r>
            <a:r>
              <a:rPr lang="en-US" sz="2400" u="sng" dirty="0" smtClean="0"/>
              <a:t>successful</a:t>
            </a:r>
            <a:r>
              <a:rPr lang="en-US" sz="2400" dirty="0" smtClean="0"/>
              <a:t> response.  For unsuccessful responses, you can get what you need from the </a:t>
            </a:r>
            <a:r>
              <a:rPr lang="en-US" sz="2400" dirty="0" err="1" smtClean="0"/>
              <a:t>BadResponseException</a:t>
            </a:r>
            <a:r>
              <a:rPr lang="en-US" sz="2400" dirty="0" smtClean="0"/>
              <a:t> object that gets thrown. For instance, you might want to validate that the Content-Type header has been set to “application/zip” on a successful request for export content.</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001294"/>
            <a:ext cx="5689600" cy="1701800"/>
          </a:xfrm>
          <a:prstGeom prst="rect">
            <a:avLst/>
          </a:prstGeom>
        </p:spPr>
      </p:pic>
    </p:spTree>
    <p:extLst>
      <p:ext uri="{BB962C8B-B14F-4D97-AF65-F5344CB8AC3E}">
        <p14:creationId xmlns:p14="http://schemas.microsoft.com/office/powerpoint/2010/main" val="1162367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HttpRequestFactory</a:t>
            </a:r>
            <a:r>
              <a:rPr lang="en-US" dirty="0" smtClean="0"/>
              <a:t>: Handling </a:t>
            </a:r>
            <a:r>
              <a:rPr lang="en-US" dirty="0" err="1" smtClean="0"/>
              <a:t>BadResponse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251700" cy="3289300"/>
          </a:xfrm>
        </p:spPr>
      </p:pic>
    </p:spTree>
    <p:extLst>
      <p:ext uri="{BB962C8B-B14F-4D97-AF65-F5344CB8AC3E}">
        <p14:creationId xmlns:p14="http://schemas.microsoft.com/office/powerpoint/2010/main" val="832749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did </a:t>
            </a:r>
            <a:r>
              <a:rPr lang="en-US" dirty="0" err="1" smtClean="0"/>
              <a:t>HttpUtils</a:t>
            </a:r>
            <a:r>
              <a:rPr lang="en-US" dirty="0" smtClean="0"/>
              <a:t> come </a:t>
            </a:r>
            <a:r>
              <a:rPr lang="en-US" dirty="0"/>
              <a:t>f</a:t>
            </a:r>
            <a:r>
              <a:rPr lang="en-US" dirty="0" smtClean="0"/>
              <a:t>rom?</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HttpUtils</a:t>
            </a:r>
            <a:r>
              <a:rPr lang="en-US" dirty="0" smtClean="0"/>
              <a:t> was hastily slapped together to serve as a </a:t>
            </a:r>
            <a:r>
              <a:rPr lang="en-US" b="1" dirty="0" smtClean="0"/>
              <a:t>Remote Proxy </a:t>
            </a:r>
            <a:r>
              <a:rPr lang="en-US" dirty="0" smtClean="0"/>
              <a:t>for invoking APIs exposed by our </a:t>
            </a:r>
            <a:r>
              <a:rPr lang="en-US" dirty="0" err="1" smtClean="0"/>
              <a:t>DropWizard</a:t>
            </a:r>
            <a:r>
              <a:rPr lang="en-US" dirty="0" smtClean="0"/>
              <a:t> apps.</a:t>
            </a:r>
          </a:p>
          <a:p>
            <a:endParaRPr lang="en-US" dirty="0"/>
          </a:p>
          <a:p>
            <a:endParaRPr lang="en-US" dirty="0" smtClean="0"/>
          </a:p>
          <a:p>
            <a:endParaRPr lang="en-US" dirty="0"/>
          </a:p>
          <a:p>
            <a:endParaRPr lang="en-US" dirty="0" smtClean="0"/>
          </a:p>
          <a:p>
            <a:endParaRPr lang="en-US" dirty="0" smtClean="0"/>
          </a:p>
          <a:p>
            <a:r>
              <a:rPr lang="en-US" dirty="0" smtClean="0"/>
              <a:t>The purpose of a </a:t>
            </a:r>
            <a:r>
              <a:rPr lang="en-US" b="1" dirty="0" smtClean="0"/>
              <a:t>Remote Proxy</a:t>
            </a:r>
            <a:r>
              <a:rPr lang="en-US" dirty="0" smtClean="0"/>
              <a:t> is to:</a:t>
            </a:r>
          </a:p>
          <a:p>
            <a:pPr lvl="1"/>
            <a:r>
              <a:rPr lang="en-US" dirty="0"/>
              <a:t>S</a:t>
            </a:r>
            <a:r>
              <a:rPr lang="en-US" dirty="0" smtClean="0"/>
              <a:t>hield the client code from the complexities of issuing remote method invocations, </a:t>
            </a:r>
          </a:p>
          <a:p>
            <a:pPr lvl="1"/>
            <a:r>
              <a:rPr lang="en-US" dirty="0"/>
              <a:t>H</a:t>
            </a:r>
            <a:r>
              <a:rPr lang="en-US" dirty="0" smtClean="0"/>
              <a:t>ide the fact that a remote method invocation is being issued at all.</a:t>
            </a:r>
          </a:p>
          <a:p>
            <a:r>
              <a:rPr lang="en-US" dirty="0" err="1" smtClean="0"/>
              <a:t>HttpUtils</a:t>
            </a:r>
            <a:r>
              <a:rPr lang="en-US" dirty="0" smtClean="0"/>
              <a:t> gave our test clients a single point of access for all API calls.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550" y="2513541"/>
            <a:ext cx="8369300" cy="1968500"/>
          </a:xfrm>
          <a:prstGeom prst="rect">
            <a:avLst/>
          </a:prstGeom>
        </p:spPr>
      </p:pic>
    </p:spTree>
    <p:extLst>
      <p:ext uri="{BB962C8B-B14F-4D97-AF65-F5344CB8AC3E}">
        <p14:creationId xmlns:p14="http://schemas.microsoft.com/office/powerpoint/2010/main" val="2042075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a:t>
            </a:r>
            <a:r>
              <a:rPr lang="en-US" dirty="0" err="1" smtClean="0"/>
              <a:t>HttpUtils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Too many methods: </a:t>
            </a:r>
          </a:p>
          <a:p>
            <a:pPr lvl="1"/>
            <a:r>
              <a:rPr lang="en-US" dirty="0" smtClean="0"/>
              <a:t>makes maintenance difficult; </a:t>
            </a:r>
          </a:p>
          <a:p>
            <a:pPr lvl="1"/>
            <a:r>
              <a:rPr lang="en-US" dirty="0" smtClean="0"/>
              <a:t>suggests a violation of the Single Responsibility </a:t>
            </a:r>
            <a:r>
              <a:rPr lang="en-US" dirty="0" err="1" smtClean="0"/>
              <a:t>Priniciple</a:t>
            </a:r>
            <a:r>
              <a:rPr lang="en-US" dirty="0" smtClean="0"/>
              <a:t> of OO Design.</a:t>
            </a:r>
          </a:p>
          <a:p>
            <a:r>
              <a:rPr lang="en-US" b="1" dirty="0" smtClean="0"/>
              <a:t>Too much boilerplate code: </a:t>
            </a:r>
          </a:p>
          <a:p>
            <a:pPr lvl="1"/>
            <a:r>
              <a:rPr lang="en-US" dirty="0" smtClean="0"/>
              <a:t>Instantiate an </a:t>
            </a:r>
            <a:r>
              <a:rPr lang="en-US" dirty="0" err="1" smtClean="0"/>
              <a:t>OkHttpClient</a:t>
            </a:r>
            <a:r>
              <a:rPr lang="en-US" dirty="0" smtClean="0"/>
              <a:t> object with the same </a:t>
            </a:r>
            <a:r>
              <a:rPr lang="en-US" dirty="0" err="1" smtClean="0"/>
              <a:t>connectTimeout</a:t>
            </a:r>
            <a:r>
              <a:rPr lang="en-US" dirty="0" smtClean="0"/>
              <a:t> and </a:t>
            </a:r>
            <a:r>
              <a:rPr lang="en-US" dirty="0" err="1" smtClean="0"/>
              <a:t>readTimeout</a:t>
            </a:r>
            <a:r>
              <a:rPr lang="en-US" dirty="0" smtClean="0"/>
              <a:t> in every method.</a:t>
            </a:r>
          </a:p>
          <a:p>
            <a:pPr lvl="1"/>
            <a:r>
              <a:rPr lang="en-US" dirty="0" smtClean="0"/>
              <a:t>Create an </a:t>
            </a:r>
            <a:r>
              <a:rPr lang="en-US" dirty="0" err="1" smtClean="0"/>
              <a:t>HttpUrl</a:t>
            </a:r>
            <a:r>
              <a:rPr lang="en-US" dirty="0" smtClean="0"/>
              <a:t> object with a base of </a:t>
            </a:r>
            <a:r>
              <a:rPr lang="mr-IN" sz="1800" dirty="0" smtClean="0"/>
              <a:t>"</a:t>
            </a:r>
            <a:r>
              <a:rPr lang="en-US" sz="1800" dirty="0" smtClean="0">
                <a:latin typeface="Courier New" charset="0"/>
                <a:ea typeface="Courier New" charset="0"/>
                <a:cs typeface="Courier New" charset="0"/>
              </a:rPr>
              <a:t>http://localhost:</a:t>
            </a:r>
            <a:r>
              <a:rPr lang="mr-IN" sz="1800" dirty="0" smtClean="0"/>
              <a:t>"</a:t>
            </a:r>
            <a:r>
              <a:rPr lang="en-US" sz="1800" dirty="0" smtClean="0">
                <a:latin typeface="Courier New" charset="0"/>
                <a:ea typeface="Courier New" charset="0"/>
                <a:cs typeface="Courier New" charset="0"/>
              </a:rPr>
              <a:t> + </a:t>
            </a:r>
            <a:r>
              <a:rPr lang="en-US" sz="1800" dirty="0" err="1" smtClean="0">
                <a:latin typeface="Courier New" charset="0"/>
                <a:ea typeface="Courier New" charset="0"/>
                <a:cs typeface="Courier New" charset="0"/>
              </a:rPr>
              <a:t>serverPort</a:t>
            </a:r>
            <a:r>
              <a:rPr lang="en-US" dirty="0" smtClean="0"/>
              <a:t> </a:t>
            </a:r>
          </a:p>
          <a:p>
            <a:pPr lvl="1"/>
            <a:r>
              <a:rPr lang="en-US" dirty="0" smtClean="0"/>
              <a:t>Recreate the same </a:t>
            </a:r>
            <a:r>
              <a:rPr lang="en-US" dirty="0" err="1" smtClean="0"/>
              <a:t>AuthUser</a:t>
            </a:r>
            <a:r>
              <a:rPr lang="en-US" dirty="0" smtClean="0"/>
              <a:t> object for purposes of populating the X-User-Data request header.</a:t>
            </a:r>
          </a:p>
          <a:p>
            <a:pPr lvl="1"/>
            <a:r>
              <a:rPr lang="en-US" dirty="0" smtClean="0"/>
              <a:t>Create a Request object, setting the X-User-Data header</a:t>
            </a:r>
          </a:p>
          <a:p>
            <a:pPr lvl="1"/>
            <a:r>
              <a:rPr lang="en-US" dirty="0" err="1" smtClean="0"/>
              <a:t>Deserialize</a:t>
            </a:r>
            <a:r>
              <a:rPr lang="en-US" dirty="0" smtClean="0"/>
              <a:t> the Response body, using a Jackson </a:t>
            </a:r>
            <a:r>
              <a:rPr lang="en-US" dirty="0" err="1" smtClean="0"/>
              <a:t>ObjectMapper</a:t>
            </a:r>
            <a:r>
              <a:rPr lang="en-US" dirty="0" smtClean="0"/>
              <a:t>.</a:t>
            </a:r>
          </a:p>
          <a:p>
            <a:r>
              <a:rPr lang="en-US" b="1" dirty="0" smtClean="0"/>
              <a:t>Bad coding practices!</a:t>
            </a:r>
          </a:p>
          <a:p>
            <a:pPr lvl="1"/>
            <a:endParaRPr lang="en-US" dirty="0"/>
          </a:p>
        </p:txBody>
      </p:sp>
    </p:spTree>
    <p:extLst>
      <p:ext uri="{BB962C8B-B14F-4D97-AF65-F5344CB8AC3E}">
        <p14:creationId xmlns:p14="http://schemas.microsoft.com/office/powerpoint/2010/main" val="1615219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Coding Practices</a:t>
            </a:r>
            <a:endParaRPr lang="en-US" dirty="0"/>
          </a:p>
        </p:txBody>
      </p:sp>
      <p:sp>
        <p:nvSpPr>
          <p:cNvPr id="3" name="Content Placeholder 2"/>
          <p:cNvSpPr>
            <a:spLocks noGrp="1"/>
          </p:cNvSpPr>
          <p:nvPr>
            <p:ph idx="1"/>
          </p:nvPr>
        </p:nvSpPr>
        <p:spPr/>
        <p:txBody>
          <a:bodyPr/>
          <a:lstStyle/>
          <a:p>
            <a:pPr lvl="1"/>
            <a:r>
              <a:rPr lang="en-US" b="1" dirty="0" err="1" smtClean="0"/>
              <a:t>OkHttpClient</a:t>
            </a:r>
            <a:r>
              <a:rPr lang="en-US" b="1" dirty="0" smtClean="0"/>
              <a:t> object should be instantiated once and reused:</a:t>
            </a:r>
            <a:r>
              <a:rPr lang="en-US" dirty="0" smtClean="0"/>
              <a:t> </a:t>
            </a:r>
          </a:p>
          <a:p>
            <a:pPr marL="914400" lvl="2" indent="0">
              <a:buNone/>
            </a:pPr>
            <a:r>
              <a:rPr lang="en-US" dirty="0" smtClean="0"/>
              <a:t>We should not be instantiating an </a:t>
            </a:r>
            <a:r>
              <a:rPr lang="en-US" dirty="0" err="1" smtClean="0"/>
              <a:t>OkHttpClient</a:t>
            </a:r>
            <a:r>
              <a:rPr lang="en-US" dirty="0" smtClean="0"/>
              <a:t> object in every method; ideally, we should just create one </a:t>
            </a:r>
            <a:r>
              <a:rPr lang="en-US" dirty="0" err="1" smtClean="0"/>
              <a:t>OkHttpClient</a:t>
            </a:r>
            <a:r>
              <a:rPr lang="en-US" dirty="0" smtClean="0"/>
              <a:t> object and reuse it everywhere.</a:t>
            </a:r>
          </a:p>
          <a:p>
            <a:pPr marL="914400" lvl="2" indent="0">
              <a:buNone/>
            </a:pPr>
            <a:endParaRPr lang="en-US" dirty="0" smtClean="0"/>
          </a:p>
          <a:p>
            <a:pPr lvl="1"/>
            <a:r>
              <a:rPr lang="en-US" b="1" dirty="0" smtClean="0"/>
              <a:t>Query string parameters must be URL encoded:</a:t>
            </a:r>
          </a:p>
          <a:p>
            <a:pPr marL="914400" lvl="2" indent="0">
              <a:buNone/>
            </a:pPr>
            <a:endParaRPr lang="en-US" b="1" dirty="0" smtClean="0"/>
          </a:p>
          <a:p>
            <a:pPr marL="914400" lvl="2" indent="0">
              <a:buNone/>
            </a:pPr>
            <a:r>
              <a:rPr lang="en-US" b="1" dirty="0" smtClean="0"/>
              <a:t>BAD:</a:t>
            </a:r>
          </a:p>
          <a:p>
            <a:pPr marL="914400" lvl="2" indent="0">
              <a:buNone/>
            </a:pPr>
            <a:endParaRPr lang="en-US" b="1" dirty="0"/>
          </a:p>
          <a:p>
            <a:pPr marL="914400" lvl="2" indent="0">
              <a:buNone/>
            </a:pPr>
            <a:endParaRPr lang="en-US" b="1" dirty="0" smtClean="0"/>
          </a:p>
          <a:p>
            <a:pPr marL="914400" lvl="2" indent="0">
              <a:buNone/>
            </a:pPr>
            <a:r>
              <a:rPr lang="en-US" b="1" dirty="0" smtClean="0"/>
              <a:t>GOOD: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550" y="4373033"/>
            <a:ext cx="8470900" cy="3683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9900" y="5473700"/>
            <a:ext cx="7289800" cy="838200"/>
          </a:xfrm>
          <a:prstGeom prst="rect">
            <a:avLst/>
          </a:prstGeom>
        </p:spPr>
      </p:pic>
    </p:spTree>
    <p:extLst>
      <p:ext uri="{BB962C8B-B14F-4D97-AF65-F5344CB8AC3E}">
        <p14:creationId xmlns:p14="http://schemas.microsoft.com/office/powerpoint/2010/main" val="2110499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Coding Practices</a:t>
            </a:r>
            <a:endParaRPr lang="en-US" dirty="0"/>
          </a:p>
        </p:txBody>
      </p:sp>
      <p:sp>
        <p:nvSpPr>
          <p:cNvPr id="3" name="Content Placeholder 2"/>
          <p:cNvSpPr>
            <a:spLocks noGrp="1"/>
          </p:cNvSpPr>
          <p:nvPr>
            <p:ph idx="1"/>
          </p:nvPr>
        </p:nvSpPr>
        <p:spPr/>
        <p:txBody>
          <a:bodyPr>
            <a:normAutofit lnSpcReduction="10000"/>
          </a:bodyPr>
          <a:lstStyle/>
          <a:p>
            <a:pPr lvl="1"/>
            <a:r>
              <a:rPr lang="en-US" b="1" dirty="0" err="1" smtClean="0"/>
              <a:t>HttpUtils</a:t>
            </a:r>
            <a:r>
              <a:rPr lang="en-US" b="1" dirty="0" smtClean="0"/>
              <a:t> methods should not return a Response object!</a:t>
            </a:r>
          </a:p>
          <a:p>
            <a:pPr lvl="1"/>
            <a:endParaRPr lang="en-US" b="1" dirty="0" smtClean="0"/>
          </a:p>
          <a:p>
            <a:pPr lvl="2"/>
            <a:endParaRPr lang="en-US" b="1" dirty="0" smtClean="0"/>
          </a:p>
          <a:p>
            <a:pPr lvl="2"/>
            <a:r>
              <a:rPr lang="en-US" b="1" dirty="0" smtClean="0"/>
              <a:t>Resource leaks: </a:t>
            </a:r>
            <a:r>
              <a:rPr lang="en-US" dirty="0" smtClean="0"/>
              <a:t>Response objects should always be placed in a try-resources block so that they are properly closed! Otherwise, you create a resource leak.</a:t>
            </a:r>
          </a:p>
          <a:p>
            <a:pPr lvl="2"/>
            <a:endParaRPr lang="en-US" b="1" dirty="0" smtClean="0"/>
          </a:p>
          <a:p>
            <a:pPr lvl="2"/>
            <a:endParaRPr lang="en-US" b="1" dirty="0"/>
          </a:p>
          <a:p>
            <a:pPr lvl="2"/>
            <a:r>
              <a:rPr lang="en-US" b="1" dirty="0" smtClean="0"/>
              <a:t>Bad Separation of Concerns:</a:t>
            </a:r>
            <a:r>
              <a:rPr lang="en-US" dirty="0" smtClean="0"/>
              <a:t> </a:t>
            </a:r>
          </a:p>
          <a:p>
            <a:pPr marL="1371600" lvl="3" indent="0">
              <a:buNone/>
            </a:pPr>
            <a:r>
              <a:rPr lang="en-US" dirty="0" smtClean="0"/>
              <a:t>A Remote Proxy is supposed to shield the client code from the fact that we are using the okhttp3 library to issue remote method invocations. The exception is when you want to make assertions about protocol-specific items such as:</a:t>
            </a:r>
          </a:p>
          <a:p>
            <a:pPr lvl="3"/>
            <a:r>
              <a:rPr lang="en-US" dirty="0" smtClean="0"/>
              <a:t>Response code equals 403</a:t>
            </a:r>
          </a:p>
          <a:p>
            <a:pPr lvl="3"/>
            <a:r>
              <a:rPr lang="en-US" dirty="0" smtClean="0"/>
              <a:t>Response contains a content-type header set to “application/zip”</a:t>
            </a:r>
          </a:p>
          <a:p>
            <a:pPr marL="1371600" lvl="3" indent="0">
              <a:buNone/>
            </a:pPr>
            <a:r>
              <a:rPr lang="en-US" dirty="0" smtClean="0"/>
              <a:t> Even in such cases, you should not return a response.  Either throw a </a:t>
            </a:r>
            <a:r>
              <a:rPr lang="en-US" dirty="0" err="1" smtClean="0"/>
              <a:t>BadResponseException</a:t>
            </a:r>
            <a:r>
              <a:rPr lang="en-US" dirty="0" smtClean="0"/>
              <a:t> or return an </a:t>
            </a:r>
            <a:r>
              <a:rPr lang="en-US" dirty="0" err="1" smtClean="0"/>
              <a:t>HttpResponse</a:t>
            </a:r>
            <a:r>
              <a:rPr lang="en-US" dirty="0" smtClean="0"/>
              <a:t> decorator which allows the Response to be closed.</a:t>
            </a:r>
          </a:p>
          <a:p>
            <a:pPr lvl="2"/>
            <a:endParaRPr lang="en-US" dirty="0"/>
          </a:p>
          <a:p>
            <a:pPr lvl="2"/>
            <a:endParaRPr lang="en-US" dirty="0" smtClean="0"/>
          </a:p>
          <a:p>
            <a:pPr lvl="2"/>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680" y="3507059"/>
            <a:ext cx="10388600" cy="292100"/>
          </a:xfrm>
          <a:prstGeom prst="rect">
            <a:avLst/>
          </a:prstGeom>
        </p:spPr>
      </p:pic>
    </p:spTree>
    <p:extLst>
      <p:ext uri="{BB962C8B-B14F-4D97-AF65-F5344CB8AC3E}">
        <p14:creationId xmlns:p14="http://schemas.microsoft.com/office/powerpoint/2010/main" val="145314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Coding Practices</a:t>
            </a:r>
            <a:endParaRPr lang="en-US" dirty="0"/>
          </a:p>
        </p:txBody>
      </p:sp>
      <p:sp>
        <p:nvSpPr>
          <p:cNvPr id="3" name="Content Placeholder 2"/>
          <p:cNvSpPr>
            <a:spLocks noGrp="1"/>
          </p:cNvSpPr>
          <p:nvPr>
            <p:ph idx="1"/>
          </p:nvPr>
        </p:nvSpPr>
        <p:spPr/>
        <p:txBody>
          <a:bodyPr/>
          <a:lstStyle/>
          <a:p>
            <a:pPr lvl="1"/>
            <a:r>
              <a:rPr lang="en-US" b="1" dirty="0" err="1" smtClean="0"/>
              <a:t>HttpUtils</a:t>
            </a:r>
            <a:r>
              <a:rPr lang="en-US" b="1" dirty="0" smtClean="0"/>
              <a:t> methods should not return a Response object (cont’d)</a:t>
            </a:r>
            <a:endParaRPr lang="en-US" b="1" dirty="0"/>
          </a:p>
          <a:p>
            <a:pPr lvl="1"/>
            <a:endParaRPr lang="en-US" b="1" dirty="0" smtClean="0"/>
          </a:p>
          <a:p>
            <a:pPr marL="914400" lvl="2" indent="0">
              <a:buNone/>
            </a:pPr>
            <a:r>
              <a:rPr lang="en-US" b="1" dirty="0" smtClean="0"/>
              <a:t>BAD</a:t>
            </a:r>
          </a:p>
          <a:p>
            <a:pPr marL="914400" lvl="2" indent="0">
              <a:buNone/>
            </a:pPr>
            <a:endParaRPr lang="en-US" b="1" dirty="0"/>
          </a:p>
          <a:p>
            <a:pPr marL="914400" lvl="2" indent="0">
              <a:buNone/>
            </a:pPr>
            <a:endParaRPr lang="en-US" b="1" dirty="0" smtClean="0"/>
          </a:p>
          <a:p>
            <a:pPr marL="914400" lvl="2" indent="0">
              <a:buNone/>
            </a:pPr>
            <a:endParaRPr lang="en-US" b="1" dirty="0"/>
          </a:p>
          <a:p>
            <a:pPr marL="914400" lvl="2" indent="0">
              <a:buNone/>
            </a:pPr>
            <a:endParaRPr lang="en-US" b="1" dirty="0" smtClean="0"/>
          </a:p>
          <a:p>
            <a:pPr marL="914400" lvl="2" indent="0">
              <a:buNone/>
            </a:pPr>
            <a:r>
              <a:rPr lang="en-US" b="1" dirty="0" smtClean="0"/>
              <a:t>GOOD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900" y="3145367"/>
            <a:ext cx="8712200" cy="2755900"/>
          </a:xfrm>
          <a:prstGeom prst="rect">
            <a:avLst/>
          </a:prstGeom>
        </p:spPr>
      </p:pic>
    </p:spTree>
    <p:extLst>
      <p:ext uri="{BB962C8B-B14F-4D97-AF65-F5344CB8AC3E}">
        <p14:creationId xmlns:p14="http://schemas.microsoft.com/office/powerpoint/2010/main" val="131404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Coding Practices</a:t>
            </a:r>
            <a:endParaRPr lang="en-US" dirty="0"/>
          </a:p>
        </p:txBody>
      </p:sp>
      <p:sp>
        <p:nvSpPr>
          <p:cNvPr id="3" name="Content Placeholder 2"/>
          <p:cNvSpPr>
            <a:spLocks noGrp="1"/>
          </p:cNvSpPr>
          <p:nvPr>
            <p:ph idx="1"/>
          </p:nvPr>
        </p:nvSpPr>
        <p:spPr/>
        <p:txBody>
          <a:bodyPr/>
          <a:lstStyle/>
          <a:p>
            <a:pPr lvl="1"/>
            <a:r>
              <a:rPr lang="en-US" b="1" dirty="0" err="1" smtClean="0"/>
              <a:t>HttpUtils</a:t>
            </a:r>
            <a:r>
              <a:rPr lang="en-US" b="1" dirty="0" smtClean="0"/>
              <a:t> methods should not return a Response object (cont’d)</a:t>
            </a:r>
            <a:endParaRPr lang="en-US" b="1" dirty="0"/>
          </a:p>
          <a:p>
            <a:pPr lvl="1"/>
            <a:endParaRPr lang="en-US" b="1" dirty="0" smtClean="0"/>
          </a:p>
          <a:p>
            <a:pPr marL="914400" lvl="2" indent="0">
              <a:buNone/>
            </a:pPr>
            <a:r>
              <a:rPr lang="en-US" b="1" dirty="0" smtClean="0"/>
              <a:t>GOOD</a:t>
            </a:r>
          </a:p>
          <a:p>
            <a:pPr marL="914400" lvl="2" indent="0">
              <a:buNone/>
            </a:pPr>
            <a:endParaRPr lang="en-US" b="1" dirty="0"/>
          </a:p>
          <a:p>
            <a:pPr marL="914400" lvl="2" indent="0">
              <a:buNone/>
            </a:pPr>
            <a:endParaRPr lang="en-US" b="1" dirty="0" smtClean="0"/>
          </a:p>
          <a:p>
            <a:pPr marL="914400" lvl="2" indent="0">
              <a:buNone/>
            </a:pPr>
            <a:endParaRPr lang="en-US" b="1" dirty="0"/>
          </a:p>
          <a:p>
            <a:pPr marL="914400" lvl="2" indent="0">
              <a:buNone/>
            </a:pPr>
            <a:endParaRPr lang="en-US" b="1" dirty="0" smtClean="0"/>
          </a:p>
          <a:p>
            <a:pPr marL="914400" lvl="2" indent="0">
              <a:buNone/>
            </a:pPr>
            <a:r>
              <a:rPr lang="en-US" b="1" dirty="0" smtClean="0"/>
              <a:t>GOOD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63" y="3097212"/>
            <a:ext cx="9080500" cy="3365500"/>
          </a:xfrm>
          <a:prstGeom prst="rect">
            <a:avLst/>
          </a:prstGeom>
        </p:spPr>
      </p:pic>
    </p:spTree>
    <p:extLst>
      <p:ext uri="{BB962C8B-B14F-4D97-AF65-F5344CB8AC3E}">
        <p14:creationId xmlns:p14="http://schemas.microsoft.com/office/powerpoint/2010/main" val="431373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Coding Practices</a:t>
            </a:r>
            <a:endParaRPr lang="en-US" dirty="0"/>
          </a:p>
        </p:txBody>
      </p:sp>
      <p:sp>
        <p:nvSpPr>
          <p:cNvPr id="3" name="Content Placeholder 2"/>
          <p:cNvSpPr>
            <a:spLocks noGrp="1"/>
          </p:cNvSpPr>
          <p:nvPr>
            <p:ph idx="1"/>
          </p:nvPr>
        </p:nvSpPr>
        <p:spPr/>
        <p:txBody>
          <a:bodyPr>
            <a:normAutofit/>
          </a:bodyPr>
          <a:lstStyle/>
          <a:p>
            <a:r>
              <a:rPr lang="en-US" sz="2400" dirty="0" smtClean="0"/>
              <a:t>Remote Proxy methods should return domain objects, whenever possible.</a:t>
            </a:r>
          </a:p>
          <a:p>
            <a:endParaRPr lang="en-US" sz="2400" dirty="0"/>
          </a:p>
          <a:p>
            <a:r>
              <a:rPr lang="en-US" sz="2400" dirty="0" smtClean="0"/>
              <a:t>If a request is not successful, you should throw a </a:t>
            </a:r>
            <a:r>
              <a:rPr lang="en-US" sz="2400" dirty="0" err="1" smtClean="0"/>
              <a:t>BadResponseException</a:t>
            </a:r>
            <a:r>
              <a:rPr lang="en-US" sz="2400" dirty="0" smtClean="0"/>
              <a:t>. Why?</a:t>
            </a:r>
          </a:p>
          <a:p>
            <a:pPr marL="457200" lvl="1" indent="0">
              <a:buNone/>
            </a:pPr>
            <a:r>
              <a:rPr lang="en-US" sz="2000" dirty="0" smtClean="0"/>
              <a:t>In many cases, an error response will contain a body that has a different JSON format than a success response. A method can only return one type!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821" y="2386773"/>
            <a:ext cx="5346700" cy="241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100" y="4001294"/>
            <a:ext cx="8305800" cy="2590800"/>
          </a:xfrm>
          <a:prstGeom prst="rect">
            <a:avLst/>
          </a:prstGeom>
        </p:spPr>
      </p:pic>
    </p:spTree>
    <p:extLst>
      <p:ext uri="{BB962C8B-B14F-4D97-AF65-F5344CB8AC3E}">
        <p14:creationId xmlns:p14="http://schemas.microsoft.com/office/powerpoint/2010/main" val="20473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Successor to </a:t>
            </a:r>
            <a:r>
              <a:rPr lang="en-US" dirty="0" err="1" smtClean="0"/>
              <a:t>HttpUtils</a:t>
            </a:r>
            <a:r>
              <a:rPr lang="en-US" dirty="0" smtClean="0"/>
              <a:t>: </a:t>
            </a:r>
            <a:r>
              <a:rPr lang="en-US" dirty="0" err="1" smtClean="0"/>
              <a:t>HttpClient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Every integration test class should extend the </a:t>
            </a:r>
            <a:r>
              <a:rPr lang="en-US" dirty="0" err="1" smtClean="0">
                <a:latin typeface="Courier New" charset="0"/>
                <a:ea typeface="Courier New" charset="0"/>
                <a:cs typeface="Courier New" charset="0"/>
              </a:rPr>
              <a:t>AbstractIntegrationTest</a:t>
            </a:r>
            <a:r>
              <a:rPr lang="en-US" dirty="0" smtClean="0"/>
              <a:t> class.</a:t>
            </a:r>
          </a:p>
          <a:p>
            <a:r>
              <a:rPr lang="en-US" dirty="0" smtClean="0"/>
              <a:t>This eliminates all of the boilerplate code at the top of these classes, and gives the class access to an </a:t>
            </a:r>
            <a:r>
              <a:rPr lang="en-US" dirty="0" err="1" smtClean="0"/>
              <a:t>HttpClient</a:t>
            </a:r>
            <a:r>
              <a:rPr lang="en-US" dirty="0" smtClean="0"/>
              <a:t> object named </a:t>
            </a:r>
            <a:r>
              <a:rPr lang="en-US" dirty="0" smtClean="0">
                <a:latin typeface="Courier New" charset="0"/>
                <a:ea typeface="Courier New" charset="0"/>
                <a:cs typeface="Courier New" charset="0"/>
              </a:rPr>
              <a:t>client</a:t>
            </a:r>
            <a:r>
              <a:rPr lang="en-US" dirty="0" smtClean="0"/>
              <a:t>.</a:t>
            </a:r>
          </a:p>
          <a:p>
            <a:r>
              <a:rPr lang="en-US" dirty="0" smtClean="0"/>
              <a:t>The </a:t>
            </a:r>
            <a:r>
              <a:rPr lang="en-US" dirty="0" err="1" smtClean="0">
                <a:latin typeface="Courier New" charset="0"/>
                <a:ea typeface="Courier New" charset="0"/>
                <a:cs typeface="Courier New" charset="0"/>
              </a:rPr>
              <a:t>HttpClient</a:t>
            </a:r>
            <a:r>
              <a:rPr lang="en-US" dirty="0" smtClean="0"/>
              <a:t> object acts as a common façade, providing access to a set of resource-specific remote proxy objects.</a:t>
            </a:r>
          </a:p>
          <a:p>
            <a:pPr marL="457200" lvl="1" indent="0">
              <a:buNone/>
            </a:pPr>
            <a:endParaRPr lang="en-US" dirty="0" smtClean="0">
              <a:ea typeface="Courier New" charset="0"/>
              <a:cs typeface="Courier New" charset="0"/>
            </a:endParaRPr>
          </a:p>
          <a:p>
            <a:pPr marL="457200" lvl="1" indent="0">
              <a:buNone/>
            </a:pPr>
            <a:r>
              <a:rPr lang="en-US" dirty="0" smtClean="0">
                <a:ea typeface="Courier New" charset="0"/>
                <a:cs typeface="Courier New" charset="0"/>
              </a:rPr>
              <a:t>For instance, </a:t>
            </a:r>
            <a:r>
              <a:rPr lang="en-US" dirty="0" err="1" smtClean="0">
                <a:latin typeface="Courier New" charset="0"/>
                <a:ea typeface="Courier New" charset="0"/>
                <a:cs typeface="Courier New" charset="0"/>
              </a:rPr>
              <a:t>client.customersApi</a:t>
            </a:r>
            <a:r>
              <a:rPr lang="en-US" dirty="0" smtClean="0">
                <a:latin typeface="Courier New" charset="0"/>
                <a:ea typeface="Courier New" charset="0"/>
                <a:cs typeface="Courier New" charset="0"/>
              </a:rPr>
              <a:t>()</a:t>
            </a:r>
            <a:r>
              <a:rPr lang="en-US" dirty="0" smtClean="0">
                <a:ea typeface="Courier New" charset="0"/>
                <a:cs typeface="Courier New" charset="0"/>
              </a:rPr>
              <a:t>returns a handle to a </a:t>
            </a:r>
          </a:p>
          <a:p>
            <a:pPr marL="457200" lvl="1" indent="0">
              <a:buNone/>
            </a:pPr>
            <a:r>
              <a:rPr lang="en-US" dirty="0" err="1" smtClean="0">
                <a:latin typeface="Courier New" charset="0"/>
                <a:ea typeface="Courier New" charset="0"/>
                <a:cs typeface="Courier New" charset="0"/>
              </a:rPr>
              <a:t>CustomersApiClient</a:t>
            </a:r>
            <a:r>
              <a:rPr lang="en-US" dirty="0" smtClean="0">
                <a:latin typeface="Courier New" charset="0"/>
                <a:ea typeface="Courier New" charset="0"/>
                <a:cs typeface="Courier New" charset="0"/>
              </a:rPr>
              <a:t> </a:t>
            </a:r>
            <a:r>
              <a:rPr lang="en-US" dirty="0" smtClean="0">
                <a:ea typeface="Courier New" charset="0"/>
                <a:cs typeface="Courier New" charset="0"/>
              </a:rPr>
              <a:t>object.</a:t>
            </a:r>
            <a:r>
              <a:rPr lang="en-US" dirty="0" smtClean="0"/>
              <a:t> You can use this handle to invoke REST APIs exposed by the </a:t>
            </a:r>
            <a:r>
              <a:rPr lang="en-US" dirty="0" err="1" smtClean="0">
                <a:latin typeface="Courier New" charset="0"/>
                <a:ea typeface="Courier New" charset="0"/>
                <a:cs typeface="Courier New" charset="0"/>
              </a:rPr>
              <a:t>CustomersResource</a:t>
            </a:r>
            <a:r>
              <a:rPr lang="en-US" dirty="0" smtClean="0">
                <a:latin typeface="Courier New" charset="0"/>
                <a:ea typeface="Courier New" charset="0"/>
                <a:cs typeface="Courier New" charset="0"/>
              </a:rPr>
              <a:t> </a:t>
            </a:r>
            <a:r>
              <a:rPr lang="en-US" dirty="0" smtClean="0"/>
              <a:t>class, such as </a:t>
            </a:r>
          </a:p>
          <a:p>
            <a:pPr marL="457200" lvl="1" indent="0">
              <a:buNone/>
            </a:pPr>
            <a:endParaRPr lang="en-US" dirty="0">
              <a:latin typeface="Courier New" charset="0"/>
              <a:ea typeface="Courier New" charset="0"/>
              <a:cs typeface="Courier New" charset="0"/>
            </a:endParaRPr>
          </a:p>
          <a:p>
            <a:pPr marL="457200" lvl="1" indent="0">
              <a:buNone/>
            </a:pPr>
            <a:r>
              <a:rPr lang="en-US" dirty="0" smtClean="0">
                <a:latin typeface="Courier New" charset="0"/>
                <a:ea typeface="Courier New" charset="0"/>
                <a:cs typeface="Courier New" charset="0"/>
              </a:rPr>
              <a:t>Customer </a:t>
            </a:r>
            <a:r>
              <a:rPr lang="en-US" dirty="0" err="1" smtClean="0">
                <a:latin typeface="Courier New" charset="0"/>
                <a:ea typeface="Courier New" charset="0"/>
                <a:cs typeface="Courier New" charset="0"/>
              </a:rPr>
              <a:t>cust</a:t>
            </a:r>
            <a:r>
              <a:rPr lang="en-US" dirty="0" smtClean="0">
                <a:latin typeface="Courier New" charset="0"/>
                <a:ea typeface="Courier New" charset="0"/>
                <a:cs typeface="Courier New" charset="0"/>
              </a:rPr>
              <a:t> = </a:t>
            </a:r>
            <a:r>
              <a:rPr lang="en-US" dirty="0" err="1" smtClean="0">
                <a:latin typeface="Courier New" charset="0"/>
                <a:ea typeface="Courier New" charset="0"/>
                <a:cs typeface="Courier New" charset="0"/>
              </a:rPr>
              <a:t>client.customersApi</a:t>
            </a:r>
            <a:r>
              <a:rPr lang="en-US" dirty="0" smtClean="0">
                <a:latin typeface="Courier New" charset="0"/>
                <a:ea typeface="Courier New" charset="0"/>
                <a:cs typeface="Courier New" charset="0"/>
              </a:rPr>
              <a:t>().</a:t>
            </a:r>
            <a:r>
              <a:rPr lang="en-US" dirty="0" err="1" smtClean="0">
                <a:latin typeface="Courier New" charset="0"/>
                <a:ea typeface="Courier New" charset="0"/>
                <a:cs typeface="Courier New" charset="0"/>
              </a:rPr>
              <a:t>getCustomer</a:t>
            </a:r>
            <a:r>
              <a:rPr lang="en-US" dirty="0" smtClean="0">
                <a:latin typeface="Courier New" charset="0"/>
                <a:ea typeface="Courier New" charset="0"/>
                <a:cs typeface="Courier New" charset="0"/>
              </a:rPr>
              <a:t>(1);</a:t>
            </a:r>
            <a:endParaRPr lang="en-US" dirty="0">
              <a:latin typeface="Courier New" charset="0"/>
              <a:ea typeface="Courier New" charset="0"/>
              <a:cs typeface="Courier New" charset="0"/>
            </a:endParaRPr>
          </a:p>
        </p:txBody>
      </p:sp>
    </p:spTree>
    <p:extLst>
      <p:ext uri="{BB962C8B-B14F-4D97-AF65-F5344CB8AC3E}">
        <p14:creationId xmlns:p14="http://schemas.microsoft.com/office/powerpoint/2010/main" val="1754936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778</Words>
  <Application>Microsoft Macintosh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Calibri Light</vt:lpstr>
      <vt:lpstr>Courier New</vt:lpstr>
      <vt:lpstr>Mangal</vt:lpstr>
      <vt:lpstr>Arial</vt:lpstr>
      <vt:lpstr>Office Theme</vt:lpstr>
      <vt:lpstr>HttpUtils is Dead, Long Live …</vt:lpstr>
      <vt:lpstr>Where did HttpUtils come from?</vt:lpstr>
      <vt:lpstr>Problems with HttpUtils</vt:lpstr>
      <vt:lpstr>Bad Coding Practices</vt:lpstr>
      <vt:lpstr>Bad Coding Practices</vt:lpstr>
      <vt:lpstr>Bad Coding Practices</vt:lpstr>
      <vt:lpstr>Bad Coding Practices</vt:lpstr>
      <vt:lpstr>Good Coding Practices</vt:lpstr>
      <vt:lpstr>The Successor to HttpUtils: HttpClient</vt:lpstr>
      <vt:lpstr>HttpClient (cont’d)</vt:lpstr>
      <vt:lpstr>HttpClient (cont’d)</vt:lpstr>
      <vt:lpstr>HttpRequestFactory</vt:lpstr>
      <vt:lpstr>HttpRequestFactory: Custom X-User-Data</vt:lpstr>
      <vt:lpstr>HttpRequestFactory: Don’t Throw BadResponse</vt:lpstr>
      <vt:lpstr>HttpRequestFactory: Add Query Params</vt:lpstr>
      <vt:lpstr>HttpRequestFactory: Return HttpResponse</vt:lpstr>
      <vt:lpstr>HttpRequestFactory: Handling BadResponse</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HttpUtils is Dead, Long Live …</dc:title>
  <dc:creator>Carlos Devoto</dc:creator>
  <cp:lastModifiedBy>Carlos Devoto</cp:lastModifiedBy>
  <cp:revision>20</cp:revision>
  <dcterms:created xsi:type="dcterms:W3CDTF">2018-02-23T13:21:19Z</dcterms:created>
  <dcterms:modified xsi:type="dcterms:W3CDTF">2018-02-23T16:49:14Z</dcterms:modified>
</cp:coreProperties>
</file>