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Little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Uses a LexicalAnalyzer</a:t>
            </a:r>
            <a:r>
              <a:rPr lang="en-US" dirty="0" smtClean="0"/>
              <a:t> and top-down recursive descent to convert the tokens into a composite object based on the syntax rules defined for the grammar.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Simple Search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want to create a simple language that will allow my users to express a simple search query.</a:t>
            </a:r>
          </a:p>
          <a:p>
            <a:r>
              <a:rPr lang="en-US" dirty="0" smtClean="0"/>
              <a:t>Here are some examples of the types of queries that I want my users to be able to express</a:t>
            </a:r>
          </a:p>
          <a:p>
            <a:pPr lvl="1"/>
            <a:r>
              <a:rPr lang="en-US" b="1" dirty="0" smtClean="0"/>
              <a:t>fox:</a:t>
            </a:r>
            <a:r>
              <a:rPr lang="en-US" dirty="0" smtClean="0"/>
              <a:t> match any string containing the word “fox”.</a:t>
            </a:r>
          </a:p>
          <a:p>
            <a:pPr lvl="1"/>
            <a:r>
              <a:rPr lang="en-US" b="1" dirty="0" smtClean="0"/>
              <a:t>fox and not (brown or black):</a:t>
            </a:r>
            <a:r>
              <a:rPr lang="en-US" dirty="0" smtClean="0"/>
              <a:t> match any string containing the word fox, but not containing the word “brown” or the word “black”</a:t>
            </a:r>
          </a:p>
          <a:p>
            <a:pPr lvl="1"/>
            <a:r>
              <a:rPr lang="en-US" b="1" dirty="0" smtClean="0"/>
              <a:t>“little red fox” and road:</a:t>
            </a:r>
            <a:r>
              <a:rPr lang="en-US" dirty="0" smtClean="0"/>
              <a:t> match any string containing the phrase “little red fox” and the word “road”.</a:t>
            </a:r>
          </a:p>
          <a:p>
            <a:r>
              <a:rPr lang="en-US" dirty="0" smtClean="0"/>
              <a:t>I want to design my search tool so that it performs case-sensitive search, but is also capable of performing case-insensitive searches. 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Simple Search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could use code generation tools like </a:t>
            </a:r>
            <a:r>
              <a:rPr lang="en-US" dirty="0" err="1"/>
              <a:t>L</a:t>
            </a:r>
            <a:r>
              <a:rPr lang="en-US" dirty="0" err="1" smtClean="0"/>
              <a:t>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for C, or </a:t>
            </a:r>
            <a:r>
              <a:rPr lang="en-US" dirty="0" err="1" smtClean="0"/>
              <a:t>Antlr</a:t>
            </a:r>
            <a:r>
              <a:rPr lang="en-US" dirty="0" smtClean="0"/>
              <a:t> for Java, but for a language this simple, it would be easier to code a parser by hand.</a:t>
            </a:r>
          </a:p>
          <a:p>
            <a:r>
              <a:rPr lang="en-US" dirty="0" smtClean="0"/>
              <a:t>Creating a simple parser by hand gives me the following:</a:t>
            </a:r>
          </a:p>
          <a:p>
            <a:pPr lvl="1"/>
            <a:r>
              <a:rPr lang="en-US" dirty="0" smtClean="0"/>
              <a:t>better control over the structure and behavior of the resulting code. </a:t>
            </a:r>
          </a:p>
          <a:p>
            <a:pPr lvl="1"/>
            <a:r>
              <a:rPr lang="en-US" dirty="0" smtClean="0"/>
              <a:t>makes it easier to maintain the code.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nowledge of how to create parsers in languages for which there are no parser generators (e.g. JavaScript)  </a:t>
            </a:r>
          </a:p>
          <a:p>
            <a:r>
              <a:rPr lang="en-US" dirty="0" smtClean="0"/>
              <a:t>Knowing how to create a simple parser by hand makes it easier to understand and customize the behavior of parser generators, which is useful for when you want to tackle a more complex DSL.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in Backus-Naur Form (BNF)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cs typeface="Courier New"/>
              </a:rPr>
              <a:t>A grammar defines the rules (a.k.a. productions) of the language syntax in terms of terminal and non-terminal symbols</a:t>
            </a:r>
            <a:r>
              <a:rPr lang="en-US" dirty="0" smtClean="0">
                <a:cs typeface="Courier New"/>
              </a:rPr>
              <a:t>. Operator precedence is NOT, AND, OR.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expression       -&gt; </a:t>
            </a: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r>
              <a:rPr lang="en-US" sz="1600" dirty="0" smtClean="0">
                <a:latin typeface="Courier New"/>
                <a:cs typeface="Courier New"/>
              </a:rPr>
              <a:t>     -&gt; </a:t>
            </a: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or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r>
              <a:rPr lang="en-US" sz="1600" dirty="0" smtClean="0">
                <a:latin typeface="Courier New"/>
                <a:cs typeface="Courier New"/>
              </a:rPr>
              <a:t>     -&gt; </a:t>
            </a: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and </a:t>
            </a: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b="1" dirty="0" smtClean="0">
                <a:latin typeface="Courier New"/>
                <a:cs typeface="Courier New"/>
              </a:rPr>
              <a:t>not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b="1" dirty="0" smtClean="0">
                <a:latin typeface="Courier New"/>
                <a:cs typeface="Courier New"/>
              </a:rPr>
              <a:t>word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b="1" dirty="0" err="1" smtClean="0">
                <a:latin typeface="Courier New"/>
                <a:cs typeface="Courier New"/>
              </a:rPr>
              <a:t>quoted_string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fox and not (brown or black)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13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9" y="2264896"/>
            <a:ext cx="3334271" cy="39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 Composite Pattern</a:t>
            </a:r>
            <a:endParaRPr lang="en-US" dirty="0"/>
          </a:p>
        </p:txBody>
      </p:sp>
      <p:pic>
        <p:nvPicPr>
          <p:cNvPr id="8" name="Content Placeholder 7" descr="Screen Shot 2017-01-13 at 3.1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60" b="-27460"/>
          <a:stretch>
            <a:fillRect/>
          </a:stretch>
        </p:blipFill>
        <p:spPr>
          <a:xfrm>
            <a:off x="171638" y="1600199"/>
            <a:ext cx="8839343" cy="4565021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 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fox and not (brown or black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AndExpression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("fox"),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  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NotExpression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</a:t>
            </a:r>
            <a:r>
              <a:rPr lang="en-US" sz="1400" dirty="0" smtClean="0"/>
              <a:t>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OrExpression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</a:t>
            </a:r>
            <a:r>
              <a:rPr lang="en-US" sz="1400" dirty="0" smtClean="0"/>
              <a:t>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("brown"),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</a:t>
            </a:r>
            <a:r>
              <a:rPr lang="en-US" sz="1400" dirty="0" smtClean="0"/>
              <a:t>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("black")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</a:t>
            </a:r>
            <a:r>
              <a:rPr lang="de-DE" sz="1400" b="1" dirty="0" smtClean="0"/>
              <a:t>     )</a:t>
            </a: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</a:t>
            </a:r>
            <a:r>
              <a:rPr lang="de-DE" sz="1400" b="1" dirty="0" smtClean="0"/>
              <a:t>    )</a:t>
            </a: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</a:t>
            </a:r>
            <a:r>
              <a:rPr lang="de-DE" sz="1400" b="1" dirty="0" smtClean="0"/>
              <a:t>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 smtClean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 smtClean="0"/>
              <a:t>if</a:t>
            </a:r>
            <a:r>
              <a:rPr lang="de-DE" sz="1400" dirty="0" smtClean="0"/>
              <a:t> (</a:t>
            </a:r>
            <a:r>
              <a:rPr lang="de-DE" sz="1400" b="1" dirty="0" err="1" smtClean="0"/>
              <a:t>e.search</a:t>
            </a:r>
            <a:r>
              <a:rPr lang="de-DE" sz="1400" b="1" dirty="0" smtClean="0"/>
              <a:t>(“The </a:t>
            </a:r>
            <a:r>
              <a:rPr lang="de-DE" sz="1400" b="1" dirty="0" err="1" smtClean="0"/>
              <a:t>red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fox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raced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across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road</a:t>
            </a:r>
            <a:r>
              <a:rPr lang="de-DE" sz="1400" b="1" dirty="0" smtClean="0"/>
              <a:t>“)</a:t>
            </a:r>
            <a:r>
              <a:rPr lang="de-DE" sz="1400" dirty="0" smtClean="0"/>
              <a:t>)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System.out.println</a:t>
            </a:r>
            <a:r>
              <a:rPr lang="de-DE" sz="1400" dirty="0" smtClean="0"/>
              <a:t>(“The </a:t>
            </a:r>
            <a:r>
              <a:rPr lang="de-DE" sz="1400" dirty="0" err="1" smtClean="0"/>
              <a:t>specified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satifies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search</a:t>
            </a:r>
            <a:r>
              <a:rPr lang="de-DE" sz="1400" dirty="0" smtClean="0"/>
              <a:t> </a:t>
            </a:r>
            <a:r>
              <a:rPr lang="de-DE" sz="1400" dirty="0" err="1" smtClean="0"/>
              <a:t>expression</a:t>
            </a:r>
            <a:r>
              <a:rPr lang="de-DE" sz="1400" dirty="0" smtClean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smtClean="0"/>
              <a:t>} </a:t>
            </a:r>
            <a:r>
              <a:rPr lang="de-DE" sz="1400" dirty="0" err="1" smtClean="0"/>
              <a:t>else</a:t>
            </a:r>
            <a:r>
              <a:rPr lang="de-DE" sz="1400" dirty="0" smtClean="0"/>
              <a:t>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System.out.println</a:t>
            </a:r>
            <a:r>
              <a:rPr lang="de-DE" sz="1400" dirty="0" smtClean="0"/>
              <a:t>(“The </a:t>
            </a:r>
            <a:r>
              <a:rPr lang="de-DE" sz="1400" dirty="0" err="1" smtClean="0"/>
              <a:t>specified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does</a:t>
            </a:r>
            <a:r>
              <a:rPr lang="de-DE" sz="1400" dirty="0" smtClean="0"/>
              <a:t> not </a:t>
            </a:r>
            <a:r>
              <a:rPr lang="de-DE" sz="1400" dirty="0" err="1" smtClean="0"/>
              <a:t>satisfy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search</a:t>
            </a:r>
            <a:r>
              <a:rPr lang="de-DE" sz="1400" dirty="0" smtClean="0"/>
              <a:t> </a:t>
            </a:r>
            <a:r>
              <a:rPr lang="de-DE" sz="1400" dirty="0" err="1" smtClean="0"/>
              <a:t>expression</a:t>
            </a:r>
            <a:r>
              <a:rPr lang="de-DE" sz="1400" dirty="0" smtClean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Little Language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of our parser is to convert a string representing </a:t>
            </a:r>
            <a:r>
              <a:rPr lang="en-US" dirty="0"/>
              <a:t>a</a:t>
            </a:r>
            <a:r>
              <a:rPr lang="en-US" dirty="0" smtClean="0"/>
              <a:t>n expression such as “fox and not (brown or black)” into a composite object like the one we created programmatically in the previous slide.</a:t>
            </a:r>
          </a:p>
          <a:p>
            <a:r>
              <a:rPr lang="en-US" dirty="0" smtClean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Lexical Analyzer: converts a sequence of characters into a sequence of language-specific terminal symbols.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Parser: converts a sequence of terminal symbols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Accepts a sequence of characters and converts them into a sequence of terminal symbols (a.k.a. tokens).</a:t>
            </a:r>
          </a:p>
          <a:p>
            <a:r>
              <a:rPr lang="en-US" dirty="0" smtClean="0"/>
              <a:t>Each token has a </a:t>
            </a:r>
            <a:r>
              <a:rPr lang="en-US" u="sng" dirty="0" smtClean="0"/>
              <a:t>type</a:t>
            </a:r>
            <a:r>
              <a:rPr lang="en-US" dirty="0" smtClean="0"/>
              <a:t> which can be expressed as a regular expression and a </a:t>
            </a:r>
            <a:r>
              <a:rPr lang="en-US" u="sng" dirty="0" smtClean="0"/>
              <a:t>lexeme</a:t>
            </a:r>
            <a:r>
              <a:rPr lang="en-US" dirty="0" smtClean="0"/>
              <a:t>, which is the string that matched the regular expression for the token in question.  </a:t>
            </a:r>
          </a:p>
          <a:p>
            <a:r>
              <a:rPr lang="en-US" dirty="0" smtClean="0"/>
              <a:t>Token Types: AND, OR, NOT, LEFT_PAREN, RIGHT_PAREN, WORD, QUOTED_STRING, EOF</a:t>
            </a:r>
          </a:p>
          <a:p>
            <a:r>
              <a:rPr lang="en-US" dirty="0" smtClean="0"/>
              <a:t>For an expression such as: “</a:t>
            </a:r>
            <a:r>
              <a:rPr lang="en-US" b="1" dirty="0" smtClean="0"/>
              <a:t>fox and not (brown or black)”</a:t>
            </a:r>
            <a:r>
              <a:rPr lang="en-US" dirty="0" smtClean="0"/>
              <a:t>, the sequence of produced by consecutive calls to </a:t>
            </a:r>
            <a:r>
              <a:rPr lang="en-US" dirty="0" err="1" smtClean="0"/>
              <a:t>lexer.nextToken</a:t>
            </a:r>
            <a:r>
              <a:rPr lang="en-US" dirty="0" smtClean="0"/>
              <a:t>() are:</a:t>
            </a:r>
          </a:p>
          <a:p>
            <a:pPr marL="0" indent="0">
              <a:buNone/>
            </a:pPr>
            <a:endParaRPr lang="en-US" dirty="0" smtClean="0"/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Token {type=WORD, lexeme=“fox”}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=AND, </a:t>
            </a:r>
            <a:r>
              <a:rPr lang="en-US" dirty="0"/>
              <a:t>lexeme=</a:t>
            </a:r>
            <a:r>
              <a:rPr lang="en-US" dirty="0" smtClean="0"/>
              <a:t>“and”}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=NOT, </a:t>
            </a:r>
            <a:r>
              <a:rPr lang="en-US" dirty="0"/>
              <a:t>lexeme=</a:t>
            </a:r>
            <a:r>
              <a:rPr lang="en-US" dirty="0" smtClean="0"/>
              <a:t>“not”}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=LEFT_PAREN, </a:t>
            </a:r>
            <a:r>
              <a:rPr lang="en-US" dirty="0"/>
              <a:t>lexeme=</a:t>
            </a:r>
            <a:r>
              <a:rPr lang="en-US" dirty="0" smtClean="0"/>
              <a:t>“(”}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</a:t>
            </a:r>
            <a:r>
              <a:rPr lang="en-US" dirty="0" smtClean="0"/>
              <a:t>“brown”}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=OR, </a:t>
            </a:r>
            <a:r>
              <a:rPr lang="en-US" dirty="0"/>
              <a:t>lexeme=</a:t>
            </a:r>
            <a:r>
              <a:rPr lang="en-US" dirty="0" smtClean="0"/>
              <a:t>“or”}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</a:t>
            </a:r>
            <a:r>
              <a:rPr lang="en-US" dirty="0" smtClean="0"/>
              <a:t>“black”}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=RIGHT_PAREN, </a:t>
            </a:r>
            <a:r>
              <a:rPr lang="en-US" dirty="0"/>
              <a:t>lexeme=</a:t>
            </a:r>
            <a:r>
              <a:rPr lang="en-US" dirty="0" smtClean="0"/>
              <a:t>“)”}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=EOF, </a:t>
            </a:r>
            <a:r>
              <a:rPr lang="en-US" dirty="0"/>
              <a:t>lexeme</a:t>
            </a:r>
            <a:r>
              <a:rPr lang="en-US" dirty="0" smtClean="0"/>
              <a:t>=null}</a:t>
            </a: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378</TotalTime>
  <Words>811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Little Language</vt:lpstr>
      <vt:lpstr>Building a Simple Search Expression Language</vt:lpstr>
      <vt:lpstr>Building a Simple Search Expression Language</vt:lpstr>
      <vt:lpstr>Grammar in Backus-Naur Form (BNF)</vt:lpstr>
      <vt:lpstr>Syntax Trees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21</cp:revision>
  <dcterms:created xsi:type="dcterms:W3CDTF">2017-01-13T14:47:39Z</dcterms:created>
  <dcterms:modified xsi:type="dcterms:W3CDTF">2017-01-13T21:27:22Z</dcterms:modified>
</cp:coreProperties>
</file>