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2466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a LexicalAnalyzer</a:t>
            </a:r>
            <a:r>
              <a:rPr lang="en-US" dirty="0"/>
              <a:t> and top-down recursive descent to convert the tokens into a composite object based on the syntax rules defined for the grammar.</a:t>
            </a:r>
          </a:p>
        </p:txBody>
      </p:sp>
    </p:spTree>
    <p:extLst>
      <p:ext uri="{BB962C8B-B14F-4D97-AF65-F5344CB8AC3E}">
        <p14:creationId xmlns:p14="http://schemas.microsoft.com/office/powerpoint/2010/main" val="40790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Search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want to create a little language that will allow my users to express a dice roll.</a:t>
            </a:r>
          </a:p>
          <a:p>
            <a:r>
              <a:rPr lang="en-US" dirty="0"/>
              <a:t>Here are some examples of the types of dice rolls that I want my users to be able to express</a:t>
            </a:r>
          </a:p>
          <a:p>
            <a:pPr lvl="1"/>
            <a:r>
              <a:rPr lang="en-US" b="1" dirty="0"/>
              <a:t>1d20 + 5:</a:t>
            </a:r>
            <a:r>
              <a:rPr lang="en-US" dirty="0"/>
              <a:t> roll one twenty-sided die and add five to the result.</a:t>
            </a:r>
          </a:p>
          <a:p>
            <a:pPr lvl="1"/>
            <a:r>
              <a:rPr lang="en-US" b="1" dirty="0"/>
              <a:t>2d4 - 1:</a:t>
            </a:r>
            <a:r>
              <a:rPr lang="en-US" dirty="0"/>
              <a:t> roll two four-sided dice and subtract one from the result. </a:t>
            </a:r>
            <a:r>
              <a:rPr lang="en-US" b="1" dirty="0"/>
              <a:t> </a:t>
            </a:r>
          </a:p>
          <a:p>
            <a:r>
              <a:rPr lang="en-US" dirty="0"/>
              <a:t>My little language will be exposed as a Java library with the following basic interface:</a:t>
            </a:r>
          </a:p>
          <a:p>
            <a:pPr marL="61912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Dice.roll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(“1d20 + 5”);</a:t>
            </a:r>
          </a:p>
        </p:txBody>
      </p:sp>
    </p:spTree>
    <p:extLst>
      <p:ext uri="{BB962C8B-B14F-4D97-AF65-F5344CB8AC3E}">
        <p14:creationId xmlns:p14="http://schemas.microsoft.com/office/powerpoint/2010/main" val="89321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Search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could use code generation tools like </a:t>
            </a:r>
            <a:r>
              <a:rPr lang="en-US" dirty="0" err="1"/>
              <a:t>Lex</a:t>
            </a:r>
            <a:r>
              <a:rPr lang="en-US" dirty="0"/>
              <a:t> and </a:t>
            </a:r>
            <a:r>
              <a:rPr lang="en-US" dirty="0" err="1"/>
              <a:t>Yacc</a:t>
            </a:r>
            <a:r>
              <a:rPr lang="en-US" dirty="0"/>
              <a:t> for C, or </a:t>
            </a:r>
            <a:r>
              <a:rPr lang="en-US" dirty="0" err="1"/>
              <a:t>Antlr</a:t>
            </a:r>
            <a:r>
              <a:rPr lang="en-US" dirty="0"/>
              <a:t> for Java, but for a language this simple, it would be easier to code a parser by hand.</a:t>
            </a:r>
          </a:p>
          <a:p>
            <a:r>
              <a:rPr lang="en-US" dirty="0"/>
              <a:t>Creating a simple parser by hand gives me the following benefits:</a:t>
            </a:r>
          </a:p>
          <a:p>
            <a:pPr lvl="1"/>
            <a:r>
              <a:rPr lang="en-US" dirty="0"/>
              <a:t>better control over the structure and behavior of the resulting code. </a:t>
            </a:r>
          </a:p>
          <a:p>
            <a:pPr lvl="1"/>
            <a:r>
              <a:rPr lang="en-US" dirty="0"/>
              <a:t>makes it easier to maintain the code.</a:t>
            </a:r>
          </a:p>
          <a:p>
            <a:pPr lvl="1"/>
            <a:r>
              <a:rPr lang="en-US" dirty="0"/>
              <a:t>knowledge of how to create parsers in languages for which there are no parser generators (e.g. JavaScript)  </a:t>
            </a:r>
          </a:p>
          <a:p>
            <a:r>
              <a:rPr lang="en-US" dirty="0"/>
              <a:t>Knowing how to create a simple parser by hand also makes it easier to understand and customize the behavior of parser generators, which is useful for when you want to tackle a more complex DSL.  </a:t>
            </a:r>
          </a:p>
        </p:txBody>
      </p:sp>
    </p:spTree>
    <p:extLst>
      <p:ext uri="{BB962C8B-B14F-4D97-AF65-F5344CB8AC3E}">
        <p14:creationId xmlns:p14="http://schemas.microsoft.com/office/powerpoint/2010/main" val="19401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in Backus-Naur Form (BNF)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/>
              </a:rPr>
              <a:t>A grammar defines the rules (a.k.a. productions) of the language syntax in terms of terminal and non-terminal symbols. Operator precedence is NOT, AND, OR.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expression       -&gt; add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add              -&gt;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+</a:t>
            </a:r>
            <a:r>
              <a:rPr lang="en-US" sz="1600" dirty="0">
                <a:latin typeface="Courier New"/>
                <a:cs typeface="Courier New"/>
              </a:rPr>
              <a:t> add |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–</a:t>
            </a:r>
            <a:r>
              <a:rPr lang="en-US" sz="1600" dirty="0">
                <a:latin typeface="Courier New"/>
                <a:cs typeface="Courier New"/>
              </a:rPr>
              <a:t> add |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            -&gt;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*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|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/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|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           -&gt; 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 add 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 | unary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unary            -&gt; </a:t>
            </a:r>
            <a:r>
              <a:rPr lang="en-US" sz="1600" b="1" dirty="0">
                <a:latin typeface="Courier New"/>
                <a:cs typeface="Courier New"/>
              </a:rPr>
              <a:t>- </a:t>
            </a:r>
            <a:r>
              <a:rPr lang="en-US" sz="1600" dirty="0">
                <a:latin typeface="Courier New"/>
                <a:cs typeface="Courier New"/>
              </a:rPr>
              <a:t>num |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 |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 | terminal 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terminal         -&gt; dice | num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dice             -&gt; num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 | num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num              -&gt; </a:t>
            </a:r>
            <a:r>
              <a:rPr lang="en-US" sz="1600" b="1" dirty="0">
                <a:latin typeface="Courier New"/>
                <a:cs typeface="Courier New"/>
              </a:rPr>
              <a:t>[0-9]+</a:t>
            </a:r>
          </a:p>
          <a:p>
            <a:pPr marL="0" indent="0">
              <a:lnSpc>
                <a:spcPct val="0"/>
              </a:lnSpc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Example: </a:t>
            </a:r>
            <a:r>
              <a:rPr lang="en-US" sz="1600" dirty="0">
                <a:latin typeface="Courier New"/>
                <a:cs typeface="Courier New"/>
              </a:rPr>
              <a:t>(1 + 3d4) * ((12 - 2d6) / -3) + d8</a:t>
            </a:r>
          </a:p>
        </p:txBody>
      </p:sp>
    </p:spTree>
    <p:extLst>
      <p:ext uri="{BB962C8B-B14F-4D97-AF65-F5344CB8AC3E}">
        <p14:creationId xmlns:p14="http://schemas.microsoft.com/office/powerpoint/2010/main" val="32865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1d20 + 5 - 1d4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3E1EC5A-6D59-FAEA-FB9A-54D58686D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09" y="2368457"/>
            <a:ext cx="3747872" cy="38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FEFE5C5-9139-2942-659E-5EF983787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70" y="1600200"/>
            <a:ext cx="6865084" cy="4343400"/>
          </a:xfrm>
        </p:spPr>
      </p:pic>
    </p:spTree>
    <p:extLst>
      <p:ext uri="{BB962C8B-B14F-4D97-AF65-F5344CB8AC3E}">
        <p14:creationId xmlns:p14="http://schemas.microsoft.com/office/powerpoint/2010/main" val="15149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1d20 + 5 – 1d4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Expression e = new </a:t>
            </a:r>
            <a:r>
              <a:rPr lang="en-US" sz="1400" b="1" dirty="0" err="1"/>
              <a:t>MinusExpression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                            new </a:t>
            </a:r>
            <a:r>
              <a:rPr lang="en-US" sz="1400" b="1" dirty="0" err="1"/>
              <a:t>PlusExpression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DiceRollExpression</a:t>
            </a:r>
            <a:r>
              <a:rPr lang="en-US" sz="1400" b="1" dirty="0"/>
              <a:t>(1, Die.D20),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ValueExpression</a:t>
            </a:r>
            <a:r>
              <a:rPr lang="en-US" sz="1400" b="1" dirty="0"/>
              <a:t>(5)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   ),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   </a:t>
            </a:r>
            <a:r>
              <a:rPr lang="de-DE" sz="1400" b="1" dirty="0" err="1"/>
              <a:t>new</a:t>
            </a:r>
            <a:r>
              <a:rPr lang="de-DE" sz="1400" b="1" dirty="0"/>
              <a:t> </a:t>
            </a:r>
            <a:r>
              <a:rPr lang="de-DE" sz="1400" b="1" dirty="0" err="1"/>
              <a:t>DiceRollExpression</a:t>
            </a:r>
            <a:r>
              <a:rPr lang="de-DE" sz="1400" b="1" dirty="0"/>
              <a:t>(1, Die.D4)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/>
              <a:t>result</a:t>
            </a:r>
            <a:r>
              <a:rPr lang="de-DE" sz="1400" dirty="0"/>
              <a:t> = </a:t>
            </a:r>
            <a:r>
              <a:rPr lang="de-DE" sz="1400" b="1" dirty="0" err="1"/>
              <a:t>e.roll</a:t>
            </a:r>
            <a:r>
              <a:rPr lang="de-DE" sz="1400" b="1" dirty="0"/>
              <a:t>()</a:t>
            </a:r>
            <a:r>
              <a:rPr lang="de-DE" sz="1400" dirty="0"/>
              <a:t>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/>
              <a:t>System.out.println</a:t>
            </a:r>
            <a:r>
              <a:rPr lang="de-DE" sz="1400" dirty="0"/>
              <a:t>(</a:t>
            </a:r>
            <a:r>
              <a:rPr lang="de-DE" sz="1400" dirty="0" err="1"/>
              <a:t>result</a:t>
            </a:r>
            <a:r>
              <a:rPr lang="de-DE" sz="1400" dirty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45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Little Language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of our parser is to convert a string representing an expression such as “1d20 + 5 – 1d4” into a composite object like the one we created programmatically in the previous slide.</a:t>
            </a:r>
          </a:p>
          <a:p>
            <a:r>
              <a:rPr lang="en-US" dirty="0"/>
              <a:t>The little language parser will be subdivided into two separate processes: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Lexical Analyzer: converts a sequence of characters into a sequence of language-specific terminal symbols.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Parser: converts a sequence of terminal symbols into a composite object.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Accepts a sequence of characters and converts them into a sequence of terminal symbols (a.k.a. tokens).</a:t>
            </a:r>
          </a:p>
          <a:p>
            <a:r>
              <a:rPr lang="en-US" dirty="0"/>
              <a:t>Each token has a </a:t>
            </a:r>
            <a:r>
              <a:rPr lang="en-US" u="sng" dirty="0"/>
              <a:t>type</a:t>
            </a:r>
            <a:r>
              <a:rPr lang="en-US" dirty="0"/>
              <a:t> which can be expressed as a regular expression and a </a:t>
            </a:r>
            <a:r>
              <a:rPr lang="en-US" u="sng" dirty="0"/>
              <a:t>lexeme</a:t>
            </a:r>
            <a:r>
              <a:rPr lang="en-US" dirty="0"/>
              <a:t>, which is the string that matched the regular expression for the token in question.  </a:t>
            </a:r>
          </a:p>
          <a:p>
            <a:r>
              <a:rPr lang="en-US" dirty="0"/>
              <a:t>Token Types: PLUS, MINUS, MULTIPLY, DIVIDE, LEFT_PAREN, RIGHT_PAREN, DIE, NUMBER, EOS</a:t>
            </a:r>
          </a:p>
          <a:p>
            <a:r>
              <a:rPr lang="en-US" dirty="0"/>
              <a:t>For an expression such as: “</a:t>
            </a:r>
            <a:r>
              <a:rPr lang="en-US" b="1" dirty="0"/>
              <a:t>1d20 + 5 – 1d4”</a:t>
            </a:r>
            <a:r>
              <a:rPr lang="en-US" dirty="0"/>
              <a:t>, the sequence of tokens produced by consecutive calls to </a:t>
            </a:r>
            <a:r>
              <a:rPr lang="en-US" dirty="0" err="1"/>
              <a:t>lexer.nextToken</a:t>
            </a:r>
            <a:r>
              <a:rPr lang="en-US" dirty="0"/>
              <a:t>() are:</a:t>
            </a:r>
          </a:p>
          <a:p>
            <a:pPr marL="0" indent="0">
              <a:buNone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lexeme=“1”}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{type=DIE, lexeme=“d”}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lexeme=“20”}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{type=PLUS, lexeme=“+”}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lexeme=“5”}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{type=MINUS, lexeme=“-”}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lexeme=“1”}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{type=DIE, lexeme=“d”}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lexeme=“4”}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{type=EOS, lexeme=null}</a:t>
            </a:r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4300</TotalTime>
  <Words>753</Words>
  <Application>Microsoft Macintosh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Courier New</vt:lpstr>
      <vt:lpstr>News Gothic MT</vt:lpstr>
      <vt:lpstr>Wingdings 2</vt:lpstr>
      <vt:lpstr>Breeze</vt:lpstr>
      <vt:lpstr>Little Language</vt:lpstr>
      <vt:lpstr>Building a Simple Search Expression Language</vt:lpstr>
      <vt:lpstr>Building a Simple Search Expression Language</vt:lpstr>
      <vt:lpstr>Grammar in Backus-Naur Form (BNF)</vt:lpstr>
      <vt:lpstr>Syntax Trees</vt:lpstr>
      <vt:lpstr>Object Model: Composite Pattern</vt:lpstr>
      <vt:lpstr>Object Model: Composite Pattern</vt:lpstr>
      <vt:lpstr>Building a Little Language Parser</vt:lpstr>
      <vt:lpstr>Lexical Analyzer</vt:lpstr>
      <vt:lpstr>Parser</vt:lpstr>
    </vt:vector>
  </TitlesOfParts>
  <Company>MadDog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Language</dc:title>
  <dc:creator>Carlos Devoto</dc:creator>
  <cp:lastModifiedBy>Carlos Devoto</cp:lastModifiedBy>
  <cp:revision>31</cp:revision>
  <dcterms:created xsi:type="dcterms:W3CDTF">2017-01-13T14:47:39Z</dcterms:created>
  <dcterms:modified xsi:type="dcterms:W3CDTF">2022-07-27T10:57:45Z</dcterms:modified>
</cp:coreProperties>
</file>