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Medium"/>
      <p:regular r:id="rId23"/>
      <p:bold r:id="rId24"/>
      <p:italic r:id="rId25"/>
      <p:boldItalic r:id="rId26"/>
    </p:embeddedFont>
    <p:embeddedFont>
      <p:font typeface="Roboto"/>
      <p:regular r:id="rId27"/>
      <p:bold r:id="rId28"/>
      <p:italic r:id="rId29"/>
      <p:boldItalic r:id="rId30"/>
    </p:embeddedFont>
    <p:embeddedFont>
      <p:font typeface="Roboto Light"/>
      <p:regular r:id="rId31"/>
      <p:bold r:id="rId32"/>
      <p:italic r:id="rId33"/>
      <p:boldItalic r:id="rId34"/>
    </p:embeddedFont>
    <p:embeddedFont>
      <p:font typeface="Helvetica Neue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049670-6598-457A-9118-733E87C6DD6D}">
  <a:tblStyle styleId="{AE049670-6598-457A-9118-733E87C6DD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Light-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Light-italic.fntdata"/><Relationship Id="rId10" Type="http://schemas.openxmlformats.org/officeDocument/2006/relationships/slide" Target="slides/slide4.xml"/><Relationship Id="rId32" Type="http://schemas.openxmlformats.org/officeDocument/2006/relationships/font" Target="fonts/RobotoLight-bold.fntdata"/><Relationship Id="rId13" Type="http://schemas.openxmlformats.org/officeDocument/2006/relationships/slide" Target="slides/slide7.xml"/><Relationship Id="rId35" Type="http://schemas.openxmlformats.org/officeDocument/2006/relationships/font" Target="fonts/HelveticaNeueLight-regular.fntdata"/><Relationship Id="rId12" Type="http://schemas.openxmlformats.org/officeDocument/2006/relationships/slide" Target="slides/slide6.xml"/><Relationship Id="rId34" Type="http://schemas.openxmlformats.org/officeDocument/2006/relationships/font" Target="fonts/RobotoLight-boldItalic.fntdata"/><Relationship Id="rId15" Type="http://schemas.openxmlformats.org/officeDocument/2006/relationships/slide" Target="slides/slide9.xml"/><Relationship Id="rId37" Type="http://schemas.openxmlformats.org/officeDocument/2006/relationships/font" Target="fonts/HelveticaNeueLight-italic.fntdata"/><Relationship Id="rId14" Type="http://schemas.openxmlformats.org/officeDocument/2006/relationships/slide" Target="slides/slide8.xml"/><Relationship Id="rId36" Type="http://schemas.openxmlformats.org/officeDocument/2006/relationships/font" Target="fonts/HelveticaNeueLigh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HelveticaNeue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0" name="Shape 16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3" name="Shape 22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0" name="Shape 23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7" name="Shape 23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4" name="Shape 24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1" name="Shape 25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8" name="Shape 25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5" name="Shape 26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6" name="Shape 16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73" name="Shape 17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1" name="Shape 18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8" name="Shape 18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95" name="Shape 19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2" name="Shape 20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tx">
  <p:cSld name="TITLE_AND_BODY">
    <p:bg>
      <p:bgPr>
        <a:solidFill>
          <a:srgbClr val="F3F4FA"/>
        </a:solidFill>
      </p:bgPr>
    </p:bg>
    <p:spTree>
      <p:nvGrpSpPr>
        <p:cNvPr id="55" name="Shape 55"/>
        <p:cNvGrpSpPr/>
        <p:nvPr/>
      </p:nvGrpSpPr>
      <p:grpSpPr>
        <a:xfrm>
          <a:off x="0" y="0"/>
          <a:ext cx="0" cy="0"/>
          <a:chOff x="0" y="0"/>
          <a:chExt cx="0" cy="0"/>
        </a:xfrm>
      </p:grpSpPr>
      <p:sp>
        <p:nvSpPr>
          <p:cNvPr id="56" name="Shape 56"/>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Salmon" showMasterSp="0">
  <p:cSld name="TITLE_AND_BODY_1">
    <p:bg>
      <p:bgPr>
        <a:solidFill>
          <a:srgbClr val="FB8B8A"/>
        </a:solidFill>
      </p:bgPr>
    </p:bg>
    <p:spTree>
      <p:nvGrpSpPr>
        <p:cNvPr id="57" name="Shape 57"/>
        <p:cNvGrpSpPr/>
        <p:nvPr/>
      </p:nvGrpSpPr>
      <p:grpSpPr>
        <a:xfrm>
          <a:off x="0" y="0"/>
          <a:ext cx="0" cy="0"/>
          <a:chOff x="0" y="0"/>
          <a:chExt cx="0" cy="0"/>
        </a:xfrm>
      </p:grpSpPr>
      <p:sp>
        <p:nvSpPr>
          <p:cNvPr id="58" name="Shape 58"/>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59" name="Shape 59"/>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Medium"/>
                <a:ea typeface="Roboto Medium"/>
                <a:cs typeface="Roboto Medium"/>
                <a:sym typeface="Roboto Medium"/>
              </a:rPr>
              <a:t>For internal use only</a:t>
            </a:r>
            <a:endParaRPr sz="700">
              <a:solidFill>
                <a:srgbClr val="FFFFFF"/>
              </a:solidFill>
              <a:latin typeface="Roboto Medium"/>
              <a:ea typeface="Roboto Medium"/>
              <a:cs typeface="Roboto Medium"/>
              <a:sym typeface="Roboto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Yellow" showMasterSp="0">
  <p:cSld name="TITLE_AND_BODY_1_1">
    <p:bg>
      <p:bgPr>
        <a:solidFill>
          <a:srgbClr val="FDD991"/>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62" name="Shape 62"/>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eal" showMasterSp="0">
  <p:cSld name="TITLE_AND_BODY_1_1_1">
    <p:bg>
      <p:bgPr>
        <a:solidFill>
          <a:srgbClr val="44BEBF"/>
        </a:solidFill>
      </p:bgPr>
    </p:bg>
    <p:spTree>
      <p:nvGrpSpPr>
        <p:cNvPr id="63" name="Shape 63"/>
        <p:cNvGrpSpPr/>
        <p:nvPr/>
      </p:nvGrpSpPr>
      <p:grpSpPr>
        <a:xfrm>
          <a:off x="0" y="0"/>
          <a:ext cx="0" cy="0"/>
          <a:chOff x="0" y="0"/>
          <a:chExt cx="0" cy="0"/>
        </a:xfrm>
      </p:grpSpPr>
      <p:sp>
        <p:nvSpPr>
          <p:cNvPr id="64" name="Shape 64"/>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65" name="Shape 65"/>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peaker">
  <p:cSld name="Title &amp; Speaker">
    <p:spTree>
      <p:nvGrpSpPr>
        <p:cNvPr id="66" name="Shape 66"/>
        <p:cNvGrpSpPr/>
        <p:nvPr/>
      </p:nvGrpSpPr>
      <p:grpSpPr>
        <a:xfrm>
          <a:off x="0" y="0"/>
          <a:ext cx="0" cy="0"/>
          <a:chOff x="0" y="0"/>
          <a:chExt cx="0" cy="0"/>
        </a:xfrm>
      </p:grpSpPr>
      <p:sp>
        <p:nvSpPr>
          <p:cNvPr id="67" name="Shape 67"/>
          <p:cNvSpPr txBox="1"/>
          <p:nvPr>
            <p:ph idx="1" type="body"/>
          </p:nvPr>
        </p:nvSpPr>
        <p:spPr>
          <a:xfrm>
            <a:off x="2223346" y="2753931"/>
            <a:ext cx="4697400" cy="3645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5E6EBF"/>
              </a:buClr>
              <a:buSzPts val="1400"/>
              <a:buFont typeface="Roboto"/>
              <a:buNone/>
              <a:defRPr i="0" sz="1700" u="none" cap="none" strike="noStrike">
                <a:solidFill>
                  <a:srgbClr val="5E6EB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68" name="Shape 68"/>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69" name="Shape 69"/>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bg>
      <p:bgPr>
        <a:solidFill>
          <a:srgbClr val="F3F4FA"/>
        </a:solidFill>
      </p:bgPr>
    </p:bg>
    <p:spTree>
      <p:nvGrpSpPr>
        <p:cNvPr id="70" name="Shape 70"/>
        <p:cNvGrpSpPr/>
        <p:nvPr/>
      </p:nvGrpSpPr>
      <p:grpSpPr>
        <a:xfrm>
          <a:off x="0" y="0"/>
          <a:ext cx="0" cy="0"/>
          <a:chOff x="0" y="0"/>
          <a:chExt cx="0" cy="0"/>
        </a:xfrm>
      </p:grpSpPr>
      <p:sp>
        <p:nvSpPr>
          <p:cNvPr id="71" name="Shape 71"/>
          <p:cNvSpPr txBox="1"/>
          <p:nvPr>
            <p:ph idx="1" type="body"/>
          </p:nvPr>
        </p:nvSpPr>
        <p:spPr>
          <a:xfrm>
            <a:off x="1389757" y="2025012"/>
            <a:ext cx="6364500" cy="7983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223274"/>
              </a:buClr>
              <a:buSzPts val="1400"/>
              <a:buFont typeface="Roboto"/>
              <a:buNone/>
              <a:defRPr b="1" i="0" sz="4500" u="none" cap="none" strike="noStrike">
                <a:solidFill>
                  <a:srgbClr val="223274"/>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72" name="Shape 72"/>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73" name="Shape 73"/>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98B1C7"/>
                </a:solidFill>
                <a:latin typeface="Roboto Medium"/>
                <a:ea typeface="Roboto Medium"/>
                <a:cs typeface="Roboto Medium"/>
                <a:sym typeface="Roboto Medium"/>
              </a:rPr>
              <a:t>For internal use only</a:t>
            </a:r>
            <a:endParaRPr sz="700">
              <a:solidFill>
                <a:srgbClr val="98B1C7"/>
              </a:solidFill>
              <a:latin typeface="Roboto Medium"/>
              <a:ea typeface="Roboto Medium"/>
              <a:cs typeface="Roboto Medium"/>
              <a:sym typeface="Roboto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 Point" showMasterSp="0">
  <p:cSld name="Single Point">
    <p:bg>
      <p:bgPr>
        <a:solidFill>
          <a:srgbClr val="223274"/>
        </a:solidFill>
      </p:bgPr>
    </p:bg>
    <p:spTree>
      <p:nvGrpSpPr>
        <p:cNvPr id="74" name="Shape 74"/>
        <p:cNvGrpSpPr/>
        <p:nvPr/>
      </p:nvGrpSpPr>
      <p:grpSpPr>
        <a:xfrm>
          <a:off x="0" y="0"/>
          <a:ext cx="0" cy="0"/>
          <a:chOff x="0" y="0"/>
          <a:chExt cx="0" cy="0"/>
        </a:xfrm>
      </p:grpSpPr>
      <p:sp>
        <p:nvSpPr>
          <p:cNvPr id="75" name="Shape 75"/>
          <p:cNvSpPr txBox="1"/>
          <p:nvPr>
            <p:ph idx="1" type="body"/>
          </p:nvPr>
        </p:nvSpPr>
        <p:spPr>
          <a:xfrm>
            <a:off x="1810389" y="1952634"/>
            <a:ext cx="5523300" cy="1238100"/>
          </a:xfrm>
          <a:prstGeom prst="rect">
            <a:avLst/>
          </a:prstGeom>
          <a:noFill/>
          <a:ln>
            <a:noFill/>
          </a:ln>
        </p:spPr>
        <p:txBody>
          <a:bodyPr anchorCtr="0" anchor="t" bIns="34275" lIns="34275" spcFirstLastPara="1" rIns="34275" wrap="square" tIns="34275"/>
          <a:lstStyle>
            <a:lvl1pPr indent="-533400" lvl="0" marL="4572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1pPr>
            <a:lvl2pPr indent="-533400" lvl="1" marL="9144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2pPr>
            <a:lvl3pPr indent="-533400" lvl="2" marL="13716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3pPr>
            <a:lvl4pPr indent="-533400" lvl="3" marL="18288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4pPr>
            <a:lvl5pPr indent="-533400" lvl="4" marL="22860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5pPr>
            <a:lvl6pPr indent="-533400" lvl="5" marL="27432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6pPr>
            <a:lvl7pPr indent="-533400" lvl="6" marL="32004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7pPr>
            <a:lvl8pPr indent="-533400" lvl="7" marL="36576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8pPr>
            <a:lvl9pPr indent="-533400" lvl="8" marL="4114800" marR="0" rtl="0" algn="l">
              <a:lnSpc>
                <a:spcPct val="100000"/>
              </a:lnSpc>
              <a:spcBef>
                <a:spcPts val="2200"/>
              </a:spcBef>
              <a:spcAft>
                <a:spcPts val="0"/>
              </a:spcAft>
              <a:buClr>
                <a:srgbClr val="FFFFFF"/>
              </a:buClr>
              <a:buSzPts val="4800"/>
              <a:buFont typeface="Roboto"/>
              <a:buChar char="•"/>
              <a:defRPr b="1" i="0" sz="4800" u="none" cap="none" strike="noStrike">
                <a:solidFill>
                  <a:srgbClr val="FFFFFF"/>
                </a:solidFill>
                <a:latin typeface="Roboto"/>
                <a:ea typeface="Roboto"/>
                <a:cs typeface="Roboto"/>
                <a:sym typeface="Roboto"/>
              </a:defRPr>
            </a:lvl9pPr>
          </a:lstStyle>
          <a:p/>
        </p:txBody>
      </p:sp>
      <p:sp>
        <p:nvSpPr>
          <p:cNvPr id="76" name="Shape 76"/>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77" name="Shape 77"/>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showMasterSp="0">
  <p:cSld name="Title &amp; Bullets">
    <p:bg>
      <p:bgPr>
        <a:solidFill>
          <a:srgbClr val="223274"/>
        </a:solidFill>
      </p:bgPr>
    </p:bg>
    <p:spTree>
      <p:nvGrpSpPr>
        <p:cNvPr id="78" name="Shape 78"/>
        <p:cNvGrpSpPr/>
        <p:nvPr/>
      </p:nvGrpSpPr>
      <p:grpSpPr>
        <a:xfrm>
          <a:off x="0" y="0"/>
          <a:ext cx="0" cy="0"/>
          <a:chOff x="0" y="0"/>
          <a:chExt cx="0" cy="0"/>
        </a:xfrm>
      </p:grpSpPr>
      <p:sp>
        <p:nvSpPr>
          <p:cNvPr id="79" name="Shape 79"/>
          <p:cNvSpPr txBox="1"/>
          <p:nvPr>
            <p:ph idx="1" type="body"/>
          </p:nvPr>
        </p:nvSpPr>
        <p:spPr>
          <a:xfrm>
            <a:off x="2018188" y="2140301"/>
            <a:ext cx="5405400" cy="12417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9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80" name="Shape 80"/>
          <p:cNvSpPr txBox="1"/>
          <p:nvPr>
            <p:ph idx="2" type="body"/>
          </p:nvPr>
        </p:nvSpPr>
        <p:spPr>
          <a:xfrm>
            <a:off x="2018201" y="1532775"/>
            <a:ext cx="4329600" cy="339300"/>
          </a:xfrm>
          <a:prstGeom prst="rect">
            <a:avLst/>
          </a:prstGeom>
          <a:noFill/>
          <a:ln>
            <a:noFill/>
          </a:ln>
        </p:spPr>
        <p:txBody>
          <a:bodyPr anchorCtr="0" anchor="ctr" bIns="34275" lIns="34275" spcFirstLastPara="1" rIns="34275" wrap="square" tIns="34275"/>
          <a:lstStyle>
            <a:lvl1pPr indent="-228600" lvl="0" marL="457200" marR="0" rtl="0" algn="l">
              <a:lnSpc>
                <a:spcPct val="100000"/>
              </a:lnSpc>
              <a:spcBef>
                <a:spcPts val="0"/>
              </a:spcBef>
              <a:spcAft>
                <a:spcPts val="0"/>
              </a:spcAft>
              <a:buClr>
                <a:srgbClr val="FFFFFF"/>
              </a:buClr>
              <a:buSzPts val="1400"/>
              <a:buFont typeface="Roboto"/>
              <a:buNone/>
              <a:defRPr b="1" i="0" sz="2300" u="none" cap="none" strike="noStrike">
                <a:solidFill>
                  <a:srgbClr val="FFFFFF"/>
                </a:solidFill>
                <a:latin typeface="Roboto"/>
                <a:ea typeface="Roboto"/>
                <a:cs typeface="Roboto"/>
                <a:sym typeface="Roboto"/>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81" name="Shape 81"/>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82" name="Shape 82"/>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p:cSld name="Comparison">
    <p:spTree>
      <p:nvGrpSpPr>
        <p:cNvPr id="83" name="Shape 83"/>
        <p:cNvGrpSpPr/>
        <p:nvPr/>
      </p:nvGrpSpPr>
      <p:grpSpPr>
        <a:xfrm>
          <a:off x="0" y="0"/>
          <a:ext cx="0" cy="0"/>
          <a:chOff x="0" y="0"/>
          <a:chExt cx="0" cy="0"/>
        </a:xfrm>
      </p:grpSpPr>
      <p:sp>
        <p:nvSpPr>
          <p:cNvPr id="84" name="Shape 84"/>
          <p:cNvSpPr txBox="1"/>
          <p:nvPr>
            <p:ph idx="1" type="body"/>
          </p:nvPr>
        </p:nvSpPr>
        <p:spPr>
          <a:xfrm>
            <a:off x="1573887" y="1882617"/>
            <a:ext cx="2019600" cy="18300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9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85" name="Shape 85"/>
          <p:cNvSpPr txBox="1"/>
          <p:nvPr>
            <p:ph idx="2" type="body"/>
          </p:nvPr>
        </p:nvSpPr>
        <p:spPr>
          <a:xfrm>
            <a:off x="5487114" y="1882617"/>
            <a:ext cx="2045400" cy="18300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9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86" name="Shape 86"/>
          <p:cNvSpPr txBox="1"/>
          <p:nvPr>
            <p:ph idx="3" type="body"/>
          </p:nvPr>
        </p:nvSpPr>
        <p:spPr>
          <a:xfrm>
            <a:off x="1810389" y="848778"/>
            <a:ext cx="5523300" cy="3573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F3F4FA"/>
              </a:buClr>
              <a:buSzPts val="1400"/>
              <a:buFont typeface="Arial"/>
              <a:buNone/>
              <a:defRPr b="0" i="0" sz="2300" u="none" cap="none" strike="noStrike">
                <a:solidFill>
                  <a:srgbClr val="F3F4FA"/>
                </a:solidFill>
                <a:latin typeface="Arial"/>
                <a:ea typeface="Arial"/>
                <a:cs typeface="Arial"/>
                <a:sym typeface="Arial"/>
              </a:defRPr>
            </a:lvl1pPr>
            <a:lvl2pPr indent="-317500" lvl="1" marL="9144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88" name="Shape 88"/>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s" showMasterSp="0">
  <p:cSld name="Stats">
    <p:spTree>
      <p:nvGrpSpPr>
        <p:cNvPr id="89" name="Shape 89"/>
        <p:cNvGrpSpPr/>
        <p:nvPr/>
      </p:nvGrpSpPr>
      <p:grpSpPr>
        <a:xfrm>
          <a:off x="0" y="0"/>
          <a:ext cx="0" cy="0"/>
          <a:chOff x="0" y="0"/>
          <a:chExt cx="0" cy="0"/>
        </a:xfrm>
      </p:grpSpPr>
      <p:sp>
        <p:nvSpPr>
          <p:cNvPr id="90" name="Shape 90"/>
          <p:cNvSpPr txBox="1"/>
          <p:nvPr>
            <p:ph idx="1" type="body"/>
          </p:nvPr>
        </p:nvSpPr>
        <p:spPr>
          <a:xfrm>
            <a:off x="1761939" y="1664018"/>
            <a:ext cx="2234700" cy="1009800"/>
          </a:xfrm>
          <a:prstGeom prst="rect">
            <a:avLst/>
          </a:prstGeom>
          <a:noFill/>
          <a:ln>
            <a:noFill/>
          </a:ln>
        </p:spPr>
        <p:txBody>
          <a:bodyPr anchorCtr="0" anchor="ctr" bIns="34275" lIns="34275" spcFirstLastPara="1" rIns="34275" wrap="square" tIns="34275"/>
          <a:lstStyle>
            <a:lvl1pPr indent="-228600" lvl="0" marL="457200" marR="0" rtl="0" algn="ctr">
              <a:lnSpc>
                <a:spcPct val="80000"/>
              </a:lnSpc>
              <a:spcBef>
                <a:spcPts val="0"/>
              </a:spcBef>
              <a:spcAft>
                <a:spcPts val="0"/>
              </a:spcAft>
              <a:buClr>
                <a:srgbClr val="5E6EBF"/>
              </a:buClr>
              <a:buSzPts val="1400"/>
              <a:buFont typeface="Roboto"/>
              <a:buNone/>
              <a:defRPr i="0" sz="7500" u="none" cap="none" strike="noStrike">
                <a:solidFill>
                  <a:srgbClr val="5E6EB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1" name="Shape 91"/>
          <p:cNvSpPr txBox="1"/>
          <p:nvPr>
            <p:ph idx="2" type="body"/>
          </p:nvPr>
        </p:nvSpPr>
        <p:spPr>
          <a:xfrm>
            <a:off x="5147257" y="1665923"/>
            <a:ext cx="2234700" cy="10062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5E6EBF"/>
              </a:buClr>
              <a:buSzPts val="1400"/>
              <a:buFont typeface="Roboto"/>
              <a:buNone/>
              <a:defRPr i="0" sz="7500" u="none" cap="none" strike="noStrike">
                <a:solidFill>
                  <a:srgbClr val="5E6EB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2" name="Shape 92"/>
          <p:cNvSpPr txBox="1"/>
          <p:nvPr>
            <p:ph idx="3" type="body"/>
          </p:nvPr>
        </p:nvSpPr>
        <p:spPr>
          <a:xfrm>
            <a:off x="1810389" y="848778"/>
            <a:ext cx="5523300" cy="3573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F3F4FA"/>
              </a:buClr>
              <a:buSzPts val="1400"/>
              <a:buFont typeface="Roboto"/>
              <a:buNone/>
              <a:defRPr i="0" sz="2300" u="none" cap="none" strike="noStrike">
                <a:solidFill>
                  <a:srgbClr val="F3F4FA"/>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3" name="Shape 93"/>
          <p:cNvSpPr txBox="1"/>
          <p:nvPr>
            <p:ph idx="4" type="body"/>
          </p:nvPr>
        </p:nvSpPr>
        <p:spPr>
          <a:xfrm>
            <a:off x="2447091" y="2621637"/>
            <a:ext cx="864600" cy="2241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F3F4FA"/>
              </a:buClr>
              <a:buSzPts val="1400"/>
              <a:buFont typeface="Roboto"/>
              <a:buNone/>
              <a:defRPr i="0" sz="1400" u="none" cap="none" strike="noStrike">
                <a:solidFill>
                  <a:srgbClr val="F3F4FA"/>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4" name="Shape 94"/>
          <p:cNvSpPr txBox="1"/>
          <p:nvPr>
            <p:ph idx="5" type="body"/>
          </p:nvPr>
        </p:nvSpPr>
        <p:spPr>
          <a:xfrm>
            <a:off x="5771116" y="2621637"/>
            <a:ext cx="987000" cy="2241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F3F4FA"/>
              </a:buClr>
              <a:buSzPts val="1400"/>
              <a:buFont typeface="Roboto"/>
              <a:buNone/>
              <a:defRPr i="0" sz="1400" u="none" cap="none" strike="noStrike">
                <a:solidFill>
                  <a:srgbClr val="F3F4FA"/>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5" name="Shape 95"/>
          <p:cNvSpPr txBox="1"/>
          <p:nvPr>
            <p:ph idx="6" type="body"/>
          </p:nvPr>
        </p:nvSpPr>
        <p:spPr>
          <a:xfrm>
            <a:off x="1761939" y="3131830"/>
            <a:ext cx="2234700" cy="1009800"/>
          </a:xfrm>
          <a:prstGeom prst="rect">
            <a:avLst/>
          </a:prstGeom>
          <a:noFill/>
          <a:ln>
            <a:noFill/>
          </a:ln>
        </p:spPr>
        <p:txBody>
          <a:bodyPr anchorCtr="0" anchor="ctr" bIns="34275" lIns="34275" spcFirstLastPara="1" rIns="34275" wrap="square" tIns="34275"/>
          <a:lstStyle>
            <a:lvl1pPr indent="-228600" lvl="0" marL="457200" marR="0" rtl="0" algn="ctr">
              <a:lnSpc>
                <a:spcPct val="80000"/>
              </a:lnSpc>
              <a:spcBef>
                <a:spcPts val="0"/>
              </a:spcBef>
              <a:spcAft>
                <a:spcPts val="0"/>
              </a:spcAft>
              <a:buClr>
                <a:srgbClr val="44BEBF"/>
              </a:buClr>
              <a:buSzPts val="1400"/>
              <a:buFont typeface="Roboto"/>
              <a:buNone/>
              <a:defRPr i="0" sz="7500" u="none" cap="none" strike="noStrike">
                <a:solidFill>
                  <a:srgbClr val="44BEB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6" name="Shape 96"/>
          <p:cNvSpPr txBox="1"/>
          <p:nvPr>
            <p:ph idx="7" type="body"/>
          </p:nvPr>
        </p:nvSpPr>
        <p:spPr>
          <a:xfrm>
            <a:off x="5266320" y="3133735"/>
            <a:ext cx="1996800" cy="10062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44BEBF"/>
              </a:buClr>
              <a:buSzPts val="1400"/>
              <a:buFont typeface="Roboto"/>
              <a:buNone/>
              <a:defRPr i="0" sz="7500" u="none" cap="none" strike="noStrike">
                <a:solidFill>
                  <a:srgbClr val="44BEB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97" name="Shape 97"/>
          <p:cNvSpPr txBox="1"/>
          <p:nvPr>
            <p:ph idx="8" type="body"/>
          </p:nvPr>
        </p:nvSpPr>
        <p:spPr>
          <a:xfrm>
            <a:off x="2435519" y="4089449"/>
            <a:ext cx="887700" cy="2241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317500" lvl="1" marL="9144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9pPr>
          </a:lstStyle>
          <a:p/>
        </p:txBody>
      </p:sp>
      <p:sp>
        <p:nvSpPr>
          <p:cNvPr id="98" name="Shape 98"/>
          <p:cNvSpPr txBox="1"/>
          <p:nvPr>
            <p:ph idx="9" type="body"/>
          </p:nvPr>
        </p:nvSpPr>
        <p:spPr>
          <a:xfrm>
            <a:off x="5439874" y="4089449"/>
            <a:ext cx="1649700" cy="2241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F3F4FA"/>
              </a:buClr>
              <a:buSzPts val="1400"/>
              <a:buFont typeface="Arial"/>
              <a:buNone/>
              <a:defRPr b="0" i="0" sz="1400" u="none" cap="none" strike="noStrike">
                <a:solidFill>
                  <a:srgbClr val="F3F4FA"/>
                </a:solidFill>
                <a:latin typeface="Arial"/>
                <a:ea typeface="Arial"/>
                <a:cs typeface="Arial"/>
                <a:sym typeface="Arial"/>
              </a:defRPr>
            </a:lvl1pPr>
            <a:lvl2pPr indent="-317500" lvl="1" marL="9144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FFFFFF"/>
              </a:buClr>
              <a:buSzPts val="1400"/>
              <a:buFont typeface="Helvetica Neue Light"/>
              <a:buChar char="•"/>
              <a:defRPr b="0" i="0" sz="1900" u="none" cap="none" strike="noStrike">
                <a:solidFill>
                  <a:srgbClr val="FFFFFF"/>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99" name="Shape 99"/>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00" name="Shape 100"/>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s / Charts" showMasterSp="0">
  <p:cSld name="Graphs / Charts">
    <p:spTree>
      <p:nvGrpSpPr>
        <p:cNvPr id="101" name="Shape 101"/>
        <p:cNvGrpSpPr/>
        <p:nvPr/>
      </p:nvGrpSpPr>
      <p:grpSpPr>
        <a:xfrm>
          <a:off x="0" y="0"/>
          <a:ext cx="0" cy="0"/>
          <a:chOff x="0" y="0"/>
          <a:chExt cx="0" cy="0"/>
        </a:xfrm>
      </p:grpSpPr>
      <p:sp>
        <p:nvSpPr>
          <p:cNvPr id="102" name="Shape 102"/>
          <p:cNvSpPr txBox="1"/>
          <p:nvPr>
            <p:ph idx="1" type="body"/>
          </p:nvPr>
        </p:nvSpPr>
        <p:spPr>
          <a:xfrm>
            <a:off x="1810389" y="848778"/>
            <a:ext cx="5523300" cy="408300"/>
          </a:xfrm>
          <a:prstGeom prst="rect">
            <a:avLst/>
          </a:prstGeom>
          <a:noFill/>
          <a:ln>
            <a:noFill/>
          </a:ln>
        </p:spPr>
        <p:txBody>
          <a:bodyPr anchorCtr="0" anchor="t" bIns="34275" lIns="34275" spcFirstLastPara="1" rIns="34275" wrap="square" tIns="34275"/>
          <a:lstStyle>
            <a:lvl1pPr indent="-228600" lvl="0" marL="457200" marR="0" rtl="0" algn="ctr">
              <a:lnSpc>
                <a:spcPct val="100000"/>
              </a:lnSpc>
              <a:spcBef>
                <a:spcPts val="0"/>
              </a:spcBef>
              <a:spcAft>
                <a:spcPts val="0"/>
              </a:spcAft>
              <a:buClr>
                <a:srgbClr val="FFFFFF"/>
              </a:buClr>
              <a:buSzPts val="1400"/>
              <a:buFont typeface="Roboto"/>
              <a:buNone/>
              <a:defRPr b="1" i="0" sz="2300" u="none" cap="none" strike="noStrike">
                <a:solidFill>
                  <a:srgbClr val="FFFFFF"/>
                </a:solidFill>
                <a:latin typeface="Roboto"/>
                <a:ea typeface="Roboto"/>
                <a:cs typeface="Roboto"/>
                <a:sym typeface="Roboto"/>
              </a:defRPr>
            </a:lvl1pPr>
            <a:lvl2pPr indent="-311150" lvl="1" marL="914400" marR="0" rtl="0" algn="l">
              <a:lnSpc>
                <a:spcPct val="100000"/>
              </a:lnSpc>
              <a:spcBef>
                <a:spcPts val="2200"/>
              </a:spcBef>
              <a:spcAft>
                <a:spcPts val="0"/>
              </a:spcAft>
              <a:buClr>
                <a:srgbClr val="FFFFFF"/>
              </a:buClr>
              <a:buSzPts val="1300"/>
              <a:buChar char="•"/>
              <a:defRPr i="0" sz="1300" u="none" cap="none" strike="noStrike">
                <a:solidFill>
                  <a:srgbClr val="FFFFFF"/>
                </a:solidFill>
              </a:defRPr>
            </a:lvl2pPr>
            <a:lvl3pPr indent="-311150" lvl="2" marL="1371600" marR="0" rtl="0" algn="l">
              <a:lnSpc>
                <a:spcPct val="100000"/>
              </a:lnSpc>
              <a:spcBef>
                <a:spcPts val="2200"/>
              </a:spcBef>
              <a:spcAft>
                <a:spcPts val="0"/>
              </a:spcAft>
              <a:buClr>
                <a:srgbClr val="FFFFFF"/>
              </a:buClr>
              <a:buSzPts val="1300"/>
              <a:buChar char="•"/>
              <a:defRPr i="0" sz="1300" u="none" cap="none" strike="noStrike">
                <a:solidFill>
                  <a:srgbClr val="FFFFFF"/>
                </a:solidFill>
              </a:defRPr>
            </a:lvl3pPr>
            <a:lvl4pPr indent="-311150" lvl="3" marL="1828800" marR="0" rtl="0" algn="l">
              <a:lnSpc>
                <a:spcPct val="100000"/>
              </a:lnSpc>
              <a:spcBef>
                <a:spcPts val="2200"/>
              </a:spcBef>
              <a:spcAft>
                <a:spcPts val="0"/>
              </a:spcAft>
              <a:buClr>
                <a:srgbClr val="FFFFFF"/>
              </a:buClr>
              <a:buSzPts val="1300"/>
              <a:buChar char="•"/>
              <a:defRPr i="0" sz="1300" u="none" cap="none" strike="noStrike">
                <a:solidFill>
                  <a:srgbClr val="FFFFFF"/>
                </a:solidFill>
              </a:defRPr>
            </a:lvl4pPr>
            <a:lvl5pPr indent="-311150" lvl="4" marL="2286000" marR="0" rtl="0" algn="l">
              <a:lnSpc>
                <a:spcPct val="100000"/>
              </a:lnSpc>
              <a:spcBef>
                <a:spcPts val="2200"/>
              </a:spcBef>
              <a:spcAft>
                <a:spcPts val="0"/>
              </a:spcAft>
              <a:buClr>
                <a:srgbClr val="FFFFFF"/>
              </a:buClr>
              <a:buSzPts val="1300"/>
              <a:buChar char="•"/>
              <a:defRPr i="0" sz="1300" u="none" cap="none" strike="noStrike">
                <a:solidFill>
                  <a:srgbClr val="FFFFFF"/>
                </a:solidFill>
              </a:defRPr>
            </a:lvl5pPr>
            <a:lvl6pPr indent="-311150" lvl="5" marL="2743200" marR="0" rtl="0" algn="l">
              <a:lnSpc>
                <a:spcPct val="100000"/>
              </a:lnSpc>
              <a:spcBef>
                <a:spcPts val="2200"/>
              </a:spcBef>
              <a:spcAft>
                <a:spcPts val="0"/>
              </a:spcAft>
              <a:buClr>
                <a:srgbClr val="FFFFFF"/>
              </a:buClr>
              <a:buSzPts val="1300"/>
              <a:buChar char="•"/>
              <a:defRPr i="0" sz="1300" u="none" cap="none" strike="noStrike">
                <a:solidFill>
                  <a:srgbClr val="FFFFFF"/>
                </a:solidFill>
              </a:defRPr>
            </a:lvl6pPr>
            <a:lvl7pPr indent="-311150" lvl="6" marL="3200400" marR="0" rtl="0" algn="l">
              <a:lnSpc>
                <a:spcPct val="100000"/>
              </a:lnSpc>
              <a:spcBef>
                <a:spcPts val="2200"/>
              </a:spcBef>
              <a:spcAft>
                <a:spcPts val="0"/>
              </a:spcAft>
              <a:buClr>
                <a:srgbClr val="FFFFFF"/>
              </a:buClr>
              <a:buSzPts val="1300"/>
              <a:buChar char="•"/>
              <a:defRPr i="0" sz="1300" u="none" cap="none" strike="noStrike">
                <a:solidFill>
                  <a:srgbClr val="FFFFFF"/>
                </a:solidFill>
              </a:defRPr>
            </a:lvl7pPr>
            <a:lvl8pPr indent="-311150" lvl="7" marL="3657600" marR="0" rtl="0" algn="l">
              <a:lnSpc>
                <a:spcPct val="100000"/>
              </a:lnSpc>
              <a:spcBef>
                <a:spcPts val="2200"/>
              </a:spcBef>
              <a:spcAft>
                <a:spcPts val="0"/>
              </a:spcAft>
              <a:buClr>
                <a:srgbClr val="FFFFFF"/>
              </a:buClr>
              <a:buSzPts val="1300"/>
              <a:buChar char="•"/>
              <a:defRPr i="0" sz="1300" u="none" cap="none" strike="noStrike">
                <a:solidFill>
                  <a:srgbClr val="FFFFFF"/>
                </a:solidFill>
              </a:defRPr>
            </a:lvl8pPr>
            <a:lvl9pPr indent="-311150" lvl="8" marL="4114800" marR="0" rtl="0" algn="l">
              <a:lnSpc>
                <a:spcPct val="100000"/>
              </a:lnSpc>
              <a:spcBef>
                <a:spcPts val="2200"/>
              </a:spcBef>
              <a:spcAft>
                <a:spcPts val="0"/>
              </a:spcAft>
              <a:buClr>
                <a:srgbClr val="FFFFFF"/>
              </a:buClr>
              <a:buSzPts val="1300"/>
              <a:buChar char="•"/>
              <a:defRPr i="0" sz="1300" u="none" cap="none" strike="noStrike">
                <a:solidFill>
                  <a:srgbClr val="FFFFFF"/>
                </a:solidFill>
              </a:defRPr>
            </a:lvl9pPr>
          </a:lstStyle>
          <a:p/>
        </p:txBody>
      </p:sp>
      <p:sp>
        <p:nvSpPr>
          <p:cNvPr id="103" name="Shape 103"/>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04" name="Shape 104"/>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amp; Text " showMasterSp="0">
  <p:cSld name="Photo &amp; Text ">
    <p:bg>
      <p:bgPr>
        <a:solidFill>
          <a:srgbClr val="223274"/>
        </a:solidFill>
      </p:bgPr>
    </p:bg>
    <p:spTree>
      <p:nvGrpSpPr>
        <p:cNvPr id="105" name="Shape 105"/>
        <p:cNvGrpSpPr/>
        <p:nvPr/>
      </p:nvGrpSpPr>
      <p:grpSpPr>
        <a:xfrm>
          <a:off x="0" y="0"/>
          <a:ext cx="0" cy="0"/>
          <a:chOff x="0" y="0"/>
          <a:chExt cx="0" cy="0"/>
        </a:xfrm>
      </p:grpSpPr>
      <p:sp>
        <p:nvSpPr>
          <p:cNvPr id="106" name="Shape 106"/>
          <p:cNvSpPr/>
          <p:nvPr>
            <p:ph idx="2" type="pic"/>
          </p:nvPr>
        </p:nvSpPr>
        <p:spPr>
          <a:xfrm>
            <a:off x="-90711" y="-93092"/>
            <a:ext cx="9325500" cy="5329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07" name="Shape 107"/>
          <p:cNvSpPr txBox="1"/>
          <p:nvPr>
            <p:ph idx="1" type="body"/>
          </p:nvPr>
        </p:nvSpPr>
        <p:spPr>
          <a:xfrm>
            <a:off x="1129331" y="1925836"/>
            <a:ext cx="2556900" cy="10251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4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4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4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4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4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4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4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4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400" u="none" cap="none" strike="noStrike">
                <a:solidFill>
                  <a:srgbClr val="FFFFFF"/>
                </a:solidFill>
              </a:defRPr>
            </a:lvl9pPr>
          </a:lstStyle>
          <a:p/>
        </p:txBody>
      </p:sp>
      <p:sp>
        <p:nvSpPr>
          <p:cNvPr id="108" name="Shape 108"/>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09" name="Shape 109"/>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bg>
      <p:bgPr>
        <a:solidFill>
          <a:srgbClr val="FFFFFF"/>
        </a:solidFill>
      </p:bgPr>
    </p:bg>
    <p:spTree>
      <p:nvGrpSpPr>
        <p:cNvPr id="110" name="Shape 110"/>
        <p:cNvGrpSpPr/>
        <p:nvPr/>
      </p:nvGrpSpPr>
      <p:grpSpPr>
        <a:xfrm>
          <a:off x="0" y="0"/>
          <a:ext cx="0" cy="0"/>
          <a:chOff x="0" y="0"/>
          <a:chExt cx="0" cy="0"/>
        </a:xfrm>
      </p:grpSpPr>
      <p:sp>
        <p:nvSpPr>
          <p:cNvPr id="111" name="Shape 111"/>
          <p:cNvSpPr/>
          <p:nvPr>
            <p:ph idx="2" type="pic"/>
          </p:nvPr>
        </p:nvSpPr>
        <p:spPr>
          <a:xfrm>
            <a:off x="-127471" y="-66006"/>
            <a:ext cx="93990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12" name="Shape 112"/>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mp; Photo" showMasterSp="0">
  <p:cSld name="Text &amp; Photo">
    <p:bg>
      <p:bgPr>
        <a:solidFill>
          <a:srgbClr val="223274"/>
        </a:solidFill>
      </p:bgPr>
    </p:bg>
    <p:spTree>
      <p:nvGrpSpPr>
        <p:cNvPr id="113" name="Shape 113"/>
        <p:cNvGrpSpPr/>
        <p:nvPr/>
      </p:nvGrpSpPr>
      <p:grpSpPr>
        <a:xfrm>
          <a:off x="0" y="0"/>
          <a:ext cx="0" cy="0"/>
          <a:chOff x="0" y="0"/>
          <a:chExt cx="0" cy="0"/>
        </a:xfrm>
      </p:grpSpPr>
      <p:sp>
        <p:nvSpPr>
          <p:cNvPr id="114" name="Shape 114"/>
          <p:cNvSpPr/>
          <p:nvPr>
            <p:ph idx="2" type="pic"/>
          </p:nvPr>
        </p:nvSpPr>
        <p:spPr>
          <a:xfrm>
            <a:off x="4549456" y="-66005"/>
            <a:ext cx="46755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15" name="Shape 115"/>
          <p:cNvSpPr txBox="1"/>
          <p:nvPr>
            <p:ph idx="1" type="body"/>
          </p:nvPr>
        </p:nvSpPr>
        <p:spPr>
          <a:xfrm>
            <a:off x="938831" y="1925836"/>
            <a:ext cx="2556900" cy="1025100"/>
          </a:xfrm>
          <a:prstGeom prst="rect">
            <a:avLst/>
          </a:prstGeom>
          <a:noFill/>
          <a:ln>
            <a:noFill/>
          </a:ln>
        </p:spPr>
        <p:txBody>
          <a:bodyPr anchorCtr="0" anchor="ctr" bIns="34275" lIns="34275" spcFirstLastPara="1" rIns="34275" wrap="square" tIns="34275"/>
          <a:lstStyle>
            <a:lvl1pPr indent="-228600" lvl="0" marL="457200" marR="0" rtl="0" algn="l">
              <a:lnSpc>
                <a:spcPct val="100000"/>
              </a:lnSpc>
              <a:spcBef>
                <a:spcPts val="0"/>
              </a:spcBef>
              <a:spcAft>
                <a:spcPts val="0"/>
              </a:spcAft>
              <a:buClr>
                <a:srgbClr val="FFFFFF"/>
              </a:buClr>
              <a:buSzPts val="1400"/>
              <a:buFont typeface="Roboto"/>
              <a:buNone/>
              <a:defRPr i="0" sz="2300" u="none" cap="none" strike="noStrike">
                <a:solidFill>
                  <a:srgbClr val="FFFFFF"/>
                </a:solidFill>
                <a:latin typeface="Roboto"/>
                <a:ea typeface="Roboto"/>
                <a:cs typeface="Roboto"/>
                <a:sym typeface="Roboto"/>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116" name="Shape 116"/>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17" name="Shape 117"/>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amp; Text" showMasterSp="0">
  <p:cSld name="Photo &amp; Text">
    <p:bg>
      <p:bgPr>
        <a:solidFill>
          <a:srgbClr val="223274"/>
        </a:solidFill>
      </p:bgPr>
    </p:bg>
    <p:spTree>
      <p:nvGrpSpPr>
        <p:cNvPr id="118" name="Shape 118"/>
        <p:cNvGrpSpPr/>
        <p:nvPr/>
      </p:nvGrpSpPr>
      <p:grpSpPr>
        <a:xfrm>
          <a:off x="0" y="0"/>
          <a:ext cx="0" cy="0"/>
          <a:chOff x="0" y="0"/>
          <a:chExt cx="0" cy="0"/>
        </a:xfrm>
      </p:grpSpPr>
      <p:sp>
        <p:nvSpPr>
          <p:cNvPr id="119" name="Shape 119"/>
          <p:cNvSpPr txBox="1"/>
          <p:nvPr>
            <p:ph idx="1" type="body"/>
          </p:nvPr>
        </p:nvSpPr>
        <p:spPr>
          <a:xfrm>
            <a:off x="5663232" y="1925836"/>
            <a:ext cx="2556900" cy="1025100"/>
          </a:xfrm>
          <a:prstGeom prst="rect">
            <a:avLst/>
          </a:prstGeom>
          <a:noFill/>
          <a:ln>
            <a:noFill/>
          </a:ln>
        </p:spPr>
        <p:txBody>
          <a:bodyPr anchorCtr="0" anchor="ctr" bIns="34275" lIns="34275" spcFirstLastPara="1" rIns="34275" wrap="square" tIns="34275"/>
          <a:lstStyle>
            <a:lvl1pPr indent="-228600" lvl="0" marL="457200" marR="0" rtl="0" algn="l">
              <a:lnSpc>
                <a:spcPct val="100000"/>
              </a:lnSpc>
              <a:spcBef>
                <a:spcPts val="0"/>
              </a:spcBef>
              <a:spcAft>
                <a:spcPts val="0"/>
              </a:spcAft>
              <a:buClr>
                <a:srgbClr val="FFFFFF"/>
              </a:buClr>
              <a:buSzPts val="1400"/>
              <a:buFont typeface="Roboto"/>
              <a:buNone/>
              <a:defRPr i="0" sz="2300" u="none" cap="none" strike="noStrike">
                <a:solidFill>
                  <a:srgbClr val="FFFFFF"/>
                </a:solidFill>
                <a:latin typeface="Roboto"/>
                <a:ea typeface="Roboto"/>
                <a:cs typeface="Roboto"/>
                <a:sym typeface="Roboto"/>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120" name="Shape 120"/>
          <p:cNvSpPr/>
          <p:nvPr>
            <p:ph idx="2" type="pic"/>
          </p:nvPr>
        </p:nvSpPr>
        <p:spPr>
          <a:xfrm>
            <a:off x="-60644" y="-66005"/>
            <a:ext cx="46755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21" name="Shape 121"/>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22" name="Shape 122"/>
          <p:cNvSpPr txBox="1"/>
          <p:nvPr/>
        </p:nvSpPr>
        <p:spPr>
          <a:xfrm>
            <a:off x="7763975" y="4804900"/>
            <a:ext cx="1323900" cy="29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amp; Photo" showMasterSp="0">
  <p:cSld name="Bullets &amp; Photo">
    <p:bg>
      <p:bgPr>
        <a:solidFill>
          <a:srgbClr val="223274"/>
        </a:solidFill>
      </p:bgPr>
    </p:bg>
    <p:spTree>
      <p:nvGrpSpPr>
        <p:cNvPr id="123" name="Shape 123"/>
        <p:cNvGrpSpPr/>
        <p:nvPr/>
      </p:nvGrpSpPr>
      <p:grpSpPr>
        <a:xfrm>
          <a:off x="0" y="0"/>
          <a:ext cx="0" cy="0"/>
          <a:chOff x="0" y="0"/>
          <a:chExt cx="0" cy="0"/>
        </a:xfrm>
      </p:grpSpPr>
      <p:sp>
        <p:nvSpPr>
          <p:cNvPr id="124" name="Shape 124"/>
          <p:cNvSpPr/>
          <p:nvPr>
            <p:ph idx="2" type="pic"/>
          </p:nvPr>
        </p:nvSpPr>
        <p:spPr>
          <a:xfrm>
            <a:off x="4549456" y="-66005"/>
            <a:ext cx="46755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25" name="Shape 125"/>
          <p:cNvSpPr txBox="1"/>
          <p:nvPr>
            <p:ph idx="1" type="body"/>
          </p:nvPr>
        </p:nvSpPr>
        <p:spPr>
          <a:xfrm>
            <a:off x="668859" y="1525786"/>
            <a:ext cx="3216300" cy="20919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9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126" name="Shape 126"/>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27" name="Shape 127"/>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amp; Bullets" showMasterSp="0">
  <p:cSld name="Photo &amp; Bullets">
    <p:bg>
      <p:bgPr>
        <a:solidFill>
          <a:srgbClr val="223274"/>
        </a:solidFill>
      </p:bgPr>
    </p:bg>
    <p:spTree>
      <p:nvGrpSpPr>
        <p:cNvPr id="128" name="Shape 128"/>
        <p:cNvGrpSpPr/>
        <p:nvPr/>
      </p:nvGrpSpPr>
      <p:grpSpPr>
        <a:xfrm>
          <a:off x="0" y="0"/>
          <a:ext cx="0" cy="0"/>
          <a:chOff x="0" y="0"/>
          <a:chExt cx="0" cy="0"/>
        </a:xfrm>
      </p:grpSpPr>
      <p:sp>
        <p:nvSpPr>
          <p:cNvPr id="129" name="Shape 129"/>
          <p:cNvSpPr/>
          <p:nvPr>
            <p:ph idx="2" type="pic"/>
          </p:nvPr>
        </p:nvSpPr>
        <p:spPr>
          <a:xfrm>
            <a:off x="-60644" y="-66005"/>
            <a:ext cx="46755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30" name="Shape 130"/>
          <p:cNvSpPr txBox="1"/>
          <p:nvPr>
            <p:ph idx="1" type="body"/>
          </p:nvPr>
        </p:nvSpPr>
        <p:spPr>
          <a:xfrm>
            <a:off x="5317060" y="1525786"/>
            <a:ext cx="3216300" cy="20919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9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131" name="Shape 131"/>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32" name="Shape 132"/>
          <p:cNvSpPr txBox="1"/>
          <p:nvPr/>
        </p:nvSpPr>
        <p:spPr>
          <a:xfrm>
            <a:off x="7763975" y="4804900"/>
            <a:ext cx="1323900" cy="29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amp; Photo" showMasterSp="0">
  <p:cSld name="Quote &amp; Photo">
    <p:bg>
      <p:bgPr>
        <a:solidFill>
          <a:srgbClr val="223274"/>
        </a:solidFill>
      </p:bgPr>
    </p:bg>
    <p:spTree>
      <p:nvGrpSpPr>
        <p:cNvPr id="133" name="Shape 133"/>
        <p:cNvGrpSpPr/>
        <p:nvPr/>
      </p:nvGrpSpPr>
      <p:grpSpPr>
        <a:xfrm>
          <a:off x="0" y="0"/>
          <a:ext cx="0" cy="0"/>
          <a:chOff x="0" y="0"/>
          <a:chExt cx="0" cy="0"/>
        </a:xfrm>
      </p:grpSpPr>
      <p:sp>
        <p:nvSpPr>
          <p:cNvPr id="134" name="Shape 134"/>
          <p:cNvSpPr/>
          <p:nvPr>
            <p:ph idx="2" type="pic"/>
          </p:nvPr>
        </p:nvSpPr>
        <p:spPr>
          <a:xfrm>
            <a:off x="4549456" y="-66005"/>
            <a:ext cx="46755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35" name="Shape 135"/>
          <p:cNvSpPr txBox="1"/>
          <p:nvPr>
            <p:ph idx="1" type="body"/>
          </p:nvPr>
        </p:nvSpPr>
        <p:spPr>
          <a:xfrm>
            <a:off x="749922" y="3049879"/>
            <a:ext cx="3043500" cy="244200"/>
          </a:xfrm>
          <a:prstGeom prst="rect">
            <a:avLst/>
          </a:prstGeom>
          <a:noFill/>
          <a:ln>
            <a:noFill/>
          </a:ln>
        </p:spPr>
        <p:txBody>
          <a:bodyPr anchorCtr="0" anchor="ctr" bIns="34275" lIns="34275" spcFirstLastPara="1" rIns="34275" wrap="square" tIns="34275"/>
          <a:lstStyle>
            <a:lvl1pPr indent="-228600" lvl="0" marL="457200" marR="0" rtl="0" algn="l">
              <a:lnSpc>
                <a:spcPct val="100000"/>
              </a:lnSpc>
              <a:spcBef>
                <a:spcPts val="0"/>
              </a:spcBef>
              <a:spcAft>
                <a:spcPts val="0"/>
              </a:spcAft>
              <a:buClr>
                <a:srgbClr val="FFFFFF"/>
              </a:buClr>
              <a:buSzPts val="1400"/>
              <a:buFont typeface="Roboto"/>
              <a:buNone/>
              <a:defRPr i="0" sz="1500" u="none" cap="none" strike="noStrike">
                <a:solidFill>
                  <a:srgbClr val="FFFFFF"/>
                </a:solidFill>
                <a:latin typeface="Roboto"/>
                <a:ea typeface="Roboto"/>
                <a:cs typeface="Roboto"/>
                <a:sym typeface="Roboto"/>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136" name="Shape 136"/>
          <p:cNvSpPr txBox="1"/>
          <p:nvPr>
            <p:ph idx="3" type="body"/>
          </p:nvPr>
        </p:nvSpPr>
        <p:spPr>
          <a:xfrm>
            <a:off x="749922" y="1849542"/>
            <a:ext cx="3043500" cy="10251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FFFFFF"/>
              </a:buClr>
              <a:buSzPts val="1400"/>
              <a:buChar char="•"/>
              <a:defRPr i="0" sz="1900" u="none" cap="none" strike="noStrike">
                <a:solidFill>
                  <a:srgbClr val="FFFFFF"/>
                </a:solidFill>
              </a:defRPr>
            </a:lvl1pPr>
            <a:lvl2pPr indent="-317500" lvl="1" marL="914400" marR="0" rtl="0" algn="l">
              <a:lnSpc>
                <a:spcPct val="100000"/>
              </a:lnSpc>
              <a:spcBef>
                <a:spcPts val="2200"/>
              </a:spcBef>
              <a:spcAft>
                <a:spcPts val="0"/>
              </a:spcAft>
              <a:buClr>
                <a:srgbClr val="FFFFFF"/>
              </a:buClr>
              <a:buSzPts val="1400"/>
              <a:buChar char="•"/>
              <a:defRPr i="0" sz="1900" u="none" cap="none" strike="noStrike">
                <a:solidFill>
                  <a:srgbClr val="FFFFFF"/>
                </a:solidFill>
              </a:defRPr>
            </a:lvl2pPr>
            <a:lvl3pPr indent="-317500" lvl="2" marL="1371600" marR="0" rtl="0" algn="l">
              <a:lnSpc>
                <a:spcPct val="100000"/>
              </a:lnSpc>
              <a:spcBef>
                <a:spcPts val="2200"/>
              </a:spcBef>
              <a:spcAft>
                <a:spcPts val="0"/>
              </a:spcAft>
              <a:buClr>
                <a:srgbClr val="FFFFFF"/>
              </a:buClr>
              <a:buSzPts val="1400"/>
              <a:buChar char="•"/>
              <a:defRPr i="0" sz="1900" u="none" cap="none" strike="noStrike">
                <a:solidFill>
                  <a:srgbClr val="FFFFFF"/>
                </a:solidFill>
              </a:defRPr>
            </a:lvl3pPr>
            <a:lvl4pPr indent="-317500" lvl="3" marL="1828800" marR="0" rtl="0" algn="l">
              <a:lnSpc>
                <a:spcPct val="100000"/>
              </a:lnSpc>
              <a:spcBef>
                <a:spcPts val="2200"/>
              </a:spcBef>
              <a:spcAft>
                <a:spcPts val="0"/>
              </a:spcAft>
              <a:buClr>
                <a:srgbClr val="FFFFFF"/>
              </a:buClr>
              <a:buSzPts val="1400"/>
              <a:buChar char="•"/>
              <a:defRPr i="0" sz="1900" u="none" cap="none" strike="noStrike">
                <a:solidFill>
                  <a:srgbClr val="FFFFFF"/>
                </a:solidFill>
              </a:defRPr>
            </a:lvl4pPr>
            <a:lvl5pPr indent="-317500" lvl="4" marL="2286000" marR="0" rtl="0" algn="l">
              <a:lnSpc>
                <a:spcPct val="100000"/>
              </a:lnSpc>
              <a:spcBef>
                <a:spcPts val="2200"/>
              </a:spcBef>
              <a:spcAft>
                <a:spcPts val="0"/>
              </a:spcAft>
              <a:buClr>
                <a:srgbClr val="FFFFFF"/>
              </a:buClr>
              <a:buSzPts val="1400"/>
              <a:buChar char="•"/>
              <a:defRPr i="0" sz="1900" u="none" cap="none" strike="noStrike">
                <a:solidFill>
                  <a:srgbClr val="FFFFFF"/>
                </a:solidFill>
              </a:defRPr>
            </a:lvl5pPr>
            <a:lvl6pPr indent="-317500" lvl="5" marL="2743200" marR="0" rtl="0" algn="l">
              <a:lnSpc>
                <a:spcPct val="100000"/>
              </a:lnSpc>
              <a:spcBef>
                <a:spcPts val="2200"/>
              </a:spcBef>
              <a:spcAft>
                <a:spcPts val="0"/>
              </a:spcAft>
              <a:buClr>
                <a:srgbClr val="FFFFFF"/>
              </a:buClr>
              <a:buSzPts val="1400"/>
              <a:buChar char="•"/>
              <a:defRPr i="0" sz="1900" u="none" cap="none" strike="noStrike">
                <a:solidFill>
                  <a:srgbClr val="FFFFFF"/>
                </a:solidFill>
              </a:defRPr>
            </a:lvl6pPr>
            <a:lvl7pPr indent="-317500" lvl="6" marL="3200400" marR="0" rtl="0" algn="l">
              <a:lnSpc>
                <a:spcPct val="100000"/>
              </a:lnSpc>
              <a:spcBef>
                <a:spcPts val="2200"/>
              </a:spcBef>
              <a:spcAft>
                <a:spcPts val="0"/>
              </a:spcAft>
              <a:buClr>
                <a:srgbClr val="FFFFFF"/>
              </a:buClr>
              <a:buSzPts val="1400"/>
              <a:buChar char="•"/>
              <a:defRPr i="0" sz="1900" u="none" cap="none" strike="noStrike">
                <a:solidFill>
                  <a:srgbClr val="FFFFFF"/>
                </a:solidFill>
              </a:defRPr>
            </a:lvl7pPr>
            <a:lvl8pPr indent="-317500" lvl="7" marL="3657600" marR="0" rtl="0" algn="l">
              <a:lnSpc>
                <a:spcPct val="100000"/>
              </a:lnSpc>
              <a:spcBef>
                <a:spcPts val="2200"/>
              </a:spcBef>
              <a:spcAft>
                <a:spcPts val="0"/>
              </a:spcAft>
              <a:buClr>
                <a:srgbClr val="FFFFFF"/>
              </a:buClr>
              <a:buSzPts val="1400"/>
              <a:buChar char="•"/>
              <a:defRPr i="0" sz="1900" u="none" cap="none" strike="noStrike">
                <a:solidFill>
                  <a:srgbClr val="FFFFFF"/>
                </a:solidFill>
              </a:defRPr>
            </a:lvl8pPr>
            <a:lvl9pPr indent="-317500" lvl="8" marL="4114800" marR="0" rtl="0" algn="l">
              <a:lnSpc>
                <a:spcPct val="100000"/>
              </a:lnSpc>
              <a:spcBef>
                <a:spcPts val="2200"/>
              </a:spcBef>
              <a:spcAft>
                <a:spcPts val="0"/>
              </a:spcAft>
              <a:buClr>
                <a:srgbClr val="FFFFFF"/>
              </a:buClr>
              <a:buSzPts val="1400"/>
              <a:buChar char="•"/>
              <a:defRPr i="0" sz="1900" u="none" cap="none" strike="noStrike">
                <a:solidFill>
                  <a:srgbClr val="FFFFFF"/>
                </a:solidFill>
              </a:defRPr>
            </a:lvl9pPr>
          </a:lstStyle>
          <a:p/>
        </p:txBody>
      </p:sp>
      <p:sp>
        <p:nvSpPr>
          <p:cNvPr id="137" name="Shape 137"/>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38" name="Shape 138"/>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amp; Quote" showMasterSp="0">
  <p:cSld name="Photo &amp; Quote">
    <p:bg>
      <p:bgPr>
        <a:solidFill>
          <a:srgbClr val="223274"/>
        </a:solidFill>
      </p:bgPr>
    </p:bg>
    <p:spTree>
      <p:nvGrpSpPr>
        <p:cNvPr id="139" name="Shape 139"/>
        <p:cNvGrpSpPr/>
        <p:nvPr/>
      </p:nvGrpSpPr>
      <p:grpSpPr>
        <a:xfrm>
          <a:off x="0" y="0"/>
          <a:ext cx="0" cy="0"/>
          <a:chOff x="0" y="0"/>
          <a:chExt cx="0" cy="0"/>
        </a:xfrm>
      </p:grpSpPr>
      <p:sp>
        <p:nvSpPr>
          <p:cNvPr id="140" name="Shape 140"/>
          <p:cNvSpPr/>
          <p:nvPr>
            <p:ph idx="2" type="pic"/>
          </p:nvPr>
        </p:nvSpPr>
        <p:spPr>
          <a:xfrm>
            <a:off x="-60644" y="-66005"/>
            <a:ext cx="4675500" cy="5275500"/>
          </a:xfrm>
          <a:prstGeom prst="rect">
            <a:avLst/>
          </a:prstGeom>
          <a:noFill/>
          <a:ln>
            <a:noFill/>
          </a:ln>
        </p:spPr>
        <p:txBody>
          <a:bodyPr anchorCtr="0" anchor="t" bIns="34275" lIns="34275" spcFirstLastPara="1" rIns="34275" wrap="square" tIns="34275"/>
          <a:lstStyle>
            <a:lvl1pPr indent="-228600" lvl="0" marL="228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1pPr>
            <a:lvl2pPr indent="-228600" lvl="1" marL="393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2pPr>
            <a:lvl3pPr indent="-228600" lvl="2" marL="558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3pPr>
            <a:lvl4pPr indent="-241300" lvl="3" marL="7366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4pPr>
            <a:lvl5pPr indent="-228600" lvl="4" marL="9017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5pPr>
            <a:lvl6pPr indent="-228600" lvl="5" marL="10668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6pPr>
            <a:lvl7pPr indent="-228600" lvl="6" marL="12319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7pPr>
            <a:lvl8pPr indent="-228600" lvl="7" marL="13970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8pPr>
            <a:lvl9pPr indent="-228600" lvl="8" marL="1562100" marR="0" rtl="0" algn="l">
              <a:lnSpc>
                <a:spcPct val="100000"/>
              </a:lnSpc>
              <a:spcBef>
                <a:spcPts val="2200"/>
              </a:spcBef>
              <a:spcAft>
                <a:spcPts val="0"/>
              </a:spcAft>
              <a:buClr>
                <a:srgbClr val="000000"/>
              </a:buClr>
              <a:buSzPts val="1400"/>
              <a:buFont typeface="Helvetica Neue Light"/>
              <a:buChar char="•"/>
              <a:defRPr b="0" i="0" sz="1900" u="none" cap="none" strike="noStrike">
                <a:solidFill>
                  <a:srgbClr val="000000"/>
                </a:solidFill>
                <a:latin typeface="Helvetica Neue Light"/>
                <a:ea typeface="Helvetica Neue Light"/>
                <a:cs typeface="Helvetica Neue Light"/>
                <a:sym typeface="Helvetica Neue Light"/>
              </a:defRPr>
            </a:lvl9pPr>
          </a:lstStyle>
          <a:p/>
        </p:txBody>
      </p:sp>
      <p:sp>
        <p:nvSpPr>
          <p:cNvPr id="141" name="Shape 141"/>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42" name="Shape 142"/>
          <p:cNvSpPr txBox="1"/>
          <p:nvPr/>
        </p:nvSpPr>
        <p:spPr>
          <a:xfrm>
            <a:off x="7763975" y="4804900"/>
            <a:ext cx="1323900" cy="29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
        <p:nvSpPr>
          <p:cNvPr id="143" name="Shape 143"/>
          <p:cNvSpPr txBox="1"/>
          <p:nvPr>
            <p:ph type="title"/>
          </p:nvPr>
        </p:nvSpPr>
        <p:spPr>
          <a:xfrm>
            <a:off x="5402938" y="1676450"/>
            <a:ext cx="3043500" cy="1022100"/>
          </a:xfrm>
          <a:prstGeom prst="rect">
            <a:avLst/>
          </a:prstGeom>
        </p:spPr>
        <p:txBody>
          <a:bodyPr anchorCtr="0" anchor="ctr" bIns="34275" lIns="34275" spcFirstLastPara="1" rIns="34275" wrap="square" tIns="34275"/>
          <a:lstStyle>
            <a:lvl1pPr lvl="0" rtl="0" algn="l">
              <a:spcBef>
                <a:spcPts val="0"/>
              </a:spcBef>
              <a:spcAft>
                <a:spcPts val="0"/>
              </a:spcAft>
              <a:buNone/>
              <a:defRPr b="1" sz="24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4" name="Shape 144"/>
          <p:cNvSpPr txBox="1"/>
          <p:nvPr>
            <p:ph idx="1" type="subTitle"/>
          </p:nvPr>
        </p:nvSpPr>
        <p:spPr>
          <a:xfrm>
            <a:off x="5438350" y="2724275"/>
            <a:ext cx="3066900" cy="265800"/>
          </a:xfrm>
          <a:prstGeom prst="rect">
            <a:avLst/>
          </a:prstGeom>
        </p:spPr>
        <p:txBody>
          <a:bodyPr anchorCtr="0" anchor="ctr" bIns="34275" lIns="34275" spcFirstLastPara="1" rIns="34275" wrap="square" tIns="34275"/>
          <a:lstStyle>
            <a:lvl1pPr lvl="0" rtl="0">
              <a:spcBef>
                <a:spcPts val="0"/>
              </a:spcBef>
              <a:spcAft>
                <a:spcPts val="0"/>
              </a:spcAft>
              <a:buNone/>
              <a:defRPr sz="1400">
                <a:solidFill>
                  <a:srgbClr val="FFFFFF"/>
                </a:solidFill>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w/ Quote Overlay" showMasterSp="0">
  <p:cSld name="Photo w/ Quote Overlay">
    <p:spTree>
      <p:nvGrpSpPr>
        <p:cNvPr id="145" name="Shape 145"/>
        <p:cNvGrpSpPr/>
        <p:nvPr/>
      </p:nvGrpSpPr>
      <p:grpSpPr>
        <a:xfrm>
          <a:off x="0" y="0"/>
          <a:ext cx="0" cy="0"/>
          <a:chOff x="0" y="0"/>
          <a:chExt cx="0" cy="0"/>
        </a:xfrm>
      </p:grpSpPr>
      <p:sp>
        <p:nvSpPr>
          <p:cNvPr id="146" name="Shape 146"/>
          <p:cNvSpPr txBox="1"/>
          <p:nvPr>
            <p:ph idx="1" type="body"/>
          </p:nvPr>
        </p:nvSpPr>
        <p:spPr>
          <a:xfrm>
            <a:off x="1602039" y="3007017"/>
            <a:ext cx="4758000" cy="244200"/>
          </a:xfrm>
          <a:prstGeom prst="rect">
            <a:avLst/>
          </a:prstGeom>
          <a:noFill/>
          <a:ln>
            <a:noFill/>
          </a:ln>
        </p:spPr>
        <p:txBody>
          <a:bodyPr anchorCtr="0" anchor="ctr" bIns="34275" lIns="34275" spcFirstLastPara="1" rIns="34275" wrap="square" tIns="34275"/>
          <a:lstStyle>
            <a:lvl1pPr indent="-228600" lvl="0" marL="457200" marR="0" rtl="0" algn="l">
              <a:lnSpc>
                <a:spcPct val="100000"/>
              </a:lnSpc>
              <a:spcBef>
                <a:spcPts val="0"/>
              </a:spcBef>
              <a:spcAft>
                <a:spcPts val="0"/>
              </a:spcAft>
              <a:buClr>
                <a:srgbClr val="FFFFFF"/>
              </a:buClr>
              <a:buSzPts val="1400"/>
              <a:buFont typeface="Roboto"/>
              <a:buNone/>
              <a:defRPr i="0" sz="1500" u="none" cap="none" strike="noStrike">
                <a:solidFill>
                  <a:srgbClr val="FFFFF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147" name="Shape 147"/>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48" name="Shape 148"/>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bg>
      <p:bgPr>
        <a:solidFill>
          <a:srgbClr val="223274"/>
        </a:solidFill>
      </p:bgPr>
    </p:bg>
    <p:spTree>
      <p:nvGrpSpPr>
        <p:cNvPr id="149" name="Shape 149"/>
        <p:cNvGrpSpPr/>
        <p:nvPr/>
      </p:nvGrpSpPr>
      <p:grpSpPr>
        <a:xfrm>
          <a:off x="0" y="0"/>
          <a:ext cx="0" cy="0"/>
          <a:chOff x="0" y="0"/>
          <a:chExt cx="0" cy="0"/>
        </a:xfrm>
      </p:grpSpPr>
      <p:sp>
        <p:nvSpPr>
          <p:cNvPr id="150" name="Shape 150"/>
          <p:cNvSpPr txBox="1"/>
          <p:nvPr>
            <p:ph idx="1" type="body"/>
          </p:nvPr>
        </p:nvSpPr>
        <p:spPr>
          <a:xfrm>
            <a:off x="1602050" y="2184225"/>
            <a:ext cx="5245200" cy="550500"/>
          </a:xfrm>
          <a:prstGeom prst="rect">
            <a:avLst/>
          </a:prstGeom>
          <a:noFill/>
          <a:ln>
            <a:noFill/>
          </a:ln>
        </p:spPr>
        <p:txBody>
          <a:bodyPr anchorCtr="0" anchor="ctr" bIns="34275" lIns="34275" spcFirstLastPara="1" rIns="34275" wrap="square" tIns="34275"/>
          <a:lstStyle>
            <a:lvl1pPr indent="-228600" lvl="0" marL="457200" marR="0" rtl="0" algn="l">
              <a:lnSpc>
                <a:spcPct val="100000"/>
              </a:lnSpc>
              <a:spcBef>
                <a:spcPts val="0"/>
              </a:spcBef>
              <a:spcAft>
                <a:spcPts val="0"/>
              </a:spcAft>
              <a:buClr>
                <a:srgbClr val="FFFFFF"/>
              </a:buClr>
              <a:buSzPts val="3000"/>
              <a:buFont typeface="Roboto"/>
              <a:buNone/>
              <a:defRPr b="1" i="0" sz="3000" u="none" cap="none" strike="noStrike">
                <a:solidFill>
                  <a:srgbClr val="FFFFFF"/>
                </a:solidFill>
                <a:latin typeface="Roboto"/>
                <a:ea typeface="Roboto"/>
                <a:cs typeface="Roboto"/>
                <a:sym typeface="Roboto"/>
              </a:defRPr>
            </a:lvl1pPr>
            <a:lvl2pPr indent="-419100" lvl="1" marL="9144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2pPr>
            <a:lvl3pPr indent="-419100" lvl="2" marL="13716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3pPr>
            <a:lvl4pPr indent="-419100" lvl="3" marL="18288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4pPr>
            <a:lvl5pPr indent="-419100" lvl="4" marL="22860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5pPr>
            <a:lvl6pPr indent="-419100" lvl="5" marL="27432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6pPr>
            <a:lvl7pPr indent="-419100" lvl="6" marL="32004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7pPr>
            <a:lvl8pPr indent="-419100" lvl="7" marL="36576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8pPr>
            <a:lvl9pPr indent="-419100" lvl="8" marL="4114800" marR="0" rtl="0" algn="l">
              <a:lnSpc>
                <a:spcPct val="100000"/>
              </a:lnSpc>
              <a:spcBef>
                <a:spcPts val="2200"/>
              </a:spcBef>
              <a:spcAft>
                <a:spcPts val="0"/>
              </a:spcAft>
              <a:buClr>
                <a:srgbClr val="FFFFFF"/>
              </a:buClr>
              <a:buSzPts val="3000"/>
              <a:buFont typeface="Roboto"/>
              <a:buChar char="•"/>
              <a:defRPr b="1" i="0" sz="3000" u="none" cap="none" strike="noStrike">
                <a:solidFill>
                  <a:srgbClr val="FFFFFF"/>
                </a:solidFill>
                <a:latin typeface="Roboto"/>
                <a:ea typeface="Roboto"/>
                <a:cs typeface="Roboto"/>
                <a:sym typeface="Roboto"/>
              </a:defRPr>
            </a:lvl9pPr>
          </a:lstStyle>
          <a:p/>
        </p:txBody>
      </p:sp>
      <p:sp>
        <p:nvSpPr>
          <p:cNvPr id="151" name="Shape 151"/>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52" name="Shape 152"/>
          <p:cNvSpPr txBox="1"/>
          <p:nvPr>
            <p:ph idx="2" type="subTitle"/>
          </p:nvPr>
        </p:nvSpPr>
        <p:spPr>
          <a:xfrm>
            <a:off x="1557200" y="2786325"/>
            <a:ext cx="2701200" cy="429300"/>
          </a:xfrm>
          <a:prstGeom prst="rect">
            <a:avLst/>
          </a:prstGeom>
        </p:spPr>
        <p:txBody>
          <a:bodyPr anchorCtr="0" anchor="ctr" bIns="34275" lIns="34275" spcFirstLastPara="1" rIns="34275" wrap="square" tIns="34275"/>
          <a:lstStyle>
            <a:lvl1pPr lvl="0" rtl="0">
              <a:spcBef>
                <a:spcPts val="0"/>
              </a:spcBef>
              <a:spcAft>
                <a:spcPts val="0"/>
              </a:spcAft>
              <a:buNone/>
              <a:defRPr sz="1300">
                <a:solidFill>
                  <a:srgbClr val="FFFFFF"/>
                </a:solidFill>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
        <p:nvSpPr>
          <p:cNvPr id="153" name="Shape 153"/>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gn Off">
  <p:cSld name="Sign Off">
    <p:spTree>
      <p:nvGrpSpPr>
        <p:cNvPr id="154" name="Shape 154"/>
        <p:cNvGrpSpPr/>
        <p:nvPr/>
      </p:nvGrpSpPr>
      <p:grpSpPr>
        <a:xfrm>
          <a:off x="0" y="0"/>
          <a:ext cx="0" cy="0"/>
          <a:chOff x="0" y="0"/>
          <a:chExt cx="0" cy="0"/>
        </a:xfrm>
      </p:grpSpPr>
      <p:sp>
        <p:nvSpPr>
          <p:cNvPr id="155" name="Shape 155"/>
          <p:cNvSpPr txBox="1"/>
          <p:nvPr>
            <p:ph idx="1" type="body"/>
          </p:nvPr>
        </p:nvSpPr>
        <p:spPr>
          <a:xfrm>
            <a:off x="1389757" y="2025012"/>
            <a:ext cx="6364500" cy="798300"/>
          </a:xfrm>
          <a:prstGeom prst="rect">
            <a:avLst/>
          </a:prstGeom>
          <a:noFill/>
          <a:ln>
            <a:noFill/>
          </a:ln>
        </p:spPr>
        <p:txBody>
          <a:bodyPr anchorCtr="0" anchor="ctr" bIns="34275" lIns="34275" spcFirstLastPara="1" rIns="34275" wrap="square" tIns="34275"/>
          <a:lstStyle>
            <a:lvl1pPr indent="-228600" lvl="0" marL="457200" marR="0" rtl="0" algn="ctr">
              <a:lnSpc>
                <a:spcPct val="100000"/>
              </a:lnSpc>
              <a:spcBef>
                <a:spcPts val="0"/>
              </a:spcBef>
              <a:spcAft>
                <a:spcPts val="0"/>
              </a:spcAft>
              <a:buClr>
                <a:srgbClr val="5E6EBF"/>
              </a:buClr>
              <a:buSzPts val="1400"/>
              <a:buFont typeface="Roboto"/>
              <a:buNone/>
              <a:defRPr i="0" sz="4500" u="none" cap="none" strike="noStrike">
                <a:solidFill>
                  <a:srgbClr val="5E6EBF"/>
                </a:solidFill>
                <a:latin typeface="Roboto"/>
                <a:ea typeface="Roboto"/>
                <a:cs typeface="Roboto"/>
                <a:sym typeface="Roboto"/>
              </a:defRPr>
            </a:lvl1pPr>
            <a:lvl2pPr indent="-317500" lvl="1" marL="914400" marR="0" rtl="0" algn="l">
              <a:lnSpc>
                <a:spcPct val="100000"/>
              </a:lnSpc>
              <a:spcBef>
                <a:spcPts val="2200"/>
              </a:spcBef>
              <a:spcAft>
                <a:spcPts val="0"/>
              </a:spcAft>
              <a:buClr>
                <a:srgbClr val="000000"/>
              </a:buClr>
              <a:buSzPts val="1400"/>
              <a:buChar char="•"/>
              <a:defRPr i="0" sz="1900" u="none" cap="none" strike="noStrike">
                <a:solidFill>
                  <a:srgbClr val="000000"/>
                </a:solidFill>
              </a:defRPr>
            </a:lvl2pPr>
            <a:lvl3pPr indent="-317500" lvl="2" marL="1371600" marR="0" rtl="0" algn="l">
              <a:lnSpc>
                <a:spcPct val="100000"/>
              </a:lnSpc>
              <a:spcBef>
                <a:spcPts val="2200"/>
              </a:spcBef>
              <a:spcAft>
                <a:spcPts val="0"/>
              </a:spcAft>
              <a:buClr>
                <a:srgbClr val="000000"/>
              </a:buClr>
              <a:buSzPts val="1400"/>
              <a:buChar char="•"/>
              <a:defRPr i="0" sz="1900" u="none" cap="none" strike="noStrike">
                <a:solidFill>
                  <a:srgbClr val="000000"/>
                </a:solidFill>
              </a:defRPr>
            </a:lvl3pPr>
            <a:lvl4pPr indent="-317500" lvl="3" marL="1828800" marR="0" rtl="0" algn="l">
              <a:lnSpc>
                <a:spcPct val="100000"/>
              </a:lnSpc>
              <a:spcBef>
                <a:spcPts val="2200"/>
              </a:spcBef>
              <a:spcAft>
                <a:spcPts val="0"/>
              </a:spcAft>
              <a:buClr>
                <a:srgbClr val="000000"/>
              </a:buClr>
              <a:buSzPts val="1400"/>
              <a:buChar char="•"/>
              <a:defRPr i="0" sz="1900" u="none" cap="none" strike="noStrike">
                <a:solidFill>
                  <a:srgbClr val="000000"/>
                </a:solidFill>
              </a:defRPr>
            </a:lvl4pPr>
            <a:lvl5pPr indent="-317500" lvl="4" marL="2286000" marR="0" rtl="0" algn="l">
              <a:lnSpc>
                <a:spcPct val="100000"/>
              </a:lnSpc>
              <a:spcBef>
                <a:spcPts val="2200"/>
              </a:spcBef>
              <a:spcAft>
                <a:spcPts val="0"/>
              </a:spcAft>
              <a:buClr>
                <a:srgbClr val="000000"/>
              </a:buClr>
              <a:buSzPts val="1400"/>
              <a:buChar char="•"/>
              <a:defRPr i="0" sz="1900" u="none" cap="none" strike="noStrike">
                <a:solidFill>
                  <a:srgbClr val="000000"/>
                </a:solidFill>
              </a:defRPr>
            </a:lvl5pPr>
            <a:lvl6pPr indent="-317500" lvl="5" marL="2743200" marR="0" rtl="0" algn="l">
              <a:lnSpc>
                <a:spcPct val="100000"/>
              </a:lnSpc>
              <a:spcBef>
                <a:spcPts val="2200"/>
              </a:spcBef>
              <a:spcAft>
                <a:spcPts val="0"/>
              </a:spcAft>
              <a:buClr>
                <a:srgbClr val="000000"/>
              </a:buClr>
              <a:buSzPts val="1400"/>
              <a:buChar char="•"/>
              <a:defRPr i="0" sz="1900" u="none" cap="none" strike="noStrike">
                <a:solidFill>
                  <a:srgbClr val="000000"/>
                </a:solidFill>
              </a:defRPr>
            </a:lvl6pPr>
            <a:lvl7pPr indent="-317500" lvl="6" marL="3200400" marR="0" rtl="0" algn="l">
              <a:lnSpc>
                <a:spcPct val="100000"/>
              </a:lnSpc>
              <a:spcBef>
                <a:spcPts val="2200"/>
              </a:spcBef>
              <a:spcAft>
                <a:spcPts val="0"/>
              </a:spcAft>
              <a:buClr>
                <a:srgbClr val="000000"/>
              </a:buClr>
              <a:buSzPts val="1400"/>
              <a:buChar char="•"/>
              <a:defRPr i="0" sz="1900" u="none" cap="none" strike="noStrike">
                <a:solidFill>
                  <a:srgbClr val="000000"/>
                </a:solidFill>
              </a:defRPr>
            </a:lvl7pPr>
            <a:lvl8pPr indent="-317500" lvl="7" marL="3657600" marR="0" rtl="0" algn="l">
              <a:lnSpc>
                <a:spcPct val="100000"/>
              </a:lnSpc>
              <a:spcBef>
                <a:spcPts val="2200"/>
              </a:spcBef>
              <a:spcAft>
                <a:spcPts val="0"/>
              </a:spcAft>
              <a:buClr>
                <a:srgbClr val="000000"/>
              </a:buClr>
              <a:buSzPts val="1400"/>
              <a:buChar char="•"/>
              <a:defRPr i="0" sz="1900" u="none" cap="none" strike="noStrike">
                <a:solidFill>
                  <a:srgbClr val="000000"/>
                </a:solidFill>
              </a:defRPr>
            </a:lvl8pPr>
            <a:lvl9pPr indent="-317500" lvl="8" marL="4114800" marR="0" rtl="0" algn="l">
              <a:lnSpc>
                <a:spcPct val="100000"/>
              </a:lnSpc>
              <a:spcBef>
                <a:spcPts val="2200"/>
              </a:spcBef>
              <a:spcAft>
                <a:spcPts val="0"/>
              </a:spcAft>
              <a:buClr>
                <a:srgbClr val="000000"/>
              </a:buClr>
              <a:buSzPts val="1400"/>
              <a:buChar char="•"/>
              <a:defRPr i="0" sz="1900" u="none" cap="none" strike="noStrike">
                <a:solidFill>
                  <a:srgbClr val="000000"/>
                </a:solidFill>
              </a:defRPr>
            </a:lvl9pPr>
          </a:lstStyle>
          <a:p/>
        </p:txBody>
      </p:sp>
      <p:sp>
        <p:nvSpPr>
          <p:cNvPr id="156" name="Shape 156"/>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a:p>
        </p:txBody>
      </p:sp>
      <p:sp>
        <p:nvSpPr>
          <p:cNvPr id="157" name="Shape 157"/>
          <p:cNvSpPr txBox="1"/>
          <p:nvPr/>
        </p:nvSpPr>
        <p:spPr>
          <a:xfrm>
            <a:off x="71550" y="4804900"/>
            <a:ext cx="1323900" cy="291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solidFill>
                  <a:srgbClr val="071436"/>
                </a:solidFill>
                <a:latin typeface="Roboto Medium"/>
                <a:ea typeface="Roboto Medium"/>
                <a:cs typeface="Roboto Medium"/>
                <a:sym typeface="Roboto Medium"/>
              </a:rPr>
              <a:t>For internal use only</a:t>
            </a:r>
            <a:endParaRPr sz="700">
              <a:solidFill>
                <a:srgbClr val="071436"/>
              </a:solidFill>
              <a:latin typeface="Roboto Medium"/>
              <a:ea typeface="Roboto Medium"/>
              <a:cs typeface="Roboto Medium"/>
              <a:sym typeface="Roboto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22" Type="http://schemas.openxmlformats.org/officeDocument/2006/relationships/slideLayout" Target="../slideLayouts/slideLayout32.xml"/><Relationship Id="rId10" Type="http://schemas.openxmlformats.org/officeDocument/2006/relationships/slideLayout" Target="../slideLayouts/slideLayout20.xml"/><Relationship Id="rId21" Type="http://schemas.openxmlformats.org/officeDocument/2006/relationships/slideLayout" Target="../slideLayouts/slideLayout31.xml"/><Relationship Id="rId13" Type="http://schemas.openxmlformats.org/officeDocument/2006/relationships/slideLayout" Target="../slideLayouts/slideLayout23.xml"/><Relationship Id="rId24" Type="http://schemas.openxmlformats.org/officeDocument/2006/relationships/theme" Target="../theme/theme2.xml"/><Relationship Id="rId12" Type="http://schemas.openxmlformats.org/officeDocument/2006/relationships/slideLayout" Target="../slideLayouts/slideLayout22.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23274"/>
        </a:solidFill>
      </p:bgPr>
    </p:bg>
    <p:spTree>
      <p:nvGrpSpPr>
        <p:cNvPr id="50" name="Shape 50"/>
        <p:cNvGrpSpPr/>
        <p:nvPr/>
      </p:nvGrpSpPr>
      <p:grpSpPr>
        <a:xfrm>
          <a:off x="0" y="0"/>
          <a:ext cx="0" cy="0"/>
          <a:chOff x="0" y="0"/>
          <a:chExt cx="0" cy="0"/>
        </a:xfrm>
      </p:grpSpPr>
      <p:pic>
        <p:nvPicPr>
          <p:cNvPr descr="pasted-image.pdf" id="51" name="Shape 51"/>
          <p:cNvPicPr preferRelativeResize="0"/>
          <p:nvPr/>
        </p:nvPicPr>
        <p:blipFill rotWithShape="1">
          <a:blip r:embed="rId1">
            <a:alphaModFix/>
          </a:blip>
          <a:srcRect b="0" l="0" r="0" t="0"/>
          <a:stretch/>
        </p:blipFill>
        <p:spPr>
          <a:xfrm>
            <a:off x="4166440" y="4568686"/>
            <a:ext cx="811200" cy="231600"/>
          </a:xfrm>
          <a:prstGeom prst="rect">
            <a:avLst/>
          </a:prstGeom>
          <a:noFill/>
          <a:ln>
            <a:noFill/>
          </a:ln>
        </p:spPr>
      </p:pic>
      <p:sp>
        <p:nvSpPr>
          <p:cNvPr id="52" name="Shape 52"/>
          <p:cNvSpPr txBox="1"/>
          <p:nvPr>
            <p:ph type="title"/>
          </p:nvPr>
        </p:nvSpPr>
        <p:spPr>
          <a:xfrm>
            <a:off x="1645295" y="234404"/>
            <a:ext cx="5853300" cy="1138500"/>
          </a:xfrm>
          <a:prstGeom prst="rect">
            <a:avLst/>
          </a:prstGeom>
          <a:noFill/>
          <a:ln>
            <a:noFill/>
          </a:ln>
        </p:spPr>
        <p:txBody>
          <a:bodyPr anchorCtr="0" anchor="ctr" bIns="34275" lIns="34275" spcFirstLastPara="1" rIns="34275" wrap="square" tIns="34275"/>
          <a:lstStyle>
            <a:lvl1pPr indent="0" lvl="0"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1pPr>
            <a:lvl2pPr indent="88900" lvl="1"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2pPr>
            <a:lvl3pPr indent="177800" lvl="2"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3pPr>
            <a:lvl4pPr indent="254000" lvl="3"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4pPr>
            <a:lvl5pPr indent="342900" lvl="4"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5pPr>
            <a:lvl6pPr indent="431800" lvl="5"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6pPr>
            <a:lvl7pPr indent="520700" lvl="6"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7pPr>
            <a:lvl8pPr indent="596900" lvl="7"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8pPr>
            <a:lvl9pPr indent="685800" lvl="8" marL="0" marR="0" rtl="0" algn="ctr">
              <a:lnSpc>
                <a:spcPct val="100000"/>
              </a:lnSpc>
              <a:spcBef>
                <a:spcPts val="0"/>
              </a:spcBef>
              <a:spcAft>
                <a:spcPts val="0"/>
              </a:spcAft>
              <a:buClr>
                <a:srgbClr val="000000"/>
              </a:buClr>
              <a:buSzPts val="5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1645295" y="1372939"/>
            <a:ext cx="5853300" cy="3315000"/>
          </a:xfrm>
          <a:prstGeom prst="rect">
            <a:avLst/>
          </a:prstGeom>
          <a:noFill/>
          <a:ln>
            <a:noFill/>
          </a:ln>
        </p:spPr>
        <p:txBody>
          <a:bodyPr anchorCtr="0" anchor="ctr" bIns="34275" lIns="34275" spcFirstLastPara="1" rIns="34275" wrap="square" tIns="34275"/>
          <a:lstStyle>
            <a:lvl1pPr indent="-317500" lvl="0" marL="4572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1pPr>
            <a:lvl2pPr indent="-317500" lvl="1" marL="9144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2pPr>
            <a:lvl3pPr indent="-317500" lvl="2" marL="13716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3pPr>
            <a:lvl4pPr indent="-317500" lvl="3" marL="18288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4pPr>
            <a:lvl5pPr indent="-317500" lvl="4" marL="22860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5pPr>
            <a:lvl6pPr indent="-317500" lvl="5" marL="27432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6pPr>
            <a:lvl7pPr indent="-317500" lvl="6" marL="32004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7pPr>
            <a:lvl8pPr indent="-317500" lvl="7" marL="36576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8pPr>
            <a:lvl9pPr indent="-317500" lvl="8" marL="4114800" marR="0" rtl="0" algn="l">
              <a:lnSpc>
                <a:spcPct val="100000"/>
              </a:lnSpc>
              <a:spcBef>
                <a:spcPts val="2200"/>
              </a:spcBef>
              <a:spcAft>
                <a:spcPts val="0"/>
              </a:spcAft>
              <a:buClr>
                <a:srgbClr val="000000"/>
              </a:buClr>
              <a:buSzPts val="1400"/>
              <a:buFont typeface="Roboto Light"/>
              <a:buChar char="•"/>
              <a:defRPr i="0" sz="1900" u="none" cap="none" strike="noStrike">
                <a:solidFill>
                  <a:srgbClr val="000000"/>
                </a:solidFill>
                <a:latin typeface="Roboto Light"/>
                <a:ea typeface="Roboto Light"/>
                <a:cs typeface="Roboto Light"/>
                <a:sym typeface="Roboto Light"/>
              </a:defRPr>
            </a:lvl9pPr>
          </a:lstStyle>
          <a:p/>
        </p:txBody>
      </p:sp>
      <p:sp>
        <p:nvSpPr>
          <p:cNvPr id="54" name="Shape 54"/>
          <p:cNvSpPr txBox="1"/>
          <p:nvPr>
            <p:ph idx="12" type="sldNum"/>
          </p:nvPr>
        </p:nvSpPr>
        <p:spPr>
          <a:xfrm>
            <a:off x="4475930" y="4878958"/>
            <a:ext cx="185400" cy="1917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hyperlink" Target="https://drawings.jvns.ca/wizard-programm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www.shopify.ca/careers" TargetMode="External"/><Relationship Id="rId5" Type="http://schemas.openxmlformats.org/officeDocument/2006/relationships/hyperlink" Target="mailto:ben.morris@shopify.com" TargetMode="External"/><Relationship Id="rId6" Type="http://schemas.openxmlformats.org/officeDocument/2006/relationships/hyperlink" Target="https://twitter.com/bnmr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161" name="Shape 161"/>
        <p:cNvGrpSpPr/>
        <p:nvPr/>
      </p:nvGrpSpPr>
      <p:grpSpPr>
        <a:xfrm>
          <a:off x="0" y="0"/>
          <a:ext cx="0" cy="0"/>
          <a:chOff x="0" y="0"/>
          <a:chExt cx="0" cy="0"/>
        </a:xfrm>
      </p:grpSpPr>
      <p:pic>
        <p:nvPicPr>
          <p:cNvPr descr="pasted-image.pdf" id="162" name="Shape 162"/>
          <p:cNvPicPr preferRelativeResize="0"/>
          <p:nvPr/>
        </p:nvPicPr>
        <p:blipFill rotWithShape="1">
          <a:blip r:embed="rId3">
            <a:alphaModFix/>
          </a:blip>
          <a:srcRect b="0" l="0" r="0" t="0"/>
          <a:stretch/>
        </p:blipFill>
        <p:spPr>
          <a:xfrm>
            <a:off x="4173948" y="4571502"/>
            <a:ext cx="787474" cy="224948"/>
          </a:xfrm>
          <a:prstGeom prst="rect">
            <a:avLst/>
          </a:prstGeom>
          <a:noFill/>
          <a:ln>
            <a:noFill/>
          </a:ln>
        </p:spPr>
      </p:pic>
      <p:sp>
        <p:nvSpPr>
          <p:cNvPr id="163" name="Shape 163"/>
          <p:cNvSpPr txBox="1"/>
          <p:nvPr/>
        </p:nvSpPr>
        <p:spPr>
          <a:xfrm>
            <a:off x="1389757" y="2025012"/>
            <a:ext cx="6364486" cy="798314"/>
          </a:xfrm>
          <a:prstGeom prst="rect">
            <a:avLst/>
          </a:prstGeom>
          <a:no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071436"/>
              </a:buClr>
              <a:buFont typeface="Arial"/>
              <a:buNone/>
            </a:pPr>
            <a:r>
              <a:rPr b="1" lang="en" sz="4200">
                <a:solidFill>
                  <a:srgbClr val="071436"/>
                </a:solidFill>
                <a:latin typeface="Roboto"/>
                <a:ea typeface="Roboto"/>
                <a:cs typeface="Roboto"/>
                <a:sym typeface="Roboto"/>
              </a:rPr>
              <a:t>Ben.README [wip]</a:t>
            </a:r>
            <a:endParaRPr b="1" sz="4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24" name="Shape 224"/>
        <p:cNvGrpSpPr/>
        <p:nvPr/>
      </p:nvGrpSpPr>
      <p:grpSpPr>
        <a:xfrm>
          <a:off x="0" y="0"/>
          <a:ext cx="0" cy="0"/>
          <a:chOff x="0" y="0"/>
          <a:chExt cx="0" cy="0"/>
        </a:xfrm>
      </p:grpSpPr>
      <p:pic>
        <p:nvPicPr>
          <p:cNvPr descr="pasted-image.pdf" id="225" name="Shape 225"/>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26" name="Shape 226"/>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Feedback cont.</a:t>
            </a:r>
            <a:endParaRPr b="1" sz="3000">
              <a:solidFill>
                <a:srgbClr val="071436"/>
              </a:solidFill>
              <a:latin typeface="Roboto"/>
              <a:ea typeface="Roboto"/>
              <a:cs typeface="Roboto"/>
              <a:sym typeface="Roboto"/>
            </a:endParaRPr>
          </a:p>
        </p:txBody>
      </p:sp>
      <p:sp>
        <p:nvSpPr>
          <p:cNvPr id="227" name="Shape 227"/>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When/how?</a:t>
            </a:r>
            <a:endParaRPr b="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I don’t believe in storing feedback and then scheduling a time to provide it. If I have feedback to give you I’ll work to provide it as soon as possible, in the moment if I can. It’s unlikely it’ll start with “I have some feedback to give you”.</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More specific?</a:t>
            </a:r>
            <a:endParaRPr b="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If you’d like specific feedback on something let me know! I’m happy to provide an outside perspective.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What should you do with feedback?</a:t>
            </a:r>
            <a:endParaRPr b="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Consider it. Acting on it is not required. You’ll receive a lot of feedback at Shopify. Most of it will be good, some of it won’t be. Like everything else, please think about each piece </a:t>
            </a:r>
            <a:r>
              <a:rPr b="1" lang="en" sz="1200">
                <a:solidFill>
                  <a:srgbClr val="071436"/>
                </a:solidFill>
                <a:latin typeface="Roboto"/>
                <a:ea typeface="Roboto"/>
                <a:cs typeface="Roboto"/>
                <a:sym typeface="Roboto"/>
              </a:rPr>
              <a:t>critically</a:t>
            </a:r>
            <a:r>
              <a:rPr lang="en" sz="1200">
                <a:solidFill>
                  <a:srgbClr val="071436"/>
                </a:solidFill>
                <a:latin typeface="Roboto"/>
                <a:ea typeface="Roboto"/>
                <a:cs typeface="Roboto"/>
                <a:sym typeface="Roboto"/>
              </a:rPr>
              <a:t> and decide whether to act on it or not.</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31" name="Shape 231"/>
        <p:cNvGrpSpPr/>
        <p:nvPr/>
      </p:nvGrpSpPr>
      <p:grpSpPr>
        <a:xfrm>
          <a:off x="0" y="0"/>
          <a:ext cx="0" cy="0"/>
          <a:chOff x="0" y="0"/>
          <a:chExt cx="0" cy="0"/>
        </a:xfrm>
      </p:grpSpPr>
      <p:pic>
        <p:nvPicPr>
          <p:cNvPr descr="pasted-image.pdf" id="232" name="Shape 232"/>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33" name="Shape 233"/>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One on Ones</a:t>
            </a:r>
            <a:endParaRPr b="1" sz="3000">
              <a:solidFill>
                <a:srgbClr val="071436"/>
              </a:solidFill>
              <a:latin typeface="Roboto"/>
              <a:ea typeface="Roboto"/>
              <a:cs typeface="Roboto"/>
              <a:sym typeface="Roboto"/>
            </a:endParaRPr>
          </a:p>
        </p:txBody>
      </p:sp>
      <p:sp>
        <p:nvSpPr>
          <p:cNvPr id="234" name="Shape 234"/>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None/>
            </a:pPr>
            <a:r>
              <a:rPr lang="en" sz="1200">
                <a:solidFill>
                  <a:srgbClr val="071436"/>
                </a:solidFill>
                <a:latin typeface="Roboto"/>
                <a:ea typeface="Roboto"/>
                <a:cs typeface="Roboto"/>
                <a:sym typeface="Roboto"/>
              </a:rPr>
              <a:t>There’s a lot of variety in frequency, length and format of one on ones with my direct reports. From thirty minutes bi-weekly to an hour per week. Coffee in the cafe, private meeting room, head out for a walk, let me know what works best.</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Length, frequency, format and content is up to you. We’ll start with 45 minutes bi-weekly and then adjust from there.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The best 1:1s I’ve had have focused beyond the moment: Your career development, team strategy and opportunity, the greater Shopify, etc. Feel free to come with a topic you’d like to discuss. I’d love it if you spent a few minutes beforehand preparing so that we can get the most of our time.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38" name="Shape 238"/>
        <p:cNvGrpSpPr/>
        <p:nvPr/>
      </p:nvGrpSpPr>
      <p:grpSpPr>
        <a:xfrm>
          <a:off x="0" y="0"/>
          <a:ext cx="0" cy="0"/>
          <a:chOff x="0" y="0"/>
          <a:chExt cx="0" cy="0"/>
        </a:xfrm>
      </p:grpSpPr>
      <p:pic>
        <p:nvPicPr>
          <p:cNvPr descr="pasted-image.pdf" id="239" name="Shape 239"/>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40" name="Shape 240"/>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Default to Open [WIP]</a:t>
            </a:r>
            <a:endParaRPr b="1" sz="3000">
              <a:solidFill>
                <a:srgbClr val="071436"/>
              </a:solidFill>
              <a:latin typeface="Roboto"/>
              <a:ea typeface="Roboto"/>
              <a:cs typeface="Roboto"/>
              <a:sym typeface="Roboto"/>
            </a:endParaRPr>
          </a:p>
        </p:txBody>
      </p:sp>
      <p:sp>
        <p:nvSpPr>
          <p:cNvPr id="241" name="Shape 241"/>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“Default to Open” is a core value of Shopify. All of our tools and processes are defaulted in this direction. Infrequently those defaults are overridden and there are things that I won’t be able to share before a certain date. These events are rare and always thoughtfully considered.</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You can ask me anything. The vast majority of the time I’ll answer. Very infrequently, I won’t be able to. But I’m committed to never lying to you.</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b="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b="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b="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100">
                <a:solidFill>
                  <a:srgbClr val="071436"/>
                </a:solidFill>
                <a:latin typeface="Roboto"/>
                <a:ea typeface="Roboto"/>
                <a:cs typeface="Roboto"/>
                <a:sym typeface="Roboto"/>
              </a:rPr>
              <a:t>Note:</a:t>
            </a:r>
            <a:r>
              <a:rPr lang="en" sz="1100">
                <a:solidFill>
                  <a:srgbClr val="071436"/>
                </a:solidFill>
                <a:latin typeface="Roboto"/>
                <a:ea typeface="Roboto"/>
                <a:cs typeface="Roboto"/>
                <a:sym typeface="Roboto"/>
              </a:rPr>
              <a:t> Default to Open means that the information is there if you look for it. Shopify is too large at this point for it to be possible for one person to know everything so not all information will be pushed.</a:t>
            </a:r>
            <a:endParaRPr sz="11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45" name="Shape 245"/>
        <p:cNvGrpSpPr/>
        <p:nvPr/>
      </p:nvGrpSpPr>
      <p:grpSpPr>
        <a:xfrm>
          <a:off x="0" y="0"/>
          <a:ext cx="0" cy="0"/>
          <a:chOff x="0" y="0"/>
          <a:chExt cx="0" cy="0"/>
        </a:xfrm>
      </p:grpSpPr>
      <p:pic>
        <p:nvPicPr>
          <p:cNvPr descr="pasted-image.pdf" id="246" name="Shape 246"/>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47" name="Shape 247"/>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What I value</a:t>
            </a:r>
            <a:endParaRPr b="1" sz="3000">
              <a:solidFill>
                <a:srgbClr val="071436"/>
              </a:solidFill>
              <a:latin typeface="Roboto"/>
              <a:ea typeface="Roboto"/>
              <a:cs typeface="Roboto"/>
              <a:sym typeface="Roboto"/>
            </a:endParaRPr>
          </a:p>
        </p:txBody>
      </p:sp>
      <p:sp>
        <p:nvSpPr>
          <p:cNvPr id="248" name="Shape 248"/>
          <p:cNvSpPr txBox="1"/>
          <p:nvPr/>
        </p:nvSpPr>
        <p:spPr>
          <a:xfrm>
            <a:off x="0" y="1058425"/>
            <a:ext cx="83130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Merchant focus.</a:t>
            </a:r>
            <a:r>
              <a:rPr lang="en" sz="1200">
                <a:solidFill>
                  <a:srgbClr val="071436"/>
                </a:solidFill>
                <a:latin typeface="Roboto"/>
                <a:ea typeface="Roboto"/>
                <a:cs typeface="Roboto"/>
                <a:sym typeface="Roboto"/>
              </a:rPr>
              <a:t> We’re all here to create the best product that we possibly can. That starts with a laser focus on our merchants and their customers.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Critical thinking</a:t>
            </a:r>
            <a:r>
              <a:rPr b="1" lang="en" sz="1200">
                <a:solidFill>
                  <a:srgbClr val="071436"/>
                </a:solidFill>
                <a:latin typeface="Roboto"/>
                <a:ea typeface="Roboto"/>
                <a:cs typeface="Roboto"/>
                <a:sym typeface="Roboto"/>
              </a:rPr>
              <a:t>.</a:t>
            </a:r>
            <a:r>
              <a:rPr lang="en" sz="1200">
                <a:solidFill>
                  <a:srgbClr val="071436"/>
                </a:solidFill>
                <a:latin typeface="Roboto"/>
                <a:ea typeface="Roboto"/>
                <a:cs typeface="Roboto"/>
                <a:sym typeface="Roboto"/>
              </a:rPr>
              <a:t> Nothing is sacred and we don’t do anything “because we’ve always done it that way”. No cargo culting.</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Self reflection</a:t>
            </a:r>
            <a:r>
              <a:rPr b="1" lang="en" sz="1200">
                <a:solidFill>
                  <a:srgbClr val="071436"/>
                </a:solidFill>
                <a:latin typeface="Roboto"/>
                <a:ea typeface="Roboto"/>
                <a:cs typeface="Roboto"/>
                <a:sym typeface="Roboto"/>
              </a:rPr>
              <a:t>.</a:t>
            </a:r>
            <a:r>
              <a:rPr lang="en" sz="1200">
                <a:solidFill>
                  <a:srgbClr val="071436"/>
                </a:solidFill>
                <a:latin typeface="Roboto"/>
                <a:ea typeface="Roboto"/>
                <a:cs typeface="Roboto"/>
                <a:sym typeface="Roboto"/>
              </a:rPr>
              <a:t> Self reflection is an important part of growth</a:t>
            </a:r>
            <a:r>
              <a:rPr lang="en" sz="1200">
                <a:solidFill>
                  <a:srgbClr val="071436"/>
                </a:solidFill>
                <a:latin typeface="Roboto"/>
                <a:ea typeface="Roboto"/>
                <a:cs typeface="Roboto"/>
                <a:sym typeface="Roboto"/>
              </a:rPr>
              <a:t>. Y</a:t>
            </a:r>
            <a:r>
              <a:rPr lang="en" sz="1200">
                <a:solidFill>
                  <a:srgbClr val="071436"/>
                </a:solidFill>
                <a:latin typeface="Roboto"/>
                <a:ea typeface="Roboto"/>
                <a:cs typeface="Roboto"/>
                <a:sym typeface="Roboto"/>
              </a:rPr>
              <a:t>ou’ll miss opportunities without it.</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Intentionality</a:t>
            </a:r>
            <a:r>
              <a:rPr b="1" lang="en" sz="1200">
                <a:solidFill>
                  <a:srgbClr val="071436"/>
                </a:solidFill>
                <a:latin typeface="Roboto"/>
                <a:ea typeface="Roboto"/>
                <a:cs typeface="Roboto"/>
                <a:sym typeface="Roboto"/>
              </a:rPr>
              <a:t>.</a:t>
            </a:r>
            <a:r>
              <a:rPr lang="en" sz="1200">
                <a:solidFill>
                  <a:srgbClr val="071436"/>
                </a:solidFill>
                <a:latin typeface="Roboto"/>
                <a:ea typeface="Roboto"/>
                <a:cs typeface="Roboto"/>
                <a:sym typeface="Roboto"/>
              </a:rPr>
              <a:t> We have too much to do for any of it to be random. Intentionality is important to make sure we get the results we want.</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Empathy.</a:t>
            </a:r>
            <a:r>
              <a:rPr lang="en" sz="1200">
                <a:solidFill>
                  <a:srgbClr val="071436"/>
                </a:solidFill>
                <a:latin typeface="Roboto"/>
                <a:ea typeface="Roboto"/>
                <a:cs typeface="Roboto"/>
                <a:sym typeface="Roboto"/>
              </a:rPr>
              <a:t> Connecting with your customer’s emotions is incredible important to building the best product that we can. Having empathy for your co-workers will help us to build strong teams.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52" name="Shape 252"/>
        <p:cNvGrpSpPr/>
        <p:nvPr/>
      </p:nvGrpSpPr>
      <p:grpSpPr>
        <a:xfrm>
          <a:off x="0" y="0"/>
          <a:ext cx="0" cy="0"/>
          <a:chOff x="0" y="0"/>
          <a:chExt cx="0" cy="0"/>
        </a:xfrm>
      </p:grpSpPr>
      <p:pic>
        <p:nvPicPr>
          <p:cNvPr descr="pasted-image.pdf" id="253" name="Shape 253"/>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54" name="Shape 254"/>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end</a:t>
            </a:r>
            <a:endParaRPr b="1" sz="3000">
              <a:solidFill>
                <a:srgbClr val="071436"/>
              </a:solidFill>
              <a:latin typeface="Roboto"/>
              <a:ea typeface="Roboto"/>
              <a:cs typeface="Roboto"/>
              <a:sym typeface="Roboto"/>
            </a:endParaRPr>
          </a:p>
        </p:txBody>
      </p:sp>
      <p:sp>
        <p:nvSpPr>
          <p:cNvPr id="255" name="Shape 255"/>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rgbClr val="000000"/>
              </a:buClr>
              <a:buSzPts val="1100"/>
              <a:buFont typeface="Arial"/>
              <a:buNone/>
            </a:pPr>
            <a:r>
              <a:rPr lang="en" sz="1200">
                <a:solidFill>
                  <a:srgbClr val="071436"/>
                </a:solidFill>
                <a:latin typeface="Roboto"/>
                <a:ea typeface="Roboto"/>
                <a:cs typeface="Roboto"/>
                <a:sym typeface="Roboto"/>
              </a:rPr>
              <a:t>This document is new and still a wip. I’d love your feedback.</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Char char="●"/>
            </a:pPr>
            <a:r>
              <a:rPr b="1" lang="en" sz="1200">
                <a:solidFill>
                  <a:srgbClr val="071436"/>
                </a:solidFill>
                <a:latin typeface="Roboto"/>
                <a:ea typeface="Roboto"/>
                <a:cs typeface="Roboto"/>
                <a:sym typeface="Roboto"/>
              </a:rPr>
              <a:t>Did you find the time you spent reading this valuable?</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Char char="●"/>
            </a:pPr>
            <a:r>
              <a:rPr b="1" lang="en" sz="1200">
                <a:solidFill>
                  <a:srgbClr val="071436"/>
                </a:solidFill>
                <a:latin typeface="Roboto"/>
                <a:ea typeface="Roboto"/>
                <a:cs typeface="Roboto"/>
                <a:sym typeface="Roboto"/>
              </a:rPr>
              <a:t>Was something critical missing?</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Char char="●"/>
            </a:pPr>
            <a:r>
              <a:rPr b="1" lang="en" sz="1200">
                <a:solidFill>
                  <a:srgbClr val="071436"/>
                </a:solidFill>
                <a:latin typeface="Roboto"/>
                <a:ea typeface="Roboto"/>
                <a:cs typeface="Roboto"/>
                <a:sym typeface="Roboto"/>
              </a:rPr>
              <a:t>Were there slides included that you didn’t find useful</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Font typeface="Arial"/>
              <a:buNone/>
            </a:pPr>
            <a:r>
              <a:rPr lang="en" sz="1200">
                <a:solidFill>
                  <a:srgbClr val="071436"/>
                </a:solidFill>
                <a:latin typeface="Roboto"/>
                <a:ea typeface="Roboto"/>
                <a:cs typeface="Roboto"/>
                <a:sym typeface="Roboto"/>
              </a:rPr>
              <a:t>If you see me not living up to anything included please let me know. It’s possible that I’ve changed my mind (👍). More likely I’m dropping the ball (👎). Either way I’d like to know.</a:t>
            </a:r>
            <a:endParaRPr sz="1200">
              <a:solidFill>
                <a:srgbClr val="07143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59" name="Shape 259"/>
        <p:cNvGrpSpPr/>
        <p:nvPr/>
      </p:nvGrpSpPr>
      <p:grpSpPr>
        <a:xfrm>
          <a:off x="0" y="0"/>
          <a:ext cx="0" cy="0"/>
          <a:chOff x="0" y="0"/>
          <a:chExt cx="0" cy="0"/>
        </a:xfrm>
      </p:grpSpPr>
      <p:pic>
        <p:nvPicPr>
          <p:cNvPr descr="pasted-image.pdf" id="260" name="Shape 260"/>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pic>
        <p:nvPicPr>
          <p:cNvPr descr="CnpetubXYAA-cFx.jpg-large" id="261" name="Shape 261"/>
          <p:cNvPicPr preferRelativeResize="0"/>
          <p:nvPr/>
        </p:nvPicPr>
        <p:blipFill>
          <a:blip r:embed="rId4">
            <a:alphaModFix/>
          </a:blip>
          <a:stretch>
            <a:fillRect/>
          </a:stretch>
        </p:blipFill>
        <p:spPr>
          <a:xfrm>
            <a:off x="2960350" y="0"/>
            <a:ext cx="3214688" cy="5143501"/>
          </a:xfrm>
          <a:prstGeom prst="rect">
            <a:avLst/>
          </a:prstGeom>
          <a:noFill/>
          <a:ln>
            <a:noFill/>
          </a:ln>
        </p:spPr>
      </p:pic>
      <p:sp>
        <p:nvSpPr>
          <p:cNvPr id="262" name="Shape 262"/>
          <p:cNvSpPr txBox="1"/>
          <p:nvPr/>
        </p:nvSpPr>
        <p:spPr>
          <a:xfrm>
            <a:off x="-202925" y="3894000"/>
            <a:ext cx="2960400" cy="1249500"/>
          </a:xfrm>
          <a:prstGeom prst="rect">
            <a:avLst/>
          </a:prstGeom>
          <a:noFill/>
          <a:ln>
            <a:noFill/>
          </a:ln>
        </p:spPr>
        <p:txBody>
          <a:bodyPr anchorCtr="0" anchor="ctr" bIns="91425" lIns="91425" spcFirstLastPara="1" rIns="91425" wrap="square" tIns="91425">
            <a:noAutofit/>
          </a:bodyPr>
          <a:lstStyle/>
          <a:p>
            <a:pPr indent="0" lvl="0" marL="457200" rtl="0">
              <a:lnSpc>
                <a:spcPct val="115000"/>
              </a:lnSpc>
              <a:spcBef>
                <a:spcPts val="0"/>
              </a:spcBef>
              <a:spcAft>
                <a:spcPts val="0"/>
              </a:spcAft>
              <a:buNone/>
            </a:pPr>
            <a:r>
              <a:rPr lang="en" sz="1200">
                <a:solidFill>
                  <a:srgbClr val="071436"/>
                </a:solidFill>
                <a:latin typeface="Roboto"/>
                <a:ea typeface="Roboto"/>
                <a:cs typeface="Roboto"/>
                <a:sym typeface="Roboto"/>
              </a:rPr>
              <a:t>This is from Julia Evans: </a:t>
            </a:r>
            <a:r>
              <a:rPr lang="en" sz="1200" u="sng">
                <a:solidFill>
                  <a:schemeClr val="hlink"/>
                </a:solidFill>
                <a:latin typeface="Roboto"/>
                <a:ea typeface="Roboto"/>
                <a:cs typeface="Roboto"/>
                <a:sym typeface="Roboto"/>
                <a:hlinkClick r:id="rId5"/>
              </a:rPr>
              <a:t>https://drawings.jvns.ca/wizard-programmer/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66" name="Shape 266"/>
        <p:cNvGrpSpPr/>
        <p:nvPr/>
      </p:nvGrpSpPr>
      <p:grpSpPr>
        <a:xfrm>
          <a:off x="0" y="0"/>
          <a:ext cx="0" cy="0"/>
          <a:chOff x="0" y="0"/>
          <a:chExt cx="0" cy="0"/>
        </a:xfrm>
      </p:grpSpPr>
      <p:pic>
        <p:nvPicPr>
          <p:cNvPr descr="pasted-image.pdf" id="267" name="Shape 267"/>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68" name="Shape 268"/>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Sound good?</a:t>
            </a:r>
            <a:endParaRPr b="1" sz="3000">
              <a:solidFill>
                <a:srgbClr val="071436"/>
              </a:solidFill>
              <a:latin typeface="Roboto"/>
              <a:ea typeface="Roboto"/>
              <a:cs typeface="Roboto"/>
              <a:sym typeface="Roboto"/>
            </a:endParaRPr>
          </a:p>
        </p:txBody>
      </p:sp>
      <p:sp>
        <p:nvSpPr>
          <p:cNvPr id="269" name="Shape 269"/>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rgbClr val="000000"/>
              </a:buClr>
              <a:buFont typeface="Arial"/>
              <a:buNone/>
            </a:pPr>
            <a:r>
              <a:rPr b="1" lang="en" sz="1200">
                <a:solidFill>
                  <a:srgbClr val="071436"/>
                </a:solidFill>
                <a:latin typeface="Roboto"/>
                <a:ea typeface="Roboto"/>
                <a:cs typeface="Roboto"/>
                <a:sym typeface="Roboto"/>
              </a:rPr>
              <a:t>We’re hiring!</a:t>
            </a:r>
            <a:r>
              <a:rPr lang="en" sz="1200">
                <a:solidFill>
                  <a:srgbClr val="071436"/>
                </a:solidFill>
                <a:latin typeface="Roboto"/>
                <a:ea typeface="Roboto"/>
                <a:cs typeface="Roboto"/>
                <a:sym typeface="Roboto"/>
              </a:rPr>
              <a:t> Shopify is hiring a for number of roles across all offices. Check out our Careers page for more information: </a:t>
            </a:r>
            <a:r>
              <a:rPr lang="en" sz="1200" u="sng">
                <a:solidFill>
                  <a:schemeClr val="hlink"/>
                </a:solidFill>
                <a:latin typeface="Roboto"/>
                <a:ea typeface="Roboto"/>
                <a:cs typeface="Roboto"/>
                <a:sym typeface="Roboto"/>
                <a:hlinkClick r:id="rId4"/>
              </a:rPr>
              <a:t>https://www.shopify.ca/careers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Font typeface="Arial"/>
              <a:buNone/>
            </a:pPr>
            <a:r>
              <a:rPr b="1" lang="en" sz="1200">
                <a:solidFill>
                  <a:srgbClr val="071436"/>
                </a:solidFill>
                <a:latin typeface="Roboto"/>
                <a:ea typeface="Roboto"/>
                <a:cs typeface="Roboto"/>
                <a:sym typeface="Roboto"/>
              </a:rPr>
              <a:t>Interested?</a:t>
            </a:r>
            <a:r>
              <a:rPr lang="en" sz="1200">
                <a:solidFill>
                  <a:srgbClr val="071436"/>
                </a:solidFill>
                <a:latin typeface="Roboto"/>
                <a:ea typeface="Roboto"/>
                <a:cs typeface="Roboto"/>
                <a:sym typeface="Roboto"/>
              </a:rPr>
              <a:t> Sound like something you could be interested in? I’d love to chat and answer any questions you have, feel free to get in touch: </a:t>
            </a:r>
            <a:r>
              <a:rPr lang="en" sz="1200" u="sng">
                <a:solidFill>
                  <a:schemeClr val="hlink"/>
                </a:solidFill>
                <a:latin typeface="Roboto"/>
                <a:ea typeface="Roboto"/>
                <a:cs typeface="Roboto"/>
                <a:sym typeface="Roboto"/>
                <a:hlinkClick r:id="rId5"/>
              </a:rPr>
              <a:t>ben.morris@shopify.com</a:t>
            </a:r>
            <a:r>
              <a:rPr lang="en" sz="1200">
                <a:solidFill>
                  <a:srgbClr val="071436"/>
                </a:solidFill>
                <a:latin typeface="Roboto"/>
                <a:ea typeface="Roboto"/>
                <a:cs typeface="Roboto"/>
                <a:sym typeface="Roboto"/>
              </a:rPr>
              <a:t> or </a:t>
            </a:r>
            <a:r>
              <a:rPr lang="en" sz="1200" u="sng">
                <a:solidFill>
                  <a:schemeClr val="hlink"/>
                </a:solidFill>
                <a:latin typeface="Roboto"/>
                <a:ea typeface="Roboto"/>
                <a:cs typeface="Roboto"/>
                <a:sym typeface="Roboto"/>
                <a:hlinkClick r:id="rId6"/>
              </a:rPr>
              <a:t>@bnmrrs</a:t>
            </a:r>
            <a:endParaRPr sz="1200">
              <a:solidFill>
                <a:srgbClr val="07143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167" name="Shape 167"/>
        <p:cNvGrpSpPr/>
        <p:nvPr/>
      </p:nvGrpSpPr>
      <p:grpSpPr>
        <a:xfrm>
          <a:off x="0" y="0"/>
          <a:ext cx="0" cy="0"/>
          <a:chOff x="0" y="0"/>
          <a:chExt cx="0" cy="0"/>
        </a:xfrm>
      </p:grpSpPr>
      <p:pic>
        <p:nvPicPr>
          <p:cNvPr descr="pasted-image.pdf" id="168" name="Shape 168"/>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169" name="Shape 169"/>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Ben.README</a:t>
            </a:r>
            <a:endParaRPr b="1" sz="3000">
              <a:solidFill>
                <a:srgbClr val="071436"/>
              </a:solidFill>
              <a:latin typeface="Roboto"/>
              <a:ea typeface="Roboto"/>
              <a:cs typeface="Roboto"/>
              <a:sym typeface="Roboto"/>
            </a:endParaRPr>
          </a:p>
        </p:txBody>
      </p:sp>
      <p:sp>
        <p:nvSpPr>
          <p:cNvPr id="170" name="Shape 170"/>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None/>
            </a:pPr>
            <a:r>
              <a:rPr lang="en" sz="1200">
                <a:solidFill>
                  <a:srgbClr val="071436"/>
                </a:solidFill>
                <a:latin typeface="Roboto"/>
                <a:ea typeface="Roboto"/>
                <a:cs typeface="Roboto"/>
                <a:sym typeface="Roboto"/>
              </a:rPr>
              <a:t>This is a new document and still a work in progress. It’s meant to be documentation on me.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rPr b="1" lang="en" sz="1200">
                <a:solidFill>
                  <a:srgbClr val="071436"/>
                </a:solidFill>
                <a:latin typeface="Roboto"/>
                <a:ea typeface="Roboto"/>
                <a:cs typeface="Roboto"/>
                <a:sym typeface="Roboto"/>
              </a:rPr>
              <a:t>Two reasons for this to exist</a:t>
            </a:r>
            <a:endParaRPr b="1"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AutoNum type="arabicParenR"/>
            </a:pPr>
            <a:r>
              <a:rPr lang="en" sz="1200">
                <a:solidFill>
                  <a:srgbClr val="071436"/>
                </a:solidFill>
                <a:latin typeface="Roboto"/>
                <a:ea typeface="Roboto"/>
                <a:cs typeface="Roboto"/>
                <a:sym typeface="Roboto"/>
              </a:rPr>
              <a:t>The creation has helped me identify and refine my thoughts and values.</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AutoNum type="arabicParenR"/>
            </a:pPr>
            <a:r>
              <a:rPr lang="en" sz="1200">
                <a:solidFill>
                  <a:srgbClr val="071436"/>
                </a:solidFill>
                <a:latin typeface="Roboto"/>
                <a:ea typeface="Roboto"/>
                <a:cs typeface="Roboto"/>
                <a:sym typeface="Roboto"/>
              </a:rPr>
              <a:t>Hopefully this will help you understand me better and help us work together.</a:t>
            </a:r>
            <a:endParaRPr sz="1200">
              <a:solidFill>
                <a:srgbClr val="07143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rPr b="1" lang="en" sz="1100">
                <a:solidFill>
                  <a:srgbClr val="071436"/>
                </a:solidFill>
                <a:latin typeface="Roboto"/>
                <a:ea typeface="Roboto"/>
                <a:cs typeface="Roboto"/>
                <a:sym typeface="Roboto"/>
              </a:rPr>
              <a:t>Important:</a:t>
            </a:r>
            <a:r>
              <a:rPr lang="en" sz="1100">
                <a:solidFill>
                  <a:srgbClr val="071436"/>
                </a:solidFill>
                <a:latin typeface="Roboto"/>
                <a:ea typeface="Roboto"/>
                <a:cs typeface="Roboto"/>
                <a:sym typeface="Roboto"/>
              </a:rPr>
              <a:t> NOT meant as a replacement for actually getting to know each other.</a:t>
            </a:r>
            <a:endParaRPr sz="1100">
              <a:solidFill>
                <a:srgbClr val="07143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174" name="Shape 174"/>
        <p:cNvGrpSpPr/>
        <p:nvPr/>
      </p:nvGrpSpPr>
      <p:grpSpPr>
        <a:xfrm>
          <a:off x="0" y="0"/>
          <a:ext cx="0" cy="0"/>
          <a:chOff x="0" y="0"/>
          <a:chExt cx="0" cy="0"/>
        </a:xfrm>
      </p:grpSpPr>
      <p:pic>
        <p:nvPicPr>
          <p:cNvPr descr="pasted-image.pdf" id="175" name="Shape 175"/>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176" name="Shape 176"/>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My Job[s]</a:t>
            </a:r>
            <a:endParaRPr b="1" sz="3000">
              <a:solidFill>
                <a:srgbClr val="071436"/>
              </a:solidFill>
              <a:latin typeface="Roboto"/>
              <a:ea typeface="Roboto"/>
              <a:cs typeface="Roboto"/>
              <a:sym typeface="Roboto"/>
            </a:endParaRPr>
          </a:p>
        </p:txBody>
      </p:sp>
      <p:graphicFrame>
        <p:nvGraphicFramePr>
          <p:cNvPr id="177" name="Shape 177"/>
          <p:cNvGraphicFramePr/>
          <p:nvPr/>
        </p:nvGraphicFramePr>
        <p:xfrm>
          <a:off x="989638" y="858861"/>
          <a:ext cx="3000000" cy="3000000"/>
        </p:xfrm>
        <a:graphic>
          <a:graphicData uri="http://schemas.openxmlformats.org/drawingml/2006/table">
            <a:tbl>
              <a:tblPr>
                <a:noFill/>
                <a:tableStyleId>{AE049670-6598-457A-9118-733E87C6DD6D}</a:tableStyleId>
              </a:tblPr>
              <a:tblGrid>
                <a:gridCol w="3619500"/>
                <a:gridCol w="3545225"/>
              </a:tblGrid>
              <a:tr h="512425">
                <a:tc>
                  <a:txBody>
                    <a:bodyPr>
                      <a:noAutofit/>
                    </a:bodyPr>
                    <a:lstStyle/>
                    <a:p>
                      <a:pPr indent="0" lvl="0" marL="0" algn="ctr">
                        <a:spcBef>
                          <a:spcPts val="0"/>
                        </a:spcBef>
                        <a:spcAft>
                          <a:spcPts val="0"/>
                        </a:spcAft>
                        <a:buNone/>
                      </a:pPr>
                      <a:r>
                        <a:rPr b="1" lang="en">
                          <a:solidFill>
                            <a:srgbClr val="071436"/>
                          </a:solidFill>
                          <a:latin typeface="Roboto"/>
                          <a:ea typeface="Roboto"/>
                          <a:cs typeface="Roboto"/>
                          <a:sym typeface="Roboto"/>
                        </a:rPr>
                        <a:t>Plus Merchant Experience Group</a:t>
                      </a:r>
                      <a:endParaRPr b="1">
                        <a:solidFill>
                          <a:srgbClr val="071436"/>
                        </a:solidFill>
                        <a:latin typeface="Roboto"/>
                        <a:ea typeface="Roboto"/>
                        <a:cs typeface="Roboto"/>
                        <a:sym typeface="Roboto"/>
                      </a:endParaRPr>
                    </a:p>
                  </a:txBody>
                  <a:tcPr marT="91425" marB="91425" marR="91425" marL="91425" anchor="ctr"/>
                </a:tc>
                <a:tc>
                  <a:txBody>
                    <a:bodyPr>
                      <a:noAutofit/>
                    </a:bodyPr>
                    <a:lstStyle/>
                    <a:p>
                      <a:pPr indent="0" lvl="0" marL="0" algn="ctr">
                        <a:spcBef>
                          <a:spcPts val="0"/>
                        </a:spcBef>
                        <a:spcAft>
                          <a:spcPts val="0"/>
                        </a:spcAft>
                        <a:buNone/>
                      </a:pPr>
                      <a:r>
                        <a:rPr b="1" lang="en">
                          <a:latin typeface="Roboto"/>
                          <a:ea typeface="Roboto"/>
                          <a:cs typeface="Roboto"/>
                          <a:sym typeface="Roboto"/>
                        </a:rPr>
                        <a:t>Enable Amazing Work</a:t>
                      </a:r>
                      <a:endParaRPr b="1">
                        <a:latin typeface="Roboto"/>
                        <a:ea typeface="Roboto"/>
                        <a:cs typeface="Roboto"/>
                        <a:sym typeface="Roboto"/>
                      </a:endParaRPr>
                    </a:p>
                  </a:txBody>
                  <a:tcPr marT="91425" marB="91425" marR="91425" marL="91425" anchor="ctr"/>
                </a:tc>
              </a:tr>
              <a:tr h="2287500">
                <a:tc>
                  <a:txBody>
                    <a:bodyPr>
                      <a:noAutofit/>
                    </a:bodyPr>
                    <a:lstStyle/>
                    <a:p>
                      <a:pPr indent="-304800" lvl="0" marL="457200" rtl="0">
                        <a:lnSpc>
                          <a:spcPct val="115000"/>
                        </a:lnSpc>
                        <a:spcBef>
                          <a:spcPts val="0"/>
                        </a:spcBef>
                        <a:spcAft>
                          <a:spcPts val="0"/>
                        </a:spcAft>
                        <a:buSzPts val="1200"/>
                        <a:buFont typeface="Roboto"/>
                        <a:buChar char="●"/>
                      </a:pPr>
                      <a:r>
                        <a:rPr lang="en" sz="1200">
                          <a:latin typeface="Roboto"/>
                          <a:ea typeface="Roboto"/>
                          <a:cs typeface="Roboto"/>
                          <a:sym typeface="Roboto"/>
                        </a:rPr>
                        <a:t>Work with partners in Product and UX to create high level vision for products in this area.</a:t>
                      </a:r>
                      <a:endParaRPr sz="1200">
                        <a:latin typeface="Roboto"/>
                        <a:ea typeface="Roboto"/>
                        <a:cs typeface="Roboto"/>
                        <a:sym typeface="Roboto"/>
                      </a:endParaRPr>
                    </a:p>
                    <a:p>
                      <a:pPr indent="-304800" lvl="0" marL="457200">
                        <a:lnSpc>
                          <a:spcPct val="115000"/>
                        </a:lnSpc>
                        <a:spcBef>
                          <a:spcPts val="1000"/>
                        </a:spcBef>
                        <a:spcAft>
                          <a:spcPts val="0"/>
                        </a:spcAft>
                        <a:buSzPts val="1200"/>
                        <a:buFont typeface="Roboto"/>
                        <a:buChar char="●"/>
                      </a:pPr>
                      <a:r>
                        <a:rPr lang="en" sz="1200">
                          <a:latin typeface="Roboto"/>
                          <a:ea typeface="Roboto"/>
                          <a:cs typeface="Roboto"/>
                          <a:sym typeface="Roboto"/>
                        </a:rPr>
                        <a:t>Responsible for the long term health of all products in this area.</a:t>
                      </a:r>
                      <a:endParaRPr sz="1200">
                        <a:latin typeface="Roboto"/>
                        <a:ea typeface="Roboto"/>
                        <a:cs typeface="Roboto"/>
                        <a:sym typeface="Roboto"/>
                      </a:endParaRPr>
                    </a:p>
                    <a:p>
                      <a:pPr indent="-304800" lvl="0" marL="457200" rtl="0">
                        <a:lnSpc>
                          <a:spcPct val="115000"/>
                        </a:lnSpc>
                        <a:spcBef>
                          <a:spcPts val="1000"/>
                        </a:spcBef>
                        <a:spcAft>
                          <a:spcPts val="0"/>
                        </a:spcAft>
                        <a:buSzPts val="1200"/>
                        <a:buFont typeface="Roboto"/>
                        <a:buChar char="●"/>
                      </a:pPr>
                      <a:r>
                        <a:rPr lang="en" sz="1200">
                          <a:latin typeface="Roboto"/>
                          <a:ea typeface="Roboto"/>
                          <a:cs typeface="Roboto"/>
                          <a:sym typeface="Roboto"/>
                        </a:rPr>
                        <a:t>Represent this product domain to the rest of the organization.</a:t>
                      </a:r>
                      <a:endParaRPr sz="1200">
                        <a:latin typeface="Roboto"/>
                        <a:ea typeface="Roboto"/>
                        <a:cs typeface="Roboto"/>
                        <a:sym typeface="Roboto"/>
                      </a:endParaRPr>
                    </a:p>
                    <a:p>
                      <a:pPr indent="-304800" lvl="0" marL="457200" rtl="0">
                        <a:lnSpc>
                          <a:spcPct val="115000"/>
                        </a:lnSpc>
                        <a:spcBef>
                          <a:spcPts val="1000"/>
                        </a:spcBef>
                        <a:spcAft>
                          <a:spcPts val="1000"/>
                        </a:spcAft>
                        <a:buSzPts val="1200"/>
                        <a:buFont typeface="Roboto"/>
                        <a:buChar char="●"/>
                      </a:pPr>
                      <a:r>
                        <a:rPr lang="en" sz="1200">
                          <a:latin typeface="Roboto"/>
                          <a:ea typeface="Roboto"/>
                          <a:cs typeface="Roboto"/>
                          <a:sym typeface="Roboto"/>
                        </a:rPr>
                        <a:t>Manage cross project priorities and ensure we have the right skills on each.</a:t>
                      </a:r>
                      <a:endParaRPr sz="1200">
                        <a:latin typeface="Roboto"/>
                        <a:ea typeface="Roboto"/>
                        <a:cs typeface="Roboto"/>
                        <a:sym typeface="Roboto"/>
                      </a:endParaRPr>
                    </a:p>
                  </a:txBody>
                  <a:tcPr marT="91425" marB="91425" marR="91425" marL="91425"/>
                </a:tc>
                <a:tc>
                  <a:txBody>
                    <a:bodyPr>
                      <a:noAutofit/>
                    </a:bodyPr>
                    <a:lstStyle/>
                    <a:p>
                      <a:pPr indent="-304800" lvl="0" marL="457200" rtl="0">
                        <a:lnSpc>
                          <a:spcPct val="115000"/>
                        </a:lnSpc>
                        <a:spcBef>
                          <a:spcPts val="0"/>
                        </a:spcBef>
                        <a:spcAft>
                          <a:spcPts val="0"/>
                        </a:spcAft>
                        <a:buSzPts val="1200"/>
                        <a:buChar char="●"/>
                      </a:pPr>
                      <a:r>
                        <a:rPr lang="en" sz="1200"/>
                        <a:t>Set up teams for success and autonomy</a:t>
                      </a:r>
                      <a:endParaRPr sz="1200"/>
                    </a:p>
                    <a:p>
                      <a:pPr indent="-304800" lvl="0" marL="457200" rtl="0">
                        <a:lnSpc>
                          <a:spcPct val="115000"/>
                        </a:lnSpc>
                        <a:spcBef>
                          <a:spcPts val="1000"/>
                        </a:spcBef>
                        <a:spcAft>
                          <a:spcPts val="0"/>
                        </a:spcAft>
                        <a:buSzPts val="1200"/>
                        <a:buChar char="●"/>
                      </a:pPr>
                      <a:r>
                        <a:rPr lang="en" sz="1200"/>
                        <a:t>Collect and share context from across the broader Shopify.</a:t>
                      </a:r>
                      <a:endParaRPr sz="1200"/>
                    </a:p>
                    <a:p>
                      <a:pPr indent="-304800" lvl="0" marL="457200" rtl="0">
                        <a:lnSpc>
                          <a:spcPct val="115000"/>
                        </a:lnSpc>
                        <a:spcBef>
                          <a:spcPts val="1000"/>
                        </a:spcBef>
                        <a:spcAft>
                          <a:spcPts val="0"/>
                        </a:spcAft>
                        <a:buSzPts val="1200"/>
                        <a:buChar char="●"/>
                      </a:pPr>
                      <a:r>
                        <a:rPr lang="en" sz="1200"/>
                        <a:t>Attract, retain and grow high performing individuals and teams.</a:t>
                      </a:r>
                      <a:endParaRPr sz="1200"/>
                    </a:p>
                    <a:p>
                      <a:pPr indent="-304800" lvl="0" marL="457200" rtl="0">
                        <a:lnSpc>
                          <a:spcPct val="115000"/>
                        </a:lnSpc>
                        <a:spcBef>
                          <a:spcPts val="1000"/>
                        </a:spcBef>
                        <a:spcAft>
                          <a:spcPts val="1000"/>
                        </a:spcAft>
                        <a:buSzPts val="1200"/>
                        <a:buChar char="●"/>
                      </a:pPr>
                      <a:r>
                        <a:rPr lang="en" sz="1200"/>
                        <a:t>Foster a culture of passion, innovation and collaboration leading to a track record for building quality products.</a:t>
                      </a:r>
                      <a:endParaRPr sz="1200"/>
                    </a:p>
                  </a:txBody>
                  <a:tcPr marT="91425" marB="91425" marR="91425" marL="91425"/>
                </a:tc>
              </a:tr>
            </a:tbl>
          </a:graphicData>
        </a:graphic>
      </p:graphicFrame>
      <p:sp>
        <p:nvSpPr>
          <p:cNvPr id="178" name="Shape 178"/>
          <p:cNvSpPr txBox="1"/>
          <p:nvPr/>
        </p:nvSpPr>
        <p:spPr>
          <a:xfrm>
            <a:off x="952500" y="4040200"/>
            <a:ext cx="7239000" cy="756300"/>
          </a:xfrm>
          <a:prstGeom prst="rect">
            <a:avLst/>
          </a:prstGeom>
          <a:noFill/>
          <a:ln>
            <a:noFill/>
          </a:ln>
        </p:spPr>
        <p:txBody>
          <a:bodyPr anchorCtr="0" anchor="t" bIns="26775" lIns="26775" spcFirstLastPara="1" rIns="26775" wrap="square" tIns="26775">
            <a:noAutofit/>
          </a:bodyPr>
          <a:lstStyle/>
          <a:p>
            <a:pPr indent="0" lvl="0" marL="0" rtl="0" algn="ctr">
              <a:lnSpc>
                <a:spcPct val="115000"/>
              </a:lnSpc>
              <a:spcBef>
                <a:spcPts val="0"/>
              </a:spcBef>
              <a:spcAft>
                <a:spcPts val="0"/>
              </a:spcAft>
              <a:buNone/>
            </a:pPr>
            <a:r>
              <a:rPr b="1" lang="en" sz="1200">
                <a:solidFill>
                  <a:srgbClr val="071436"/>
                </a:solidFill>
                <a:latin typeface="Roboto"/>
                <a:ea typeface="Roboto"/>
                <a:cs typeface="Roboto"/>
                <a:sym typeface="Roboto"/>
              </a:rPr>
              <a:t>Important:</a:t>
            </a:r>
            <a:r>
              <a:rPr lang="en" sz="1200">
                <a:solidFill>
                  <a:srgbClr val="071436"/>
                </a:solidFill>
                <a:latin typeface="Roboto"/>
                <a:ea typeface="Roboto"/>
                <a:cs typeface="Roboto"/>
                <a:sym typeface="Roboto"/>
              </a:rPr>
              <a:t> If you feel I’m not meeting any of these responsibilities you’d be doing me a huge favour by letting me know as soon as possible</a:t>
            </a:r>
            <a:endParaRPr sz="1200">
              <a:solidFill>
                <a:srgbClr val="071436"/>
              </a:solidFill>
              <a:latin typeface="Roboto"/>
              <a:ea typeface="Roboto"/>
              <a:cs typeface="Roboto"/>
              <a:sym typeface="Roboto"/>
            </a:endParaRPr>
          </a:p>
          <a:p>
            <a:pPr indent="0" lvl="0" marL="0" rtl="0" algn="ctr">
              <a:lnSpc>
                <a:spcPct val="115000"/>
              </a:lnSpc>
              <a:spcBef>
                <a:spcPts val="0"/>
              </a:spcBef>
              <a:spcAft>
                <a:spcPts val="0"/>
              </a:spcAft>
              <a:buNone/>
            </a:pPr>
            <a:r>
              <a:t/>
            </a:r>
            <a:endParaRPr>
              <a:solidFill>
                <a:srgbClr val="071436"/>
              </a:solidFill>
              <a:latin typeface="Roboto"/>
              <a:ea typeface="Roboto"/>
              <a:cs typeface="Roboto"/>
              <a:sym typeface="Roboto"/>
            </a:endParaRPr>
          </a:p>
          <a:p>
            <a:pPr indent="0" lvl="0" marL="457200" rtl="0" algn="ctr">
              <a:lnSpc>
                <a:spcPct val="115000"/>
              </a:lnSpc>
              <a:spcBef>
                <a:spcPts val="0"/>
              </a:spcBef>
              <a:spcAft>
                <a:spcPts val="0"/>
              </a:spcAft>
              <a:buNone/>
            </a:pPr>
            <a:r>
              <a:t/>
            </a:r>
            <a:endParaRPr>
              <a:solidFill>
                <a:srgbClr val="071436"/>
              </a:solidFill>
              <a:latin typeface="Roboto"/>
              <a:ea typeface="Roboto"/>
              <a:cs typeface="Roboto"/>
              <a:sym typeface="Roboto"/>
            </a:endParaRPr>
          </a:p>
          <a:p>
            <a:pPr indent="0" lvl="0" marL="457200" rtl="0" algn="ctr">
              <a:lnSpc>
                <a:spcPct val="115000"/>
              </a:lnSpc>
              <a:spcBef>
                <a:spcPts val="0"/>
              </a:spcBef>
              <a:spcAft>
                <a:spcPts val="0"/>
              </a:spcAft>
              <a:buNone/>
            </a:pPr>
            <a:r>
              <a:t/>
            </a:r>
            <a:endParaRPr>
              <a:solidFill>
                <a:srgbClr val="07143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182" name="Shape 182"/>
        <p:cNvGrpSpPr/>
        <p:nvPr/>
      </p:nvGrpSpPr>
      <p:grpSpPr>
        <a:xfrm>
          <a:off x="0" y="0"/>
          <a:ext cx="0" cy="0"/>
          <a:chOff x="0" y="0"/>
          <a:chExt cx="0" cy="0"/>
        </a:xfrm>
      </p:grpSpPr>
      <p:pic>
        <p:nvPicPr>
          <p:cNvPr descr="pasted-image.pdf" id="183" name="Shape 183"/>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184" name="Shape 184"/>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My Availability</a:t>
            </a:r>
            <a:endParaRPr b="1" sz="3000">
              <a:solidFill>
                <a:srgbClr val="071436"/>
              </a:solidFill>
              <a:latin typeface="Roboto"/>
              <a:ea typeface="Roboto"/>
              <a:cs typeface="Roboto"/>
              <a:sym typeface="Roboto"/>
            </a:endParaRPr>
          </a:p>
        </p:txBody>
      </p:sp>
      <p:sp>
        <p:nvSpPr>
          <p:cNvPr id="185" name="Shape 185"/>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None/>
            </a:pPr>
            <a:r>
              <a:rPr b="1" lang="en" sz="1200">
                <a:solidFill>
                  <a:srgbClr val="071436"/>
                </a:solidFill>
                <a:latin typeface="Roboto"/>
                <a:ea typeface="Roboto"/>
                <a:cs typeface="Roboto"/>
                <a:sym typeface="Roboto"/>
              </a:rPr>
              <a:t>TLDR</a:t>
            </a:r>
            <a:r>
              <a:rPr lang="en" sz="1200">
                <a:solidFill>
                  <a:srgbClr val="071436"/>
                </a:solidFill>
                <a:latin typeface="Roboto"/>
                <a:ea typeface="Roboto"/>
                <a:cs typeface="Roboto"/>
                <a:sym typeface="Roboto"/>
              </a:rPr>
              <a:t>; Very few things are more important than talking to you if you want to talk to me. If you need to talk, let’s talk.</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rPr lang="en" sz="1200">
                <a:solidFill>
                  <a:srgbClr val="071436"/>
                </a:solidFill>
                <a:latin typeface="Roboto"/>
                <a:ea typeface="Roboto"/>
                <a:cs typeface="Roboto"/>
                <a:sym typeface="Roboto"/>
              </a:rPr>
              <a:t>Heard a rumour? Need clarification on something? Blocked? I’d love to hear as soon as possible. Come by my desk, stop me in the hall, shoot me a Slack message, we don’t need to wait for our next scheduled 1:1.</a:t>
            </a:r>
            <a:endParaRPr sz="1200">
              <a:solidFill>
                <a:srgbClr val="07143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Feel free to put something in my calendar, don’t feel like you need to ask first.</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Is my calendar full? Send me a message and I’ll very likely be able to move something around.</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189" name="Shape 189"/>
        <p:cNvGrpSpPr/>
        <p:nvPr/>
      </p:nvGrpSpPr>
      <p:grpSpPr>
        <a:xfrm>
          <a:off x="0" y="0"/>
          <a:ext cx="0" cy="0"/>
          <a:chOff x="0" y="0"/>
          <a:chExt cx="0" cy="0"/>
        </a:xfrm>
      </p:grpSpPr>
      <p:pic>
        <p:nvPicPr>
          <p:cNvPr descr="pasted-image.pdf" id="190" name="Shape 190"/>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191" name="Shape 191"/>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My Assumptions</a:t>
            </a:r>
            <a:endParaRPr b="1" sz="3000">
              <a:solidFill>
                <a:srgbClr val="071436"/>
              </a:solidFill>
              <a:latin typeface="Roboto"/>
              <a:ea typeface="Roboto"/>
              <a:cs typeface="Roboto"/>
              <a:sym typeface="Roboto"/>
            </a:endParaRPr>
          </a:p>
        </p:txBody>
      </p:sp>
      <p:sp>
        <p:nvSpPr>
          <p:cNvPr id="192" name="Shape 192"/>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You’re very good at your job.</a:t>
            </a:r>
            <a:r>
              <a:rPr lang="en" sz="1200">
                <a:solidFill>
                  <a:srgbClr val="071436"/>
                </a:solidFill>
                <a:latin typeface="Roboto"/>
                <a:ea typeface="Roboto"/>
                <a:cs typeface="Roboto"/>
                <a:sym typeface="Roboto"/>
              </a:rPr>
              <a:t> You wouldn’t be here if you weren’t. If it feels like I’m questioning you it’s because I’m either: a) Trying to gather context. Or b) Trying to be a sounding board and rubber duck.</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I’m not good at your job</a:t>
            </a:r>
            <a:r>
              <a:rPr b="1" lang="en" sz="1200">
                <a:solidFill>
                  <a:srgbClr val="071436"/>
                </a:solidFill>
                <a:latin typeface="Roboto"/>
                <a:ea typeface="Roboto"/>
                <a:cs typeface="Roboto"/>
                <a:sym typeface="Roboto"/>
              </a:rPr>
              <a:t>.</a:t>
            </a:r>
            <a:r>
              <a:rPr lang="en" sz="1200">
                <a:solidFill>
                  <a:srgbClr val="071436"/>
                </a:solidFill>
                <a:latin typeface="Roboto"/>
                <a:ea typeface="Roboto"/>
                <a:cs typeface="Roboto"/>
                <a:sym typeface="Roboto"/>
              </a:rPr>
              <a:t> You know best. I’ll work to provide </a:t>
            </a:r>
            <a:r>
              <a:rPr lang="en" sz="1200">
                <a:solidFill>
                  <a:srgbClr val="071436"/>
                </a:solidFill>
                <a:latin typeface="Roboto"/>
                <a:ea typeface="Roboto"/>
                <a:cs typeface="Roboto"/>
                <a:sym typeface="Roboto"/>
              </a:rPr>
              <a:t>necessary</a:t>
            </a:r>
            <a:r>
              <a:rPr lang="en" sz="1200">
                <a:solidFill>
                  <a:srgbClr val="071436"/>
                </a:solidFill>
                <a:latin typeface="Roboto"/>
                <a:ea typeface="Roboto"/>
                <a:cs typeface="Roboto"/>
                <a:sym typeface="Roboto"/>
              </a:rPr>
              <a:t> context and ask questions to help you vet your ideas but I won’t override you.</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You’ll let me know if you can’t do your job</a:t>
            </a:r>
            <a:r>
              <a:rPr b="1" lang="en" sz="1200">
                <a:solidFill>
                  <a:srgbClr val="071436"/>
                </a:solidFill>
                <a:latin typeface="Roboto"/>
                <a:ea typeface="Roboto"/>
                <a:cs typeface="Roboto"/>
                <a:sym typeface="Roboto"/>
              </a:rPr>
              <a:t>.</a:t>
            </a:r>
            <a:r>
              <a:rPr lang="en" sz="1200">
                <a:solidFill>
                  <a:srgbClr val="071436"/>
                </a:solidFill>
                <a:latin typeface="Roboto"/>
                <a:ea typeface="Roboto"/>
                <a:cs typeface="Roboto"/>
                <a:sym typeface="Roboto"/>
              </a:rPr>
              <a:t> One of my main responsibilities is ensuring that you’re set up for success. </a:t>
            </a:r>
            <a:r>
              <a:rPr lang="en" sz="1200">
                <a:solidFill>
                  <a:srgbClr val="071436"/>
                </a:solidFill>
                <a:latin typeface="Roboto"/>
                <a:ea typeface="Roboto"/>
                <a:cs typeface="Roboto"/>
                <a:sym typeface="Roboto"/>
              </a:rPr>
              <a:t>Occasionally</a:t>
            </a:r>
            <a:r>
              <a:rPr lang="en" sz="1200">
                <a:solidFill>
                  <a:srgbClr val="071436"/>
                </a:solidFill>
                <a:latin typeface="Roboto"/>
                <a:ea typeface="Roboto"/>
                <a:cs typeface="Roboto"/>
                <a:sym typeface="Roboto"/>
              </a:rPr>
              <a:t> things slip through the cracks and I won’t know I’m letting you down.</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You feel safe debating with me.</a:t>
            </a:r>
            <a:r>
              <a:rPr lang="en" sz="1200">
                <a:solidFill>
                  <a:srgbClr val="071436"/>
                </a:solidFill>
                <a:latin typeface="Roboto"/>
                <a:ea typeface="Roboto"/>
                <a:cs typeface="Roboto"/>
                <a:sym typeface="Roboto"/>
              </a:rPr>
              <a:t> I find that ideas improve by being examined from all angles. If it sounds like I’m disagreeing I’m most likely just playing devil’s advocate. This does rely on us being able to have a safe debate.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196" name="Shape 196"/>
        <p:cNvGrpSpPr/>
        <p:nvPr/>
      </p:nvGrpSpPr>
      <p:grpSpPr>
        <a:xfrm>
          <a:off x="0" y="0"/>
          <a:ext cx="0" cy="0"/>
          <a:chOff x="0" y="0"/>
          <a:chExt cx="0" cy="0"/>
        </a:xfrm>
      </p:grpSpPr>
      <p:pic>
        <p:nvPicPr>
          <p:cNvPr descr="pasted-image.pdf" id="197" name="Shape 197"/>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198" name="Shape 198"/>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How can I help you</a:t>
            </a:r>
            <a:endParaRPr b="1" sz="3000">
              <a:solidFill>
                <a:srgbClr val="071436"/>
              </a:solidFill>
              <a:latin typeface="Roboto"/>
              <a:ea typeface="Roboto"/>
              <a:cs typeface="Roboto"/>
              <a:sym typeface="Roboto"/>
            </a:endParaRPr>
          </a:p>
        </p:txBody>
      </p:sp>
      <p:sp>
        <p:nvSpPr>
          <p:cNvPr id="199" name="Shape 199"/>
          <p:cNvSpPr txBox="1"/>
          <p:nvPr/>
        </p:nvSpPr>
        <p:spPr>
          <a:xfrm>
            <a:off x="0" y="1058425"/>
            <a:ext cx="78774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Provide context.</a:t>
            </a:r>
            <a:r>
              <a:rPr lang="en" sz="1200">
                <a:solidFill>
                  <a:srgbClr val="071436"/>
                </a:solidFill>
                <a:latin typeface="Roboto"/>
                <a:ea typeface="Roboto"/>
                <a:cs typeface="Roboto"/>
                <a:sym typeface="Roboto"/>
              </a:rPr>
              <a:t> Most of my day is spent collecting, filtering and sharing context/information from across other projects, domains, and product lines. I’ll try to push information to you as much as I can but feel free to ask about anything else.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Provide an outside(ish) perspective.</a:t>
            </a:r>
            <a:r>
              <a:rPr lang="en" sz="1200">
                <a:solidFill>
                  <a:srgbClr val="071436"/>
                </a:solidFill>
                <a:latin typeface="Roboto"/>
                <a:ea typeface="Roboto"/>
                <a:cs typeface="Roboto"/>
                <a:sym typeface="Roboto"/>
              </a:rPr>
              <a:t> I won’t be working on your project day to day but will be close enough to have informed thoughts.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Cheer.</a:t>
            </a:r>
            <a:r>
              <a:rPr lang="en" sz="1200">
                <a:solidFill>
                  <a:srgbClr val="071436"/>
                </a:solidFill>
                <a:latin typeface="Roboto"/>
                <a:ea typeface="Roboto"/>
                <a:cs typeface="Roboto"/>
                <a:sym typeface="Roboto"/>
              </a:rPr>
              <a:t> “</a:t>
            </a:r>
            <a:r>
              <a:rPr i="1" lang="en" sz="1200">
                <a:solidFill>
                  <a:srgbClr val="071436"/>
                </a:solidFill>
                <a:latin typeface="Roboto"/>
                <a:ea typeface="Roboto"/>
                <a:cs typeface="Roboto"/>
                <a:sym typeface="Roboto"/>
              </a:rPr>
              <a:t>I will celebrate your successes. If you're not a person who self-promotes, please let me do it for you. Tell me when things go well, share the things which make you proud, and I'll cheer/share appropriately.“ - Del</a:t>
            </a:r>
            <a:endParaRPr i="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Firefight.</a:t>
            </a:r>
            <a:r>
              <a:rPr lang="en" sz="1200">
                <a:solidFill>
                  <a:srgbClr val="071436"/>
                </a:solidFill>
                <a:latin typeface="Roboto"/>
                <a:ea typeface="Roboto"/>
                <a:cs typeface="Roboto"/>
                <a:sym typeface="Roboto"/>
              </a:rPr>
              <a:t> </a:t>
            </a:r>
            <a:r>
              <a:rPr i="1" lang="en" sz="1200">
                <a:solidFill>
                  <a:srgbClr val="071436"/>
                </a:solidFill>
                <a:latin typeface="Roboto"/>
                <a:ea typeface="Roboto"/>
                <a:cs typeface="Roboto"/>
                <a:sym typeface="Roboto"/>
              </a:rPr>
              <a:t>“If my favourite opening line is "I could use a hand with...", my second favourite is "I screwed up: ...". A mistake, if shared, becomes a challenge; if hidden, becomes a failure.” - Del</a:t>
            </a:r>
            <a:endParaRPr i="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Other. </a:t>
            </a:r>
            <a:r>
              <a:rPr lang="en" sz="1200">
                <a:solidFill>
                  <a:srgbClr val="071436"/>
                </a:solidFill>
                <a:latin typeface="Roboto"/>
                <a:ea typeface="Roboto"/>
                <a:cs typeface="Roboto"/>
                <a:sym typeface="Roboto"/>
              </a:rPr>
              <a:t>Please let me know how else I can help. </a:t>
            </a:r>
            <a:endParaRPr sz="1200">
              <a:solidFill>
                <a:srgbClr val="07143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03" name="Shape 203"/>
        <p:cNvGrpSpPr/>
        <p:nvPr/>
      </p:nvGrpSpPr>
      <p:grpSpPr>
        <a:xfrm>
          <a:off x="0" y="0"/>
          <a:ext cx="0" cy="0"/>
          <a:chOff x="0" y="0"/>
          <a:chExt cx="0" cy="0"/>
        </a:xfrm>
      </p:grpSpPr>
      <p:pic>
        <p:nvPicPr>
          <p:cNvPr descr="pasted-image.pdf" id="204" name="Shape 204"/>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05" name="Shape 205"/>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How can you can help me</a:t>
            </a:r>
            <a:endParaRPr b="1" sz="3000">
              <a:solidFill>
                <a:srgbClr val="071436"/>
              </a:solidFill>
              <a:latin typeface="Roboto"/>
              <a:ea typeface="Roboto"/>
              <a:cs typeface="Roboto"/>
              <a:sym typeface="Roboto"/>
            </a:endParaRPr>
          </a:p>
        </p:txBody>
      </p:sp>
      <p:sp>
        <p:nvSpPr>
          <p:cNvPr id="206" name="Shape 206"/>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Do amazing work.</a:t>
            </a:r>
            <a:r>
              <a:rPr lang="en" sz="1200">
                <a:solidFill>
                  <a:srgbClr val="071436"/>
                </a:solidFill>
                <a:latin typeface="Roboto"/>
                <a:ea typeface="Roboto"/>
                <a:cs typeface="Roboto"/>
                <a:sym typeface="Roboto"/>
              </a:rPr>
              <a:t> This is the expectation. Let me know if there is something preventing you from accomplishing this.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Disagree with me.</a:t>
            </a:r>
            <a:r>
              <a:rPr lang="en" sz="1200">
                <a:solidFill>
                  <a:srgbClr val="071436"/>
                </a:solidFill>
                <a:latin typeface="Roboto"/>
                <a:ea typeface="Roboto"/>
                <a:cs typeface="Roboto"/>
                <a:sym typeface="Roboto"/>
              </a:rPr>
              <a:t> The best solutions comes from a healthy level of debate. We need to be able to separate our ideas from our egos . I’ll challenge your ideas with the goal of coming to the best possible solution, I hope you’ll challenge mine.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Tell me when I screw up.</a:t>
            </a:r>
            <a:r>
              <a:rPr lang="en" sz="1200">
                <a:solidFill>
                  <a:srgbClr val="071436"/>
                </a:solidFill>
                <a:latin typeface="Roboto"/>
                <a:ea typeface="Roboto"/>
                <a:cs typeface="Roboto"/>
                <a:sym typeface="Roboto"/>
              </a:rPr>
              <a:t> This is very important. I screw up and sometimes don’t notice. I need to know or I’ll likely do it again.</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Communicate.</a:t>
            </a:r>
            <a:r>
              <a:rPr lang="en" sz="1200">
                <a:solidFill>
                  <a:srgbClr val="071436"/>
                </a:solidFill>
                <a:latin typeface="Roboto"/>
                <a:ea typeface="Roboto"/>
                <a:cs typeface="Roboto"/>
                <a:sym typeface="Roboto"/>
              </a:rPr>
              <a:t> One of my jobs is to provide context. Are you missing some? Let me know and I’ll fill you in or go find out.</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b="1" lang="en" sz="1200">
                <a:solidFill>
                  <a:srgbClr val="071436"/>
                </a:solidFill>
                <a:latin typeface="Roboto"/>
                <a:ea typeface="Roboto"/>
                <a:cs typeface="Roboto"/>
                <a:sym typeface="Roboto"/>
              </a:rPr>
              <a:t>Bring your friends.</a:t>
            </a:r>
            <a:r>
              <a:rPr lang="en" sz="1200">
                <a:solidFill>
                  <a:srgbClr val="071436"/>
                </a:solidFill>
                <a:latin typeface="Roboto"/>
                <a:ea typeface="Roboto"/>
                <a:cs typeface="Roboto"/>
                <a:sym typeface="Roboto"/>
              </a:rPr>
              <a:t> We’re growing the team and you know who you want to work with.</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10" name="Shape 210"/>
        <p:cNvGrpSpPr/>
        <p:nvPr/>
      </p:nvGrpSpPr>
      <p:grpSpPr>
        <a:xfrm>
          <a:off x="0" y="0"/>
          <a:ext cx="0" cy="0"/>
          <a:chOff x="0" y="0"/>
          <a:chExt cx="0" cy="0"/>
        </a:xfrm>
      </p:grpSpPr>
      <p:pic>
        <p:nvPicPr>
          <p:cNvPr descr="pasted-image.pdf" id="211" name="Shape 211"/>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12" name="Shape 212"/>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Your development</a:t>
            </a:r>
            <a:endParaRPr b="1" sz="3000">
              <a:solidFill>
                <a:srgbClr val="071436"/>
              </a:solidFill>
              <a:latin typeface="Roboto"/>
              <a:ea typeface="Roboto"/>
              <a:cs typeface="Roboto"/>
              <a:sym typeface="Roboto"/>
            </a:endParaRPr>
          </a:p>
        </p:txBody>
      </p:sp>
      <p:sp>
        <p:nvSpPr>
          <p:cNvPr id="213" name="Shape 213"/>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i="1" lang="en" sz="1100">
                <a:solidFill>
                  <a:srgbClr val="071436"/>
                </a:solidFill>
                <a:latin typeface="Roboto"/>
                <a:ea typeface="Roboto"/>
                <a:cs typeface="Roboto"/>
                <a:sym typeface="Roboto"/>
              </a:rPr>
              <a:t>“No one hands you personal growth here; but it's there for the taking. It's being able to try hard things; that you might not succeed at every time. It's seeing the practices of the talented people around you; practices that you're free to steal. Or it's the advice that others will give to you; advice that you didn't always ask for but is usually a good idea to take.” </a:t>
            </a:r>
            <a:endParaRPr i="1" sz="1100">
              <a:solidFill>
                <a:srgbClr val="071436"/>
              </a:solidFill>
              <a:latin typeface="Roboto"/>
              <a:ea typeface="Roboto"/>
              <a:cs typeface="Roboto"/>
              <a:sym typeface="Roboto"/>
            </a:endParaRPr>
          </a:p>
          <a:p>
            <a:pPr indent="0" lvl="0" marL="457200" rtl="0" algn="r">
              <a:lnSpc>
                <a:spcPct val="115000"/>
              </a:lnSpc>
              <a:spcBef>
                <a:spcPts val="0"/>
              </a:spcBef>
              <a:spcAft>
                <a:spcPts val="0"/>
              </a:spcAft>
              <a:buClr>
                <a:schemeClr val="dk1"/>
              </a:buClr>
              <a:buSzPts val="1100"/>
              <a:buFont typeface="Arial"/>
              <a:buNone/>
            </a:pPr>
            <a:r>
              <a:rPr i="1" lang="en" sz="1200">
                <a:solidFill>
                  <a:srgbClr val="071436"/>
                </a:solidFill>
                <a:latin typeface="Roboto"/>
                <a:ea typeface="Roboto"/>
                <a:cs typeface="Roboto"/>
                <a:sym typeface="Roboto"/>
              </a:rPr>
              <a:t>- Steven Noble</a:t>
            </a:r>
            <a:endParaRPr i="1"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rPr lang="en" sz="1200">
                <a:solidFill>
                  <a:srgbClr val="071436"/>
                </a:solidFill>
                <a:latin typeface="Roboto"/>
                <a:ea typeface="Roboto"/>
                <a:cs typeface="Roboto"/>
                <a:sym typeface="Roboto"/>
              </a:rPr>
              <a:t>Your career is yours. You know best how you’d like to grow and in what areas. I can provide feedback and an outside perspective.</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rPr lang="en" sz="1200">
                <a:solidFill>
                  <a:srgbClr val="071436"/>
                </a:solidFill>
                <a:latin typeface="Roboto"/>
                <a:ea typeface="Roboto"/>
                <a:cs typeface="Roboto"/>
                <a:sym typeface="Roboto"/>
              </a:rPr>
              <a:t>I’ll do my best to provide growth and learning opportunities, it’ll be up to you to seize them. Let’s work together on this.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rPr lang="en" sz="1200">
                <a:solidFill>
                  <a:srgbClr val="071436"/>
                </a:solidFill>
                <a:latin typeface="Roboto"/>
                <a:ea typeface="Roboto"/>
                <a:cs typeface="Roboto"/>
                <a:sym typeface="Roboto"/>
              </a:rPr>
              <a:t>At the end of the day, it is your career. You set your goals. You set your priorities. Let me know how I can help you achieve them.</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rgbClr val="000000"/>
              </a:buClr>
              <a:buSzPts val="1100"/>
              <a:buFont typeface="Arial"/>
              <a:buNone/>
            </a:pPr>
            <a:r>
              <a:t/>
            </a:r>
            <a:endParaRPr sz="1200">
              <a:solidFill>
                <a:srgbClr val="07143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4FA"/>
        </a:solidFill>
      </p:bgPr>
    </p:bg>
    <p:spTree>
      <p:nvGrpSpPr>
        <p:cNvPr id="217" name="Shape 217"/>
        <p:cNvGrpSpPr/>
        <p:nvPr/>
      </p:nvGrpSpPr>
      <p:grpSpPr>
        <a:xfrm>
          <a:off x="0" y="0"/>
          <a:ext cx="0" cy="0"/>
          <a:chOff x="0" y="0"/>
          <a:chExt cx="0" cy="0"/>
        </a:xfrm>
      </p:grpSpPr>
      <p:pic>
        <p:nvPicPr>
          <p:cNvPr descr="pasted-image.pdf" id="218" name="Shape 218"/>
          <p:cNvPicPr preferRelativeResize="0"/>
          <p:nvPr/>
        </p:nvPicPr>
        <p:blipFill rotWithShape="1">
          <a:blip r:embed="rId3">
            <a:alphaModFix/>
          </a:blip>
          <a:srcRect b="0" l="0" r="0" t="0"/>
          <a:stretch/>
        </p:blipFill>
        <p:spPr>
          <a:xfrm>
            <a:off x="4173948" y="4571502"/>
            <a:ext cx="787500" cy="225000"/>
          </a:xfrm>
          <a:prstGeom prst="rect">
            <a:avLst/>
          </a:prstGeom>
          <a:noFill/>
          <a:ln>
            <a:noFill/>
          </a:ln>
        </p:spPr>
      </p:pic>
      <p:sp>
        <p:nvSpPr>
          <p:cNvPr id="219" name="Shape 219"/>
          <p:cNvSpPr txBox="1"/>
          <p:nvPr/>
        </p:nvSpPr>
        <p:spPr>
          <a:xfrm>
            <a:off x="-3" y="0"/>
            <a:ext cx="9144000" cy="798300"/>
          </a:xfrm>
          <a:prstGeom prst="rect">
            <a:avLst/>
          </a:prstGeom>
          <a:noFill/>
          <a:ln>
            <a:noFill/>
          </a:ln>
        </p:spPr>
        <p:txBody>
          <a:bodyPr anchorCtr="0" anchor="ctr" bIns="26775" lIns="26775" spcFirstLastPara="1" rIns="26775" wrap="square" tIns="26775">
            <a:noAutofit/>
          </a:bodyPr>
          <a:lstStyle/>
          <a:p>
            <a:pPr indent="457200" lvl="0" marL="0" marR="0" rtl="0">
              <a:lnSpc>
                <a:spcPct val="100000"/>
              </a:lnSpc>
              <a:spcBef>
                <a:spcPts val="0"/>
              </a:spcBef>
              <a:spcAft>
                <a:spcPts val="0"/>
              </a:spcAft>
              <a:buClr>
                <a:srgbClr val="071436"/>
              </a:buClr>
              <a:buFont typeface="Arial"/>
              <a:buNone/>
            </a:pPr>
            <a:r>
              <a:rPr b="1" lang="en" sz="3000">
                <a:solidFill>
                  <a:srgbClr val="071436"/>
                </a:solidFill>
                <a:latin typeface="Roboto"/>
                <a:ea typeface="Roboto"/>
                <a:cs typeface="Roboto"/>
                <a:sym typeface="Roboto"/>
              </a:rPr>
              <a:t>Feedback</a:t>
            </a:r>
            <a:endParaRPr b="1" sz="3000">
              <a:solidFill>
                <a:srgbClr val="071436"/>
              </a:solidFill>
              <a:latin typeface="Roboto"/>
              <a:ea typeface="Roboto"/>
              <a:cs typeface="Roboto"/>
              <a:sym typeface="Roboto"/>
            </a:endParaRPr>
          </a:p>
        </p:txBody>
      </p:sp>
      <p:sp>
        <p:nvSpPr>
          <p:cNvPr id="220" name="Shape 220"/>
          <p:cNvSpPr txBox="1"/>
          <p:nvPr/>
        </p:nvSpPr>
        <p:spPr>
          <a:xfrm>
            <a:off x="0" y="1058425"/>
            <a:ext cx="7557300" cy="4085100"/>
          </a:xfrm>
          <a:prstGeom prst="rect">
            <a:avLst/>
          </a:prstGeom>
          <a:noFill/>
          <a:ln>
            <a:noFill/>
          </a:ln>
        </p:spPr>
        <p:txBody>
          <a:bodyPr anchorCtr="0" anchor="t" bIns="26775" lIns="26775" spcFirstLastPara="1" rIns="26775" wrap="square" tIns="26775">
            <a:noAutofit/>
          </a:bodyPr>
          <a:lstStyle/>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Feedback is critical to both of our successes at Shopify. Three dimensions are required for people to continue to give you feedback:</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AutoNum type="arabicParenR"/>
            </a:pPr>
            <a:r>
              <a:rPr b="1" lang="en" sz="1200">
                <a:solidFill>
                  <a:srgbClr val="071436"/>
                </a:solidFill>
                <a:latin typeface="Roboto"/>
                <a:ea typeface="Roboto"/>
                <a:cs typeface="Roboto"/>
                <a:sym typeface="Roboto"/>
              </a:rPr>
              <a:t>Safety</a:t>
            </a:r>
            <a:r>
              <a:rPr lang="en" sz="1200">
                <a:solidFill>
                  <a:srgbClr val="071436"/>
                </a:solidFill>
                <a:latin typeface="Roboto"/>
                <a:ea typeface="Roboto"/>
                <a:cs typeface="Roboto"/>
                <a:sym typeface="Roboto"/>
              </a:rPr>
              <a:t> - Unlikelihood of being punished for giving feedback. Should be high</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AutoNum type="arabicParenR"/>
            </a:pPr>
            <a:r>
              <a:rPr b="1" lang="en" sz="1200">
                <a:solidFill>
                  <a:srgbClr val="071436"/>
                </a:solidFill>
                <a:latin typeface="Roboto"/>
                <a:ea typeface="Roboto"/>
                <a:cs typeface="Roboto"/>
                <a:sym typeface="Roboto"/>
              </a:rPr>
              <a:t>Effort</a:t>
            </a:r>
            <a:r>
              <a:rPr lang="en" sz="1200">
                <a:solidFill>
                  <a:srgbClr val="071436"/>
                </a:solidFill>
                <a:latin typeface="Roboto"/>
                <a:ea typeface="Roboto"/>
                <a:cs typeface="Roboto"/>
                <a:sym typeface="Roboto"/>
              </a:rPr>
              <a:t> - The amount of work in order to give feedback. Should be low</a:t>
            </a:r>
            <a:endParaRPr sz="1200">
              <a:solidFill>
                <a:srgbClr val="071436"/>
              </a:solidFill>
              <a:latin typeface="Roboto"/>
              <a:ea typeface="Roboto"/>
              <a:cs typeface="Roboto"/>
              <a:sym typeface="Roboto"/>
            </a:endParaRPr>
          </a:p>
          <a:p>
            <a:pPr indent="-304800" lvl="0" marL="914400" rtl="0">
              <a:lnSpc>
                <a:spcPct val="115000"/>
              </a:lnSpc>
              <a:spcBef>
                <a:spcPts val="1000"/>
              </a:spcBef>
              <a:spcAft>
                <a:spcPts val="0"/>
              </a:spcAft>
              <a:buClr>
                <a:srgbClr val="071436"/>
              </a:buClr>
              <a:buSzPts val="1200"/>
              <a:buFont typeface="Roboto"/>
              <a:buAutoNum type="arabicParenR"/>
            </a:pPr>
            <a:r>
              <a:rPr b="1" lang="en" sz="1200">
                <a:solidFill>
                  <a:srgbClr val="071436"/>
                </a:solidFill>
                <a:latin typeface="Roboto"/>
                <a:ea typeface="Roboto"/>
                <a:cs typeface="Roboto"/>
                <a:sym typeface="Roboto"/>
              </a:rPr>
              <a:t>Benefit</a:t>
            </a:r>
            <a:r>
              <a:rPr lang="en" sz="1200">
                <a:solidFill>
                  <a:srgbClr val="071436"/>
                </a:solidFill>
                <a:latin typeface="Roboto"/>
                <a:ea typeface="Roboto"/>
                <a:cs typeface="Roboto"/>
                <a:sym typeface="Roboto"/>
              </a:rPr>
              <a:t> - How likely is it that giving you feedback will materially impact your behavior? Should be high</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rPr lang="en" sz="1200">
                <a:solidFill>
                  <a:srgbClr val="071436"/>
                </a:solidFill>
                <a:latin typeface="Roboto"/>
                <a:ea typeface="Roboto"/>
                <a:cs typeface="Roboto"/>
                <a:sym typeface="Roboto"/>
              </a:rPr>
              <a:t>Let me know if I don't do well on any of these three dimensions.</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Clr>
                <a:schemeClr val="dk1"/>
              </a:buClr>
              <a:buSzPts val="1100"/>
              <a:buFont typeface="Arial"/>
              <a:buNone/>
            </a:pPr>
            <a:r>
              <a:t/>
            </a:r>
            <a:endParaRPr sz="1200">
              <a:solidFill>
                <a:srgbClr val="07143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07143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