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56" r:id="rId4"/>
    <p:sldId id="259" r:id="rId5"/>
    <p:sldId id="258" r:id="rId6"/>
    <p:sldId id="262" r:id="rId7"/>
    <p:sldId id="263" r:id="rId8"/>
    <p:sldId id="267" r:id="rId9"/>
    <p:sldId id="257" r:id="rId10"/>
    <p:sldId id="266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17"/>
    <p:restoredTop sz="94410"/>
  </p:normalViewPr>
  <p:slideViewPr>
    <p:cSldViewPr snapToGrid="0" snapToObjects="1">
      <p:cViewPr>
        <p:scale>
          <a:sx n="51" d="100"/>
          <a:sy n="51" d="100"/>
        </p:scale>
        <p:origin x="696" y="648"/>
      </p:cViewPr>
      <p:guideLst/>
    </p:cSldViewPr>
  </p:slideViewPr>
  <p:notesTextViewPr>
    <p:cViewPr>
      <p:scale>
        <a:sx n="175" d="100"/>
        <a:sy n="1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1EA9C-0B3A-7E45-9FBF-1345AAE94B26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65959-8D4C-434C-AC7A-0D4F4C10D3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35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65959-8D4C-434C-AC7A-0D4F4C10D37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21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7EE6-3109-A34C-A82D-0E93110499C3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4ABC-03ED-5443-88A1-E2FBE30551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6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7EE6-3109-A34C-A82D-0E93110499C3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4ABC-03ED-5443-88A1-E2FBE30551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6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7EE6-3109-A34C-A82D-0E93110499C3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4ABC-03ED-5443-88A1-E2FBE30551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7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7EE6-3109-A34C-A82D-0E93110499C3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4ABC-03ED-5443-88A1-E2FBE30551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66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7EE6-3109-A34C-A82D-0E93110499C3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4ABC-03ED-5443-88A1-E2FBE30551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59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7EE6-3109-A34C-A82D-0E93110499C3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4ABC-03ED-5443-88A1-E2FBE30551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63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7EE6-3109-A34C-A82D-0E93110499C3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4ABC-03ED-5443-88A1-E2FBE30551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55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7EE6-3109-A34C-A82D-0E93110499C3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4ABC-03ED-5443-88A1-E2FBE30551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21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7EE6-3109-A34C-A82D-0E93110499C3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4ABC-03ED-5443-88A1-E2FBE30551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84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7EE6-3109-A34C-A82D-0E93110499C3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4ABC-03ED-5443-88A1-E2FBE30551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71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7EE6-3109-A34C-A82D-0E93110499C3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4ABC-03ED-5443-88A1-E2FBE30551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0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7EE6-3109-A34C-A82D-0E93110499C3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44ABC-03ED-5443-88A1-E2FBE30551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0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520975" y="226590"/>
            <a:ext cx="6977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Echantillons </a:t>
            </a:r>
            <a:r>
              <a:rPr lang="fr-FR" sz="3200" smtClean="0">
                <a:solidFill>
                  <a:srgbClr val="FF0000"/>
                </a:solidFill>
              </a:rPr>
              <a:t>Marron (P1) et rose (irradié)</a:t>
            </a:r>
            <a:endParaRPr lang="fr-FR" sz="3200" dirty="0">
              <a:solidFill>
                <a:srgbClr val="FF00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680"/>
            <a:ext cx="6710680" cy="29523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72" y="1306254"/>
            <a:ext cx="5158279" cy="386871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499517" y="5748835"/>
            <a:ext cx="430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Largeur ESR </a:t>
            </a:r>
            <a:r>
              <a:rPr lang="fr-FR" sz="2800" dirty="0" smtClean="0">
                <a:sym typeface="Wingdings"/>
              </a:rPr>
              <a:t></a:t>
            </a:r>
            <a:r>
              <a:rPr lang="fr-FR" sz="2800" dirty="0" smtClean="0"/>
              <a:t> T2* = 650 ns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2114724" y="5748835"/>
            <a:ext cx="433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Largeur ESR </a:t>
            </a:r>
            <a:r>
              <a:rPr lang="fr-FR" sz="2800" dirty="0" smtClean="0">
                <a:sym typeface="Wingdings"/>
              </a:rPr>
              <a:t></a:t>
            </a:r>
            <a:r>
              <a:rPr lang="fr-FR" sz="2800" dirty="0" smtClean="0"/>
              <a:t> T2* = 600 ns </a:t>
            </a:r>
            <a:endParaRPr lang="fr-FR" sz="2800" dirty="0"/>
          </a:p>
        </p:txBody>
      </p:sp>
      <p:sp>
        <p:nvSpPr>
          <p:cNvPr id="10" name="Rectangle 9"/>
          <p:cNvSpPr/>
          <p:nvPr/>
        </p:nvSpPr>
        <p:spPr>
          <a:xfrm>
            <a:off x="2882550" y="1827014"/>
            <a:ext cx="945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Marron 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894849" y="1758947"/>
            <a:ext cx="588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rose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114724" y="1016859"/>
            <a:ext cx="8379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ESR Moyennés longtemps à basse puissance micro-onde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2510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03200"/>
            <a:ext cx="6477000" cy="6502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112000" y="416510"/>
            <a:ext cx="5278240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Les </a:t>
            </a:r>
            <a:r>
              <a:rPr lang="fr-FR" sz="2800" dirty="0" err="1"/>
              <a:t>stretched</a:t>
            </a:r>
            <a:r>
              <a:rPr lang="fr-FR" sz="2800" dirty="0"/>
              <a:t> exponentielles </a:t>
            </a:r>
          </a:p>
          <a:p>
            <a:r>
              <a:rPr lang="fr-FR" sz="2800" dirty="0"/>
              <a:t>d</a:t>
            </a:r>
            <a:r>
              <a:rPr lang="fr-FR" sz="2800" dirty="0" smtClean="0"/>
              <a:t>onnent des taux très différents</a:t>
            </a:r>
          </a:p>
          <a:p>
            <a:r>
              <a:rPr lang="fr-FR" sz="2800" dirty="0" smtClean="0"/>
              <a:t>Suivant la dégénérescence </a:t>
            </a:r>
            <a:r>
              <a:rPr lang="fr-FR" sz="2800" dirty="0" smtClean="0">
                <a:sym typeface="Wingdings"/>
              </a:rPr>
              <a:t></a:t>
            </a:r>
            <a:endParaRPr lang="fr-FR" sz="2800" dirty="0" smtClean="0"/>
          </a:p>
          <a:p>
            <a:r>
              <a:rPr lang="fr-FR" sz="2800" dirty="0" smtClean="0"/>
              <a:t>Utiliser ces données pour extraire </a:t>
            </a:r>
          </a:p>
          <a:p>
            <a:r>
              <a:rPr lang="fr-FR" sz="2800" dirty="0" smtClean="0"/>
              <a:t>L’interaction.</a:t>
            </a:r>
          </a:p>
          <a:p>
            <a:endParaRPr lang="fr-FR" sz="2800" dirty="0"/>
          </a:p>
          <a:p>
            <a:r>
              <a:rPr lang="fr-FR" sz="2800" u="sng" dirty="0" smtClean="0"/>
              <a:t>Problème :</a:t>
            </a:r>
          </a:p>
          <a:p>
            <a:r>
              <a:rPr lang="fr-FR" sz="2800" dirty="0" smtClean="0"/>
              <a:t>Les fit exponentiels marchent bien </a:t>
            </a:r>
          </a:p>
          <a:p>
            <a:r>
              <a:rPr lang="fr-FR" sz="2800" dirty="0"/>
              <a:t>a</a:t>
            </a:r>
            <a:r>
              <a:rPr lang="fr-FR" sz="2800" dirty="0" smtClean="0"/>
              <a:t>ussi quand la dégénérescence </a:t>
            </a:r>
          </a:p>
          <a:p>
            <a:r>
              <a:rPr lang="fr-FR" sz="2800" dirty="0" smtClean="0"/>
              <a:t>est nulle.</a:t>
            </a:r>
          </a:p>
          <a:p>
            <a:endParaRPr lang="fr-FR" sz="2800" dirty="0" smtClean="0"/>
          </a:p>
          <a:p>
            <a:r>
              <a:rPr lang="fr-FR" sz="2800" dirty="0" err="1"/>
              <a:t>P</a:t>
            </a:r>
            <a:r>
              <a:rPr lang="fr-FR" sz="2800" dirty="0" err="1" smtClean="0"/>
              <a:t>eut-etre</a:t>
            </a:r>
            <a:r>
              <a:rPr lang="fr-FR" sz="2800" dirty="0" smtClean="0"/>
              <a:t> que les P1 dominent </a:t>
            </a:r>
          </a:p>
          <a:p>
            <a:r>
              <a:rPr lang="fr-FR" sz="2800" dirty="0" smtClean="0"/>
              <a:t>Alors ? </a:t>
            </a:r>
          </a:p>
          <a:p>
            <a:r>
              <a:rPr lang="fr-FR" sz="2800" dirty="0" smtClean="0"/>
              <a:t>Il faut creuser ça, c’est très cool !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860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71258" y="2676698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Fun </a:t>
            </a:r>
            <a:r>
              <a:rPr lang="fr-FR" sz="3200" dirty="0" err="1" smtClean="0"/>
              <a:t>facts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19827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3" y="759838"/>
            <a:ext cx="7061200" cy="49911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20887" y="298173"/>
            <a:ext cx="6620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Oscillations sur les échos en champ </a:t>
            </a:r>
            <a:r>
              <a:rPr lang="fr-FR" sz="2400" dirty="0" err="1" smtClean="0"/>
              <a:t>mag</a:t>
            </a:r>
            <a:r>
              <a:rPr lang="fr-FR" sz="2400" dirty="0" smtClean="0"/>
              <a:t> transverse 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1331843" y="6221896"/>
            <a:ext cx="499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Fréquence compatible avec le shift </a:t>
            </a:r>
            <a:r>
              <a:rPr lang="fr-FR" dirty="0" err="1" smtClean="0"/>
              <a:t>quadrupolaire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892" y="1230796"/>
            <a:ext cx="8555108" cy="2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48678" y="278294"/>
            <a:ext cx="9084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Sidebands</a:t>
            </a:r>
            <a:r>
              <a:rPr lang="fr-FR" sz="2400" dirty="0" smtClean="0"/>
              <a:t> sur l’ESR en champ nul (sur le marron) : interaction P1 – NV </a:t>
            </a:r>
          </a:p>
          <a:p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47" y="1109291"/>
            <a:ext cx="10873185" cy="323739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11655" y="4485465"/>
            <a:ext cx="3377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Relaxation croisée P1-NV</a:t>
            </a:r>
          </a:p>
          <a:p>
            <a:r>
              <a:rPr lang="fr-FR" sz="2400" dirty="0" smtClean="0"/>
              <a:t>en champ nul à 2.73 GHz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6" y="5455240"/>
            <a:ext cx="8971251" cy="1193826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H="1">
            <a:off x="6781800" y="5177684"/>
            <a:ext cx="660400" cy="56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0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92087" y="2602723"/>
            <a:ext cx="6404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T1 et T2echo sur Echantillon Marron</a:t>
            </a:r>
          </a:p>
        </p:txBody>
      </p:sp>
    </p:spTree>
    <p:extLst>
      <p:ext uri="{BB962C8B-B14F-4D97-AF65-F5344CB8AC3E}">
        <p14:creationId xmlns:p14="http://schemas.microsoft.com/office/powerpoint/2010/main" val="53467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08426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281949" y="3887230"/>
            <a:ext cx="44837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Les taux de décroissance </a:t>
            </a:r>
          </a:p>
          <a:p>
            <a:r>
              <a:rPr lang="fr-FR" sz="2000" dirty="0" smtClean="0"/>
              <a:t>dépendent de la puissance </a:t>
            </a:r>
          </a:p>
          <a:p>
            <a:r>
              <a:rPr lang="fr-FR" sz="2000" dirty="0" smtClean="0"/>
              <a:t>du laser vert a cause de la recombinaison</a:t>
            </a:r>
          </a:p>
          <a:p>
            <a:r>
              <a:rPr lang="fr-FR" sz="2000" dirty="0" smtClean="0"/>
              <a:t>NV0 -&gt;NV- dans le noir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9742993" y="1296784"/>
            <a:ext cx="781397" cy="781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996100" y="1296783"/>
            <a:ext cx="781397" cy="781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816913" y="2078180"/>
            <a:ext cx="4372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8" idx="3"/>
            <a:endCxn id="7" idx="1"/>
          </p:cNvCxnSpPr>
          <p:nvPr/>
        </p:nvCxnSpPr>
        <p:spPr>
          <a:xfrm>
            <a:off x="7777497" y="1687482"/>
            <a:ext cx="19654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742992" y="2468878"/>
            <a:ext cx="390699" cy="78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6818314" y="3253044"/>
            <a:ext cx="4372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96100" y="816392"/>
            <a:ext cx="1105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Laser vert</a:t>
            </a: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8574558" y="2618859"/>
            <a:ext cx="1082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208426" y="77728"/>
            <a:ext cx="6526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Ils dépendent de la puissance du laser vert !</a:t>
            </a:r>
          </a:p>
        </p:txBody>
      </p:sp>
    </p:spTree>
    <p:extLst>
      <p:ext uri="{BB962C8B-B14F-4D97-AF65-F5344CB8AC3E}">
        <p14:creationId xmlns:p14="http://schemas.microsoft.com/office/powerpoint/2010/main" val="66094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1260762"/>
            <a:ext cx="6011025" cy="450826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3" y="1410391"/>
            <a:ext cx="5811520" cy="435864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740150" y="124119"/>
            <a:ext cx="6822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Technique pour s’en affranchir : pulse pi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7249" y="5835532"/>
            <a:ext cx="190266" cy="781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783185" y="5835534"/>
            <a:ext cx="781397" cy="781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036292" y="5835533"/>
            <a:ext cx="781397" cy="781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3857105" y="6616930"/>
            <a:ext cx="4372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747680" y="4665624"/>
            <a:ext cx="141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Avec pulse pi</a:t>
            </a:r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159059" y="234696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Sans pulse pi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795086" y="207719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Sans pulse pi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579520" y="4665624"/>
            <a:ext cx="141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Avec pulse pi</a:t>
            </a:r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8367249" y="1076096"/>
            <a:ext cx="2085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/>
              <a:t>P=250 </a:t>
            </a:r>
            <a:r>
              <a:rPr lang="fr-FR" sz="2400" dirty="0" err="1" smtClean="0"/>
              <a:t>microW</a:t>
            </a:r>
            <a:r>
              <a:rPr lang="fr-FR" sz="2400" dirty="0" smtClean="0"/>
              <a:t> </a:t>
            </a:r>
            <a:endParaRPr lang="fr-FR" sz="2400" dirty="0"/>
          </a:p>
        </p:txBody>
      </p:sp>
      <p:sp>
        <p:nvSpPr>
          <p:cNvPr id="19" name="Rectangle 18"/>
          <p:cNvSpPr/>
          <p:nvPr/>
        </p:nvSpPr>
        <p:spPr>
          <a:xfrm>
            <a:off x="2435118" y="1140614"/>
            <a:ext cx="2085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/>
              <a:t>P=150 </a:t>
            </a:r>
            <a:r>
              <a:rPr lang="fr-FR" sz="2400" dirty="0" err="1" smtClean="0"/>
              <a:t>microW</a:t>
            </a:r>
            <a:r>
              <a:rPr lang="fr-FR" sz="2400" dirty="0" smtClean="0"/>
              <a:t>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4213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324" y="1077884"/>
            <a:ext cx="6786880" cy="50901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65" y="1260764"/>
            <a:ext cx="6543039" cy="490728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588048" y="225660"/>
            <a:ext cx="5269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smtClean="0"/>
              <a:t>Soustraction des deux courbes</a:t>
            </a:r>
            <a:endParaRPr lang="fr-FR" sz="3200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2992654" y="6168044"/>
            <a:ext cx="611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Même temps de décroissance </a:t>
            </a:r>
            <a:r>
              <a:rPr lang="fr-FR" sz="2400" b="1" dirty="0" smtClean="0"/>
              <a:t>de 4 ms </a:t>
            </a:r>
            <a:r>
              <a:rPr lang="fr-FR" sz="2400" dirty="0" smtClean="0"/>
              <a:t>(vrai T1) </a:t>
            </a:r>
            <a:endParaRPr lang="fr-FR" sz="2400" dirty="0"/>
          </a:p>
        </p:txBody>
      </p:sp>
      <p:sp>
        <p:nvSpPr>
          <p:cNvPr id="10" name="Rectangle 9"/>
          <p:cNvSpPr/>
          <p:nvPr/>
        </p:nvSpPr>
        <p:spPr>
          <a:xfrm>
            <a:off x="8367249" y="1076096"/>
            <a:ext cx="2085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/>
              <a:t>P=250 </a:t>
            </a:r>
            <a:r>
              <a:rPr lang="fr-FR" sz="2400" dirty="0" err="1" smtClean="0"/>
              <a:t>microW</a:t>
            </a:r>
            <a:r>
              <a:rPr lang="fr-FR" sz="2400" dirty="0" smtClean="0"/>
              <a:t> </a:t>
            </a:r>
            <a:endParaRPr lang="fr-FR" sz="2400" dirty="0"/>
          </a:p>
        </p:txBody>
      </p:sp>
      <p:sp>
        <p:nvSpPr>
          <p:cNvPr id="11" name="Rectangle 10"/>
          <p:cNvSpPr/>
          <p:nvPr/>
        </p:nvSpPr>
        <p:spPr>
          <a:xfrm>
            <a:off x="2435118" y="1140614"/>
            <a:ext cx="2085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/>
              <a:t>P=150 </a:t>
            </a:r>
            <a:r>
              <a:rPr lang="fr-FR" sz="2400" dirty="0" err="1" smtClean="0"/>
              <a:t>microW</a:t>
            </a:r>
            <a:r>
              <a:rPr lang="fr-FR" sz="2400" dirty="0" smtClean="0"/>
              <a:t>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241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762000"/>
            <a:ext cx="7112000" cy="5334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71505" y="300335"/>
            <a:ext cx="2986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Echos : Fit </a:t>
            </a:r>
            <a:r>
              <a:rPr lang="fr-FR" sz="2400" i="1" dirty="0" smtClean="0"/>
              <a:t>exponentiel</a:t>
            </a:r>
            <a:endParaRPr lang="fr-FR" sz="2400" i="1" dirty="0"/>
          </a:p>
        </p:txBody>
      </p:sp>
      <p:sp>
        <p:nvSpPr>
          <p:cNvPr id="6" name="ZoneTexte 5"/>
          <p:cNvSpPr txBox="1"/>
          <p:nvPr/>
        </p:nvSpPr>
        <p:spPr>
          <a:xfrm>
            <a:off x="6644188" y="6326832"/>
            <a:ext cx="3787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T2 </a:t>
            </a:r>
            <a:r>
              <a:rPr lang="fr-FR" sz="2400" dirty="0" err="1" smtClean="0"/>
              <a:t>echo</a:t>
            </a:r>
            <a:r>
              <a:rPr lang="fr-FR" sz="2400" dirty="0" smtClean="0"/>
              <a:t> = 3.7 microsecondes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1358672" y="2479961"/>
            <a:ext cx="190266" cy="781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28108" y="2479963"/>
            <a:ext cx="781397" cy="781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81215" y="2479962"/>
            <a:ext cx="781397" cy="781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02028" y="3261359"/>
            <a:ext cx="4372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88809" y="2479960"/>
            <a:ext cx="190266" cy="781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766520" y="2479959"/>
            <a:ext cx="190266" cy="781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917004" y="1787462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/>
              <a:t>pi/2</a:t>
            </a:r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611178" y="1787460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/>
              <a:t>pi/2</a:t>
            </a:r>
            <a:endParaRPr lang="fr-FR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1971223" y="1737584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pi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9620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075709" y="2502970"/>
            <a:ext cx="60761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T1 et T2echo sur </a:t>
            </a:r>
            <a:r>
              <a:rPr lang="fr-FR" sz="3200" dirty="0"/>
              <a:t>é</a:t>
            </a:r>
            <a:r>
              <a:rPr lang="fr-FR" sz="3200" dirty="0" smtClean="0"/>
              <a:t>chantillon irradié</a:t>
            </a:r>
          </a:p>
          <a:p>
            <a:r>
              <a:rPr lang="fr-FR" sz="3200" dirty="0" smtClean="0"/>
              <a:t>(mesures à reprendre)</a:t>
            </a:r>
          </a:p>
        </p:txBody>
      </p:sp>
    </p:spTree>
    <p:extLst>
      <p:ext uri="{BB962C8B-B14F-4D97-AF65-F5344CB8AC3E}">
        <p14:creationId xmlns:p14="http://schemas.microsoft.com/office/powerpoint/2010/main" val="146408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075709" y="2502970"/>
            <a:ext cx="67835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Grosse différence avec le marron : </a:t>
            </a:r>
          </a:p>
          <a:p>
            <a:r>
              <a:rPr lang="fr-FR" sz="3200" dirty="0" smtClean="0"/>
              <a:t>Le taux de PL dép</a:t>
            </a:r>
            <a:r>
              <a:rPr lang="fr-FR" sz="3200" dirty="0" smtClean="0"/>
              <a:t>end du </a:t>
            </a:r>
            <a:r>
              <a:rPr lang="fr-FR" sz="3200" dirty="0" err="1" smtClean="0"/>
              <a:t>deg</a:t>
            </a:r>
            <a:r>
              <a:rPr lang="fr-FR" sz="3200" dirty="0" smtClean="0"/>
              <a:t> de </a:t>
            </a:r>
          </a:p>
          <a:p>
            <a:r>
              <a:rPr lang="fr-FR" sz="3200" dirty="0" smtClean="0"/>
              <a:t>dégénérescence comme sur les </a:t>
            </a:r>
            <a:r>
              <a:rPr lang="fr-FR" sz="3200" dirty="0" err="1" smtClean="0"/>
              <a:t>adamas</a:t>
            </a: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35739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" y="697709"/>
            <a:ext cx="6420141" cy="5545756"/>
          </a:xfrm>
        </p:spPr>
      </p:pic>
      <p:sp>
        <p:nvSpPr>
          <p:cNvPr id="5" name="ZoneTexte 4"/>
          <p:cNvSpPr txBox="1"/>
          <p:nvPr/>
        </p:nvSpPr>
        <p:spPr>
          <a:xfrm>
            <a:off x="7356509" y="1485428"/>
            <a:ext cx="48354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taux de décroissance dépendent </a:t>
            </a:r>
          </a:p>
          <a:p>
            <a:r>
              <a:rPr lang="fr-FR" dirty="0" smtClean="0"/>
              <a:t>aussi de la puissance.</a:t>
            </a:r>
          </a:p>
          <a:p>
            <a:endParaRPr lang="fr-FR" dirty="0"/>
          </a:p>
          <a:p>
            <a:r>
              <a:rPr lang="fr-FR" dirty="0" smtClean="0"/>
              <a:t>Mais aussi du degré de dégénérescence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Il faudrait faire les mesures comme </a:t>
            </a:r>
          </a:p>
          <a:p>
            <a:r>
              <a:rPr lang="fr-FR" dirty="0" smtClean="0"/>
              <a:t>pour le marron sans champ </a:t>
            </a:r>
            <a:r>
              <a:rPr lang="fr-FR" dirty="0" err="1" smtClean="0"/>
              <a:t>mag</a:t>
            </a:r>
            <a:endParaRPr lang="fr-FR" dirty="0" smtClean="0"/>
          </a:p>
          <a:p>
            <a:r>
              <a:rPr lang="fr-FR" dirty="0" smtClean="0"/>
              <a:t>Avec pulse pi pour mesurer le T1. </a:t>
            </a:r>
          </a:p>
          <a:p>
            <a:endParaRPr lang="fr-FR" dirty="0"/>
          </a:p>
          <a:p>
            <a:r>
              <a:rPr lang="fr-FR" dirty="0" smtClean="0"/>
              <a:t>Les mesures sous champ magnétiques</a:t>
            </a:r>
          </a:p>
          <a:p>
            <a:r>
              <a:rPr lang="fr-FR" dirty="0"/>
              <a:t>n</a:t>
            </a:r>
            <a:r>
              <a:rPr lang="fr-FR" dirty="0" smtClean="0"/>
              <a:t>e </a:t>
            </a:r>
            <a:r>
              <a:rPr lang="fr-FR" dirty="0" smtClean="0"/>
              <a:t>donnent le T1 qu’à très basse puissance</a:t>
            </a:r>
          </a:p>
          <a:p>
            <a:r>
              <a:rPr lang="fr-FR" dirty="0" smtClean="0"/>
              <a:t>Et même alors comment savoir si les transferts de</a:t>
            </a:r>
          </a:p>
          <a:p>
            <a:r>
              <a:rPr lang="fr-FR" dirty="0" smtClean="0"/>
              <a:t>charges sont négligeables ?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11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312</Words>
  <Application>Microsoft Macintosh PowerPoint</Application>
  <PresentationFormat>Grand écran</PresentationFormat>
  <Paragraphs>69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Wingdings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17</cp:revision>
  <dcterms:created xsi:type="dcterms:W3CDTF">2019-11-08T09:41:48Z</dcterms:created>
  <dcterms:modified xsi:type="dcterms:W3CDTF">2019-11-08T11:08:50Z</dcterms:modified>
</cp:coreProperties>
</file>