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5" r:id="rId9"/>
    <p:sldId id="263" r:id="rId10"/>
    <p:sldId id="264" r:id="rId11"/>
    <p:sldId id="267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4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ipes and Sockets" id="{5D8130B2-2E4C-416C-AAB1-4B728089E40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85"/>
            <p14:sldId id="263"/>
            <p14:sldId id="264"/>
            <p14:sldId id="267"/>
            <p14:sldId id="265"/>
            <p14:sldId id="266"/>
            <p14:sldId id="268"/>
            <p14:sldId id="269"/>
            <p14:sldId id="270"/>
            <p14:sldId id="271"/>
            <p14:sldId id="272"/>
            <p14:sldId id="274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8D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BB083-0271-4C34-A092-3EA9DBA1EFBD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4C357-DAEE-461C-8179-FEA14C8980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20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4C357-DAEE-461C-8179-FEA14C898096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910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761" y="672891"/>
            <a:ext cx="10058400" cy="673338"/>
          </a:xfrm>
        </p:spPr>
        <p:txBody>
          <a:bodyPr anchor="b">
            <a:noAutofit/>
          </a:bodyPr>
          <a:lstStyle>
            <a:lvl1pPr algn="l">
              <a:lnSpc>
                <a:spcPct val="85000"/>
              </a:lnSpc>
              <a:defRPr sz="4800" b="1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9244" y="6459785"/>
            <a:ext cx="7669745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CA"/>
              <a:t>Pipes and Sockets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5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Pipes and Sockets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050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n-CA"/>
              <a:t>Pipes and Sockets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5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9" y="649460"/>
            <a:ext cx="10058400" cy="77810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69143"/>
            <a:ext cx="10058400" cy="4199952"/>
          </a:xfrm>
          <a:noFill/>
        </p:spPr>
        <p:txBody>
          <a:bodyPr/>
          <a:lstStyle>
            <a:lvl1pPr marL="0" indent="0">
              <a:lnSpc>
                <a:spcPct val="100000"/>
              </a:lnSpc>
              <a:buNone/>
              <a:defRPr>
                <a:solidFill>
                  <a:schemeClr val="tx1"/>
                </a:solidFill>
              </a:defRPr>
            </a:lvl1pPr>
            <a:lvl2pPr marL="384048" indent="-182880">
              <a:lnSpc>
                <a:spcPct val="100000"/>
              </a:lnSpc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66928" indent="-182880">
              <a:lnSpc>
                <a:spcPct val="100000"/>
              </a:lnSpc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49808" indent="-182880">
              <a:lnSpc>
                <a:spcPct val="100000"/>
              </a:lnSpc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32688" indent="-182880">
              <a:lnSpc>
                <a:spcPct val="100000"/>
              </a:lnSpc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Pipes and Sockets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242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Pipes and Sockets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5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Pipes and Sockets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064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Pipes and Sockets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81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Pipes and Sockets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33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en-CA"/>
              <a:t>Pipes and Sockets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1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CA"/>
              <a:t>Pipes and Sockets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18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Pipes and Sockets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920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794" y="678489"/>
            <a:ext cx="10058400" cy="6904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741714"/>
            <a:ext cx="10058400" cy="41273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9244" y="6459785"/>
            <a:ext cx="76697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cap="all" baseline="0">
                <a:solidFill>
                  <a:srgbClr val="FFFFFF"/>
                </a:solidFill>
              </a:defRPr>
            </a:lvl1pPr>
          </a:lstStyle>
          <a:p>
            <a:pPr algn="l"/>
            <a:r>
              <a:rPr lang="en-CA"/>
              <a:t>Pipes and Sockets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AE11FE2D-6E70-4277-81CE-0AEFFA29198E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4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opedia.com/TERM/F/ftp.htm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ebopedia.com/TERM/H/HTTPS.html" TargetMode="External"/><Relationship Id="rId5" Type="http://schemas.openxmlformats.org/officeDocument/2006/relationships/hyperlink" Target="http://www.webopedia.com/TERM/H/HTTP.html" TargetMode="External"/><Relationship Id="rId4" Type="http://schemas.openxmlformats.org/officeDocument/2006/relationships/hyperlink" Target="http://www.webopedia.com/TERM/S/SSH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Lecture 10 – Pipes and Sockets</a:t>
            </a:r>
          </a:p>
        </p:txBody>
      </p:sp>
      <p:sp>
        <p:nvSpPr>
          <p:cNvPr id="3" name="Rectangle 2"/>
          <p:cNvSpPr/>
          <p:nvPr/>
        </p:nvSpPr>
        <p:spPr>
          <a:xfrm>
            <a:off x="681284" y="1706198"/>
            <a:ext cx="29626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b="0" i="0">
                <a:solidFill>
                  <a:srgbClr val="159957"/>
                </a:solidFill>
                <a:effectLst/>
                <a:latin typeface="Open Sans"/>
              </a:rPr>
              <a:t>Learning Goals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7841" y="2450178"/>
            <a:ext cx="1081443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Understand the basic workings of a simple </a:t>
            </a:r>
            <a:r>
              <a:rPr lang="en-CA" sz="2400" b="1">
                <a:solidFill>
                  <a:schemeClr val="accent2"/>
                </a:solidFill>
              </a:rPr>
              <a:t>pipe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using a </a:t>
            </a:r>
            <a:r>
              <a:rPr lang="en-CA" sz="2400" b="1">
                <a:solidFill>
                  <a:schemeClr val="accent2"/>
                </a:solidFill>
              </a:rPr>
              <a:t>circular buffer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Describe the properties of uni-directional pipes and relation to </a:t>
            </a:r>
            <a:r>
              <a:rPr lang="en-CA" sz="2400" b="1">
                <a:solidFill>
                  <a:schemeClr val="accent2"/>
                </a:solidFill>
              </a:rPr>
              <a:t>synchronization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Provide a brief overview of the </a:t>
            </a:r>
            <a:r>
              <a:rPr lang="en-CA" sz="2400" b="1">
                <a:solidFill>
                  <a:schemeClr val="accent2"/>
                </a:solidFill>
              </a:rPr>
              <a:t>client-server model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Set up a </a:t>
            </a:r>
            <a:r>
              <a:rPr lang="en-CA" sz="2200">
                <a:latin typeface="Courier New" panose="02070309020205020404" pitchFamily="49" charset="0"/>
                <a:cs typeface="Courier New" panose="02070309020205020404" pitchFamily="49" charset="0"/>
              </a:rPr>
              <a:t>pipe_server</a:t>
            </a:r>
            <a:r>
              <a:rPr lang="en-CA" sz="2400"/>
              <a:t> for multiple simultaneous connections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Describe what </a:t>
            </a:r>
            <a:r>
              <a:rPr lang="en-CA" sz="2400" b="1">
                <a:solidFill>
                  <a:schemeClr val="accent2"/>
                </a:solidFill>
              </a:rPr>
              <a:t>sockets</a:t>
            </a:r>
            <a:r>
              <a:rPr lang="en-CA" sz="2400"/>
              <a:t> are used for, and how they connect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Set up a </a:t>
            </a:r>
            <a:r>
              <a:rPr lang="en-CA" sz="2200">
                <a:latin typeface="Courier New" panose="02070309020205020404" pitchFamily="49" charset="0"/>
                <a:cs typeface="Courier New" panose="02070309020205020404" pitchFamily="49" charset="0"/>
              </a:rPr>
              <a:t>socket_server</a:t>
            </a:r>
            <a:r>
              <a:rPr lang="en-CA" sz="2400"/>
              <a:t> for multiple simultaneous connections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Describe why an explicit socket </a:t>
            </a:r>
            <a:r>
              <a:rPr lang="en-CA" sz="2400" b="1">
                <a:solidFill>
                  <a:schemeClr val="accent2"/>
                </a:solidFill>
              </a:rPr>
              <a:t>communication protocol</a:t>
            </a:r>
            <a:r>
              <a:rPr lang="en-CA" sz="2400"/>
              <a:t> is necessary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Create an example communication protocol and </a:t>
            </a:r>
            <a:r>
              <a:rPr lang="en-CA" sz="2400" b="1">
                <a:solidFill>
                  <a:schemeClr val="accent2"/>
                </a:solidFill>
              </a:rPr>
              <a:t>API</a:t>
            </a:r>
            <a:r>
              <a:rPr lang="en-CA" sz="2400"/>
              <a:t> for an application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CA" sz="2400"/>
          </a:p>
        </p:txBody>
      </p:sp>
      <p:sp>
        <p:nvSpPr>
          <p:cNvPr id="5" name="Rectangle 4"/>
          <p:cNvSpPr/>
          <p:nvPr/>
        </p:nvSpPr>
        <p:spPr>
          <a:xfrm>
            <a:off x="4358878" y="6481346"/>
            <a:ext cx="357584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800" b="1" dirty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©</a:t>
            </a:r>
            <a:r>
              <a:rPr lang="en-US" sz="800" b="1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Paul </a:t>
            </a:r>
            <a:r>
              <a:rPr lang="en-US" sz="800" b="1" smtClean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Davies, C. Antonio Sanchez. </a:t>
            </a:r>
            <a:r>
              <a:rPr lang="en-US" sz="800" b="1" dirty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Not to be copied, used, or revised without explicit written permission from the copyright owner.</a:t>
            </a:r>
            <a:endParaRPr lang="en-US" sz="105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60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Pipes: Client-Server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Pipes and Sockets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10</a:t>
            </a:fld>
            <a:endParaRPr lang="en-CA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16628" y="1646168"/>
            <a:ext cx="11445172" cy="3065532"/>
          </a:xfrm>
        </p:spPr>
        <p:txBody>
          <a:bodyPr>
            <a:normAutofit/>
          </a:bodyPr>
          <a:lstStyle/>
          <a:p>
            <a:r>
              <a:rPr lang="en-CA" sz="2400"/>
              <a:t>On POSIX-based systems (Mac/Linux), pipes (or named </a:t>
            </a:r>
            <a:r>
              <a:rPr lang="en-CA" sz="2400" b="1">
                <a:solidFill>
                  <a:schemeClr val="accent2"/>
                </a:solidFill>
              </a:rPr>
              <a:t>fifo</a:t>
            </a:r>
            <a:r>
              <a:rPr lang="en-CA" sz="2400"/>
              <a:t>s) are </a:t>
            </a:r>
            <a:r>
              <a:rPr lang="en-CA" sz="2400" b="1">
                <a:solidFill>
                  <a:schemeClr val="accent2"/>
                </a:solidFill>
              </a:rPr>
              <a:t>unidirectional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and do not naturally allow for multiple connections.  However, we can mimic the Windows behaviour: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For every client connection, create two fifos: one for each direction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Once a connection is established, </a:t>
            </a:r>
            <a:r>
              <a:rPr lang="en-CA" sz="2400" i="1"/>
              <a:t>unlink</a:t>
            </a:r>
            <a:r>
              <a:rPr lang="en-CA" sz="2400"/>
              <a:t> the name from the fifo so the server can re-create a new fifo with the same name</a:t>
            </a:r>
          </a:p>
        </p:txBody>
      </p:sp>
      <p:sp>
        <p:nvSpPr>
          <p:cNvPr id="7" name="Oval 6"/>
          <p:cNvSpPr/>
          <p:nvPr/>
        </p:nvSpPr>
        <p:spPr>
          <a:xfrm>
            <a:off x="4953000" y="4635500"/>
            <a:ext cx="1993900" cy="1219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200"/>
              <a:t>Server</a:t>
            </a:r>
          </a:p>
        </p:txBody>
      </p:sp>
      <p:sp>
        <p:nvSpPr>
          <p:cNvPr id="8" name="Oval 7"/>
          <p:cNvSpPr/>
          <p:nvPr/>
        </p:nvSpPr>
        <p:spPr>
          <a:xfrm>
            <a:off x="1511300" y="4775200"/>
            <a:ext cx="1371600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Client</a:t>
            </a:r>
          </a:p>
        </p:txBody>
      </p:sp>
      <p:sp>
        <p:nvSpPr>
          <p:cNvPr id="9" name="Oval 8"/>
          <p:cNvSpPr/>
          <p:nvPr/>
        </p:nvSpPr>
        <p:spPr>
          <a:xfrm>
            <a:off x="8775700" y="3911600"/>
            <a:ext cx="1371600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Client</a:t>
            </a:r>
          </a:p>
        </p:txBody>
      </p:sp>
      <p:sp>
        <p:nvSpPr>
          <p:cNvPr id="10" name="Oval 9"/>
          <p:cNvSpPr/>
          <p:nvPr/>
        </p:nvSpPr>
        <p:spPr>
          <a:xfrm>
            <a:off x="8940800" y="5384800"/>
            <a:ext cx="1371600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Client</a:t>
            </a:r>
          </a:p>
        </p:txBody>
      </p:sp>
      <p:grpSp>
        <p:nvGrpSpPr>
          <p:cNvPr id="25" name="Group 24"/>
          <p:cNvGrpSpPr/>
          <p:nvPr/>
        </p:nvGrpSpPr>
        <p:grpSpPr>
          <a:xfrm rot="20576233">
            <a:off x="6777938" y="4469440"/>
            <a:ext cx="2103144" cy="510663"/>
            <a:chOff x="8052351" y="4495798"/>
            <a:chExt cx="3070961" cy="599565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689704" y="4495798"/>
              <a:ext cx="1790122" cy="597995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CA" altLang="en-US"/>
                <a:t>“mypipe”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716068" y="4572705"/>
              <a:ext cx="48774" cy="461445"/>
            </a:xfrm>
            <a:prstGeom prst="rect">
              <a:avLst/>
            </a:prstGeom>
            <a:solidFill>
              <a:srgbClr val="3366FF"/>
            </a:solidFill>
            <a:ln w="28575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8052351" y="4796365"/>
              <a:ext cx="645261" cy="39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8524929" y="4495798"/>
              <a:ext cx="1647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8518337" y="5093793"/>
              <a:ext cx="164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0481145" y="4495798"/>
              <a:ext cx="1647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10481145" y="5095363"/>
              <a:ext cx="1647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0411279" y="4571136"/>
              <a:ext cx="48774" cy="461445"/>
            </a:xfrm>
            <a:prstGeom prst="rect">
              <a:avLst/>
            </a:prstGeom>
            <a:solidFill>
              <a:srgbClr val="3366FF"/>
            </a:solidFill>
            <a:ln w="28575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4" name="Line 9"/>
            <p:cNvSpPr>
              <a:spLocks noChangeShapeType="1"/>
            </p:cNvSpPr>
            <p:nvPr/>
          </p:nvSpPr>
          <p:spPr bwMode="auto">
            <a:xfrm>
              <a:off x="10478051" y="4796365"/>
              <a:ext cx="645261" cy="39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</p:grpSp>
      <p:grpSp>
        <p:nvGrpSpPr>
          <p:cNvPr id="26" name="Group 25"/>
          <p:cNvGrpSpPr/>
          <p:nvPr/>
        </p:nvGrpSpPr>
        <p:grpSpPr>
          <a:xfrm rot="717022">
            <a:off x="6892237" y="5383839"/>
            <a:ext cx="2103144" cy="510663"/>
            <a:chOff x="8052351" y="4495798"/>
            <a:chExt cx="3070961" cy="599565"/>
          </a:xfrm>
        </p:grpSpPr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8689704" y="4495798"/>
              <a:ext cx="1790122" cy="597995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CA" altLang="en-US"/>
                <a:t>“mypipe”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8716068" y="4572705"/>
              <a:ext cx="48774" cy="461445"/>
            </a:xfrm>
            <a:prstGeom prst="rect">
              <a:avLst/>
            </a:prstGeom>
            <a:solidFill>
              <a:srgbClr val="3366FF"/>
            </a:solidFill>
            <a:ln w="28575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>
              <a:off x="8052351" y="4796365"/>
              <a:ext cx="645261" cy="39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8524929" y="4495798"/>
              <a:ext cx="1647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31" name="Line 17"/>
            <p:cNvSpPr>
              <a:spLocks noChangeShapeType="1"/>
            </p:cNvSpPr>
            <p:nvPr/>
          </p:nvSpPr>
          <p:spPr bwMode="auto">
            <a:xfrm>
              <a:off x="8518337" y="5093793"/>
              <a:ext cx="164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32" name="Line 18"/>
            <p:cNvSpPr>
              <a:spLocks noChangeShapeType="1"/>
            </p:cNvSpPr>
            <p:nvPr/>
          </p:nvSpPr>
          <p:spPr bwMode="auto">
            <a:xfrm>
              <a:off x="10481145" y="4495798"/>
              <a:ext cx="1647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33" name="Line 19"/>
            <p:cNvSpPr>
              <a:spLocks noChangeShapeType="1"/>
            </p:cNvSpPr>
            <p:nvPr/>
          </p:nvSpPr>
          <p:spPr bwMode="auto">
            <a:xfrm>
              <a:off x="10481145" y="5095363"/>
              <a:ext cx="1647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0411279" y="4571136"/>
              <a:ext cx="48774" cy="461445"/>
            </a:xfrm>
            <a:prstGeom prst="rect">
              <a:avLst/>
            </a:prstGeom>
            <a:solidFill>
              <a:srgbClr val="3366FF"/>
            </a:solidFill>
            <a:ln w="28575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35" name="Line 9"/>
            <p:cNvSpPr>
              <a:spLocks noChangeShapeType="1"/>
            </p:cNvSpPr>
            <p:nvPr/>
          </p:nvSpPr>
          <p:spPr bwMode="auto">
            <a:xfrm>
              <a:off x="10478051" y="4796365"/>
              <a:ext cx="645261" cy="39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879037" y="4964739"/>
            <a:ext cx="2103144" cy="510663"/>
            <a:chOff x="8052351" y="4495798"/>
            <a:chExt cx="3070961" cy="599565"/>
          </a:xfrm>
        </p:grpSpPr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8689704" y="4495798"/>
              <a:ext cx="1790122" cy="597995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CA" altLang="en-US"/>
                <a:t>“mypipe”</a:t>
              </a: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8716068" y="4572705"/>
              <a:ext cx="48774" cy="461445"/>
            </a:xfrm>
            <a:prstGeom prst="rect">
              <a:avLst/>
            </a:prstGeom>
            <a:solidFill>
              <a:srgbClr val="3366FF"/>
            </a:solidFill>
            <a:ln w="28575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>
              <a:off x="8052351" y="4796365"/>
              <a:ext cx="645261" cy="39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>
              <a:off x="8524929" y="4495798"/>
              <a:ext cx="1647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41" name="Line 17"/>
            <p:cNvSpPr>
              <a:spLocks noChangeShapeType="1"/>
            </p:cNvSpPr>
            <p:nvPr/>
          </p:nvSpPr>
          <p:spPr bwMode="auto">
            <a:xfrm>
              <a:off x="8518337" y="5093793"/>
              <a:ext cx="164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>
              <a:off x="10481145" y="4495798"/>
              <a:ext cx="1647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43" name="Line 19"/>
            <p:cNvSpPr>
              <a:spLocks noChangeShapeType="1"/>
            </p:cNvSpPr>
            <p:nvPr/>
          </p:nvSpPr>
          <p:spPr bwMode="auto">
            <a:xfrm>
              <a:off x="10481145" y="5095363"/>
              <a:ext cx="1647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10411279" y="4571136"/>
              <a:ext cx="48774" cy="461445"/>
            </a:xfrm>
            <a:prstGeom prst="rect">
              <a:avLst/>
            </a:prstGeom>
            <a:solidFill>
              <a:srgbClr val="3366FF"/>
            </a:solidFill>
            <a:ln w="28575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45" name="Line 9"/>
            <p:cNvSpPr>
              <a:spLocks noChangeShapeType="1"/>
            </p:cNvSpPr>
            <p:nvPr/>
          </p:nvSpPr>
          <p:spPr bwMode="auto">
            <a:xfrm>
              <a:off x="10478051" y="4796365"/>
              <a:ext cx="645261" cy="39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8947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609" y="306560"/>
            <a:ext cx="10058400" cy="778109"/>
          </a:xfrm>
        </p:spPr>
        <p:txBody>
          <a:bodyPr/>
          <a:lstStyle/>
          <a:p>
            <a:r>
              <a:rPr lang="en-CA"/>
              <a:t>Pipes: Client-Server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Pipes and Sockets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11</a:t>
            </a:fld>
            <a:endParaRPr lang="en-CA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86270" y="1255800"/>
            <a:ext cx="9928366" cy="2677656"/>
          </a:xfrm>
          <a:prstGeom prst="rect">
            <a:avLst/>
          </a:prstGeom>
          <a:solidFill>
            <a:srgbClr val="F5F5F5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 :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virtual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named_resource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pipe();                        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creates an empty named pipe instance</a:t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pipe(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std::string&amp; name); 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creates “unconnected” named pipe instance</a:t>
            </a:r>
            <a:endParaRPr lang="en-US" alt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i="1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open(); 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establishes a connection to the named server</a:t>
            </a:r>
            <a:endParaRPr lang="en-US" altLang="en-US" sz="32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close();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closes the pipe connection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write(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void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buff, size_t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size);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writes data of a particular size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size_t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read(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buff, size_t size);    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reads data, returning number of bytes read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read_all(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buff, size_t size);  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reads until all bytes are available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en-US" sz="3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186270" y="4042765"/>
            <a:ext cx="9928366" cy="2031325"/>
          </a:xfrm>
          <a:prstGeom prst="rect">
            <a:avLst/>
          </a:prstGeom>
          <a:solidFill>
            <a:srgbClr val="F5F5F5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pipe_server :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virtual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named_resource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pipe_server(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std::string&amp; name);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creates named pipe server</a:t>
            </a:r>
            <a:endParaRPr lang="en-US" alt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i="1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open(); 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starts listening for connections</a:t>
            </a:r>
            <a:endParaRPr lang="en-US" altLang="en-US" sz="32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close();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closes the server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accept(pipe&amp; client)  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accepts a client connection, populating client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en-US" sz="3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57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Modern C++ “Move” Semantics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Pipes and Sockets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12</a:t>
            </a:fld>
            <a:endParaRPr lang="en-CA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1728" y="1633468"/>
            <a:ext cx="11000672" cy="1769299"/>
          </a:xfrm>
        </p:spPr>
        <p:txBody>
          <a:bodyPr>
            <a:normAutofit/>
          </a:bodyPr>
          <a:lstStyle/>
          <a:p>
            <a:r>
              <a:rPr lang="en-CA" sz="2400"/>
              <a:t>Pipes </a:t>
            </a:r>
            <a:r>
              <a:rPr lang="en-CA" sz="2400" i="1"/>
              <a:t>cannot</a:t>
            </a:r>
            <a:r>
              <a:rPr lang="en-CA" sz="2400"/>
              <a:t> (and should not) be copied: if we did create a “copy” of a connected pipe, then we would have two readers or two writers on the same communication channel.  This is not what pipes are designed for.  However, we can “</a:t>
            </a:r>
            <a:r>
              <a:rPr lang="en-CA" sz="2400" b="1">
                <a:solidFill>
                  <a:schemeClr val="accent2"/>
                </a:solidFill>
              </a:rPr>
              <a:t>move</a:t>
            </a:r>
            <a:r>
              <a:rPr lang="en-CA" sz="2400"/>
              <a:t>” a pipe.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130300" y="3089702"/>
            <a:ext cx="4998484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cpen333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pipe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pipe1(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"mypipe"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cpen333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pipe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pipe2 = pipe1;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cpen333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6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600">
                <a:solidFill>
                  <a:srgbClr val="371F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pipe3 = pipe1;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Multiply 8"/>
          <p:cNvSpPr/>
          <p:nvPr/>
        </p:nvSpPr>
        <p:spPr>
          <a:xfrm>
            <a:off x="6108700" y="3327400"/>
            <a:ext cx="774700" cy="7112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6896100" y="3505200"/>
            <a:ext cx="4738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C00000"/>
                </a:solidFill>
              </a:rPr>
              <a:t>Cannot have multiple copies using same channel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074920" y="4306471"/>
            <a:ext cx="6109365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cpen333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pipe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pipe1(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"mypipe"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cpen333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pipe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pipe2 =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::move(pipe1);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7240249" y="4601981"/>
            <a:ext cx="153025" cy="241924"/>
          </a:xfrm>
          <a:prstGeom prst="line">
            <a:avLst/>
          </a:prstGeom>
          <a:ln w="762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390151" y="4287187"/>
            <a:ext cx="434715" cy="569626"/>
          </a:xfrm>
          <a:prstGeom prst="line">
            <a:avLst/>
          </a:prstGeom>
          <a:ln w="762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114051" y="4524740"/>
            <a:ext cx="1828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00B050"/>
                </a:solidFill>
              </a:rPr>
              <a:t>We can “move” it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393700" y="5258026"/>
            <a:ext cx="11442700" cy="914174"/>
          </a:xfrm>
          <a:prstGeom prst="rect">
            <a:avLst/>
          </a:prstGeom>
          <a:noFill/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/>
              <a:t>All resources from </a:t>
            </a:r>
            <a:r>
              <a:rPr lang="en-CA" sz="2200">
                <a:latin typeface="Courier New" panose="02070309020205020404" pitchFamily="49" charset="0"/>
                <a:cs typeface="Courier New" panose="02070309020205020404" pitchFamily="49" charset="0"/>
              </a:rPr>
              <a:t>pipe1</a:t>
            </a:r>
            <a:r>
              <a:rPr lang="en-CA" sz="2400"/>
              <a:t> are “moved” over to </a:t>
            </a:r>
            <a:r>
              <a:rPr lang="en-CA" sz="2200">
                <a:latin typeface="Courier New" panose="02070309020205020404" pitchFamily="49" charset="0"/>
                <a:cs typeface="Courier New" panose="02070309020205020404" pitchFamily="49" charset="0"/>
              </a:rPr>
              <a:t>pipe2</a:t>
            </a:r>
            <a:r>
              <a:rPr lang="en-CA" sz="2400"/>
              <a:t> – i.e. pipe1 no longer has a copy of them. We say that </a:t>
            </a:r>
            <a:r>
              <a:rPr lang="en-CA" sz="2200">
                <a:latin typeface="Courier New" panose="02070309020205020404" pitchFamily="49" charset="0"/>
                <a:cs typeface="Courier New" panose="02070309020205020404" pitchFamily="49" charset="0"/>
              </a:rPr>
              <a:t>pipe1</a:t>
            </a:r>
            <a:r>
              <a:rPr lang="en-CA" sz="2400"/>
              <a:t> is now in an </a:t>
            </a:r>
            <a:r>
              <a:rPr lang="en-CA" sz="2400" b="1">
                <a:solidFill>
                  <a:schemeClr val="accent2"/>
                </a:solidFill>
              </a:rPr>
              <a:t>unspecified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state. </a:t>
            </a:r>
          </a:p>
          <a:p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286905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Modern C++ “Move” Semantics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Pipes and Sockets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13</a:t>
            </a:fld>
            <a:endParaRPr lang="en-CA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1728" y="1633468"/>
            <a:ext cx="11000672" cy="1769299"/>
          </a:xfrm>
        </p:spPr>
        <p:txBody>
          <a:bodyPr>
            <a:normAutofit/>
          </a:bodyPr>
          <a:lstStyle/>
          <a:p>
            <a:r>
              <a:rPr lang="en-CA" sz="2400"/>
              <a:t>Moves are useful for transferring ownership of objects to other methods, such as passing a non-copyable object to another method.  A method that accepts a moved object uses the </a:t>
            </a:r>
            <a:r>
              <a:rPr lang="en-CA" sz="240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CA" sz="2400"/>
              <a:t> symbol: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368800" y="2437874"/>
            <a:ext cx="7467109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thread_function(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cpen333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pipe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moved_pipe)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1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6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moved_pipe is destroyed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cpen333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pipe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pipe1(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"mypipe"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a separate thread for pipe communication</a:t>
            </a:r>
            <a:b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mythread(thread_function,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::move(pipe1));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mythread.detach();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4200" y="3848100"/>
            <a:ext cx="2997200" cy="723900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/>
              <a:t>The pipe now belongs to the 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thread_function</a:t>
            </a:r>
            <a:r>
              <a:rPr lang="en-CA"/>
              <a:t> scope.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858000" y="2679700"/>
            <a:ext cx="4940300" cy="457200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ounded Rectangle 11"/>
          <p:cNvSpPr/>
          <p:nvPr/>
        </p:nvSpPr>
        <p:spPr>
          <a:xfrm>
            <a:off x="9169400" y="4838700"/>
            <a:ext cx="2463800" cy="457200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815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Server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Pipes and Sockets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14</a:t>
            </a:fld>
            <a:endParaRPr lang="en-CA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848323" y="924512"/>
            <a:ext cx="7343677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&lt;cpen333/process/pipe.h&gt;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1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endParaRPr kumimoji="0" lang="en-US" altLang="en-US" sz="1600" b="1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and start server</a:t>
            </a:r>
            <a:b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cpen333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pipe_server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"mypipe"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server.open();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cpen333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pipe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client;  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empty client</a:t>
            </a:r>
            <a:b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keep accepting clients until we fail</a:t>
            </a:r>
            <a:b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(server.accept(client))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detached thread to handle client</a:t>
            </a:r>
            <a:b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thread(client_handler,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::move(client));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thread.detach();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server.close(); </a:t>
            </a:r>
            <a:r>
              <a:rPr lang="en-US" altLang="en-US" sz="16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close server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80128" y="1938268"/>
            <a:ext cx="3723572" cy="1769299"/>
          </a:xfrm>
        </p:spPr>
        <p:txBody>
          <a:bodyPr>
            <a:normAutofit/>
          </a:bodyPr>
          <a:lstStyle/>
          <a:p>
            <a:r>
              <a:rPr lang="en-CA" sz="2400"/>
              <a:t>Since reads/writes can </a:t>
            </a:r>
            <a:r>
              <a:rPr lang="en-CA" sz="2400" b="1">
                <a:solidFill>
                  <a:schemeClr val="accent2"/>
                </a:solidFill>
              </a:rPr>
              <a:t>block</a:t>
            </a:r>
            <a:r>
              <a:rPr lang="en-CA" sz="2400"/>
              <a:t>, handling multiple pipes is best accomplished using </a:t>
            </a:r>
            <a:r>
              <a:rPr lang="en-CA" sz="2400" b="1">
                <a:solidFill>
                  <a:schemeClr val="accent2"/>
                </a:solidFill>
              </a:rPr>
              <a:t>separate threads</a:t>
            </a:r>
            <a:r>
              <a:rPr lang="en-CA" sz="2400"/>
              <a:t>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92828" y="3919468"/>
            <a:ext cx="3723572" cy="1769299"/>
          </a:xfrm>
          <a:prstGeom prst="rect">
            <a:avLst/>
          </a:prstGeom>
          <a:noFill/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/>
              <a:t>The client is “populated” and connected in </a:t>
            </a:r>
            <a:r>
              <a:rPr lang="en-CA" sz="2200"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en-CA" sz="2400"/>
              <a:t>, then is </a:t>
            </a:r>
            <a:r>
              <a:rPr lang="en-CA" sz="220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CA" sz="2400"/>
              <a:t>d to the handler thread.  </a:t>
            </a:r>
          </a:p>
        </p:txBody>
      </p:sp>
    </p:spTree>
    <p:extLst>
      <p:ext uri="{BB962C8B-B14F-4D97-AF65-F5344CB8AC3E}">
        <p14:creationId xmlns:p14="http://schemas.microsoft.com/office/powerpoint/2010/main" val="13953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Client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Pipes and Sockets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15</a:t>
            </a:fld>
            <a:endParaRPr lang="en-CA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715000" y="1166843"/>
            <a:ext cx="5985934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&lt;cpen333/process/pipe.h&gt;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cpen333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pipe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"mypipe"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client.open();  </a:t>
            </a:r>
            <a:r>
              <a:rPr lang="en-US" altLang="en-US" sz="16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connect to server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some reads/writes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 =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client.write(&amp;request,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(request));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client.read_all(&amp;response,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(response));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client.close(); </a:t>
            </a:r>
            <a:r>
              <a:rPr lang="en-US" altLang="en-US" sz="16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close connection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4428" y="1836668"/>
            <a:ext cx="4371272" cy="3954532"/>
          </a:xfrm>
        </p:spPr>
        <p:txBody>
          <a:bodyPr>
            <a:normAutofit fontScale="92500"/>
          </a:bodyPr>
          <a:lstStyle/>
          <a:p>
            <a:r>
              <a:rPr lang="en-CA" sz="2400"/>
              <a:t>If the other end of the pipe is closed, writing to the pipe will fail (return </a:t>
            </a:r>
            <a:r>
              <a:rPr lang="en-CA" sz="220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CA" sz="2400"/>
              <a:t>).</a:t>
            </a:r>
          </a:p>
          <a:p>
            <a:endParaRPr lang="en-CA" sz="2400"/>
          </a:p>
          <a:p>
            <a:r>
              <a:rPr lang="en-CA" sz="2400"/>
              <a:t>If the other end of the pipe is closed and we try to read, we can continue to read all remaining bytes in the pipe.  When done, </a:t>
            </a:r>
            <a:r>
              <a:rPr lang="en-CA" sz="2200">
                <a:latin typeface="Courier New" panose="02070309020205020404" pitchFamily="49" charset="0"/>
                <a:cs typeface="Courier New" panose="02070309020205020404" pitchFamily="49" charset="0"/>
              </a:rPr>
              <a:t>read() </a:t>
            </a:r>
            <a:r>
              <a:rPr lang="en-CA" sz="2400"/>
              <a:t>will return 0 to indicate EOF, and </a:t>
            </a:r>
            <a:r>
              <a:rPr lang="en-CA" sz="2200">
                <a:latin typeface="Courier New" panose="02070309020205020404" pitchFamily="49" charset="0"/>
                <a:cs typeface="Courier New" panose="02070309020205020404" pitchFamily="49" charset="0"/>
              </a:rPr>
              <a:t>read_all(…) </a:t>
            </a:r>
            <a:r>
              <a:rPr lang="en-CA" sz="2400"/>
              <a:t>will return </a:t>
            </a:r>
            <a:r>
              <a:rPr lang="en-CA" sz="220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CA" sz="2400"/>
              <a:t>.</a:t>
            </a:r>
          </a:p>
          <a:p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171055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Sockets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Pipes and Sockets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16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599" y="1037304"/>
            <a:ext cx="6165470" cy="1799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60884" y="811675"/>
            <a:ext cx="17796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RobinOlim – iStockPhotos.com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0831" flipV="1">
            <a:off x="5003801" y="1241045"/>
            <a:ext cx="2933700" cy="11148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" y="3429000"/>
            <a:ext cx="11036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A socket provides a two-way communication </a:t>
            </a:r>
            <a:r>
              <a:rPr lang="en-CA" sz="2400" b="1">
                <a:solidFill>
                  <a:schemeClr val="accent2"/>
                </a:solidFill>
              </a:rPr>
              <a:t>channel</a:t>
            </a:r>
            <a:r>
              <a:rPr lang="en-CA" sz="2400"/>
              <a:t>, with </a:t>
            </a:r>
            <a:r>
              <a:rPr lang="en-CA" sz="2400" b="1">
                <a:solidFill>
                  <a:schemeClr val="accent2"/>
                </a:solidFill>
              </a:rPr>
              <a:t>sequential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data transfer on a first-in first-out (</a:t>
            </a:r>
            <a:r>
              <a:rPr lang="en-CA" sz="2400" b="1">
                <a:solidFill>
                  <a:schemeClr val="accent2"/>
                </a:solidFill>
              </a:rPr>
              <a:t>FIFO</a:t>
            </a:r>
            <a:r>
              <a:rPr lang="en-CA" sz="2400"/>
              <a:t>) basis.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6900" y="4356100"/>
            <a:ext cx="1104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Reading from a socket is </a:t>
            </a:r>
            <a:r>
              <a:rPr lang="en-CA" sz="2400" b="1">
                <a:solidFill>
                  <a:schemeClr val="accent2"/>
                </a:solidFill>
              </a:rPr>
              <a:t>destructive</a:t>
            </a:r>
            <a:r>
              <a:rPr lang="en-CA" sz="2400"/>
              <a:t>: the data read can be considered lost unless you save a copy of it while reading.  </a:t>
            </a:r>
          </a:p>
          <a:p>
            <a:endParaRPr lang="en-CA" sz="1200"/>
          </a:p>
          <a:p>
            <a:r>
              <a:rPr lang="en-CA" sz="2400"/>
              <a:t>Writing always </a:t>
            </a:r>
            <a:r>
              <a:rPr lang="en-CA" sz="2400" b="1">
                <a:solidFill>
                  <a:schemeClr val="accent2"/>
                </a:solidFill>
              </a:rPr>
              <a:t>appends</a:t>
            </a:r>
            <a:r>
              <a:rPr lang="en-CA" sz="2400"/>
              <a:t> to the end of the socket, where it is held until read.</a:t>
            </a:r>
          </a:p>
        </p:txBody>
      </p:sp>
    </p:spTree>
    <p:extLst>
      <p:ext uri="{BB962C8B-B14F-4D97-AF65-F5344CB8AC3E}">
        <p14:creationId xmlns:p14="http://schemas.microsoft.com/office/powerpoint/2010/main" val="1492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Sockets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Pipes and Sockets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17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711201" y="1930400"/>
            <a:ext cx="10871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THE fundamental technology for communication in a </a:t>
            </a:r>
            <a:r>
              <a:rPr lang="en-CA" sz="2400" b="1">
                <a:solidFill>
                  <a:schemeClr val="accent2"/>
                </a:solidFill>
              </a:rPr>
              <a:t>distributed system</a:t>
            </a:r>
            <a:r>
              <a:rPr lang="en-CA" sz="2400"/>
              <a:t>.  The </a:t>
            </a:r>
            <a:r>
              <a:rPr lang="en-CA" sz="2400" i="1"/>
              <a:t>entire internet </a:t>
            </a:r>
            <a:r>
              <a:rPr lang="en-CA" sz="2400"/>
              <a:t>is based around socket communication.</a:t>
            </a:r>
          </a:p>
          <a:p>
            <a:endParaRPr lang="en-CA" sz="2400"/>
          </a:p>
          <a:p>
            <a:r>
              <a:rPr lang="en-CA" sz="2400"/>
              <a:t>Provide a programming interface to facilitate inter-process communication between a </a:t>
            </a:r>
            <a:r>
              <a:rPr lang="en-CA" sz="2400" b="1">
                <a:solidFill>
                  <a:schemeClr val="accent2"/>
                </a:solidFill>
              </a:rPr>
              <a:t>Client Program</a:t>
            </a:r>
            <a:r>
              <a:rPr lang="en-CA" sz="2400"/>
              <a:t> and a </a:t>
            </a:r>
            <a:r>
              <a:rPr lang="en-CA" sz="2400" b="1">
                <a:solidFill>
                  <a:schemeClr val="accent2"/>
                </a:solidFill>
              </a:rPr>
              <a:t>Server Program</a:t>
            </a:r>
            <a:r>
              <a:rPr lang="en-CA" sz="2400"/>
              <a:t>, usually over a network.</a:t>
            </a:r>
          </a:p>
          <a:p>
            <a:endParaRPr lang="en-CA" sz="2400"/>
          </a:p>
          <a:p>
            <a:r>
              <a:rPr lang="en-CA" sz="2400"/>
              <a:t>The interface is very </a:t>
            </a:r>
            <a:r>
              <a:rPr lang="en-CA" sz="2400" b="1">
                <a:solidFill>
                  <a:schemeClr val="accent2"/>
                </a:solidFill>
              </a:rPr>
              <a:t>low level</a:t>
            </a:r>
            <a:r>
              <a:rPr lang="en-CA" sz="2400"/>
              <a:t>: sequential reads and writes of bytes of data, much like a pipe, but across a network rather than through shared memory.</a:t>
            </a:r>
          </a:p>
          <a:p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153662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09" y="484360"/>
            <a:ext cx="10058400" cy="778109"/>
          </a:xfrm>
        </p:spPr>
        <p:txBody>
          <a:bodyPr/>
          <a:lstStyle/>
          <a:p>
            <a:r>
              <a:rPr lang="en-CA"/>
              <a:t>Socket Server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Pipes and Sockets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18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82600" y="1435100"/>
            <a:ext cx="1131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The server opens a </a:t>
            </a:r>
            <a:r>
              <a:rPr lang="en-CA" sz="2400" b="1">
                <a:solidFill>
                  <a:schemeClr val="accent2"/>
                </a:solidFill>
              </a:rPr>
              <a:t>port</a:t>
            </a:r>
            <a:r>
              <a:rPr lang="en-CA" sz="2400"/>
              <a:t> on its local machine and listens for connections.  Every computer has a whole bunch of ports that can be used for any kind of network communication.</a:t>
            </a:r>
          </a:p>
        </p:txBody>
      </p:sp>
      <p:pic>
        <p:nvPicPr>
          <p:cNvPr id="12290" name="Picture 2" descr="Image result for images telephone switc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2549431"/>
            <a:ext cx="4429124" cy="307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927100" y="5671235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800"/>
              <a:t>By Joseph A. Carr (http://www.JoeTourist.net/) [Attribution], via Wikimedia Commons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75299" y="2540000"/>
            <a:ext cx="6261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Some ports are reserved for specific tasks:</a:t>
            </a:r>
          </a:p>
          <a:p>
            <a:endParaRPr lang="en-CA" sz="240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213919"/>
              </p:ext>
            </p:extLst>
          </p:nvPr>
        </p:nvGraphicFramePr>
        <p:xfrm>
          <a:off x="6048706" y="3035322"/>
          <a:ext cx="5343194" cy="2366544"/>
        </p:xfrm>
        <a:graphic>
          <a:graphicData uri="http://schemas.openxmlformats.org/drawingml/2006/table">
            <a:tbl>
              <a:tblPr/>
              <a:tblGrid>
                <a:gridCol w="11775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65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08512"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Port</a:t>
                      </a:r>
                    </a:p>
                  </a:txBody>
                  <a:tcPr marL="21497" marR="21497" marT="10749" marB="107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21497" marR="21497" marT="10749" marB="107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8512"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1800">
                          <a:effectLst/>
                        </a:rPr>
                        <a:t>20</a:t>
                      </a:r>
                    </a:p>
                  </a:txBody>
                  <a:tcPr marL="21497" marR="21497" marT="10749" marB="107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800" u="none" strike="noStrike">
                          <a:solidFill>
                            <a:srgbClr val="CC3300"/>
                          </a:solidFill>
                          <a:effectLst/>
                          <a:hlinkClick r:id="rId3"/>
                        </a:rPr>
                        <a:t>FTP</a:t>
                      </a:r>
                      <a:r>
                        <a:rPr lang="en-CA" sz="1800">
                          <a:effectLst/>
                        </a:rPr>
                        <a:t> -- Data</a:t>
                      </a:r>
                    </a:p>
                  </a:txBody>
                  <a:tcPr marL="21497" marR="21497" marT="10749" marB="107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8512"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1800">
                          <a:effectLst/>
                        </a:rPr>
                        <a:t>21</a:t>
                      </a:r>
                    </a:p>
                  </a:txBody>
                  <a:tcPr marL="21497" marR="21497" marT="10749" marB="107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800">
                          <a:effectLst/>
                        </a:rPr>
                        <a:t>FTP -- Control</a:t>
                      </a:r>
                    </a:p>
                  </a:txBody>
                  <a:tcPr marL="21497" marR="21497" marT="10749" marB="107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8512"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1800">
                          <a:effectLst/>
                        </a:rPr>
                        <a:t>22</a:t>
                      </a:r>
                    </a:p>
                  </a:txBody>
                  <a:tcPr marL="21497" marR="21497" marT="10749" marB="107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800" u="none" strike="noStrike">
                          <a:solidFill>
                            <a:srgbClr val="CC3300"/>
                          </a:solidFill>
                          <a:effectLst/>
                          <a:hlinkClick r:id="rId4"/>
                        </a:rPr>
                        <a:t>SSH</a:t>
                      </a:r>
                      <a:r>
                        <a:rPr lang="en-CA" sz="1800">
                          <a:effectLst/>
                        </a:rPr>
                        <a:t> </a:t>
                      </a:r>
                    </a:p>
                  </a:txBody>
                  <a:tcPr marL="21497" marR="21497" marT="10749" marB="107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8512"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1800">
                          <a:effectLst/>
                        </a:rPr>
                        <a:t>80</a:t>
                      </a:r>
                    </a:p>
                  </a:txBody>
                  <a:tcPr marL="21497" marR="21497" marT="10749" marB="107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800" u="none" strike="noStrike">
                          <a:solidFill>
                            <a:srgbClr val="CC3300"/>
                          </a:solidFill>
                          <a:effectLst/>
                          <a:hlinkClick r:id="rId5"/>
                        </a:rPr>
                        <a:t>HTTP</a:t>
                      </a:r>
                      <a:endParaRPr lang="en-CA" sz="1800">
                        <a:effectLst/>
                      </a:endParaRPr>
                    </a:p>
                  </a:txBody>
                  <a:tcPr marL="21497" marR="21497" marT="10749" marB="107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08512"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1800">
                          <a:effectLst/>
                        </a:rPr>
                        <a:t>143</a:t>
                      </a:r>
                    </a:p>
                  </a:txBody>
                  <a:tcPr marL="21497" marR="21497" marT="10749" marB="107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800">
                          <a:effectLst/>
                        </a:rPr>
                        <a:t>Interim Mail Access Protocol (IMAP)</a:t>
                      </a:r>
                    </a:p>
                  </a:txBody>
                  <a:tcPr marL="21497" marR="21497" marT="10749" marB="107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08512"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1800">
                          <a:effectLst/>
                        </a:rPr>
                        <a:t>443</a:t>
                      </a:r>
                    </a:p>
                  </a:txBody>
                  <a:tcPr marL="21497" marR="21497" marT="10749" marB="107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800" u="none" strike="noStrike">
                          <a:solidFill>
                            <a:srgbClr val="CC3300"/>
                          </a:solidFill>
                          <a:effectLst/>
                          <a:hlinkClick r:id="rId6"/>
                        </a:rPr>
                        <a:t>HTTPS</a:t>
                      </a:r>
                      <a:endParaRPr lang="en-CA" sz="1800">
                        <a:effectLst/>
                      </a:endParaRPr>
                    </a:p>
                  </a:txBody>
                  <a:tcPr marL="21497" marR="21497" marT="10749" marB="107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08512"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1800">
                          <a:effectLst/>
                        </a:rPr>
                        <a:t>1080</a:t>
                      </a:r>
                    </a:p>
                  </a:txBody>
                  <a:tcPr marL="21497" marR="21497" marT="10749" marB="107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800">
                          <a:effectLst/>
                        </a:rPr>
                        <a:t>Socks</a:t>
                      </a:r>
                    </a:p>
                  </a:txBody>
                  <a:tcPr marL="21497" marR="21497" marT="10749" marB="107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5461828" y="5619234"/>
            <a:ext cx="633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/>
              <a:t>Dynamic ports (private ports) are 49152 to 65535</a:t>
            </a:r>
          </a:p>
        </p:txBody>
      </p:sp>
    </p:spTree>
    <p:extLst>
      <p:ext uri="{BB962C8B-B14F-4D97-AF65-F5344CB8AC3E}">
        <p14:creationId xmlns:p14="http://schemas.microsoft.com/office/powerpoint/2010/main" val="5936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Socket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669143"/>
            <a:ext cx="10342880" cy="4199952"/>
          </a:xfrm>
        </p:spPr>
        <p:txBody>
          <a:bodyPr/>
          <a:lstStyle/>
          <a:p>
            <a:r>
              <a:rPr lang="en-CA"/>
              <a:t>The server </a:t>
            </a:r>
            <a:r>
              <a:rPr lang="en-CA" b="1">
                <a:solidFill>
                  <a:schemeClr val="accent2"/>
                </a:solidFill>
              </a:rPr>
              <a:t>opens</a:t>
            </a:r>
            <a:r>
              <a:rPr lang="en-CA">
                <a:solidFill>
                  <a:schemeClr val="accent2"/>
                </a:solidFill>
              </a:rPr>
              <a:t> </a:t>
            </a:r>
            <a:r>
              <a:rPr lang="en-CA"/>
              <a:t>the port, </a:t>
            </a:r>
            <a:r>
              <a:rPr lang="en-CA" b="1">
                <a:solidFill>
                  <a:schemeClr val="accent2"/>
                </a:solidFill>
              </a:rPr>
              <a:t>listens</a:t>
            </a:r>
            <a:r>
              <a:rPr lang="en-CA">
                <a:solidFill>
                  <a:schemeClr val="accent2"/>
                </a:solidFill>
              </a:rPr>
              <a:t> </a:t>
            </a:r>
            <a:r>
              <a:rPr lang="en-CA"/>
              <a:t>for incoming requests, </a:t>
            </a:r>
            <a:r>
              <a:rPr lang="en-CA" b="1">
                <a:solidFill>
                  <a:schemeClr val="accent2"/>
                </a:solidFill>
              </a:rPr>
              <a:t>accepts</a:t>
            </a:r>
            <a:r>
              <a:rPr lang="en-CA">
                <a:solidFill>
                  <a:schemeClr val="accent2"/>
                </a:solidFill>
              </a:rPr>
              <a:t> </a:t>
            </a:r>
            <a:r>
              <a:rPr lang="en-CA"/>
              <a:t>a client connection, and then </a:t>
            </a:r>
            <a:r>
              <a:rPr lang="en-CA" b="1">
                <a:solidFill>
                  <a:schemeClr val="accent2"/>
                </a:solidFill>
              </a:rPr>
              <a:t>communicates</a:t>
            </a:r>
            <a:r>
              <a:rPr lang="en-CA">
                <a:solidFill>
                  <a:schemeClr val="accent2"/>
                </a:solidFill>
              </a:rPr>
              <a:t> </a:t>
            </a:r>
            <a:r>
              <a:rPr lang="en-CA"/>
              <a:t>with the client using low-level read/write operations.</a:t>
            </a:r>
          </a:p>
          <a:p>
            <a:r>
              <a:rPr lang="en-CA"/>
              <a:t>During and after the connection process, the original port is still free to listen for new clients.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Pipes and Sockets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19</a:t>
            </a:fld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4953000" y="4635500"/>
            <a:ext cx="1993900" cy="1219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200"/>
              <a:t>Server :52001</a:t>
            </a:r>
          </a:p>
        </p:txBody>
      </p:sp>
      <p:sp>
        <p:nvSpPr>
          <p:cNvPr id="7" name="Oval 6"/>
          <p:cNvSpPr/>
          <p:nvPr/>
        </p:nvSpPr>
        <p:spPr>
          <a:xfrm>
            <a:off x="1511300" y="4775200"/>
            <a:ext cx="1371600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Client</a:t>
            </a:r>
          </a:p>
        </p:txBody>
      </p:sp>
      <p:sp>
        <p:nvSpPr>
          <p:cNvPr id="8" name="Oval 7"/>
          <p:cNvSpPr/>
          <p:nvPr/>
        </p:nvSpPr>
        <p:spPr>
          <a:xfrm>
            <a:off x="8775700" y="3911600"/>
            <a:ext cx="1371600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Client</a:t>
            </a:r>
          </a:p>
        </p:txBody>
      </p:sp>
      <p:sp>
        <p:nvSpPr>
          <p:cNvPr id="9" name="Oval 8"/>
          <p:cNvSpPr/>
          <p:nvPr/>
        </p:nvSpPr>
        <p:spPr>
          <a:xfrm>
            <a:off x="8940800" y="5384800"/>
            <a:ext cx="1371600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Client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81300" y="5092700"/>
            <a:ext cx="165100" cy="1651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Rectangle 40"/>
          <p:cNvSpPr/>
          <p:nvPr/>
        </p:nvSpPr>
        <p:spPr>
          <a:xfrm>
            <a:off x="4851400" y="5143500"/>
            <a:ext cx="165100" cy="1651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/>
          <p:cNvSpPr/>
          <p:nvPr/>
        </p:nvSpPr>
        <p:spPr>
          <a:xfrm>
            <a:off x="6743700" y="4864100"/>
            <a:ext cx="165100" cy="1651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/>
          <p:cNvSpPr/>
          <p:nvPr/>
        </p:nvSpPr>
        <p:spPr>
          <a:xfrm>
            <a:off x="8699500" y="4241800"/>
            <a:ext cx="165100" cy="1651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Rectangle 43"/>
          <p:cNvSpPr/>
          <p:nvPr/>
        </p:nvSpPr>
        <p:spPr>
          <a:xfrm>
            <a:off x="8877300" y="5753100"/>
            <a:ext cx="165100" cy="1651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6" name="Straight Connector 45"/>
          <p:cNvCxnSpPr>
            <a:stCxn id="42" idx="3"/>
            <a:endCxn id="43" idx="1"/>
          </p:cNvCxnSpPr>
          <p:nvPr/>
        </p:nvCxnSpPr>
        <p:spPr>
          <a:xfrm flipV="1">
            <a:off x="6908800" y="4324350"/>
            <a:ext cx="1790700" cy="62230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8" idx="3"/>
            <a:endCxn id="44" idx="1"/>
          </p:cNvCxnSpPr>
          <p:nvPr/>
        </p:nvCxnSpPr>
        <p:spPr>
          <a:xfrm>
            <a:off x="6921500" y="5518150"/>
            <a:ext cx="1955800" cy="31750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756400" y="5435600"/>
            <a:ext cx="165100" cy="1651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1" name="Straight Connector 50"/>
          <p:cNvCxnSpPr>
            <a:stCxn id="40" idx="3"/>
            <a:endCxn id="41" idx="1"/>
          </p:cNvCxnSpPr>
          <p:nvPr/>
        </p:nvCxnSpPr>
        <p:spPr>
          <a:xfrm>
            <a:off x="2946400" y="5175250"/>
            <a:ext cx="1905000" cy="5080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57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Pipes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Pipes and Sockets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599" y="1037304"/>
            <a:ext cx="6165470" cy="1799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60884" y="811675"/>
            <a:ext cx="17796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RobinOlim – iStockPhotos.com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13264">
            <a:off x="5108760" y="1561852"/>
            <a:ext cx="2350931" cy="5775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2300" y="3098800"/>
            <a:ext cx="11036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A basic pipe (or pipeline) is a one-way communication </a:t>
            </a:r>
            <a:r>
              <a:rPr lang="en-CA" sz="2400" b="1">
                <a:solidFill>
                  <a:schemeClr val="accent2"/>
                </a:solidFill>
              </a:rPr>
              <a:t>channel</a:t>
            </a:r>
            <a:r>
              <a:rPr lang="en-CA" sz="2400"/>
              <a:t>, providing </a:t>
            </a:r>
            <a:r>
              <a:rPr lang="en-CA" sz="2400" b="1">
                <a:solidFill>
                  <a:schemeClr val="accent2"/>
                </a:solidFill>
              </a:rPr>
              <a:t>sequential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data transfer on a first-in first-out (</a:t>
            </a:r>
            <a:r>
              <a:rPr lang="en-CA" sz="2400" b="1">
                <a:solidFill>
                  <a:schemeClr val="accent2"/>
                </a:solidFill>
              </a:rPr>
              <a:t>FIFO</a:t>
            </a:r>
            <a:r>
              <a:rPr lang="en-CA" sz="2400"/>
              <a:t>) basis.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4025900"/>
            <a:ext cx="64896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Reading from a pipe is </a:t>
            </a:r>
            <a:r>
              <a:rPr lang="en-CA" sz="2400" b="1">
                <a:solidFill>
                  <a:schemeClr val="accent2"/>
                </a:solidFill>
              </a:rPr>
              <a:t>destructive</a:t>
            </a:r>
            <a:r>
              <a:rPr lang="en-CA" sz="2400"/>
              <a:t>: the data read can be considered lost unless you save a copy of it while reading.  </a:t>
            </a:r>
          </a:p>
          <a:p>
            <a:endParaRPr lang="en-CA" sz="1200"/>
          </a:p>
          <a:p>
            <a:r>
              <a:rPr lang="en-CA" sz="2400"/>
              <a:t>Writing always </a:t>
            </a:r>
            <a:r>
              <a:rPr lang="en-CA" sz="2400" b="1">
                <a:solidFill>
                  <a:schemeClr val="accent2"/>
                </a:solidFill>
              </a:rPr>
              <a:t>appends</a:t>
            </a:r>
            <a:r>
              <a:rPr lang="en-CA" sz="2400"/>
              <a:t> to the end of the pipe, where it is held until read.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480300" y="4495798"/>
            <a:ext cx="4318000" cy="1024912"/>
            <a:chOff x="6905684" y="4585494"/>
            <a:chExt cx="5200121" cy="103663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362156" y="4585494"/>
              <a:ext cx="2155825" cy="60483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393906" y="4663281"/>
              <a:ext cx="58738" cy="466725"/>
            </a:xfrm>
            <a:prstGeom prst="rect">
              <a:avLst/>
            </a:prstGeom>
            <a:solidFill>
              <a:srgbClr val="3366FF"/>
            </a:solidFill>
            <a:ln w="28575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7594599" y="4889500"/>
              <a:ext cx="777081" cy="39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V="1">
              <a:off x="10517981" y="4876800"/>
              <a:ext cx="746919" cy="2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6905684" y="4761706"/>
              <a:ext cx="780018" cy="24903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 altLang="en-US" sz="1000" b="1">
                  <a:latin typeface="Arial" panose="020B0604020202020204" pitchFamily="34" charset="0"/>
                </a:rPr>
                <a:t>Data In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1246795" y="4752036"/>
              <a:ext cx="859010" cy="24903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 altLang="en-US" sz="1000" b="1">
                  <a:latin typeface="Arial" panose="020B0604020202020204" pitchFamily="34" charset="0"/>
                </a:rPr>
                <a:t>Data Out</a:t>
              </a: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7915120" y="5310835"/>
              <a:ext cx="3135366" cy="31129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 altLang="en-US" sz="1400">
                  <a:latin typeface="Arial" panose="020B0604020202020204" pitchFamily="34" charset="0"/>
                </a:rPr>
                <a:t>MASCOT 3 Symbol for a Pipe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8163719" y="4585494"/>
              <a:ext cx="1984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8155781" y="5190331"/>
              <a:ext cx="198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0519569" y="4585494"/>
              <a:ext cx="1984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10519569" y="5191919"/>
              <a:ext cx="1984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0435431" y="4661694"/>
              <a:ext cx="58738" cy="466725"/>
            </a:xfrm>
            <a:prstGeom prst="rect">
              <a:avLst/>
            </a:prstGeom>
            <a:solidFill>
              <a:srgbClr val="3366FF"/>
            </a:solidFill>
            <a:ln w="28575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354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Socket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1669143"/>
            <a:ext cx="10419080" cy="4199952"/>
          </a:xfrm>
        </p:spPr>
        <p:txBody>
          <a:bodyPr>
            <a:normAutofit/>
          </a:bodyPr>
          <a:lstStyle/>
          <a:p>
            <a:r>
              <a:rPr lang="en-CA" sz="2400"/>
              <a:t>Tries to connect to a server at a give </a:t>
            </a:r>
            <a:r>
              <a:rPr lang="en-CA" sz="2400" b="1">
                <a:solidFill>
                  <a:schemeClr val="accent2"/>
                </a:solidFill>
              </a:rPr>
              <a:t>IP address </a:t>
            </a:r>
            <a:r>
              <a:rPr lang="en-CA" sz="2400"/>
              <a:t>and </a:t>
            </a:r>
            <a:r>
              <a:rPr lang="en-CA" sz="2400" b="1">
                <a:solidFill>
                  <a:schemeClr val="accent2"/>
                </a:solidFill>
              </a:rPr>
              <a:t>port</a:t>
            </a:r>
            <a:r>
              <a:rPr lang="en-CA" sz="240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Pipes and Sockets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20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47700" y="2272437"/>
            <a:ext cx="10680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/>
              <a:t>The </a:t>
            </a:r>
            <a:r>
              <a:rPr lang="en-CA" sz="2400" b="1"/>
              <a:t>IP Address </a:t>
            </a:r>
            <a:r>
              <a:rPr lang="en-CA" sz="2400"/>
              <a:t>of the server identifies where the remote server is (located anywhere in the world).</a:t>
            </a:r>
          </a:p>
        </p:txBody>
      </p:sp>
      <p:sp>
        <p:nvSpPr>
          <p:cNvPr id="8" name="Rectangle 7"/>
          <p:cNvSpPr/>
          <p:nvPr/>
        </p:nvSpPr>
        <p:spPr>
          <a:xfrm>
            <a:off x="2733498" y="3193534"/>
            <a:ext cx="75662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>
                <a:solidFill>
                  <a:schemeClr val="accent4"/>
                </a:solidFill>
              </a:rPr>
              <a:t>www.google.ca</a:t>
            </a:r>
            <a:r>
              <a:rPr lang="en-CA" sz="2400"/>
              <a:t>:	173.194.202.94</a:t>
            </a:r>
          </a:p>
          <a:p>
            <a:r>
              <a:rPr lang="en-CA" sz="2400" b="1">
                <a:solidFill>
                  <a:schemeClr val="accent4"/>
                </a:solidFill>
              </a:rPr>
              <a:t>www.ubc.ca</a:t>
            </a:r>
            <a:r>
              <a:rPr lang="en-CA" sz="2400"/>
              <a:t>: 		206.87.224.15</a:t>
            </a:r>
          </a:p>
          <a:p>
            <a:r>
              <a:rPr lang="en-CA" sz="2400" b="1">
                <a:solidFill>
                  <a:schemeClr val="accent4"/>
                </a:solidFill>
              </a:rPr>
              <a:t>cpen333:github.io</a:t>
            </a:r>
            <a:r>
              <a:rPr lang="en-CA" sz="2400"/>
              <a:t>:	151.101.53.147</a:t>
            </a:r>
          </a:p>
          <a:p>
            <a:r>
              <a:rPr lang="en-CA" sz="2400" b="1">
                <a:solidFill>
                  <a:schemeClr val="accent4"/>
                </a:solidFill>
              </a:rPr>
              <a:t>localhost</a:t>
            </a:r>
            <a:r>
              <a:rPr lang="en-CA" sz="2400"/>
              <a:t>:		your local machine – 127.0.0.1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5218837"/>
            <a:ext cx="1097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/>
              <a:t>Once connected, the client can send and receive messages to/from the server.  When communication is completed, the socket is closed to terminate the connection.</a:t>
            </a:r>
          </a:p>
        </p:txBody>
      </p:sp>
    </p:spTree>
    <p:extLst>
      <p:ext uri="{BB962C8B-B14F-4D97-AF65-F5344CB8AC3E}">
        <p14:creationId xmlns:p14="http://schemas.microsoft.com/office/powerpoint/2010/main" val="181683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9" y="331960"/>
            <a:ext cx="10058400" cy="778109"/>
          </a:xfrm>
        </p:spPr>
        <p:txBody>
          <a:bodyPr/>
          <a:lstStyle/>
          <a:p>
            <a:r>
              <a:rPr lang="en-CA"/>
              <a:t>Sockets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Pipes and Sockets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21</a:t>
            </a:fld>
            <a:endParaRPr lang="en-CA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86270" y="1166900"/>
            <a:ext cx="9928366" cy="2677656"/>
          </a:xfrm>
          <a:prstGeom prst="rect">
            <a:avLst/>
          </a:prstGeom>
          <a:solidFill>
            <a:srgbClr val="F5F5F5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 :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virtual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named_resource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socket();                                  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creates an empty socket instance</a:t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socket(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std::string&amp; server,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port);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creates “unconnected” socket instance</a:t>
            </a:r>
            <a:endParaRPr lang="en-US" alt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i="1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open(); 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establishes a connection to the server</a:t>
            </a:r>
            <a:endParaRPr lang="en-US" altLang="en-US" sz="32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close();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closes the socket connection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write(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void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buff, size_t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size);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writes data of a particular size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size_t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read(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buff, size_t size);    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reads data, returning number of bytes read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read_all(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buff, size_t size);  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reads until all bytes are available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en-US" sz="3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86270" y="3935043"/>
            <a:ext cx="9928366" cy="2246769"/>
          </a:xfrm>
          <a:prstGeom prst="rect">
            <a:avLst/>
          </a:prstGeom>
          <a:solidFill>
            <a:srgbClr val="F5F5F5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socket_server :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virtual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named_resource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socket_server(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port);   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creates a socket server to listen on a port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//      (0 for auto-detecting of free port)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open();               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starts listening for connections</a:t>
            </a:r>
            <a:endParaRPr lang="en-US" altLang="en-US" sz="32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close();              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closes the server</a:t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accept(socket&amp; client)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accepts a client connection, populating client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i="1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port();  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determine the server port (only valid after server is started)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en-US" sz="3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11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Server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Pipes and Sockets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22</a:t>
            </a:fld>
            <a:endParaRPr lang="en-CA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848323" y="924512"/>
            <a:ext cx="7343677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&lt;cpen333/process/socket.h&gt;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1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endParaRPr kumimoji="0" lang="en-US" altLang="en-US" sz="1600" b="1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and start server</a:t>
            </a:r>
            <a:b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cpen333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socket_server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52001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server.open();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cpen333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client;  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empty client</a:t>
            </a:r>
            <a:b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keep accepting clients until we fail</a:t>
            </a:r>
            <a:b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(server.accept(client))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detached thread to handle client</a:t>
            </a:r>
            <a:b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thread(client_handler,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::move(client));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thread.detach();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server.close(); </a:t>
            </a:r>
            <a:r>
              <a:rPr lang="en-US" altLang="en-US" sz="16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close server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80128" y="1938268"/>
            <a:ext cx="3723572" cy="1769299"/>
          </a:xfrm>
        </p:spPr>
        <p:txBody>
          <a:bodyPr>
            <a:normAutofit/>
          </a:bodyPr>
          <a:lstStyle/>
          <a:p>
            <a:r>
              <a:rPr lang="en-CA" sz="2400"/>
              <a:t>Since reads/writes can </a:t>
            </a:r>
            <a:r>
              <a:rPr lang="en-CA" sz="2400" b="1">
                <a:solidFill>
                  <a:schemeClr val="accent2"/>
                </a:solidFill>
              </a:rPr>
              <a:t>block</a:t>
            </a:r>
            <a:r>
              <a:rPr lang="en-CA" sz="2400"/>
              <a:t>, handling multiple sockets is best accomplished using </a:t>
            </a:r>
            <a:r>
              <a:rPr lang="en-CA" sz="2400" b="1">
                <a:solidFill>
                  <a:schemeClr val="accent2"/>
                </a:solidFill>
              </a:rPr>
              <a:t>separate threads</a:t>
            </a:r>
            <a:r>
              <a:rPr lang="en-CA" sz="2400"/>
              <a:t>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92828" y="3919468"/>
            <a:ext cx="3723572" cy="1769299"/>
          </a:xfrm>
          <a:prstGeom prst="rect">
            <a:avLst/>
          </a:prstGeom>
          <a:noFill/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/>
              <a:t>The client is “populated” and connected in </a:t>
            </a:r>
            <a:r>
              <a:rPr lang="en-CA" sz="2200"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en-CA" sz="2400"/>
              <a:t>, then is </a:t>
            </a:r>
            <a:r>
              <a:rPr lang="en-CA" sz="220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CA" sz="2400"/>
              <a:t>d to the handler thread.  </a:t>
            </a:r>
          </a:p>
        </p:txBody>
      </p:sp>
    </p:spTree>
    <p:extLst>
      <p:ext uri="{BB962C8B-B14F-4D97-AF65-F5344CB8AC3E}">
        <p14:creationId xmlns:p14="http://schemas.microsoft.com/office/powerpoint/2010/main" val="310739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Client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Pipes and Sockets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23</a:t>
            </a:fld>
            <a:endParaRPr lang="en-CA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84800" y="1370043"/>
            <a:ext cx="6807200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&lt;cpen333/process/socket.h&gt;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cpen333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client(</a:t>
            </a:r>
            <a:r>
              <a:rPr lang="en-US" alt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localhost"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,52001);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client.open();  </a:t>
            </a:r>
            <a:r>
              <a:rPr lang="en-US" altLang="en-US" sz="16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connect to server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some reads/writes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 =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client.write(&amp;request,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(request));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client.read_all(&amp;response,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(response));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client.close(); </a:t>
            </a:r>
            <a:r>
              <a:rPr lang="en-US" altLang="en-US" sz="16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close connection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4428" y="1836668"/>
            <a:ext cx="4371272" cy="3954532"/>
          </a:xfrm>
        </p:spPr>
        <p:txBody>
          <a:bodyPr>
            <a:normAutofit fontScale="92500"/>
          </a:bodyPr>
          <a:lstStyle/>
          <a:p>
            <a:r>
              <a:rPr lang="en-CA" sz="2400"/>
              <a:t>If the other end of the socket is closed, writing to the socket will fail (return </a:t>
            </a:r>
            <a:r>
              <a:rPr lang="en-CA" sz="220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CA" sz="2400"/>
              <a:t>).</a:t>
            </a:r>
          </a:p>
          <a:p>
            <a:endParaRPr lang="en-CA" sz="2400"/>
          </a:p>
          <a:p>
            <a:r>
              <a:rPr lang="en-CA" sz="2400"/>
              <a:t>If the other end of the socket is closed and we try to read, we can continue to read all remaining bytes in the socket.  When done, </a:t>
            </a:r>
            <a:r>
              <a:rPr lang="en-CA" sz="2200">
                <a:latin typeface="Courier New" panose="02070309020205020404" pitchFamily="49" charset="0"/>
                <a:cs typeface="Courier New" panose="02070309020205020404" pitchFamily="49" charset="0"/>
              </a:rPr>
              <a:t>read() </a:t>
            </a:r>
            <a:r>
              <a:rPr lang="en-CA" sz="2400"/>
              <a:t>will return 0 to indicate EOF, and </a:t>
            </a:r>
            <a:r>
              <a:rPr lang="en-CA" sz="2200">
                <a:latin typeface="Courier New" panose="02070309020205020404" pitchFamily="49" charset="0"/>
                <a:cs typeface="Courier New" panose="02070309020205020404" pitchFamily="49" charset="0"/>
              </a:rPr>
              <a:t>read_all(…) </a:t>
            </a:r>
            <a:r>
              <a:rPr lang="en-CA" sz="2400"/>
              <a:t>will return </a:t>
            </a:r>
            <a:r>
              <a:rPr lang="en-CA" sz="220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CA" sz="2400"/>
              <a:t>.</a:t>
            </a:r>
          </a:p>
          <a:p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150259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Socket Communication Protocol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Pipes and Sockets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24</a:t>
            </a:fld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2540000" y="2468940"/>
            <a:ext cx="7848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some reads/writes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 = </a:t>
            </a: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response;</a:t>
            </a:r>
            <a:b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client.write(&amp;request, </a:t>
            </a:r>
            <a:r>
              <a:rPr lang="en-US" altLang="en-US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(request));</a:t>
            </a:r>
            <a:b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client.read_all(&amp;response, </a:t>
            </a:r>
            <a:r>
              <a:rPr lang="en-US" altLang="en-US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(response));</a:t>
            </a:r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647700" y="1765300"/>
            <a:ext cx="11036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/>
              <a:t>Is there anything potentially wrong with the following?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3600" y="4711700"/>
            <a:ext cx="10096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YES!  Integers </a:t>
            </a:r>
            <a:r>
              <a:rPr lang="en-CA" sz="2400" b="1" i="1"/>
              <a:t>do not</a:t>
            </a:r>
            <a:r>
              <a:rPr lang="en-CA" sz="2400" b="1"/>
              <a:t> </a:t>
            </a:r>
            <a:r>
              <a:rPr lang="en-CA" sz="2400"/>
              <a:t>have standard sizes across all machines.  Furthermore, the order of the bytes can even be inconsistent!! </a:t>
            </a:r>
          </a:p>
        </p:txBody>
      </p:sp>
    </p:spTree>
    <p:extLst>
      <p:ext uri="{BB962C8B-B14F-4D97-AF65-F5344CB8AC3E}">
        <p14:creationId xmlns:p14="http://schemas.microsoft.com/office/powerpoint/2010/main" val="269201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Endianness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Pipes and Sockets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25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647700" y="1676400"/>
            <a:ext cx="11036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Let’s say you want to send a number to someone, one digit at a time.</a:t>
            </a:r>
          </a:p>
          <a:p>
            <a:r>
              <a:rPr lang="en-CA" sz="2400"/>
              <a:t>Which digit would you start with first?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7100" y="2705100"/>
            <a:ext cx="7137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 Send 654321: 	       </a:t>
            </a:r>
            <a:r>
              <a:rPr lang="en-CA" sz="2400" b="1">
                <a:solidFill>
                  <a:srgbClr val="7030A0"/>
                </a:solidFill>
              </a:rPr>
              <a:t>6, 5, 4, 3, 2, 1</a:t>
            </a:r>
            <a:r>
              <a:rPr lang="en-CA" sz="2400"/>
              <a:t>  OR   </a:t>
            </a:r>
            <a:r>
              <a:rPr lang="en-CA" sz="2400" b="1">
                <a:solidFill>
                  <a:srgbClr val="7030A0"/>
                </a:solidFill>
              </a:rPr>
              <a:t>1, 2, 3, 4, 5, 6 </a:t>
            </a:r>
            <a:r>
              <a:rPr lang="en-CA" sz="2400"/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700" y="3949700"/>
            <a:ext cx="1079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CA" sz="2400"/>
              <a:t>1, 2, 3, 4, 5, 6 makes sense because numbers usually operate from right-to-left (e.g. addition, multiplication)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9400" y="3429000"/>
            <a:ext cx="1074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CA" sz="2400"/>
              <a:t>6, 5, 4, 3, 2, 1 makes sense because we usually read from left-to-right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7500" y="5067300"/>
            <a:ext cx="1079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CA" sz="2800" b="1">
                <a:solidFill>
                  <a:schemeClr val="accent2"/>
                </a:solidFill>
              </a:rPr>
              <a:t>Big Endian</a:t>
            </a:r>
            <a:r>
              <a:rPr lang="en-CA" sz="2800"/>
              <a:t>: 	most-significant byte first</a:t>
            </a:r>
          </a:p>
          <a:p>
            <a:pPr lvl="1"/>
            <a:r>
              <a:rPr lang="en-CA" sz="2800" b="1">
                <a:solidFill>
                  <a:schemeClr val="accent2"/>
                </a:solidFill>
              </a:rPr>
              <a:t>Little Endian</a:t>
            </a:r>
            <a:r>
              <a:rPr lang="en-CA" sz="2800"/>
              <a:t>: 	least-significant byte first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99500" y="5549900"/>
            <a:ext cx="12899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/>
              <a:t>Intel, arm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58048" y="5123934"/>
            <a:ext cx="36188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200">
                <a:solidFill>
                  <a:srgbClr val="222222"/>
                </a:solidFill>
                <a:cs typeface="Arial" panose="020B0604020202020204" pitchFamily="34" charset="0"/>
              </a:rPr>
              <a:t>SPARC, Power, PowerPC, MIPS</a:t>
            </a:r>
            <a:endParaRPr lang="en-CA" sz="2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98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Socket Communication Protocol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Pipes and Sockets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26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647700" y="1765300"/>
            <a:ext cx="11036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/>
              <a:t>There is a need to establish an </a:t>
            </a:r>
            <a:r>
              <a:rPr lang="en-CA" sz="2800" b="1">
                <a:solidFill>
                  <a:schemeClr val="accent2"/>
                </a:solidFill>
              </a:rPr>
              <a:t>explicit</a:t>
            </a:r>
            <a:r>
              <a:rPr lang="en-CA" sz="2800"/>
              <a:t> </a:t>
            </a:r>
            <a:r>
              <a:rPr lang="en-CA" sz="2800" b="1">
                <a:solidFill>
                  <a:schemeClr val="accent2"/>
                </a:solidFill>
              </a:rPr>
              <a:t>protocol</a:t>
            </a:r>
            <a:r>
              <a:rPr lang="en-CA" sz="2800">
                <a:solidFill>
                  <a:schemeClr val="accent2"/>
                </a:solidFill>
              </a:rPr>
              <a:t> </a:t>
            </a:r>
            <a:r>
              <a:rPr lang="en-CA" sz="2800"/>
              <a:t>for your application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0400" y="2273300"/>
            <a:ext cx="11036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/>
              <a:t>Most web-based communication is </a:t>
            </a:r>
            <a:r>
              <a:rPr lang="en-CA" sz="2800" b="1">
                <a:solidFill>
                  <a:schemeClr val="accent2"/>
                </a:solidFill>
              </a:rPr>
              <a:t>text-based</a:t>
            </a:r>
            <a:r>
              <a:rPr lang="en-CA" sz="2800"/>
              <a:t> (e.g. HTML or JSON)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700" y="2806700"/>
            <a:ext cx="11036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/>
              <a:t>For raw numbers, byte order and size needs to be explicitly stated.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9900" y="3771900"/>
            <a:ext cx="110362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E.g.  Messages are sent with a </a:t>
            </a:r>
            <a:r>
              <a:rPr lang="en-CA" sz="2400" b="1">
                <a:solidFill>
                  <a:schemeClr val="accent2"/>
                </a:solidFill>
              </a:rPr>
              <a:t>2-byte</a:t>
            </a:r>
            <a:r>
              <a:rPr lang="en-CA" sz="2400"/>
              <a:t> message-type </a:t>
            </a:r>
            <a:r>
              <a:rPr lang="en-CA" sz="2400" b="1">
                <a:solidFill>
                  <a:schemeClr val="accent2"/>
                </a:solidFill>
              </a:rPr>
              <a:t>identifier</a:t>
            </a:r>
            <a:r>
              <a:rPr lang="en-CA" sz="2400"/>
              <a:t>, followed by a </a:t>
            </a:r>
            <a:r>
              <a:rPr lang="en-CA" sz="2400" b="1">
                <a:solidFill>
                  <a:schemeClr val="accent2"/>
                </a:solidFill>
              </a:rPr>
              <a:t>4-byte little-endian integer </a:t>
            </a:r>
            <a:r>
              <a:rPr lang="en-CA" sz="2400"/>
              <a:t>indicating the remainder of the message size, followed by UTF-8 text-based content in JSON format that ends with a terminating zero.</a:t>
            </a:r>
          </a:p>
          <a:p>
            <a:endParaRPr lang="en-CA" sz="2400"/>
          </a:p>
        </p:txBody>
      </p:sp>
      <p:sp>
        <p:nvSpPr>
          <p:cNvPr id="10" name="TextBox 9"/>
          <p:cNvSpPr txBox="1"/>
          <p:nvPr/>
        </p:nvSpPr>
        <p:spPr>
          <a:xfrm>
            <a:off x="520700" y="5257800"/>
            <a:ext cx="1111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0x6a 0x73 0x10 0x00 0x00 0x00 0x7b 0x22 0x6d 0x73 0x67 0x22 0x3a 0x22 0x68 0x65 0x6c 0x6c 0x6f 0x22 0x7d 0x00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0400" y="5651500"/>
            <a:ext cx="77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type =</a:t>
            </a:r>
          </a:p>
          <a:p>
            <a:r>
              <a:rPr lang="en-CA"/>
              <a:t> ‘j’ ‘s’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95500" y="5702300"/>
            <a:ext cx="98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size = 16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62600" y="5689600"/>
            <a:ext cx="257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content = {“msg”:“hello”}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8000" y="5283200"/>
            <a:ext cx="1054100" cy="3429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1562100" y="5283200"/>
            <a:ext cx="2006600" cy="3429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3568700" y="5283200"/>
            <a:ext cx="7988300" cy="3429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685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Application Program Interface (API)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Pipes and Sockets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27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635000" y="1612900"/>
            <a:ext cx="1088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Once the communication protocol is established, the client and server can successfully send and receive data, ensuring it is </a:t>
            </a:r>
            <a:r>
              <a:rPr lang="en-CA" sz="2400" b="1">
                <a:solidFill>
                  <a:schemeClr val="accent2"/>
                </a:solidFill>
              </a:rPr>
              <a:t>consistent</a:t>
            </a:r>
            <a:r>
              <a:rPr lang="en-CA" sz="2400"/>
              <a:t> between the two endpoints. The protocol isn’t concerned with the actual content of the data apart from its structure.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7700" y="3124200"/>
            <a:ext cx="109855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CA" sz="2400"/>
              <a:t>In many applications, the data informs the client/server to perform some </a:t>
            </a:r>
            <a:r>
              <a:rPr lang="en-CA" sz="2400" b="1">
                <a:solidFill>
                  <a:schemeClr val="accent2"/>
                </a:solidFill>
              </a:rPr>
              <a:t>action</a:t>
            </a:r>
            <a:r>
              <a:rPr lang="en-CA" sz="2400"/>
              <a:t>.  We call the set of </a:t>
            </a:r>
            <a:r>
              <a:rPr lang="en-CA" sz="2400" b="1">
                <a:solidFill>
                  <a:schemeClr val="accent2"/>
                </a:solidFill>
              </a:rPr>
              <a:t>allowable actions </a:t>
            </a:r>
            <a:r>
              <a:rPr lang="en-CA" sz="2400"/>
              <a:t>and their </a:t>
            </a:r>
            <a:r>
              <a:rPr lang="en-CA" sz="2400" b="1">
                <a:solidFill>
                  <a:schemeClr val="accent2"/>
                </a:solidFill>
              </a:rPr>
              <a:t>parameters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the Application Program Interface (</a:t>
            </a:r>
            <a:r>
              <a:rPr lang="en-CA" sz="2400" b="1">
                <a:solidFill>
                  <a:schemeClr val="accent2"/>
                </a:solidFill>
              </a:rPr>
              <a:t>API</a:t>
            </a:r>
            <a:r>
              <a:rPr lang="en-CA" sz="2400"/>
              <a:t>).  </a:t>
            </a:r>
          </a:p>
          <a:p>
            <a:pPr lvl="1">
              <a:spcAft>
                <a:spcPts val="1200"/>
              </a:spcAft>
            </a:pPr>
            <a:r>
              <a:rPr lang="en-CA" sz="2400"/>
              <a:t>E.g. The message content may ask the server to add a song to a database, or request directions on a Google Map.  </a:t>
            </a:r>
          </a:p>
          <a:p>
            <a:pPr>
              <a:spcAft>
                <a:spcPts val="1200"/>
              </a:spcAft>
            </a:pPr>
            <a:r>
              <a:rPr lang="en-CA" sz="2400"/>
              <a:t>After each </a:t>
            </a:r>
            <a:r>
              <a:rPr lang="en-CA" sz="2400" b="1">
                <a:solidFill>
                  <a:schemeClr val="accent2"/>
                </a:solidFill>
              </a:rPr>
              <a:t>request</a:t>
            </a:r>
            <a:r>
              <a:rPr lang="en-CA" sz="2400"/>
              <a:t> there is usually a </a:t>
            </a:r>
            <a:r>
              <a:rPr lang="en-CA" sz="2400" b="1">
                <a:solidFill>
                  <a:schemeClr val="accent2"/>
                </a:solidFill>
              </a:rPr>
              <a:t>response </a:t>
            </a:r>
            <a:r>
              <a:rPr lang="en-CA" sz="2400"/>
              <a:t>to inform the client the status of the action, or return results.</a:t>
            </a:r>
          </a:p>
        </p:txBody>
      </p:sp>
    </p:spTree>
    <p:extLst>
      <p:ext uri="{BB962C8B-B14F-4D97-AF65-F5344CB8AC3E}">
        <p14:creationId xmlns:p14="http://schemas.microsoft.com/office/powerpoint/2010/main" val="378026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Application Program Interface (API)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Pipes and Sockets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28</a:t>
            </a:fld>
            <a:endParaRPr lang="en-CA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45200" y="1584890"/>
            <a:ext cx="5473700" cy="461271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42830" rIns="0" bIns="14283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 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  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"results"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: [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      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      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"formatted_address"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"1600 Amphitheatre Parkway, Mountain View, CA 94043, USA"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      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"geometry"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: 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       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"location"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: 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          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"lat"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37.4224764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        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"lng"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: -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122.0842499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      },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           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"location_type"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"ROOFTOP"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         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"viewport"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: 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            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"northeast"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: 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             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"lat"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37.4238253802915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             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"lng"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: -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122.0829009197085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         },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        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"southwest"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: 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         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"lat"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37.4211274197085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         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"lng"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: -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122.0855988802915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       }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            }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       },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      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"place_id"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"ChIJ2eUgeAK6j4ARbn5u_wAGqWA"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      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"types"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: [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"street_address"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]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    }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 ],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  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"status"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"OK"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 }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5000" y="5950635"/>
            <a:ext cx="4572000" cy="285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/>
              <a:t>https://developers.google.com/maps/documentation/geocoding/start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2300" y="1841500"/>
            <a:ext cx="4889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/>
              <a:t>e.g. Google Maps has an API for finding locations.  HTTP requests are made of the form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54124"/>
            <a:ext cx="65" cy="56544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42830" rIns="0" bIns="14283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3272135"/>
            <a:ext cx="5524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>
                <a:solidFill>
                  <a:schemeClr val="accent4"/>
                </a:solidFill>
              </a:rPr>
              <a:t>https://maps.googleapis.com/maps/api/geocode/json?</a:t>
            </a:r>
            <a:r>
              <a:rPr lang="en-CA" b="1">
                <a:solidFill>
                  <a:schemeClr val="accent2"/>
                </a:solidFill>
              </a:rPr>
              <a:t>address=1600+Amphitheatre+Parkway,+Mountain+View,+CA</a:t>
            </a:r>
            <a:r>
              <a:rPr lang="en-CA" b="1">
                <a:solidFill>
                  <a:schemeClr val="accent4"/>
                </a:solidFill>
              </a:rPr>
              <a:t>&amp;</a:t>
            </a:r>
            <a:r>
              <a:rPr lang="en-CA" b="1">
                <a:solidFill>
                  <a:schemeClr val="accent2"/>
                </a:solidFill>
              </a:rPr>
              <a:t>key=YOUR_API_KEY</a:t>
            </a:r>
            <a:r>
              <a:rPr lang="en-CA" b="1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100" y="4693335"/>
            <a:ext cx="54356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200"/>
              <a:t>Google will then respond to your request with a JSON-formatted string according to the API specification.</a:t>
            </a:r>
          </a:p>
        </p:txBody>
      </p:sp>
    </p:spTree>
    <p:extLst>
      <p:ext uri="{BB962C8B-B14F-4D97-AF65-F5344CB8AC3E}">
        <p14:creationId xmlns:p14="http://schemas.microsoft.com/office/powerpoint/2010/main" val="42513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Homework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Use Case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29</a:t>
            </a:fld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1562100" y="2381935"/>
            <a:ext cx="9931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200" b="1">
                <a:solidFill>
                  <a:schemeClr val="accent5"/>
                </a:solidFill>
              </a:rPr>
              <a:t>https://www.youtube.com/watch?v=tLJXJLfLCCM&amp;list=PL05DE2D2EDDEA8D68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1879600"/>
            <a:ext cx="8260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Go through the tutorial on Use Case Diagrams in Visual Paradigm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8500" y="3314700"/>
            <a:ext cx="991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smtClean="0"/>
              <a:t>Read/compile/run </a:t>
            </a:r>
            <a:r>
              <a:rPr lang="en-CA" sz="2400"/>
              <a:t>the examples in: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31900" y="3886200"/>
            <a:ext cx="27468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examples/q4_pipe</a:t>
            </a:r>
          </a:p>
          <a:p>
            <a:r>
              <a:rPr lang="en-CA" sz="2400"/>
              <a:t>examples/q6_socket</a:t>
            </a:r>
          </a:p>
          <a:p>
            <a:endParaRPr lang="en-CA" sz="2400"/>
          </a:p>
          <a:p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202996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Pipes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Pipes and Sockets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</a:t>
            </a:fld>
            <a:endParaRPr lang="en-CA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964488" y="3887788"/>
            <a:ext cx="1266825" cy="15430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8013700" y="3435351"/>
            <a:ext cx="1138238" cy="3190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CA" altLang="en-US" sz="1400">
              <a:latin typeface="Arial" panose="020B0604020202020204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978775" y="3392488"/>
            <a:ext cx="1138238" cy="31908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CA" altLang="en-US" sz="1400">
                <a:latin typeface="Arial" panose="020B0604020202020204" pitchFamily="34" charset="0"/>
              </a:rPr>
              <a:t>Buffer Top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894638" y="5534026"/>
            <a:ext cx="1319212" cy="3190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CA" altLang="en-US" sz="1400">
              <a:latin typeface="Arial" panose="020B0604020202020204" pitchFamily="34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869238" y="5507038"/>
            <a:ext cx="1319212" cy="31908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CA" altLang="en-US" sz="1400">
                <a:latin typeface="Arial" panose="020B0604020202020204" pitchFamily="34" charset="0"/>
              </a:rPr>
              <a:t>Buffer Bottom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929563" y="3833813"/>
            <a:ext cx="1266825" cy="15605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7927975" y="4048126"/>
            <a:ext cx="127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7929563" y="4273551"/>
            <a:ext cx="127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7921625" y="4489451"/>
            <a:ext cx="127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7929563" y="4721226"/>
            <a:ext cx="127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28" name="Line 20"/>
          <p:cNvSpPr>
            <a:spLocks noChangeShapeType="1"/>
          </p:cNvSpPr>
          <p:nvPr/>
        </p:nvSpPr>
        <p:spPr bwMode="auto">
          <a:xfrm>
            <a:off x="7931150" y="4946651"/>
            <a:ext cx="127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29" name="Line 21"/>
          <p:cNvSpPr>
            <a:spLocks noChangeShapeType="1"/>
          </p:cNvSpPr>
          <p:nvPr/>
        </p:nvSpPr>
        <p:spPr bwMode="auto">
          <a:xfrm>
            <a:off x="7923213" y="5162551"/>
            <a:ext cx="127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6884988" y="4864101"/>
            <a:ext cx="10525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 flipH="1">
            <a:off x="9229725" y="4108451"/>
            <a:ext cx="1258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5372100" y="4616451"/>
            <a:ext cx="1768475" cy="508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CA" altLang="en-US" sz="1400">
              <a:latin typeface="Arial" panose="020B0604020202020204" pitchFamily="34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346700" y="4583113"/>
            <a:ext cx="1768475" cy="508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CA" altLang="en-US" sz="1400">
                <a:latin typeface="Arial" panose="020B0604020202020204" pitchFamily="34" charset="0"/>
              </a:rPr>
              <a:t>Pointer to Reading </a:t>
            </a:r>
            <a:br>
              <a:rPr lang="en-CA" altLang="en-US" sz="1400">
                <a:latin typeface="Arial" panose="020B0604020202020204" pitchFamily="34" charset="0"/>
              </a:rPr>
            </a:br>
            <a:r>
              <a:rPr lang="en-CA" altLang="en-US" sz="1400">
                <a:latin typeface="Arial" panose="020B0604020202020204" pitchFamily="34" charset="0"/>
              </a:rPr>
              <a:t>Position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0042525" y="3857626"/>
            <a:ext cx="1768475" cy="508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CA" altLang="en-US" sz="1400">
              <a:latin typeface="Arial" panose="020B0604020202020204" pitchFamily="34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0017125" y="3824288"/>
            <a:ext cx="1768475" cy="508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CA" altLang="en-US" sz="1400">
                <a:latin typeface="Arial" panose="020B0604020202020204" pitchFamily="34" charset="0"/>
              </a:rPr>
              <a:t>Pointer to Writing </a:t>
            </a:r>
            <a:br>
              <a:rPr lang="en-CA" altLang="en-US" sz="1400">
                <a:latin typeface="Arial" panose="020B0604020202020204" pitchFamily="34" charset="0"/>
              </a:rPr>
            </a:br>
            <a:r>
              <a:rPr lang="en-CA" altLang="en-US" sz="1400">
                <a:latin typeface="Arial" panose="020B0604020202020204" pitchFamily="34" charset="0"/>
              </a:rPr>
              <a:t>Position</a:t>
            </a:r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7375525" y="3910013"/>
            <a:ext cx="414338" cy="1466850"/>
          </a:xfrm>
          <a:prstGeom prst="ellipse">
            <a:avLst/>
          </a:prstGeom>
          <a:noFill/>
          <a:ln w="1905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9423400" y="3883026"/>
            <a:ext cx="414338" cy="1466850"/>
          </a:xfrm>
          <a:prstGeom prst="ellipse">
            <a:avLst/>
          </a:prstGeom>
          <a:noFill/>
          <a:ln w="1905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38" name="Line 56"/>
          <p:cNvSpPr>
            <a:spLocks noChangeShapeType="1"/>
          </p:cNvSpPr>
          <p:nvPr/>
        </p:nvSpPr>
        <p:spPr bwMode="auto">
          <a:xfrm flipV="1">
            <a:off x="9420225" y="4538663"/>
            <a:ext cx="1588" cy="106363"/>
          </a:xfrm>
          <a:prstGeom prst="line">
            <a:avLst/>
          </a:prstGeom>
          <a:noFill/>
          <a:ln w="0">
            <a:solidFill>
              <a:schemeClr val="fol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39" name="Line 57"/>
          <p:cNvSpPr>
            <a:spLocks noChangeShapeType="1"/>
          </p:cNvSpPr>
          <p:nvPr/>
        </p:nvSpPr>
        <p:spPr bwMode="auto">
          <a:xfrm flipV="1">
            <a:off x="7477125" y="4600576"/>
            <a:ext cx="1588" cy="120650"/>
          </a:xfrm>
          <a:prstGeom prst="line">
            <a:avLst/>
          </a:prstGeom>
          <a:noFill/>
          <a:ln w="0">
            <a:solidFill>
              <a:schemeClr val="fol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40" name="Line 58"/>
          <p:cNvSpPr>
            <a:spLocks noChangeShapeType="1"/>
          </p:cNvSpPr>
          <p:nvPr/>
        </p:nvSpPr>
        <p:spPr bwMode="auto">
          <a:xfrm flipH="1">
            <a:off x="7778750" y="4678363"/>
            <a:ext cx="4763" cy="112713"/>
          </a:xfrm>
          <a:prstGeom prst="line">
            <a:avLst/>
          </a:prstGeom>
          <a:noFill/>
          <a:ln w="0">
            <a:solidFill>
              <a:schemeClr val="fol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41" name="Line 59"/>
          <p:cNvSpPr>
            <a:spLocks noChangeShapeType="1"/>
          </p:cNvSpPr>
          <p:nvPr/>
        </p:nvSpPr>
        <p:spPr bwMode="auto">
          <a:xfrm flipH="1">
            <a:off x="9839325" y="4559301"/>
            <a:ext cx="4763" cy="112712"/>
          </a:xfrm>
          <a:prstGeom prst="line">
            <a:avLst/>
          </a:prstGeom>
          <a:noFill/>
          <a:ln w="0">
            <a:solidFill>
              <a:schemeClr val="fol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42" name="TextBox 41"/>
          <p:cNvSpPr txBox="1"/>
          <p:nvPr/>
        </p:nvSpPr>
        <p:spPr>
          <a:xfrm>
            <a:off x="685800" y="1689100"/>
            <a:ext cx="11036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Pipes are usually implemented using </a:t>
            </a:r>
            <a:r>
              <a:rPr lang="en-CA" sz="2400" b="1">
                <a:solidFill>
                  <a:schemeClr val="accent2"/>
                </a:solidFill>
              </a:rPr>
              <a:t>circular buffers</a:t>
            </a:r>
            <a:r>
              <a:rPr lang="en-CA" sz="2400"/>
              <a:t>: the “beginning” of the buffer advances and wraps around as you read from the buffer.  The end also wraps around.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98500" y="2794000"/>
            <a:ext cx="609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Care must be taken not to write so much as to wrap around and overwrite unread data.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23900" y="3886200"/>
            <a:ext cx="4521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The pipe implementation generally handles this </a:t>
            </a:r>
            <a:r>
              <a:rPr lang="en-CA" sz="2400" b="1">
                <a:solidFill>
                  <a:schemeClr val="accent2"/>
                </a:solidFill>
              </a:rPr>
              <a:t>synchronization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internally, blocking writes while the pipe is full.</a:t>
            </a:r>
          </a:p>
        </p:txBody>
      </p:sp>
    </p:spTree>
    <p:extLst>
      <p:ext uri="{BB962C8B-B14F-4D97-AF65-F5344CB8AC3E}">
        <p14:creationId xmlns:p14="http://schemas.microsoft.com/office/powerpoint/2010/main" val="333793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209" y="509760"/>
            <a:ext cx="10058400" cy="778109"/>
          </a:xfrm>
        </p:spPr>
        <p:txBody>
          <a:bodyPr/>
          <a:lstStyle/>
          <a:p>
            <a:r>
              <a:rPr lang="en-CA"/>
              <a:t>Pipes: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1453243"/>
            <a:ext cx="11328400" cy="1328057"/>
          </a:xfrm>
        </p:spPr>
        <p:txBody>
          <a:bodyPr>
            <a:normAutofit/>
          </a:bodyPr>
          <a:lstStyle/>
          <a:p>
            <a:r>
              <a:rPr lang="en-CA" sz="2400"/>
              <a:t>Any process attempting to </a:t>
            </a:r>
            <a:r>
              <a:rPr lang="en-CA" sz="2400" b="1">
                <a:solidFill>
                  <a:schemeClr val="accent2"/>
                </a:solidFill>
              </a:rPr>
              <a:t>read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from an empty pipe will generally </a:t>
            </a:r>
            <a:r>
              <a:rPr lang="en-CA" sz="2400" b="1">
                <a:solidFill>
                  <a:schemeClr val="accent2"/>
                </a:solidFill>
              </a:rPr>
              <a:t>block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(or wait) until data is available.  This will cause the thread to </a:t>
            </a:r>
            <a:r>
              <a:rPr lang="en-CA" sz="2400" b="1">
                <a:solidFill>
                  <a:schemeClr val="accent2"/>
                </a:solidFill>
              </a:rPr>
              <a:t>suspend</a:t>
            </a:r>
            <a:r>
              <a:rPr lang="en-CA" sz="2400"/>
              <a:t>.  It will be awoken automatically when data is available.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Pipes and Sockets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4</a:t>
            </a:fld>
            <a:endParaRPr lang="en-CA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462463" y="2706692"/>
            <a:ext cx="5781676" cy="606426"/>
            <a:chOff x="2004" y="1882"/>
            <a:chExt cx="3642" cy="382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134" y="1882"/>
              <a:ext cx="1358" cy="381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8" name="Line 18"/>
            <p:cNvSpPr>
              <a:spLocks noChangeShapeType="1"/>
            </p:cNvSpPr>
            <p:nvPr/>
          </p:nvSpPr>
          <p:spPr bwMode="auto">
            <a:xfrm>
              <a:off x="3492" y="2067"/>
              <a:ext cx="66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228" y="1957"/>
              <a:ext cx="1418" cy="19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 altLang="en-US" sz="1400" b="1">
                  <a:latin typeface="Arial" panose="020B0604020202020204" pitchFamily="34" charset="0"/>
                </a:rPr>
                <a:t>Read Operation </a:t>
              </a:r>
              <a:r>
                <a:rPr lang="en-CA" altLang="en-US" sz="1400" b="1" u="sng">
                  <a:latin typeface="Arial" panose="020B0604020202020204" pitchFamily="34" charset="0"/>
                </a:rPr>
                <a:t>Blocked</a:t>
              </a:r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2009" y="1882"/>
              <a:ext cx="1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11" name="Line 23"/>
            <p:cNvSpPr>
              <a:spLocks noChangeShapeType="1"/>
            </p:cNvSpPr>
            <p:nvPr/>
          </p:nvSpPr>
          <p:spPr bwMode="auto">
            <a:xfrm>
              <a:off x="2004" y="2263"/>
              <a:ext cx="1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12" name="Line 24"/>
            <p:cNvSpPr>
              <a:spLocks noChangeShapeType="1"/>
            </p:cNvSpPr>
            <p:nvPr/>
          </p:nvSpPr>
          <p:spPr bwMode="auto">
            <a:xfrm>
              <a:off x="3493" y="1882"/>
              <a:ext cx="1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13" name="Line 25"/>
            <p:cNvSpPr>
              <a:spLocks noChangeShapeType="1"/>
            </p:cNvSpPr>
            <p:nvPr/>
          </p:nvSpPr>
          <p:spPr bwMode="auto">
            <a:xfrm>
              <a:off x="3493" y="2264"/>
              <a:ext cx="1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379" y="1978"/>
              <a:ext cx="811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CA" alt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Empty</a:t>
              </a:r>
              <a:r>
                <a:rPr lang="en-CA" altLang="en-US" sz="1600">
                  <a:latin typeface="Arial" panose="020B0604020202020204" pitchFamily="34" charset="0"/>
                </a:rPr>
                <a:t> Pipeline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149" y="1930"/>
              <a:ext cx="37" cy="294"/>
            </a:xfrm>
            <a:prstGeom prst="rect">
              <a:avLst/>
            </a:prstGeom>
            <a:solidFill>
              <a:srgbClr val="3366FF"/>
            </a:solidFill>
            <a:ln w="28575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438" y="1933"/>
              <a:ext cx="37" cy="294"/>
            </a:xfrm>
            <a:prstGeom prst="rect">
              <a:avLst/>
            </a:prstGeom>
            <a:solidFill>
              <a:srgbClr val="3366FF"/>
            </a:solidFill>
            <a:ln w="28575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</p:grp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67262" y="5298281"/>
            <a:ext cx="2155825" cy="604838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18" name="Line 30"/>
          <p:cNvSpPr>
            <a:spLocks noChangeShapeType="1"/>
          </p:cNvSpPr>
          <p:nvPr/>
        </p:nvSpPr>
        <p:spPr bwMode="auto">
          <a:xfrm>
            <a:off x="3709987" y="5626894"/>
            <a:ext cx="10541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966912" y="5464969"/>
            <a:ext cx="2262188" cy="31432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sz="1400" b="1">
                <a:latin typeface="Arial" panose="020B0604020202020204" pitchFamily="34" charset="0"/>
              </a:rPr>
              <a:t>Write Operation </a:t>
            </a:r>
            <a:r>
              <a:rPr lang="en-CA" altLang="en-US" sz="1400" b="1" u="sng">
                <a:latin typeface="Arial" panose="020B0604020202020204" pitchFamily="34" charset="0"/>
              </a:rPr>
              <a:t>Blocked</a:t>
            </a:r>
          </a:p>
        </p:txBody>
      </p:sp>
      <p:sp>
        <p:nvSpPr>
          <p:cNvPr id="20" name="Line 32"/>
          <p:cNvSpPr>
            <a:spLocks noChangeShapeType="1"/>
          </p:cNvSpPr>
          <p:nvPr/>
        </p:nvSpPr>
        <p:spPr bwMode="auto">
          <a:xfrm>
            <a:off x="4568825" y="5298281"/>
            <a:ext cx="1984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21" name="Line 33"/>
          <p:cNvSpPr>
            <a:spLocks noChangeShapeType="1"/>
          </p:cNvSpPr>
          <p:nvPr/>
        </p:nvSpPr>
        <p:spPr bwMode="auto">
          <a:xfrm>
            <a:off x="4560887" y="5903119"/>
            <a:ext cx="1984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>
            <a:off x="6924675" y="5298281"/>
            <a:ext cx="1984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23" name="Line 35"/>
          <p:cNvSpPr>
            <a:spLocks noChangeShapeType="1"/>
          </p:cNvSpPr>
          <p:nvPr/>
        </p:nvSpPr>
        <p:spPr bwMode="auto">
          <a:xfrm>
            <a:off x="6924675" y="5904706"/>
            <a:ext cx="1984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156200" y="5450681"/>
            <a:ext cx="12874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CA" altLang="en-US" sz="1600" b="1">
                <a:solidFill>
                  <a:srgbClr val="FF0000"/>
                </a:solidFill>
                <a:latin typeface="Arial" panose="020B0604020202020204" pitchFamily="34" charset="0"/>
              </a:rPr>
              <a:t>FULL</a:t>
            </a:r>
            <a:r>
              <a:rPr lang="en-CA" altLang="en-US" sz="1600">
                <a:latin typeface="Arial" panose="020B0604020202020204" pitchFamily="34" charset="0"/>
              </a:rPr>
              <a:t> Pipeline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791075" y="5372894"/>
            <a:ext cx="58737" cy="466725"/>
          </a:xfrm>
          <a:prstGeom prst="rect">
            <a:avLst/>
          </a:prstGeom>
          <a:solidFill>
            <a:srgbClr val="3366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837362" y="5377656"/>
            <a:ext cx="58738" cy="466725"/>
          </a:xfrm>
          <a:prstGeom prst="rect">
            <a:avLst/>
          </a:prstGeom>
          <a:solidFill>
            <a:srgbClr val="3366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7" name="Rectangle 26"/>
          <p:cNvSpPr/>
          <p:nvPr/>
        </p:nvSpPr>
        <p:spPr>
          <a:xfrm>
            <a:off x="342900" y="3705136"/>
            <a:ext cx="1150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/>
              <a:t>Any process attempting to </a:t>
            </a:r>
            <a:r>
              <a:rPr lang="en-CA" sz="2400" b="1">
                <a:solidFill>
                  <a:schemeClr val="accent2"/>
                </a:solidFill>
              </a:rPr>
              <a:t>write </a:t>
            </a:r>
            <a:r>
              <a:rPr lang="en-CA" sz="2400"/>
              <a:t>to a full pipe will generally </a:t>
            </a:r>
            <a:r>
              <a:rPr lang="en-CA" sz="2400" b="1">
                <a:solidFill>
                  <a:schemeClr val="accent2"/>
                </a:solidFill>
              </a:rPr>
              <a:t>block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(or wait) until </a:t>
            </a:r>
            <a:r>
              <a:rPr lang="en-CA" sz="2400" i="1"/>
              <a:t>all</a:t>
            </a:r>
            <a:r>
              <a:rPr lang="en-CA" sz="2400"/>
              <a:t> contents are written to the pipe.  This will cause the thread to </a:t>
            </a:r>
            <a:r>
              <a:rPr lang="en-CA" sz="2400" b="1">
                <a:solidFill>
                  <a:schemeClr val="accent2"/>
                </a:solidFill>
              </a:rPr>
              <a:t>suspend</a:t>
            </a:r>
            <a:r>
              <a:rPr lang="en-CA" sz="2400"/>
              <a:t>.  It will be awoken automatically when there is room to write the data.</a:t>
            </a:r>
          </a:p>
        </p:txBody>
      </p:sp>
    </p:spTree>
    <p:extLst>
      <p:ext uri="{BB962C8B-B14F-4D97-AF65-F5344CB8AC3E}">
        <p14:creationId xmlns:p14="http://schemas.microsoft.com/office/powerpoint/2010/main" val="165841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/>
              <a:t>Pipes – Synchronization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Pipes and Sockets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5</a:t>
            </a:fld>
            <a:endParaRPr lang="en-CA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4928" y="1715512"/>
            <a:ext cx="10737119" cy="1211445"/>
          </a:xfrm>
        </p:spPr>
        <p:txBody>
          <a:bodyPr>
            <a:normAutofit/>
          </a:bodyPr>
          <a:lstStyle/>
          <a:p>
            <a:r>
              <a:rPr lang="en-CA" sz="2400" b="1"/>
              <a:t>The discrepancy:</a:t>
            </a:r>
            <a:r>
              <a:rPr lang="en-CA" sz="2400"/>
              <a:t> reading to a pipe will return if only </a:t>
            </a:r>
            <a:r>
              <a:rPr lang="en-CA" sz="2400" i="1"/>
              <a:t>some</a:t>
            </a:r>
            <a:r>
              <a:rPr lang="en-CA" sz="2400"/>
              <a:t> bytes we requested are available, writing will only return when </a:t>
            </a:r>
            <a:r>
              <a:rPr lang="en-CA" sz="2400" i="1"/>
              <a:t>all</a:t>
            </a:r>
            <a:r>
              <a:rPr lang="en-CA" sz="2400"/>
              <a:t> of the bytes are written.  Why?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75487" y="2911786"/>
            <a:ext cx="10737119" cy="964299"/>
          </a:xfrm>
          <a:prstGeom prst="rect">
            <a:avLst/>
          </a:prstGeom>
          <a:noFill/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/>
              <a:t>When reading, we don’t always know how many bytes to expect. Instead, we generally read data in blocks into a fixed-length buffer, and parse/assemble them after-the-fact.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90321" y="4302265"/>
            <a:ext cx="10737119" cy="1211445"/>
          </a:xfrm>
          <a:prstGeom prst="rect">
            <a:avLst/>
          </a:prstGeom>
          <a:noFill/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/>
              <a:t>Since reading/writing can potentially cause the current thread to </a:t>
            </a:r>
            <a:r>
              <a:rPr lang="en-CA" sz="2400" b="1">
                <a:solidFill>
                  <a:schemeClr val="accent2"/>
                </a:solidFill>
              </a:rPr>
              <a:t>suspend</a:t>
            </a:r>
            <a:r>
              <a:rPr lang="en-CA" sz="2400"/>
              <a:t>, it is usually adviced to handle this communication in a </a:t>
            </a:r>
            <a:r>
              <a:rPr lang="en-CA" sz="2400" b="1">
                <a:solidFill>
                  <a:schemeClr val="accent2"/>
                </a:solidFill>
              </a:rPr>
              <a:t>separate thread</a:t>
            </a:r>
            <a:r>
              <a:rPr lang="en-CA" sz="2400"/>
              <a:t>.  That way the blocked operation will not interfere with the rest of the process.</a:t>
            </a:r>
          </a:p>
        </p:txBody>
      </p:sp>
    </p:spTree>
    <p:extLst>
      <p:ext uri="{BB962C8B-B14F-4D97-AF65-F5344CB8AC3E}">
        <p14:creationId xmlns:p14="http://schemas.microsoft.com/office/powerpoint/2010/main" val="245309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/>
              <a:t>Basic Pipe – Usage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Pipes and Sockets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6</a:t>
            </a:fld>
            <a:endParaRPr lang="en-CA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4928" y="1658868"/>
            <a:ext cx="10737119" cy="1650774"/>
          </a:xfrm>
        </p:spPr>
        <p:txBody>
          <a:bodyPr>
            <a:normAutofit/>
          </a:bodyPr>
          <a:lstStyle/>
          <a:p>
            <a:r>
              <a:rPr lang="en-CA" sz="2400"/>
              <a:t>We create and connect to a basic pipe using a unique </a:t>
            </a:r>
            <a:r>
              <a:rPr lang="en-CA" sz="2400" b="1">
                <a:solidFill>
                  <a:schemeClr val="accent2"/>
                </a:solidFill>
              </a:rPr>
              <a:t>name</a:t>
            </a:r>
            <a:r>
              <a:rPr lang="en-CA" sz="2400"/>
              <a:t>, just like other named resources such as mutexes and shared memory.</a:t>
            </a:r>
          </a:p>
          <a:p>
            <a:r>
              <a:rPr lang="en-CA" sz="2400"/>
              <a:t>Rather than using OS-specific calls, we will use the CPEN333 course library.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06870" y="3072356"/>
            <a:ext cx="10116730" cy="3108543"/>
          </a:xfrm>
          <a:prstGeom prst="rect">
            <a:avLst/>
          </a:prstGeom>
          <a:solidFill>
            <a:srgbClr val="F5F5F5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basic_pipe :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virtual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named_resource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basic_pipe(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std::string&amp; name, size_t size = 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i="1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open();                             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open pipe for reading or writing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close();                            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prevent further writes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write(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void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buff, size_t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size);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writes data of a particular size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size_t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read(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buff, size_t size);    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reads data, returning number of bytes read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read_all(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buff, size_t size);  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reads exactly size bytes, blocking if needed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size_t available();                      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bytes available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i="1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bool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unlink();                           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unlinks name from pipe (Mac/Linux)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en-US" sz="3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43931"/>
            <a:ext cx="620659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24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613" y="150338"/>
            <a:ext cx="10058400" cy="778109"/>
          </a:xfrm>
        </p:spPr>
        <p:txBody>
          <a:bodyPr/>
          <a:lstStyle/>
          <a:p>
            <a:r>
              <a:rPr lang="en-CA"/>
              <a:t>Basic Pipe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Pipes and Sockets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7</a:t>
            </a:fld>
            <a:endParaRPr lang="en-CA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26455" y="1014092"/>
            <a:ext cx="5893701" cy="52937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&lt;cpen333/process/pipe.h&gt;</a:t>
            </a:r>
            <a:b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3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create or connect to pipe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cpen333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basic_pipe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pipe(</a:t>
            </a:r>
            <a:r>
              <a:rPr lang="en-US" altLang="en-US" sz="13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"shared_pipe"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pipe.open();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300" b="0" i="1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read integer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1" i="1" u="none" strike="noStrike" cap="none" normalizeH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pipe.read_all(&amp;x, </a:t>
            </a:r>
            <a:r>
              <a:rPr lang="en-US" altLang="en-US" sz="13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(x));</a:t>
            </a:r>
            <a:endParaRPr kumimoji="0" lang="en-US" altLang="en-US" sz="1300" b="0" i="1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read all of an array from the pipe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array[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  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pipe.read_all(&amp;array[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(array)) ; 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read a string until we get a terminating zero</a:t>
            </a:r>
            <a:b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(pipe.read(&amp;c, 1) &gt; 0) &amp;&amp; c !=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name.push_back(c);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en-US" sz="13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 pipe.close();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70520" y="1039493"/>
            <a:ext cx="5866727" cy="52937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&lt;cpen333/process/pipe.h&gt;</a:t>
            </a: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3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a shared pipe of size 1024 bytes</a:t>
            </a:r>
            <a:b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cpen333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basic_pipe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pipe(</a:t>
            </a:r>
            <a:r>
              <a:rPr lang="en-US" altLang="en-US" sz="13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"shared_pipe"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pipe.open();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write i to pipe</a:t>
            </a:r>
            <a:b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pipe.write(&amp;i, </a:t>
            </a:r>
            <a:r>
              <a:rPr lang="en-US" altLang="en-US" sz="13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en-US" sz="13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write array to pipe</a:t>
            </a:r>
            <a:b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array[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pipe.write(&amp;array[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(array));</a:t>
            </a: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write string to pipe,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  </a:t>
            </a: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including </a:t>
            </a:r>
            <a:r>
              <a:rPr lang="en-US" altLang="en-US" sz="13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terminating 0</a:t>
            </a: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"Snuffaluffagus"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pipe.write(name.c_str(), name.length()+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pipe.close();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68300" y="1879600"/>
            <a:ext cx="5626100" cy="457200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ounded Rectangle 8"/>
          <p:cNvSpPr/>
          <p:nvPr/>
        </p:nvSpPr>
        <p:spPr>
          <a:xfrm>
            <a:off x="6197600" y="1879600"/>
            <a:ext cx="5626100" cy="457200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ounded Rectangle 9"/>
          <p:cNvSpPr/>
          <p:nvPr/>
        </p:nvSpPr>
        <p:spPr>
          <a:xfrm>
            <a:off x="393700" y="2667000"/>
            <a:ext cx="5626100" cy="622300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ounded Rectangle 10"/>
          <p:cNvSpPr/>
          <p:nvPr/>
        </p:nvSpPr>
        <p:spPr>
          <a:xfrm>
            <a:off x="6223000" y="2667000"/>
            <a:ext cx="5626100" cy="622300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ounded Rectangle 11"/>
          <p:cNvSpPr/>
          <p:nvPr/>
        </p:nvSpPr>
        <p:spPr>
          <a:xfrm>
            <a:off x="393700" y="3454400"/>
            <a:ext cx="5626100" cy="622300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ounded Rectangle 12"/>
          <p:cNvSpPr/>
          <p:nvPr/>
        </p:nvSpPr>
        <p:spPr>
          <a:xfrm>
            <a:off x="6223000" y="3454400"/>
            <a:ext cx="5626100" cy="622300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ounded Rectangle 15"/>
          <p:cNvSpPr/>
          <p:nvPr/>
        </p:nvSpPr>
        <p:spPr>
          <a:xfrm>
            <a:off x="406400" y="4203700"/>
            <a:ext cx="5626100" cy="1346200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ounded Rectangle 16"/>
          <p:cNvSpPr/>
          <p:nvPr/>
        </p:nvSpPr>
        <p:spPr>
          <a:xfrm>
            <a:off x="6235700" y="4203700"/>
            <a:ext cx="5626100" cy="1346200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ounded Rectangle 17"/>
          <p:cNvSpPr/>
          <p:nvPr/>
        </p:nvSpPr>
        <p:spPr>
          <a:xfrm>
            <a:off x="2946400" y="4838700"/>
            <a:ext cx="1600200" cy="2921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ounded Rectangle 18"/>
          <p:cNvSpPr/>
          <p:nvPr/>
        </p:nvSpPr>
        <p:spPr>
          <a:xfrm>
            <a:off x="9715500" y="4737100"/>
            <a:ext cx="698500" cy="4064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407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2" animBg="1"/>
      <p:bldP spid="13" grpId="0" animBg="1"/>
      <p:bldP spid="13" grpId="2" animBg="1"/>
      <p:bldP spid="16" grpId="0" animBg="1"/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Notes on Basic 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0" y="1669143"/>
            <a:ext cx="10368280" cy="419995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/>
              <a:t>Once the “read” end of a pipe is closed, the writer cannot write any new data to the pipe (the method will return immediately).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/>
              <a:t>Once the “write” end is closed, the reader </a:t>
            </a:r>
            <a:r>
              <a:rPr lang="en-CA" sz="2400" i="1"/>
              <a:t>can</a:t>
            </a:r>
            <a:r>
              <a:rPr lang="en-CA" sz="2400"/>
              <a:t> read whatever data happens to be in the pipe already.  Once this is consumed, the reader will read the EOF marker, returning immediately.</a:t>
            </a:r>
          </a:p>
          <a:p>
            <a:endParaRPr lang="en-CA" sz="2400" b="1" i="1"/>
          </a:p>
          <a:p>
            <a:r>
              <a:rPr lang="en-CA" sz="2400" b="1" i="1"/>
              <a:t>The </a:t>
            </a:r>
            <a:r>
              <a:rPr lang="en-CA" sz="2200" b="1">
                <a:latin typeface="Courier New" panose="02070309020205020404" pitchFamily="49" charset="0"/>
                <a:cs typeface="Courier New" panose="02070309020205020404" pitchFamily="49" charset="0"/>
              </a:rPr>
              <a:t>basic_pipe</a:t>
            </a:r>
            <a:r>
              <a:rPr lang="en-CA" sz="2400" b="1" i="1"/>
              <a:t> implementation:</a:t>
            </a:r>
          </a:p>
          <a:p>
            <a:r>
              <a:rPr lang="en-CA" sz="2400"/>
              <a:t>This byte-wise “FIFO” does not explicitly enforce a single reader or single writer.  That is</a:t>
            </a:r>
            <a:r>
              <a:rPr lang="en-CA" sz="2400" i="1"/>
              <a:t> your</a:t>
            </a:r>
            <a:r>
              <a:rPr lang="en-CA" sz="2400"/>
              <a:t> job to keep track of.  Multiple readers/writers can lead to interleaved data unless you protect it with a </a:t>
            </a:r>
            <a:r>
              <a:rPr lang="en-CA" sz="2400" b="1">
                <a:solidFill>
                  <a:schemeClr val="accent2"/>
                </a:solidFill>
              </a:rPr>
              <a:t>mutex</a:t>
            </a:r>
            <a:r>
              <a:rPr lang="en-CA" sz="2400"/>
              <a:t>.</a:t>
            </a:r>
          </a:p>
          <a:p>
            <a:endParaRPr lang="en-CA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Pipes and Sockets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359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Pipes: Client-Server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Pipes and Sockets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9</a:t>
            </a:fld>
            <a:endParaRPr lang="en-CA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4928" y="1658868"/>
            <a:ext cx="10737119" cy="3065532"/>
          </a:xfrm>
        </p:spPr>
        <p:txBody>
          <a:bodyPr>
            <a:normAutofit/>
          </a:bodyPr>
          <a:lstStyle/>
          <a:p>
            <a:r>
              <a:rPr lang="en-CA" sz="2400"/>
              <a:t>On Windows, named pipes are </a:t>
            </a:r>
            <a:r>
              <a:rPr lang="en-CA" sz="2400" b="1">
                <a:solidFill>
                  <a:schemeClr val="accent2"/>
                </a:solidFill>
              </a:rPr>
              <a:t>bidirectional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(like having two pipes – one in each direction).  Furthermore, they use a </a:t>
            </a:r>
            <a:r>
              <a:rPr lang="en-CA" sz="2400" b="1">
                <a:solidFill>
                  <a:schemeClr val="accent2"/>
                </a:solidFill>
              </a:rPr>
              <a:t>client-server</a:t>
            </a:r>
            <a:r>
              <a:rPr lang="en-CA" sz="2400"/>
              <a:t> model: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2400"/>
              <a:t>The server creates the named pipe, waits for a connection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2400"/>
              <a:t>The client connects to the server, establishing the pipe</a:t>
            </a:r>
          </a:p>
          <a:p>
            <a:r>
              <a:rPr lang="en-CA" sz="2400"/>
              <a:t>Windows also allows multiple client pipes to be connected to the server using the </a:t>
            </a:r>
            <a:r>
              <a:rPr lang="en-CA" sz="2400" i="1"/>
              <a:t>same name</a:t>
            </a:r>
            <a:r>
              <a:rPr lang="en-CA" sz="2400"/>
              <a:t>.</a:t>
            </a:r>
          </a:p>
        </p:txBody>
      </p:sp>
      <p:sp>
        <p:nvSpPr>
          <p:cNvPr id="7" name="Oval 6"/>
          <p:cNvSpPr/>
          <p:nvPr/>
        </p:nvSpPr>
        <p:spPr>
          <a:xfrm>
            <a:off x="4953000" y="4635500"/>
            <a:ext cx="1993900" cy="1219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200"/>
              <a:t>Server</a:t>
            </a:r>
          </a:p>
        </p:txBody>
      </p:sp>
      <p:sp>
        <p:nvSpPr>
          <p:cNvPr id="8" name="Oval 7"/>
          <p:cNvSpPr/>
          <p:nvPr/>
        </p:nvSpPr>
        <p:spPr>
          <a:xfrm>
            <a:off x="1511300" y="4775200"/>
            <a:ext cx="1371600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Client</a:t>
            </a:r>
          </a:p>
        </p:txBody>
      </p:sp>
      <p:sp>
        <p:nvSpPr>
          <p:cNvPr id="9" name="Oval 8"/>
          <p:cNvSpPr/>
          <p:nvPr/>
        </p:nvSpPr>
        <p:spPr>
          <a:xfrm>
            <a:off x="8775700" y="3911600"/>
            <a:ext cx="1371600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Client</a:t>
            </a:r>
          </a:p>
        </p:txBody>
      </p:sp>
      <p:sp>
        <p:nvSpPr>
          <p:cNvPr id="10" name="Oval 9"/>
          <p:cNvSpPr/>
          <p:nvPr/>
        </p:nvSpPr>
        <p:spPr>
          <a:xfrm>
            <a:off x="8940800" y="5384800"/>
            <a:ext cx="1371600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Client</a:t>
            </a:r>
          </a:p>
        </p:txBody>
      </p:sp>
      <p:grpSp>
        <p:nvGrpSpPr>
          <p:cNvPr id="25" name="Group 24"/>
          <p:cNvGrpSpPr/>
          <p:nvPr/>
        </p:nvGrpSpPr>
        <p:grpSpPr>
          <a:xfrm rot="20576233">
            <a:off x="6777938" y="4469440"/>
            <a:ext cx="2103144" cy="510663"/>
            <a:chOff x="8052351" y="4495798"/>
            <a:chExt cx="3070961" cy="599565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689704" y="4495798"/>
              <a:ext cx="1790122" cy="597995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CA" altLang="en-US"/>
                <a:t>“mypipe”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716068" y="4572705"/>
              <a:ext cx="48774" cy="461445"/>
            </a:xfrm>
            <a:prstGeom prst="rect">
              <a:avLst/>
            </a:prstGeom>
            <a:solidFill>
              <a:srgbClr val="3366FF"/>
            </a:solidFill>
            <a:ln w="28575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8052351" y="4796365"/>
              <a:ext cx="645261" cy="39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8524929" y="4495798"/>
              <a:ext cx="1647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8518337" y="5093793"/>
              <a:ext cx="164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0481145" y="4495798"/>
              <a:ext cx="1647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10481145" y="5095363"/>
              <a:ext cx="1647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0411279" y="4571136"/>
              <a:ext cx="48774" cy="461445"/>
            </a:xfrm>
            <a:prstGeom prst="rect">
              <a:avLst/>
            </a:prstGeom>
            <a:solidFill>
              <a:srgbClr val="3366FF"/>
            </a:solidFill>
            <a:ln w="28575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4" name="Line 9"/>
            <p:cNvSpPr>
              <a:spLocks noChangeShapeType="1"/>
            </p:cNvSpPr>
            <p:nvPr/>
          </p:nvSpPr>
          <p:spPr bwMode="auto">
            <a:xfrm>
              <a:off x="10478051" y="4796365"/>
              <a:ext cx="645261" cy="39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</p:grpSp>
      <p:grpSp>
        <p:nvGrpSpPr>
          <p:cNvPr id="26" name="Group 25"/>
          <p:cNvGrpSpPr/>
          <p:nvPr/>
        </p:nvGrpSpPr>
        <p:grpSpPr>
          <a:xfrm rot="717022">
            <a:off x="6892237" y="5383839"/>
            <a:ext cx="2103144" cy="510663"/>
            <a:chOff x="8052351" y="4495798"/>
            <a:chExt cx="3070961" cy="599565"/>
          </a:xfrm>
        </p:grpSpPr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8689704" y="4495798"/>
              <a:ext cx="1790122" cy="597995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CA" altLang="en-US"/>
                <a:t>“mypipe”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8716068" y="4572705"/>
              <a:ext cx="48774" cy="461445"/>
            </a:xfrm>
            <a:prstGeom prst="rect">
              <a:avLst/>
            </a:prstGeom>
            <a:solidFill>
              <a:srgbClr val="3366FF"/>
            </a:solidFill>
            <a:ln w="28575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>
              <a:off x="8052351" y="4796365"/>
              <a:ext cx="645261" cy="39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8524929" y="4495798"/>
              <a:ext cx="1647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31" name="Line 17"/>
            <p:cNvSpPr>
              <a:spLocks noChangeShapeType="1"/>
            </p:cNvSpPr>
            <p:nvPr/>
          </p:nvSpPr>
          <p:spPr bwMode="auto">
            <a:xfrm>
              <a:off x="8518337" y="5093793"/>
              <a:ext cx="164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32" name="Line 18"/>
            <p:cNvSpPr>
              <a:spLocks noChangeShapeType="1"/>
            </p:cNvSpPr>
            <p:nvPr/>
          </p:nvSpPr>
          <p:spPr bwMode="auto">
            <a:xfrm>
              <a:off x="10481145" y="4495798"/>
              <a:ext cx="1647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33" name="Line 19"/>
            <p:cNvSpPr>
              <a:spLocks noChangeShapeType="1"/>
            </p:cNvSpPr>
            <p:nvPr/>
          </p:nvSpPr>
          <p:spPr bwMode="auto">
            <a:xfrm>
              <a:off x="10481145" y="5095363"/>
              <a:ext cx="1647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0411279" y="4571136"/>
              <a:ext cx="48774" cy="461445"/>
            </a:xfrm>
            <a:prstGeom prst="rect">
              <a:avLst/>
            </a:prstGeom>
            <a:solidFill>
              <a:srgbClr val="3366FF"/>
            </a:solidFill>
            <a:ln w="28575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35" name="Line 9"/>
            <p:cNvSpPr>
              <a:spLocks noChangeShapeType="1"/>
            </p:cNvSpPr>
            <p:nvPr/>
          </p:nvSpPr>
          <p:spPr bwMode="auto">
            <a:xfrm>
              <a:off x="10478051" y="4796365"/>
              <a:ext cx="645261" cy="39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879037" y="4964739"/>
            <a:ext cx="2103144" cy="510663"/>
            <a:chOff x="8052351" y="4495798"/>
            <a:chExt cx="3070961" cy="599565"/>
          </a:xfrm>
        </p:grpSpPr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8689704" y="4495798"/>
              <a:ext cx="1790122" cy="597995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CA" altLang="en-US"/>
                <a:t>“mypipe”</a:t>
              </a: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8716068" y="4572705"/>
              <a:ext cx="48774" cy="461445"/>
            </a:xfrm>
            <a:prstGeom prst="rect">
              <a:avLst/>
            </a:prstGeom>
            <a:solidFill>
              <a:srgbClr val="3366FF"/>
            </a:solidFill>
            <a:ln w="28575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>
              <a:off x="8052351" y="4796365"/>
              <a:ext cx="645261" cy="39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>
              <a:off x="8524929" y="4495798"/>
              <a:ext cx="1647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41" name="Line 17"/>
            <p:cNvSpPr>
              <a:spLocks noChangeShapeType="1"/>
            </p:cNvSpPr>
            <p:nvPr/>
          </p:nvSpPr>
          <p:spPr bwMode="auto">
            <a:xfrm>
              <a:off x="8518337" y="5093793"/>
              <a:ext cx="164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>
              <a:off x="10481145" y="4495798"/>
              <a:ext cx="1647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43" name="Line 19"/>
            <p:cNvSpPr>
              <a:spLocks noChangeShapeType="1"/>
            </p:cNvSpPr>
            <p:nvPr/>
          </p:nvSpPr>
          <p:spPr bwMode="auto">
            <a:xfrm>
              <a:off x="10481145" y="5095363"/>
              <a:ext cx="1647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10411279" y="4571136"/>
              <a:ext cx="48774" cy="461445"/>
            </a:xfrm>
            <a:prstGeom prst="rect">
              <a:avLst/>
            </a:prstGeom>
            <a:solidFill>
              <a:srgbClr val="3366FF"/>
            </a:solidFill>
            <a:ln w="28575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45" name="Line 9"/>
            <p:cNvSpPr>
              <a:spLocks noChangeShapeType="1"/>
            </p:cNvSpPr>
            <p:nvPr/>
          </p:nvSpPr>
          <p:spPr bwMode="auto">
            <a:xfrm>
              <a:off x="10478051" y="4796365"/>
              <a:ext cx="645261" cy="39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1313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lides.potx" id="{B25AB706-7AAE-4473-AAEC-D4897BBF8434}" vid="{46834FB8-AA64-406D-8BC1-FC29D596CD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LectureSlides</Template>
  <TotalTime>5880</TotalTime>
  <Words>2170</Words>
  <Application>Microsoft Office PowerPoint</Application>
  <PresentationFormat>Widescreen</PresentationFormat>
  <Paragraphs>328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Myriad Pro</vt:lpstr>
      <vt:lpstr>Open Sans</vt:lpstr>
      <vt:lpstr>Roboto Mono</vt:lpstr>
      <vt:lpstr>Tahoma</vt:lpstr>
      <vt:lpstr>Times New Roman</vt:lpstr>
      <vt:lpstr>Retrospect</vt:lpstr>
      <vt:lpstr>Lecture 10 – Pipes and Sockets</vt:lpstr>
      <vt:lpstr>Pipes</vt:lpstr>
      <vt:lpstr>Pipes</vt:lpstr>
      <vt:lpstr>Pipes: Synchronization</vt:lpstr>
      <vt:lpstr>Pipes – Synchronization</vt:lpstr>
      <vt:lpstr>Basic Pipe – Usage</vt:lpstr>
      <vt:lpstr>Basic Pipe Example</vt:lpstr>
      <vt:lpstr>Notes on Basic Pipes</vt:lpstr>
      <vt:lpstr>Pipes: Client-Server Model</vt:lpstr>
      <vt:lpstr>Pipes: Client-Server Model</vt:lpstr>
      <vt:lpstr>Pipes: Client-Server Model</vt:lpstr>
      <vt:lpstr>Modern C++ “Move” Semantics</vt:lpstr>
      <vt:lpstr>Modern C++ “Move” Semantics</vt:lpstr>
      <vt:lpstr>Server Code</vt:lpstr>
      <vt:lpstr>Client Code</vt:lpstr>
      <vt:lpstr>Sockets</vt:lpstr>
      <vt:lpstr>Sockets</vt:lpstr>
      <vt:lpstr>Socket Server</vt:lpstr>
      <vt:lpstr>Socket Server</vt:lpstr>
      <vt:lpstr>Socket Client</vt:lpstr>
      <vt:lpstr>Sockets</vt:lpstr>
      <vt:lpstr>Server Code</vt:lpstr>
      <vt:lpstr>Client Code</vt:lpstr>
      <vt:lpstr>Socket Communication Protocol</vt:lpstr>
      <vt:lpstr>Endianness</vt:lpstr>
      <vt:lpstr>Socket Communication Protocol</vt:lpstr>
      <vt:lpstr>Application Program Interface (API)</vt:lpstr>
      <vt:lpstr>Application Program Interface (API)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 – Pipes and Sockets</dc:title>
  <dc:creator>Antonio Sánchez</dc:creator>
  <cp:lastModifiedBy>Antonio Sánchez</cp:lastModifiedBy>
  <cp:revision>75</cp:revision>
  <dcterms:created xsi:type="dcterms:W3CDTF">2017-10-05T22:09:32Z</dcterms:created>
  <dcterms:modified xsi:type="dcterms:W3CDTF">2018-01-09T19:11:06Z</dcterms:modified>
</cp:coreProperties>
</file>