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 Diagrams" id="{5D8130B2-2E4C-416C-AAB1-4B728089E40F}">
          <p14:sldIdLst>
            <p14:sldId id="256"/>
            <p14:sldId id="261"/>
            <p14:sldId id="258"/>
            <p14:sldId id="260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13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Class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14400"/>
          </a:xfrm>
        </p:spPr>
        <p:txBody>
          <a:bodyPr/>
          <a:lstStyle>
            <a:lvl1pPr marL="180000" indent="-360000">
              <a:buClrTx/>
              <a:buFont typeface="Arial" panose="020B0604020202020204" pitchFamily="34" charset="0"/>
              <a:buChar char="•"/>
              <a:defRPr/>
            </a:lvl1pPr>
            <a:lvl2pPr marL="658368" indent="-360000">
              <a:buClrTx/>
              <a:buFont typeface="Arial" panose="020B0604020202020204" pitchFamily="34" charset="0"/>
              <a:buChar char="•"/>
              <a:defRPr/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 smtClean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Class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  <a:noFill/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Class Diagrams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Class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Lecture 11 – Class Diagrams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5388" y="2548991"/>
            <a:ext cx="10284977" cy="3447207"/>
          </a:xfrm>
        </p:spPr>
        <p:txBody>
          <a:bodyPr>
            <a:normAutofit/>
          </a:bodyPr>
          <a:lstStyle/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Create a basic </a:t>
            </a:r>
            <a:r>
              <a:rPr lang="en-CA" sz="2400" b="1">
                <a:solidFill>
                  <a:schemeClr val="accent2"/>
                </a:solidFill>
              </a:rPr>
              <a:t>class diagram </a:t>
            </a:r>
            <a:r>
              <a:rPr lang="en-CA" sz="2400"/>
              <a:t>with </a:t>
            </a:r>
            <a:r>
              <a:rPr lang="en-CA" sz="2400" b="1">
                <a:solidFill>
                  <a:schemeClr val="accent2"/>
                </a:solidFill>
              </a:rPr>
              <a:t>attributes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operations</a:t>
            </a:r>
            <a:endParaRPr lang="en-CA" sz="2400" b="1">
              <a:solidFill>
                <a:schemeClr val="accent2"/>
              </a:solidFill>
            </a:endParaRP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Convert a class diagram to code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Describe the three types of c</a:t>
            </a:r>
            <a:r>
              <a:rPr lang="en-CA" sz="2400"/>
              <a:t>lass </a:t>
            </a:r>
            <a:r>
              <a:rPr lang="en-CA" sz="2400" b="1">
                <a:solidFill>
                  <a:schemeClr val="accent2"/>
                </a:solidFill>
              </a:rPr>
              <a:t>relationships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Draw </a:t>
            </a:r>
            <a:r>
              <a:rPr lang="en-CA" sz="2400" b="1" smtClean="0">
                <a:solidFill>
                  <a:schemeClr val="accent2"/>
                </a:solidFill>
              </a:rPr>
              <a:t>associations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between classes, complete with </a:t>
            </a:r>
            <a:r>
              <a:rPr lang="en-CA" sz="2400" b="1" smtClean="0">
                <a:solidFill>
                  <a:schemeClr val="accent2"/>
                </a:solidFill>
              </a:rPr>
              <a:t>multiplicities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roles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Describe the difference between </a:t>
            </a:r>
            <a:r>
              <a:rPr lang="en-CA" sz="2400" b="1" smtClean="0">
                <a:solidFill>
                  <a:schemeClr val="accent2"/>
                </a:solidFill>
              </a:rPr>
              <a:t>aggregation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composition</a:t>
            </a:r>
            <a:r>
              <a:rPr lang="en-CA" sz="2400" smtClean="0"/>
              <a:t>, and the impliciations when writing code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Define an </a:t>
            </a:r>
            <a:r>
              <a:rPr lang="en-CA" sz="2400" b="1" smtClean="0">
                <a:solidFill>
                  <a:schemeClr val="accent2"/>
                </a:solidFill>
              </a:rPr>
              <a:t>interface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contrast with a base class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 smtClean="0"/>
              <a:t>Given a system, draw a class diagram to describe all the relationships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smtClean="0"/>
              <a:t>Learning Goals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 smtClean="0"/>
              <a:t>Class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638278" y="6460123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Class Encapsulation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45730" y="1913266"/>
            <a:ext cx="10172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Used when an association is </a:t>
            </a:r>
            <a:r>
              <a:rPr lang="en-CA" sz="2400" b="1" smtClean="0">
                <a:solidFill>
                  <a:schemeClr val="accent2"/>
                </a:solidFill>
              </a:rPr>
              <a:t>so strong</a:t>
            </a:r>
            <a:r>
              <a:rPr lang="en-CA" sz="2400" b="1" smtClean="0"/>
              <a:t> </a:t>
            </a:r>
            <a:r>
              <a:rPr lang="en-CA" sz="2400" smtClean="0"/>
              <a:t>that an association does not capture the the </a:t>
            </a:r>
            <a:r>
              <a:rPr lang="en-CA" sz="2400" b="1" smtClean="0">
                <a:solidFill>
                  <a:schemeClr val="accent2"/>
                </a:solidFill>
              </a:rPr>
              <a:t>essense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of the relationship.</a:t>
            </a:r>
            <a:endParaRPr lang="en-CA" sz="2400"/>
          </a:p>
        </p:txBody>
      </p:sp>
      <p:sp>
        <p:nvSpPr>
          <p:cNvPr id="7" name="Rectangle 6"/>
          <p:cNvSpPr/>
          <p:nvPr/>
        </p:nvSpPr>
        <p:spPr>
          <a:xfrm>
            <a:off x="1750689" y="2891054"/>
            <a:ext cx="1017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A </a:t>
            </a:r>
            <a:r>
              <a:rPr lang="en-CA" sz="2400" i="1" smtClean="0"/>
              <a:t>CPU</a:t>
            </a:r>
            <a:r>
              <a:rPr lang="en-CA" sz="2400" smtClean="0"/>
              <a:t> is </a:t>
            </a:r>
            <a:r>
              <a:rPr lang="en-CA" sz="2400" b="1" smtClean="0">
                <a:solidFill>
                  <a:srgbClr val="7030A0"/>
                </a:solidFill>
              </a:rPr>
              <a:t>part of</a:t>
            </a:r>
            <a:r>
              <a:rPr lang="en-CA" sz="2400" smtClean="0"/>
              <a:t> a </a:t>
            </a:r>
            <a:r>
              <a:rPr lang="en-CA" sz="2400" i="1" smtClean="0"/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The </a:t>
            </a:r>
            <a:r>
              <a:rPr lang="en-CA" sz="2400" i="1" smtClean="0"/>
              <a:t>Gearbox</a:t>
            </a:r>
            <a:r>
              <a:rPr lang="en-CA" sz="2400" smtClean="0"/>
              <a:t> and </a:t>
            </a:r>
            <a:r>
              <a:rPr lang="en-CA" sz="2400" i="1" smtClean="0"/>
              <a:t>Engine</a:t>
            </a:r>
            <a:r>
              <a:rPr lang="en-CA" sz="2400" smtClean="0"/>
              <a:t> are </a:t>
            </a:r>
            <a:r>
              <a:rPr lang="en-CA" sz="2400" b="1" smtClean="0">
                <a:solidFill>
                  <a:srgbClr val="7030A0"/>
                </a:solidFill>
              </a:rPr>
              <a:t>part of </a:t>
            </a:r>
            <a:r>
              <a:rPr lang="en-CA" sz="2400" smtClean="0"/>
              <a:t>a </a:t>
            </a:r>
            <a:r>
              <a:rPr lang="en-CA" sz="2400" i="1" smtClean="0"/>
              <a:t>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A </a:t>
            </a:r>
            <a:r>
              <a:rPr lang="en-CA" sz="2400" i="1" smtClean="0"/>
              <a:t>Room</a:t>
            </a:r>
            <a:r>
              <a:rPr lang="en-CA" sz="2400" smtClean="0"/>
              <a:t> is </a:t>
            </a:r>
            <a:r>
              <a:rPr lang="en-CA" sz="2400" b="1" smtClean="0">
                <a:solidFill>
                  <a:srgbClr val="7030A0"/>
                </a:solidFill>
              </a:rPr>
              <a:t>part of </a:t>
            </a:r>
            <a:r>
              <a:rPr lang="en-CA" sz="2400" smtClean="0"/>
              <a:t>a </a:t>
            </a:r>
            <a:r>
              <a:rPr lang="en-CA" sz="2400" i="1" smtClean="0"/>
              <a:t>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A </a:t>
            </a:r>
            <a:r>
              <a:rPr lang="en-CA" sz="2400" i="1" smtClean="0"/>
              <a:t>Student ID</a:t>
            </a:r>
            <a:r>
              <a:rPr lang="en-CA" sz="2400" smtClean="0"/>
              <a:t> </a:t>
            </a:r>
            <a:r>
              <a:rPr lang="en-CA" sz="2400" b="1" smtClean="0">
                <a:solidFill>
                  <a:srgbClr val="7030A0"/>
                </a:solidFill>
              </a:rPr>
              <a:t>belongs to </a:t>
            </a:r>
            <a:r>
              <a:rPr lang="en-CA" sz="2400" smtClean="0"/>
              <a:t>a </a:t>
            </a:r>
            <a:r>
              <a:rPr lang="en-CA" sz="2400" i="1" smtClean="0"/>
              <a:t>Student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841" y="4946431"/>
            <a:ext cx="10172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smtClean="0"/>
              <a:t>Encapsulation often has implications when it comes to memory management.  The “owner” of an object is often tasked with creating and destroying it.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079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97" y="430975"/>
            <a:ext cx="10058400" cy="778109"/>
          </a:xfrm>
        </p:spPr>
        <p:txBody>
          <a:bodyPr/>
          <a:lstStyle/>
          <a:p>
            <a:r>
              <a:rPr lang="en-CA" smtClean="0"/>
              <a:t>Encapsulation: Aggregation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13360" y="1419653"/>
            <a:ext cx="10172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>
                <a:solidFill>
                  <a:schemeClr val="accent2"/>
                </a:solidFill>
              </a:rPr>
              <a:t>Aggregation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implies that ownership is </a:t>
            </a:r>
            <a:r>
              <a:rPr lang="en-CA" sz="2400" b="1" smtClean="0">
                <a:solidFill>
                  <a:schemeClr val="accent2"/>
                </a:solidFill>
              </a:rPr>
              <a:t>transitory</a:t>
            </a:r>
            <a:r>
              <a:rPr lang="en-CA" sz="2400"/>
              <a:t> </a:t>
            </a:r>
            <a:r>
              <a:rPr lang="en-CA" sz="2400" smtClean="0"/>
              <a:t>– i.e. the object is being “</a:t>
            </a:r>
            <a:r>
              <a:rPr lang="en-CA" sz="2400" b="1" smtClean="0">
                <a:solidFill>
                  <a:schemeClr val="accent2"/>
                </a:solidFill>
              </a:rPr>
              <a:t>borrowed</a:t>
            </a:r>
            <a:r>
              <a:rPr lang="en-CA" sz="2400" smtClean="0"/>
              <a:t>”.  The object can be detached from the owner and given to another one at run-time.</a:t>
            </a:r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r>
              <a:rPr lang="en-CA" sz="2400" smtClean="0"/>
              <a:t>The lifetime of the owner and object are not necessarily tied together.  Usually means class has add/remove methods for borrowed objects.</a:t>
            </a:r>
            <a:endParaRPr lang="en-CA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87" y="2509121"/>
            <a:ext cx="4162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97" y="430975"/>
            <a:ext cx="10058400" cy="778109"/>
          </a:xfrm>
        </p:spPr>
        <p:txBody>
          <a:bodyPr/>
          <a:lstStyle/>
          <a:p>
            <a:r>
              <a:rPr lang="en-CA" smtClean="0"/>
              <a:t>Encapsulation: Composition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13360" y="1419653"/>
            <a:ext cx="10172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>
                <a:solidFill>
                  <a:schemeClr val="accent2"/>
                </a:solidFill>
              </a:rPr>
              <a:t>Composition </a:t>
            </a:r>
            <a:r>
              <a:rPr lang="en-CA" sz="2400" smtClean="0"/>
              <a:t>implies a stronger </a:t>
            </a:r>
            <a:r>
              <a:rPr lang="en-CA" sz="2400" b="1" smtClean="0">
                <a:solidFill>
                  <a:schemeClr val="accent2"/>
                </a:solidFill>
              </a:rPr>
              <a:t>ownership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than aggregation: the owner and parts have the same </a:t>
            </a:r>
            <a:r>
              <a:rPr lang="en-CA" sz="2400" b="1" smtClean="0">
                <a:solidFill>
                  <a:schemeClr val="accent2"/>
                </a:solidFill>
              </a:rPr>
              <a:t>lifetime</a:t>
            </a:r>
            <a:r>
              <a:rPr lang="en-CA" sz="2400" smtClean="0"/>
              <a:t>, implying the owner is responsible for creation/deletion of resource.</a:t>
            </a:r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 smtClean="0"/>
          </a:p>
          <a:p>
            <a:r>
              <a:rPr lang="en-CA" sz="2400" smtClean="0"/>
              <a:t>Implies parts cannot be detached from owner, and ownership cannot be shared (i.e. multiplicity at owner size is 1).</a:t>
            </a:r>
            <a:endParaRPr lang="en-CA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77" y="2587639"/>
            <a:ext cx="4476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552356"/>
            <a:ext cx="10058400" cy="778109"/>
          </a:xfrm>
        </p:spPr>
        <p:txBody>
          <a:bodyPr/>
          <a:lstStyle/>
          <a:p>
            <a:r>
              <a:rPr lang="en-CA" smtClean="0"/>
              <a:t>Class Generalization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45729" y="1516756"/>
            <a:ext cx="10272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Describe the </a:t>
            </a:r>
            <a:r>
              <a:rPr lang="en-CA" sz="2400" b="1" smtClean="0">
                <a:solidFill>
                  <a:schemeClr val="accent2"/>
                </a:solidFill>
              </a:rPr>
              <a:t>kind-of</a:t>
            </a:r>
            <a:r>
              <a:rPr lang="en-CA" sz="2400" smtClean="0"/>
              <a:t> or </a:t>
            </a:r>
            <a:r>
              <a:rPr lang="en-CA" sz="2400" b="1" smtClean="0">
                <a:solidFill>
                  <a:schemeClr val="accent2"/>
                </a:solidFill>
              </a:rPr>
              <a:t>substitutes-for</a:t>
            </a:r>
            <a:r>
              <a:rPr lang="en-CA" sz="2400" smtClean="0"/>
              <a:t> relationship.  This implies two things: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/>
              <a:t>Inheritance</a:t>
            </a:r>
            <a:r>
              <a:rPr lang="en-CA" sz="2400" smtClean="0"/>
              <a:t>: derived class inherits all attributes/operations of the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smtClean="0"/>
              <a:t>Substitutability</a:t>
            </a:r>
            <a:r>
              <a:rPr lang="en-CA" sz="2400" smtClean="0"/>
              <a:t>: anywhere the base is used, the derived class can also be used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4" y="2905967"/>
            <a:ext cx="6619875" cy="3295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755" y="3058789"/>
            <a:ext cx="504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Usually implies class inheritance in C++</a:t>
            </a:r>
            <a:endParaRPr lang="en-CA" sz="240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63547" y="4115115"/>
            <a:ext cx="4159306" cy="954107"/>
          </a:xfrm>
          <a:prstGeom prst="rect">
            <a:avLst/>
          </a:prstGeom>
          <a:solidFill>
            <a:srgbClr val="EAEA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Inheritance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IntelCPU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664" y="422883"/>
            <a:ext cx="10058400" cy="778109"/>
          </a:xfrm>
        </p:spPr>
        <p:txBody>
          <a:bodyPr/>
          <a:lstStyle/>
          <a:p>
            <a:r>
              <a:rPr lang="en-CA" smtClean="0"/>
              <a:t>Class Generalization: Interfaces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56716" y="1346823"/>
            <a:ext cx="10272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An </a:t>
            </a:r>
            <a:r>
              <a:rPr lang="en-CA" sz="2400" b="1" smtClean="0">
                <a:solidFill>
                  <a:schemeClr val="accent2"/>
                </a:solidFill>
              </a:rPr>
              <a:t>interface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describes the </a:t>
            </a:r>
            <a:r>
              <a:rPr lang="en-CA" sz="2400" b="1" smtClean="0">
                <a:solidFill>
                  <a:schemeClr val="accent2"/>
                </a:solidFill>
              </a:rPr>
              <a:t>contract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 class must abide by, but has no explicit inheritance of attributes or operations.  An </a:t>
            </a:r>
            <a:r>
              <a:rPr lang="en-CA" sz="2400" b="1" smtClean="0">
                <a:solidFill>
                  <a:schemeClr val="accent2"/>
                </a:solidFill>
              </a:rPr>
              <a:t>implementation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class </a:t>
            </a:r>
            <a:r>
              <a:rPr lang="en-CA" sz="2400" i="1" smtClean="0"/>
              <a:t>implements</a:t>
            </a:r>
            <a:r>
              <a:rPr lang="en-CA" sz="2400" smtClean="0"/>
              <a:t> the interface.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9664" y="2724883"/>
            <a:ext cx="4232136" cy="2031325"/>
          </a:xfrm>
          <a:prstGeom prst="rect">
            <a:avLst/>
          </a:prstGeom>
          <a:solidFill>
            <a:srgbClr val="EAEA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Pure Abstract Class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pure virtual member functions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CarInterface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drive() 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accelerate()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brake()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getState()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10" y="2424653"/>
            <a:ext cx="4601080" cy="22865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3920" y="5092087"/>
            <a:ext cx="10272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In C++ an implementation </a:t>
            </a:r>
            <a:r>
              <a:rPr lang="en-CA" sz="2400" i="1" smtClean="0"/>
              <a:t>may</a:t>
            </a:r>
            <a:r>
              <a:rPr lang="en-CA" sz="2400" smtClean="0"/>
              <a:t> inherit from the interface, but in modern C++ with template program, often does not.  All that is required is that the interface methods exist.</a:t>
            </a:r>
          </a:p>
        </p:txBody>
      </p:sp>
    </p:spTree>
    <p:extLst>
      <p:ext uri="{BB962C8B-B14F-4D97-AF65-F5344CB8AC3E}">
        <p14:creationId xmlns:p14="http://schemas.microsoft.com/office/powerpoint/2010/main" val="26803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Class Diagrams Summary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5" y="1961044"/>
            <a:ext cx="3979146" cy="24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7" y="4772578"/>
            <a:ext cx="4803102" cy="1047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67" y="1853876"/>
            <a:ext cx="2743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9" y="382760"/>
            <a:ext cx="10058400" cy="778109"/>
          </a:xfrm>
        </p:spPr>
        <p:txBody>
          <a:bodyPr/>
          <a:lstStyle/>
          <a:p>
            <a:r>
              <a:rPr lang="en-CA" smtClean="0"/>
              <a:t>Class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60400" y="1288534"/>
            <a:ext cx="1093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Give an </a:t>
            </a:r>
            <a:r>
              <a:rPr lang="en-CA" sz="2400" b="1">
                <a:solidFill>
                  <a:schemeClr val="accent2"/>
                </a:solidFill>
              </a:rPr>
              <a:t>overview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</a:t>
            </a:r>
            <a:r>
              <a:rPr lang="en-CA" sz="2400" smtClean="0"/>
              <a:t>the classes that need to be created, including </a:t>
            </a:r>
            <a:r>
              <a:rPr lang="en-CA" sz="2400" b="1" smtClean="0">
                <a:solidFill>
                  <a:schemeClr val="accent2"/>
                </a:solidFill>
              </a:rPr>
              <a:t>important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member </a:t>
            </a:r>
            <a:r>
              <a:rPr lang="en-CA" sz="2400" b="1" smtClean="0">
                <a:solidFill>
                  <a:schemeClr val="accent2"/>
                </a:solidFill>
              </a:rPr>
              <a:t>variables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functions</a:t>
            </a:r>
            <a:r>
              <a:rPr lang="en-CA" sz="2400" smtClean="0"/>
              <a:t>, and the relationships between classes.</a:t>
            </a:r>
            <a:endParaRPr lang="en-CA" sz="2400" b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484437"/>
            <a:ext cx="4648200" cy="2828925"/>
          </a:xfrm>
          <a:prstGeom prst="rect">
            <a:avLst/>
          </a:prstGeom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8594725" y="2620963"/>
            <a:ext cx="1738313" cy="292100"/>
          </a:xfrm>
          <a:prstGeom prst="accentBorderCallout2">
            <a:avLst>
              <a:gd name="adj1" fmla="val 39130"/>
              <a:gd name="adj2" fmla="val -4384"/>
              <a:gd name="adj3" fmla="val 39130"/>
              <a:gd name="adj4" fmla="val -29407"/>
              <a:gd name="adj5" fmla="val 38042"/>
              <a:gd name="adj6" fmla="val -3250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Class </a:t>
            </a:r>
            <a:r>
              <a:rPr lang="en-CA" altLang="en-US" sz="1200" smtClean="0">
                <a:latin typeface="Arial" panose="020B0604020202020204" pitchFamily="34" charset="0"/>
              </a:rPr>
              <a:t>Name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" name="AutoShape 14"/>
          <p:cNvSpPr>
            <a:spLocks/>
          </p:cNvSpPr>
          <p:nvPr/>
        </p:nvSpPr>
        <p:spPr bwMode="auto">
          <a:xfrm>
            <a:off x="8347075" y="3776663"/>
            <a:ext cx="190500" cy="1447800"/>
          </a:xfrm>
          <a:prstGeom prst="rightBrace">
            <a:avLst>
              <a:gd name="adj1" fmla="val 6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605838" y="4241800"/>
            <a:ext cx="1793875" cy="52322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Operations</a:t>
            </a:r>
            <a:br>
              <a:rPr lang="en-CA" altLang="en-US" sz="1400" smtClean="0">
                <a:latin typeface="Arial" panose="020B0604020202020204" pitchFamily="34" charset="0"/>
              </a:rPr>
            </a:br>
            <a:r>
              <a:rPr lang="en-CA" altLang="en-US" sz="1400" smtClean="0">
                <a:latin typeface="Arial" panose="020B0604020202020204" pitchFamily="34" charset="0"/>
              </a:rPr>
              <a:t>(</a:t>
            </a:r>
            <a:r>
              <a:rPr lang="en-CA" altLang="en-US" sz="1400" i="1" smtClean="0">
                <a:latin typeface="Arial" panose="020B0604020202020204" pitchFamily="34" charset="0"/>
              </a:rPr>
              <a:t>display </a:t>
            </a:r>
            <a:r>
              <a:rPr lang="en-CA" altLang="en-US" sz="1400" i="1">
                <a:latin typeface="Arial" panose="020B0604020202020204" pitchFamily="34" charset="0"/>
              </a:rPr>
              <a:t>optional</a:t>
            </a:r>
            <a:r>
              <a:rPr lang="en-CA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591550" y="3032125"/>
            <a:ext cx="1793875" cy="52322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Attributes </a:t>
            </a:r>
            <a:br>
              <a:rPr lang="en-CA" altLang="en-US" sz="1400" smtClean="0">
                <a:latin typeface="Arial" panose="020B0604020202020204" pitchFamily="34" charset="0"/>
              </a:rPr>
            </a:br>
            <a:r>
              <a:rPr lang="en-CA" altLang="en-US" sz="1400" smtClean="0">
                <a:latin typeface="Arial" panose="020B0604020202020204" pitchFamily="34" charset="0"/>
              </a:rPr>
              <a:t>(</a:t>
            </a:r>
            <a:r>
              <a:rPr lang="en-CA" altLang="en-US" sz="1400" i="1">
                <a:latin typeface="Arial" panose="020B0604020202020204" pitchFamily="34" charset="0"/>
              </a:rPr>
              <a:t>display optional</a:t>
            </a:r>
            <a:r>
              <a:rPr lang="en-CA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" name="AutoShape 17"/>
          <p:cNvSpPr>
            <a:spLocks/>
          </p:cNvSpPr>
          <p:nvPr/>
        </p:nvSpPr>
        <p:spPr bwMode="auto">
          <a:xfrm>
            <a:off x="8318500" y="2879725"/>
            <a:ext cx="190500" cy="765176"/>
          </a:xfrm>
          <a:prstGeom prst="rightBrace">
            <a:avLst>
              <a:gd name="adj1" fmla="val 297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flipH="1">
            <a:off x="782638" y="3527425"/>
            <a:ext cx="1762125" cy="8667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32421"/>
              <a:gd name="adj6" fmla="val -5865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Accessibility Indicator: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+</a:t>
            </a:r>
            <a:r>
              <a:rPr lang="en-CA" altLang="en-US" sz="1200">
                <a:latin typeface="Arial" panose="020B0604020202020204" pitchFamily="34" charset="0"/>
              </a:rPr>
              <a:t>’ means public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-</a:t>
            </a:r>
            <a:r>
              <a:rPr lang="en-CA" altLang="en-US" sz="1200">
                <a:latin typeface="Arial" panose="020B0604020202020204" pitchFamily="34" charset="0"/>
              </a:rPr>
              <a:t>’ means private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#</a:t>
            </a:r>
            <a:r>
              <a:rPr lang="en-CA" altLang="en-US" sz="1200">
                <a:latin typeface="Arial" panose="020B0604020202020204" pitchFamily="34" charset="0"/>
              </a:rPr>
              <a:t>’ means protected</a:t>
            </a: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6975475" y="5932488"/>
            <a:ext cx="2143125" cy="303212"/>
          </a:xfrm>
          <a:prstGeom prst="accentBorderCallout2">
            <a:avLst>
              <a:gd name="adj1" fmla="val 25806"/>
              <a:gd name="adj2" fmla="val -3556"/>
              <a:gd name="adj3" fmla="val 25806"/>
              <a:gd name="adj4" fmla="val -20074"/>
              <a:gd name="adj5" fmla="val -314135"/>
              <a:gd name="adj6" fmla="val -748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R</a:t>
            </a:r>
            <a:r>
              <a:rPr lang="en-CA" altLang="en-US" sz="1200" smtClean="0">
                <a:latin typeface="Arial" panose="020B0604020202020204" pitchFamily="34" charset="0"/>
              </a:rPr>
              <a:t>eturn type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6964363" y="5378450"/>
            <a:ext cx="3894137" cy="311150"/>
          </a:xfrm>
          <a:prstGeom prst="accentBorderCallout2">
            <a:avLst>
              <a:gd name="adj1" fmla="val 36736"/>
              <a:gd name="adj2" fmla="val -1958"/>
              <a:gd name="adj3" fmla="val 36736"/>
              <a:gd name="adj4" fmla="val -9213"/>
              <a:gd name="adj5" fmla="val -258162"/>
              <a:gd name="adj6" fmla="val -195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F</a:t>
            </a:r>
            <a:r>
              <a:rPr lang="en-CA" altLang="en-US" sz="1200" smtClean="0">
                <a:latin typeface="Arial" panose="020B0604020202020204" pitchFamily="34" charset="0"/>
              </a:rPr>
              <a:t>unction parameters and types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 flipH="1">
            <a:off x="973137" y="5470525"/>
            <a:ext cx="1762125" cy="282576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117814"/>
              <a:gd name="adj6" fmla="val -600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Properties</a:t>
            </a:r>
            <a:endParaRPr lang="en-CA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20860"/>
            <a:ext cx="10058400" cy="778109"/>
          </a:xfrm>
        </p:spPr>
        <p:txBody>
          <a:bodyPr/>
          <a:lstStyle/>
          <a:p>
            <a:r>
              <a:rPr lang="en-CA" smtClean="0"/>
              <a:t>Class Diagram: Attributes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684337"/>
            <a:ext cx="2991856" cy="1820863"/>
          </a:xfrm>
          <a:prstGeom prst="rect">
            <a:avLst/>
          </a:prstGeom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019550" y="2092325"/>
            <a:ext cx="941049" cy="30777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Attributes </a:t>
            </a:r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1" name="AutoShape 17"/>
          <p:cNvSpPr>
            <a:spLocks/>
          </p:cNvSpPr>
          <p:nvPr/>
        </p:nvSpPr>
        <p:spPr bwMode="auto">
          <a:xfrm>
            <a:off x="3797300" y="1990725"/>
            <a:ext cx="99934" cy="492512"/>
          </a:xfrm>
          <a:prstGeom prst="rightBrace">
            <a:avLst>
              <a:gd name="adj1" fmla="val 297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601" y="1352034"/>
            <a:ext cx="60457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/>
              <a:t>Attribute Syntax:</a:t>
            </a:r>
          </a:p>
          <a:p>
            <a:r>
              <a:rPr lang="en-CA" smtClean="0">
                <a:solidFill>
                  <a:srgbClr val="7030A0"/>
                </a:solidFill>
              </a:rPr>
              <a:t>visibility </a:t>
            </a:r>
            <a:r>
              <a:rPr lang="en-CA">
                <a:solidFill>
                  <a:srgbClr val="7030A0"/>
                </a:solidFill>
              </a:rPr>
              <a:t>name: type multiplicity = default {</a:t>
            </a:r>
            <a:r>
              <a:rPr lang="en-CA" smtClean="0">
                <a:solidFill>
                  <a:srgbClr val="7030A0"/>
                </a:solidFill>
              </a:rPr>
              <a:t>properties}</a:t>
            </a:r>
            <a:endParaRPr lang="en-CA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3100" y="20618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visibility</a:t>
            </a:r>
            <a:r>
              <a:rPr lang="en-CA" smtClean="0"/>
              <a:t>: public (+), protected (#), or private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name</a:t>
            </a:r>
            <a:r>
              <a:rPr lang="en-CA" smtClean="0"/>
              <a:t>: attribute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type</a:t>
            </a:r>
            <a:r>
              <a:rPr lang="en-CA" smtClean="0"/>
              <a:t>: type or class of the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multiplicity</a:t>
            </a:r>
            <a:r>
              <a:rPr lang="en-CA" smtClean="0"/>
              <a:t>: number of elements (e.g. size of an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default</a:t>
            </a:r>
            <a:r>
              <a:rPr lang="en-CA" smtClean="0"/>
              <a:t>: default value if isn’t specified in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properties</a:t>
            </a:r>
            <a:r>
              <a:rPr lang="en-CA" smtClean="0"/>
              <a:t>: any additional properties</a:t>
            </a:r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46100" y="4220845"/>
            <a:ext cx="112395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Each attribute will correspond to a </a:t>
            </a:r>
            <a:r>
              <a:rPr lang="en-CA" sz="2200" b="1" smtClean="0">
                <a:solidFill>
                  <a:schemeClr val="accent2"/>
                </a:solidFill>
              </a:rPr>
              <a:t>member variable </a:t>
            </a:r>
            <a:r>
              <a:rPr lang="en-CA" sz="2200" smtClean="0"/>
              <a:t>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Only the </a:t>
            </a:r>
            <a:r>
              <a:rPr lang="en-CA" sz="2200" b="1" smtClean="0">
                <a:solidFill>
                  <a:schemeClr val="accent2"/>
                </a:solidFill>
              </a:rPr>
              <a:t>name</a:t>
            </a:r>
            <a:r>
              <a:rPr lang="en-CA" sz="2200" smtClean="0">
                <a:solidFill>
                  <a:schemeClr val="accent2"/>
                </a:solidFill>
              </a:rPr>
              <a:t> </a:t>
            </a:r>
            <a:r>
              <a:rPr lang="en-CA" sz="2200" smtClean="0"/>
              <a:t>is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Types can be explicit classes (language-specific) or more generic names (i.e. “number”) as long as the </a:t>
            </a:r>
            <a:r>
              <a:rPr lang="en-CA" sz="2200" b="1" smtClean="0">
                <a:solidFill>
                  <a:schemeClr val="accent2"/>
                </a:solidFill>
              </a:rPr>
              <a:t>intention</a:t>
            </a:r>
            <a:r>
              <a:rPr lang="en-CA" sz="2200" smtClean="0">
                <a:solidFill>
                  <a:schemeClr val="accent2"/>
                </a:solidFill>
              </a:rPr>
              <a:t> </a:t>
            </a:r>
            <a:r>
              <a:rPr lang="en-CA" sz="2200" smtClean="0"/>
              <a:t>is clear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Include attributes only if they are </a:t>
            </a:r>
            <a:r>
              <a:rPr lang="en-CA" sz="2200" b="1" smtClean="0">
                <a:solidFill>
                  <a:schemeClr val="accent2"/>
                </a:solidFill>
              </a:rPr>
              <a:t>important</a:t>
            </a:r>
            <a:r>
              <a:rPr lang="en-CA" sz="2200" smtClean="0"/>
              <a:t> and you want to explicitly specify their names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0799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20860"/>
            <a:ext cx="10058400" cy="778109"/>
          </a:xfrm>
        </p:spPr>
        <p:txBody>
          <a:bodyPr/>
          <a:lstStyle/>
          <a:p>
            <a:r>
              <a:rPr lang="en-CA" smtClean="0"/>
              <a:t>Class Diagram: Operations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36737"/>
            <a:ext cx="2991856" cy="1820863"/>
          </a:xfrm>
          <a:prstGeom prst="rect">
            <a:avLst/>
          </a:prstGeom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879850" y="2981325"/>
            <a:ext cx="1098550" cy="30777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 smtClean="0">
                <a:latin typeface="Arial" panose="020B0604020202020204" pitchFamily="34" charset="0"/>
              </a:rPr>
              <a:t>Operations</a:t>
            </a:r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1" name="AutoShape 17"/>
          <p:cNvSpPr>
            <a:spLocks/>
          </p:cNvSpPr>
          <p:nvPr/>
        </p:nvSpPr>
        <p:spPr bwMode="auto">
          <a:xfrm>
            <a:off x="3683000" y="2651124"/>
            <a:ext cx="138034" cy="942975"/>
          </a:xfrm>
          <a:prstGeom prst="rightBrace">
            <a:avLst>
              <a:gd name="adj1" fmla="val 297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601" y="1352034"/>
            <a:ext cx="60457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/>
              <a:t>Operation Syntax:</a:t>
            </a:r>
          </a:p>
          <a:p>
            <a:r>
              <a:rPr lang="en-CA" smtClean="0">
                <a:solidFill>
                  <a:srgbClr val="7030A0"/>
                </a:solidFill>
              </a:rPr>
              <a:t>visibility </a:t>
            </a:r>
            <a:r>
              <a:rPr lang="en-CA">
                <a:solidFill>
                  <a:srgbClr val="7030A0"/>
                </a:solidFill>
              </a:rPr>
              <a:t>name (</a:t>
            </a:r>
            <a:r>
              <a:rPr lang="en-CA" smtClean="0">
                <a:solidFill>
                  <a:srgbClr val="7030A0"/>
                </a:solidFill>
              </a:rPr>
              <a:t>parameters) </a:t>
            </a:r>
            <a:r>
              <a:rPr lang="en-CA">
                <a:solidFill>
                  <a:srgbClr val="7030A0"/>
                </a:solidFill>
              </a:rPr>
              <a:t>: return-type {</a:t>
            </a:r>
            <a:r>
              <a:rPr lang="en-CA" smtClean="0">
                <a:solidFill>
                  <a:srgbClr val="7030A0"/>
                </a:solidFill>
              </a:rPr>
              <a:t>properties}</a:t>
            </a:r>
            <a:endParaRPr lang="en-CA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3100" y="20618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visibility</a:t>
            </a:r>
            <a:r>
              <a:rPr lang="en-CA" smtClean="0"/>
              <a:t>: public (+), protected (#), or private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name</a:t>
            </a:r>
            <a:r>
              <a:rPr lang="en-CA" smtClean="0"/>
              <a:t>: attribute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parameters</a:t>
            </a:r>
            <a:r>
              <a:rPr lang="en-CA" smtClean="0"/>
              <a:t>: method arguments</a:t>
            </a:r>
          </a:p>
          <a:p>
            <a:pPr lvl="1"/>
            <a:r>
              <a:rPr lang="en-CA" smtClean="0">
                <a:solidFill>
                  <a:srgbClr val="7030A0"/>
                </a:solidFill>
              </a:rPr>
              <a:t>direction name: type =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smtClean="0"/>
              <a:t>direction:</a:t>
            </a:r>
            <a:r>
              <a:rPr lang="en-CA" smtClean="0"/>
              <a:t> in, out, or inout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return-type</a:t>
            </a:r>
            <a:r>
              <a:rPr lang="en-CA" smtClean="0"/>
              <a:t>: return type or class of the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smtClean="0"/>
              <a:t>properties</a:t>
            </a:r>
            <a:r>
              <a:rPr lang="en-CA" smtClean="0"/>
              <a:t>: any additional properties</a:t>
            </a:r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08000" y="4538345"/>
            <a:ext cx="1071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Each operation will correspond to a </a:t>
            </a:r>
            <a:r>
              <a:rPr lang="en-CA" sz="2200" b="1" smtClean="0">
                <a:solidFill>
                  <a:schemeClr val="accent2"/>
                </a:solidFill>
              </a:rPr>
              <a:t>member function </a:t>
            </a:r>
            <a:r>
              <a:rPr lang="en-CA" sz="2200" smtClean="0"/>
              <a:t>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Include operations only if they are </a:t>
            </a:r>
            <a:r>
              <a:rPr lang="en-CA" sz="2200" b="1" smtClean="0">
                <a:solidFill>
                  <a:schemeClr val="accent2"/>
                </a:solidFill>
              </a:rPr>
              <a:t>important</a:t>
            </a:r>
            <a:r>
              <a:rPr lang="en-CA" sz="2200" smtClean="0"/>
              <a:t> for interaction with other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smtClean="0"/>
              <a:t>No need to specify getters/setters, they are implicit unless you want to clarify them </a:t>
            </a:r>
            <a:br>
              <a:rPr lang="en-CA" sz="2200" smtClean="0"/>
            </a:br>
            <a:r>
              <a:rPr lang="en-CA" sz="2200" smtClean="0"/>
              <a:t>(e.g. the return value is read-only)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39598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Class Relationships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4200" y="1896745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UML defines three class </a:t>
            </a:r>
            <a:r>
              <a:rPr lang="en-CA" sz="2400" b="1" smtClean="0">
                <a:solidFill>
                  <a:schemeClr val="accent2"/>
                </a:solidFill>
              </a:rPr>
              <a:t>relationships</a:t>
            </a:r>
            <a:r>
              <a:rPr lang="en-CA" sz="2400" smtClean="0"/>
              <a:t>: association, encapsulation, and generalization.</a:t>
            </a:r>
            <a:endParaRPr lang="en-CA" sz="2400"/>
          </a:p>
        </p:txBody>
      </p:sp>
      <p:sp>
        <p:nvSpPr>
          <p:cNvPr id="8" name="Rectangle 7"/>
          <p:cNvSpPr/>
          <p:nvPr/>
        </p:nvSpPr>
        <p:spPr>
          <a:xfrm>
            <a:off x="881584" y="2665754"/>
            <a:ext cx="9885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/>
              <a:t>Association</a:t>
            </a:r>
            <a:r>
              <a:rPr lang="en-CA" sz="2400" smtClean="0"/>
              <a:t>: describes a </a:t>
            </a:r>
            <a:r>
              <a:rPr lang="en-CA" sz="2400" i="1" smtClean="0"/>
              <a:t>makes-use-of</a:t>
            </a:r>
            <a:r>
              <a:rPr lang="en-CA" sz="2400" smtClean="0"/>
              <a:t> or </a:t>
            </a:r>
            <a:r>
              <a:rPr lang="en-CA" sz="2400" i="1" smtClean="0"/>
              <a:t>calls-upon </a:t>
            </a:r>
            <a:r>
              <a:rPr lang="en-CA" sz="2400" smtClean="0"/>
              <a:t>relationship, implies that one class contains a reference to and can send messages to another.</a:t>
            </a:r>
          </a:p>
          <a:p>
            <a:pPr marL="540000"/>
            <a:endParaRPr lang="en-CA" sz="2400"/>
          </a:p>
          <a:p>
            <a:r>
              <a:rPr lang="en-CA" sz="2400" b="1" smtClean="0"/>
              <a:t>Encapsulation</a:t>
            </a:r>
            <a:r>
              <a:rPr lang="en-CA" sz="2400" smtClean="0"/>
              <a:t>: captures the </a:t>
            </a:r>
            <a:r>
              <a:rPr lang="en-CA" sz="2400" i="1" smtClean="0"/>
              <a:t>part-of</a:t>
            </a:r>
            <a:r>
              <a:rPr lang="en-CA" sz="2400" smtClean="0"/>
              <a:t> or </a:t>
            </a:r>
            <a:r>
              <a:rPr lang="en-CA" sz="2400" i="1" smtClean="0"/>
              <a:t>belongs-to</a:t>
            </a:r>
            <a:r>
              <a:rPr lang="en-CA" sz="2400" smtClean="0"/>
              <a:t> relationship.  It implies that one class owns or controls another.   There are two ‘types’: </a:t>
            </a:r>
            <a:r>
              <a:rPr lang="en-CA" sz="2400" b="1" smtClean="0">
                <a:solidFill>
                  <a:schemeClr val="accent2"/>
                </a:solidFill>
              </a:rPr>
              <a:t>aggregation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composition</a:t>
            </a:r>
            <a:r>
              <a:rPr lang="en-CA" sz="2400" smtClean="0"/>
              <a:t>.</a:t>
            </a:r>
          </a:p>
          <a:p>
            <a:endParaRPr lang="en-CA" sz="2400"/>
          </a:p>
          <a:p>
            <a:r>
              <a:rPr lang="en-CA" sz="2400" b="1" smtClean="0"/>
              <a:t>Generalization</a:t>
            </a:r>
            <a:r>
              <a:rPr lang="en-CA" sz="2400" smtClean="0"/>
              <a:t>: describes the </a:t>
            </a:r>
            <a:r>
              <a:rPr lang="en-CA" sz="2400" i="1" smtClean="0"/>
              <a:t>kind-of</a:t>
            </a:r>
            <a:r>
              <a:rPr lang="en-CA" sz="2400" smtClean="0"/>
              <a:t> relationship, whether a class can be </a:t>
            </a:r>
            <a:r>
              <a:rPr lang="en-CA" sz="2400" b="1" smtClean="0">
                <a:solidFill>
                  <a:schemeClr val="accent2"/>
                </a:solidFill>
              </a:rPr>
              <a:t>substituted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for or </a:t>
            </a:r>
            <a:r>
              <a:rPr lang="en-CA" sz="2400" b="1" smtClean="0">
                <a:solidFill>
                  <a:schemeClr val="accent2"/>
                </a:solidFill>
              </a:rPr>
              <a:t>inherits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from another.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988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09" y="420860"/>
            <a:ext cx="10058400" cy="778109"/>
          </a:xfrm>
        </p:spPr>
        <p:txBody>
          <a:bodyPr/>
          <a:lstStyle/>
          <a:p>
            <a:r>
              <a:rPr lang="en-CA" smtClean="0"/>
              <a:t>Class Associations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3" t="83585" r="453" b="1306"/>
          <a:stretch/>
        </p:blipFill>
        <p:spPr bwMode="auto">
          <a:xfrm>
            <a:off x="4452938" y="2388326"/>
            <a:ext cx="4754562" cy="72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702300" y="2527300"/>
            <a:ext cx="596900" cy="5969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032500" y="2133600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>
                <a:solidFill>
                  <a:srgbClr val="C00000"/>
                </a:solidFill>
              </a:rPr>
              <a:t>optional</a:t>
            </a:r>
            <a:endParaRPr lang="en-CA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5600" y="1638300"/>
            <a:ext cx="188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Bidirectional:</a:t>
            </a:r>
            <a:endParaRPr lang="en-CA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1689100" y="2552700"/>
            <a:ext cx="20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Unidirectional:</a:t>
            </a:r>
            <a:endParaRPr lang="en-CA" sz="2400" b="1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2" t="52155" r="344" b="31738"/>
          <a:stretch/>
        </p:blipFill>
        <p:spPr bwMode="auto">
          <a:xfrm>
            <a:off x="4491038" y="1451429"/>
            <a:ext cx="4754562" cy="77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201" y="33782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Associations imply that one class has the ability to send messages to another.  This may be through a member variable, or through a member function.</a:t>
            </a:r>
            <a:endParaRPr lang="en-CA"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75" y="4597400"/>
            <a:ext cx="6274100" cy="1368425"/>
          </a:xfrm>
          <a:prstGeom prst="rect">
            <a:avLst/>
          </a:prstGeom>
        </p:spPr>
      </p:pic>
      <p:sp>
        <p:nvSpPr>
          <p:cNvPr id="16" name="AutoShape 10"/>
          <p:cNvSpPr>
            <a:spLocks/>
          </p:cNvSpPr>
          <p:nvPr/>
        </p:nvSpPr>
        <p:spPr bwMode="auto">
          <a:xfrm flipH="1">
            <a:off x="2730499" y="5889625"/>
            <a:ext cx="1084262" cy="2825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117814"/>
              <a:gd name="adj6" fmla="val -600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multiplicity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" name="AutoShape 10"/>
          <p:cNvSpPr>
            <a:spLocks/>
          </p:cNvSpPr>
          <p:nvPr/>
        </p:nvSpPr>
        <p:spPr bwMode="auto">
          <a:xfrm flipH="1">
            <a:off x="4368799" y="4606925"/>
            <a:ext cx="1084262" cy="2825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151849"/>
              <a:gd name="adj6" fmla="val -5892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label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8220075" y="4459288"/>
            <a:ext cx="2143125" cy="303212"/>
          </a:xfrm>
          <a:prstGeom prst="accentBorderCallout2">
            <a:avLst>
              <a:gd name="adj1" fmla="val 25806"/>
              <a:gd name="adj2" fmla="val -3556"/>
              <a:gd name="adj3" fmla="val 25806"/>
              <a:gd name="adj4" fmla="val -20074"/>
              <a:gd name="adj5" fmla="val 192672"/>
              <a:gd name="adj6" fmla="val -4814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 smtClean="0">
                <a:latin typeface="Arial" panose="020B0604020202020204" pitchFamily="34" charset="0"/>
              </a:rPr>
              <a:t>role (attribute name)</a:t>
            </a:r>
            <a:endParaRPr lang="en-CA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9" y="547860"/>
            <a:ext cx="10058400" cy="778109"/>
          </a:xfrm>
        </p:spPr>
        <p:txBody>
          <a:bodyPr/>
          <a:lstStyle/>
          <a:p>
            <a:r>
              <a:rPr lang="en-CA" smtClean="0"/>
              <a:t>Association: Multiplicity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22988"/>
              </p:ext>
            </p:extLst>
          </p:nvPr>
        </p:nvGraphicFramePr>
        <p:xfrm>
          <a:off x="2297113" y="3822700"/>
          <a:ext cx="7607300" cy="2377296"/>
        </p:xfrm>
        <a:graphic>
          <a:graphicData uri="http://schemas.openxmlformats.org/drawingml/2006/table">
            <a:tbl>
              <a:tblPr/>
              <a:tblGrid>
                <a:gridCol w="1014412"/>
                <a:gridCol w="6592888"/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0..1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Could be 0 or 1 objects (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caution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: could be 0).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0..*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Could be 0 or more objects (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caution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: could be 0).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*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Unknown many (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caution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: could be 0).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Guaranteed 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always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to be exactly 1 object.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Guaranteed 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always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to be exactly ‘n’ objects (e.g. 5).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cs typeface="Arial" charset="0"/>
                        </a:rPr>
                        <a:t>1..*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Unknown many but </a:t>
                      </a:r>
                      <a:r>
                        <a:rPr kumimoji="0" lang="en-C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at least</a:t>
                      </a: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1 and maybe more objects.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2275" y="1397000"/>
            <a:ext cx="6274100" cy="13684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83400" y="2095500"/>
            <a:ext cx="838200" cy="3937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279900" y="2095500"/>
            <a:ext cx="596900" cy="3937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46100" y="2785745"/>
            <a:ext cx="1113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Number of </a:t>
            </a:r>
            <a:r>
              <a:rPr lang="en-CA" sz="2400" b="1" smtClean="0">
                <a:solidFill>
                  <a:schemeClr val="accent2"/>
                </a:solidFill>
              </a:rPr>
              <a:t>unique</a:t>
            </a:r>
            <a:r>
              <a:rPr lang="en-CA" sz="2400" smtClean="0"/>
              <a:t> associates.  May need to check for prior existence when adding new association.  If variable multiplicity, may need to check existence before usage internally.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38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585960"/>
            <a:ext cx="10058400" cy="778109"/>
          </a:xfrm>
        </p:spPr>
        <p:txBody>
          <a:bodyPr/>
          <a:lstStyle/>
          <a:p>
            <a:r>
              <a:rPr lang="en-CA" smtClean="0"/>
              <a:t>Association: Roles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2275" y="1397000"/>
            <a:ext cx="6274100" cy="13684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70700" y="1790700"/>
            <a:ext cx="838200" cy="3937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559300" y="1765300"/>
            <a:ext cx="800100" cy="431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33400" y="2607945"/>
            <a:ext cx="1113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The </a:t>
            </a:r>
            <a:r>
              <a:rPr lang="en-CA" sz="2400" b="1" smtClean="0">
                <a:solidFill>
                  <a:schemeClr val="accent2"/>
                </a:solidFill>
              </a:rPr>
              <a:t>role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identifies the attribute name in the association.  They can use full attribute syntax (visibility, type, etc.).  The above implies:</a:t>
            </a:r>
            <a:endParaRPr lang="en-CA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651250"/>
            <a:ext cx="4572000" cy="95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35600" y="3877945"/>
            <a:ext cx="590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In fact, the two diagrams are </a:t>
            </a:r>
            <a:r>
              <a:rPr lang="en-CA" sz="2400" b="1" smtClean="0">
                <a:solidFill>
                  <a:schemeClr val="accent2"/>
                </a:solidFill>
              </a:rPr>
              <a:t>equivalent</a:t>
            </a:r>
            <a:r>
              <a:rPr lang="en-CA" sz="2400" smtClean="0"/>
              <a:t>.</a:t>
            </a:r>
            <a:endParaRPr lang="en-CA" sz="2400"/>
          </a:p>
        </p:txBody>
      </p:sp>
      <p:sp>
        <p:nvSpPr>
          <p:cNvPr id="12" name="Rectangle 11"/>
          <p:cNvSpPr/>
          <p:nvPr/>
        </p:nvSpPr>
        <p:spPr>
          <a:xfrm>
            <a:off x="558800" y="4830445"/>
            <a:ext cx="112649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smtClean="0"/>
              <a:t>Associations with roles can </a:t>
            </a:r>
            <a:r>
              <a:rPr lang="en-CA" sz="2400" b="1" smtClean="0">
                <a:solidFill>
                  <a:schemeClr val="accent2"/>
                </a:solidFill>
              </a:rPr>
              <a:t>emphasize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the interaction.  </a:t>
            </a:r>
            <a:endParaRPr lang="en-CA" sz="2400"/>
          </a:p>
          <a:p>
            <a:pPr>
              <a:spcAft>
                <a:spcPts val="1200"/>
              </a:spcAft>
            </a:pPr>
            <a:r>
              <a:rPr lang="en-CA" sz="2400" smtClean="0"/>
              <a:t>Internal attributes are often used for primitives or classes not visible in the diagram.  Associations are are used to visually map out class relationships.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657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9" y="281160"/>
            <a:ext cx="10058400" cy="778109"/>
          </a:xfrm>
        </p:spPr>
        <p:txBody>
          <a:bodyPr/>
          <a:lstStyle/>
          <a:p>
            <a:r>
              <a:rPr lang="en-CA" smtClean="0"/>
              <a:t>Association: Labels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6875" y="1193800"/>
            <a:ext cx="6274100" cy="13684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76900" y="1574800"/>
            <a:ext cx="1016000" cy="4318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282700" y="2544445"/>
            <a:ext cx="10172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smtClean="0"/>
              <a:t>The </a:t>
            </a:r>
            <a:r>
              <a:rPr lang="en-CA" sz="2400" b="1" smtClean="0">
                <a:solidFill>
                  <a:schemeClr val="accent2"/>
                </a:solidFill>
              </a:rPr>
              <a:t>label </a:t>
            </a:r>
            <a:r>
              <a:rPr lang="en-CA" sz="2400" smtClean="0"/>
              <a:t>or </a:t>
            </a:r>
            <a:r>
              <a:rPr lang="en-CA" sz="2400" b="1" smtClean="0">
                <a:solidFill>
                  <a:schemeClr val="accent2"/>
                </a:solidFill>
              </a:rPr>
              <a:t>name</a:t>
            </a:r>
            <a:r>
              <a:rPr lang="en-CA" sz="2400" smtClean="0"/>
              <a:t> aids in readability.  It is usually a verb phrase to describe the relationship.  It has no impact on code, only in improving clarity of the model.</a:t>
            </a:r>
            <a:endParaRPr lang="en-CA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763348"/>
            <a:ext cx="4819650" cy="23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735A4AA-C547-4273-877F-2DE92DE1F278}" vid="{1221E943-637B-48FD-9746-6851F58F6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551</TotalTime>
  <Words>1082</Words>
  <Application>Microsoft Office PowerPoint</Application>
  <PresentationFormat>Widescreen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Myriad Pro</vt:lpstr>
      <vt:lpstr>Open Sans</vt:lpstr>
      <vt:lpstr>Times New Roman</vt:lpstr>
      <vt:lpstr>Retrospect</vt:lpstr>
      <vt:lpstr>Lecture 11 – Class Diagrams</vt:lpstr>
      <vt:lpstr>Class Diagrams</vt:lpstr>
      <vt:lpstr>Class Diagram: Attributes</vt:lpstr>
      <vt:lpstr>Class Diagram: Operations</vt:lpstr>
      <vt:lpstr>Class Relationships</vt:lpstr>
      <vt:lpstr>Class Associations</vt:lpstr>
      <vt:lpstr>Association: Multiplicity</vt:lpstr>
      <vt:lpstr>Association: Roles</vt:lpstr>
      <vt:lpstr>Association: Labels</vt:lpstr>
      <vt:lpstr>Class Encapsulation</vt:lpstr>
      <vt:lpstr>Encapsulation: Aggregation</vt:lpstr>
      <vt:lpstr>Encapsulation: Composition</vt:lpstr>
      <vt:lpstr>Class Generalization</vt:lpstr>
      <vt:lpstr>Class Generalization: Interfaces</vt:lpstr>
      <vt:lpstr>Class Diagrams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– Class Diagrams</dc:title>
  <dc:creator>Antonio Sánchez</dc:creator>
  <cp:lastModifiedBy>Antonio Sánchez</cp:lastModifiedBy>
  <cp:revision>41</cp:revision>
  <dcterms:created xsi:type="dcterms:W3CDTF">2017-10-11T15:35:22Z</dcterms:created>
  <dcterms:modified xsi:type="dcterms:W3CDTF">2018-01-09T19:11:22Z</dcterms:modified>
</cp:coreProperties>
</file>