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maphores" id="{5D8130B2-2E4C-416C-AAB1-4B728089E40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8D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BB083-0271-4C34-A092-3EA9DBA1EFBD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4C357-DAEE-461C-8179-FEA14C8980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20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4C357-DAEE-461C-8179-FEA14C89809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659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761" y="672891"/>
            <a:ext cx="10058400" cy="673338"/>
          </a:xfrm>
        </p:spPr>
        <p:txBody>
          <a:bodyPr anchor="b">
            <a:noAutofit/>
          </a:bodyPr>
          <a:lstStyle>
            <a:lvl1pPr algn="l">
              <a:lnSpc>
                <a:spcPct val="85000"/>
              </a:lnSpc>
              <a:defRPr sz="48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244" y="6459785"/>
            <a:ext cx="7669745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CA"/>
              <a:t>Semaphores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277937" y="2579688"/>
            <a:ext cx="9344134" cy="907941"/>
          </a:xfrm>
        </p:spPr>
        <p:txBody>
          <a:bodyPr>
            <a:spAutoFit/>
          </a:bodyPr>
          <a:lstStyle>
            <a:lvl1pPr marL="360000" indent="-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658368" indent="-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841248" indent="-360000">
              <a:buClrTx/>
              <a:buFont typeface="Arial" panose="020B0604020202020204" pitchFamily="34" charset="0"/>
              <a:buChar char="•"/>
              <a:defRPr/>
            </a:lvl3pPr>
            <a:lvl4pPr marL="1024128" indent="-457200">
              <a:buClrTx/>
              <a:buFont typeface="Arial" panose="020B0604020202020204" pitchFamily="34" charset="0"/>
              <a:buChar char="•"/>
              <a:defRPr/>
            </a:lvl4pPr>
            <a:lvl5pPr marL="1207008" indent="-4572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1862" y="1790569"/>
            <a:ext cx="5874511" cy="6270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200" b="0">
                <a:solidFill>
                  <a:schemeClr val="accent5"/>
                </a:solidFill>
                <a:latin typeface="Open Sans"/>
              </a:defRPr>
            </a:lvl1pPr>
            <a:lvl2pPr marL="201168" indent="0">
              <a:buFontTx/>
              <a:buNone/>
              <a:defRPr/>
            </a:lvl2pPr>
            <a:lvl3pPr marL="384048" indent="0">
              <a:buFontTx/>
              <a:buNone/>
              <a:defRPr/>
            </a:lvl3pPr>
            <a:lvl4pPr marL="566928" indent="0">
              <a:buFontTx/>
              <a:buNone/>
              <a:defRPr/>
            </a:lvl4pPr>
            <a:lvl5pPr marL="749808" indent="0">
              <a:buFontTx/>
              <a:buNone/>
              <a:defRPr/>
            </a:lvl5pPr>
          </a:lstStyle>
          <a:p>
            <a:pPr lvl="0"/>
            <a:r>
              <a:rPr lang="en-US"/>
              <a:t>Click to add Learning Goals title</a:t>
            </a:r>
          </a:p>
        </p:txBody>
      </p:sp>
    </p:spTree>
    <p:extLst>
      <p:ext uri="{BB962C8B-B14F-4D97-AF65-F5344CB8AC3E}">
        <p14:creationId xmlns:p14="http://schemas.microsoft.com/office/powerpoint/2010/main" val="201225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Semaphores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50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CA"/>
              <a:t>Semaphores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5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649460"/>
            <a:ext cx="10058400" cy="77810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2349361"/>
          </a:xfrm>
          <a:noFill/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tx1"/>
                </a:solidFill>
              </a:defRPr>
            </a:lvl1pPr>
            <a:lvl2pPr marL="384048" indent="-182880">
              <a:lnSpc>
                <a:spcPct val="100000"/>
              </a:lnSpc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66928" indent="-182880">
              <a:lnSpc>
                <a:spcPct val="100000"/>
              </a:lnSpc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49808" indent="-182880">
              <a:lnSpc>
                <a:spcPct val="100000"/>
              </a:lnSpc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2688" indent="-182880">
              <a:lnSpc>
                <a:spcPct val="100000"/>
              </a:lnSpc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Semaphores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42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Semaphores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5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Semaphores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64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Semaphores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1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Semaphores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33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Semaphores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1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CA"/>
              <a:t>Semaphores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18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Semaphores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20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794" y="678489"/>
            <a:ext cx="10058400" cy="690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41714"/>
            <a:ext cx="10058400" cy="41273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9244" y="6459785"/>
            <a:ext cx="7669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cap="all" baseline="0"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Semaphores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AE11FE2D-6E70-4277-81CE-0AEFFA29198E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Lecture 12 – Semaphores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277937" y="2579688"/>
            <a:ext cx="9344134" cy="2616101"/>
          </a:xfrm>
        </p:spPr>
        <p:txBody>
          <a:bodyPr/>
          <a:lstStyle/>
          <a:p>
            <a:r>
              <a:rPr lang="en-CA"/>
              <a:t>Describe a </a:t>
            </a:r>
            <a:r>
              <a:rPr lang="en-CA" b="1">
                <a:solidFill>
                  <a:schemeClr val="accent2"/>
                </a:solidFill>
              </a:rPr>
              <a:t>semaphore</a:t>
            </a:r>
            <a:r>
              <a:rPr lang="en-CA">
                <a:solidFill>
                  <a:schemeClr val="accent2"/>
                </a:solidFill>
              </a:rPr>
              <a:t> </a:t>
            </a:r>
            <a:r>
              <a:rPr lang="en-CA"/>
              <a:t>and distinguish from a mutex</a:t>
            </a:r>
          </a:p>
          <a:p>
            <a:r>
              <a:rPr lang="en-CA"/>
              <a:t>Give examples of applications of semaphores</a:t>
            </a:r>
          </a:p>
          <a:p>
            <a:r>
              <a:rPr lang="en-CA"/>
              <a:t>Use semaphores for process/thread </a:t>
            </a:r>
            <a:r>
              <a:rPr lang="en-CA" b="1">
                <a:solidFill>
                  <a:schemeClr val="accent2"/>
                </a:solidFill>
              </a:rPr>
              <a:t>synchronization</a:t>
            </a:r>
            <a:r>
              <a:rPr lang="en-CA">
                <a:solidFill>
                  <a:schemeClr val="accent2"/>
                </a:solidFill>
              </a:rPr>
              <a:t> </a:t>
            </a:r>
            <a:r>
              <a:rPr lang="en-CA"/>
              <a:t>with the help of the course library</a:t>
            </a:r>
          </a:p>
          <a:p>
            <a:r>
              <a:rPr lang="en-CA"/>
              <a:t>Design and implement the solution to the </a:t>
            </a:r>
            <a:r>
              <a:rPr lang="en-CA" b="1">
                <a:solidFill>
                  <a:schemeClr val="accent2"/>
                </a:solidFill>
              </a:rPr>
              <a:t>roller coaster problem</a:t>
            </a:r>
          </a:p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/>
              <a:t>Learning Goals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CA"/>
              <a:t>Semaphores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4308078" y="6455946"/>
            <a:ext cx="357584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800" b="1" dirty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©</a:t>
            </a:r>
            <a:r>
              <a:rPr lang="en-US" sz="800" b="1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Paul </a:t>
            </a:r>
            <a:r>
              <a:rPr lang="en-US" sz="800" b="1" smtClean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Davies, C. Antonio Sanchez. </a:t>
            </a:r>
            <a:r>
              <a:rPr lang="en-US" sz="800" b="1" dirty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Not to be copied, used, or revised without explicit written permission from the copyright owner.</a:t>
            </a:r>
            <a:endParaRPr lang="en-US" sz="105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Interprocess Semaphores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Semaphores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10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845429" y="1630094"/>
            <a:ext cx="1027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Rather than working directly with operating system calls, we provide a uniform interface in the CPEN 333 course library: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40571" y="2741712"/>
            <a:ext cx="9194800" cy="2246769"/>
          </a:xfrm>
          <a:prstGeom prst="rect">
            <a:avLst/>
          </a:prstGeom>
          <a:solidFill>
            <a:srgbClr val="F5F5F5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semaphore :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named_resource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semaphore(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std::string&amp; name, size_t value = 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 name and value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wait();        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acquire resource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try_wait();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// try to acquire resource, return immediately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notify();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// release resource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unlink();      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unlink name from semaphore (Mac/Linux)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sz="3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7491" y="5369755"/>
            <a:ext cx="1027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On </a:t>
            </a:r>
            <a:r>
              <a:rPr lang="en-CA" sz="2400" b="1">
                <a:solidFill>
                  <a:schemeClr val="accent2"/>
                </a:solidFill>
              </a:rPr>
              <a:t>Windows</a:t>
            </a:r>
            <a:r>
              <a:rPr lang="en-CA" sz="2400"/>
              <a:t> semaphores have </a:t>
            </a:r>
            <a:r>
              <a:rPr lang="en-CA" sz="2400" b="1">
                <a:solidFill>
                  <a:schemeClr val="accent2"/>
                </a:solidFill>
              </a:rPr>
              <a:t>process persistence</a:t>
            </a:r>
            <a:r>
              <a:rPr lang="en-CA" sz="2400"/>
              <a:t>, on </a:t>
            </a:r>
            <a:r>
              <a:rPr lang="en-CA" sz="2400" b="1">
                <a:solidFill>
                  <a:schemeClr val="tx2">
                    <a:lumMod val="60000"/>
                    <a:lumOff val="40000"/>
                  </a:schemeClr>
                </a:solidFill>
              </a:rPr>
              <a:t>POSIX</a:t>
            </a:r>
            <a:r>
              <a:rPr lang="en-CA" sz="2400"/>
              <a:t> systems they have </a:t>
            </a:r>
            <a:r>
              <a:rPr lang="en-CA" sz="2400" b="1">
                <a:solidFill>
                  <a:schemeClr val="tx2">
                    <a:lumMod val="60000"/>
                    <a:lumOff val="40000"/>
                  </a:schemeClr>
                </a:solidFill>
              </a:rPr>
              <a:t>kernel persistence</a:t>
            </a:r>
            <a:r>
              <a:rPr lang="en-CA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26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Interprocess Semaphores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Semaphores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11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36763" y="1657464"/>
            <a:ext cx="7595349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en-US" sz="14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en-US" sz="14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&lt;thread&gt;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8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&lt;cpen333/process/semaphore.h&gt;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argv[])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connect to semaphore, make sure same 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semaphore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pumps(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"gas_station_pumps"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::cout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"Car waiting for gas pump to be free"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std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::endl;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wait for pump to be free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cpen333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400">
                <a:solidFill>
                  <a:srgbClr val="371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semaphore_guard&lt;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(pumps)</a:t>
            </a:r>
            <a:r>
              <a:rPr lang="en-US" altLang="en-US" sz="1400">
                <a:solidFill>
                  <a:srgbClr val="371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guard(pumps);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::cout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"Car at pump, filling up..."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std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::endl;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::sleep_for(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milliseconds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75912" y="3137096"/>
            <a:ext cx="7287066" cy="351691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ounded Rectangle 7"/>
          <p:cNvSpPr/>
          <p:nvPr/>
        </p:nvSpPr>
        <p:spPr>
          <a:xfrm>
            <a:off x="2600176" y="4414910"/>
            <a:ext cx="7486359" cy="832339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7230794" y="5247251"/>
            <a:ext cx="299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>
                <a:solidFill>
                  <a:schemeClr val="accent2"/>
                </a:solidFill>
              </a:rPr>
              <a:t>Up to 3 simultaneous threads</a:t>
            </a:r>
          </a:p>
        </p:txBody>
      </p:sp>
    </p:spTree>
    <p:extLst>
      <p:ext uri="{BB962C8B-B14F-4D97-AF65-F5344CB8AC3E}">
        <p14:creationId xmlns:p14="http://schemas.microsoft.com/office/powerpoint/2010/main" val="311919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The Roller-Coaster Problem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Semaphores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12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745587" y="1662393"/>
            <a:ext cx="111416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A" sz="2400"/>
              <a:t>Design the </a:t>
            </a:r>
            <a:r>
              <a:rPr lang="en-CA" sz="2400" b="1">
                <a:solidFill>
                  <a:schemeClr val="accent2"/>
                </a:solidFill>
              </a:rPr>
              <a:t>synchronization mechanism </a:t>
            </a:r>
            <a:r>
              <a:rPr lang="en-CA" sz="2400"/>
              <a:t>for multiple passenger threads plus a rollercoaster thread such that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Only 2 passengers can get on the rollercoaster at a time i.e. wait their turn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The rollercoaster will wait until 2 passengers have boarded before leaving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Each passenger will wait until they have been taken for a ride before getting off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New passengers will wait until the previous 2 passengers are off before boarding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0332" y="4895556"/>
            <a:ext cx="4878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How many semaphores do you need?</a:t>
            </a:r>
          </a:p>
        </p:txBody>
      </p:sp>
    </p:spTree>
    <p:extLst>
      <p:ext uri="{BB962C8B-B14F-4D97-AF65-F5344CB8AC3E}">
        <p14:creationId xmlns:p14="http://schemas.microsoft.com/office/powerpoint/2010/main" val="3937910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Semaphores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13</a:t>
            </a:fld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403274" y="423830"/>
            <a:ext cx="1137138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Tahoma" panose="020B0604030504040204" pitchFamily="34" charset="0"/>
              <a:buAutoNum type="arabicPeriod"/>
            </a:pPr>
            <a:r>
              <a:rPr lang="en-CA" altLang="en-US"/>
              <a:t>Only 2 passengers can get on the rollercoaster at a time. </a:t>
            </a:r>
          </a:p>
          <a:p>
            <a:pPr lvl="2"/>
            <a:r>
              <a:rPr lang="en-CA" altLang="en-US"/>
              <a:t>Create a semaphore called </a:t>
            </a:r>
            <a:r>
              <a:rPr lang="en-CA" altLang="en-US">
                <a:solidFill>
                  <a:srgbClr val="0000FF"/>
                </a:solidFill>
              </a:rPr>
              <a:t>Entry</a:t>
            </a:r>
            <a:r>
              <a:rPr lang="en-CA" altLang="en-US"/>
              <a:t> to act as a gate/turnstile, initialized to </a:t>
            </a:r>
            <a:r>
              <a:rPr lang="en-CA" altLang="en-US">
                <a:solidFill>
                  <a:srgbClr val="0000FF"/>
                </a:solidFill>
              </a:rPr>
              <a:t>0</a:t>
            </a:r>
            <a:r>
              <a:rPr lang="en-CA" altLang="en-US"/>
              <a:t> so nobody can get on</a:t>
            </a:r>
          </a:p>
          <a:p>
            <a:pPr lvl="2"/>
            <a:r>
              <a:rPr lang="en-CA" altLang="en-US"/>
              <a:t>Passengers perform a </a:t>
            </a:r>
            <a:r>
              <a:rPr lang="en-CA" altLang="en-US" b="1">
                <a:solidFill>
                  <a:srgbClr val="7030A0"/>
                </a:solidFill>
              </a:rPr>
              <a:t>Wait()</a:t>
            </a:r>
            <a:r>
              <a:rPr lang="en-CA" altLang="en-US">
                <a:solidFill>
                  <a:srgbClr val="7030A0"/>
                </a:solidFill>
              </a:rPr>
              <a:t> </a:t>
            </a:r>
            <a:r>
              <a:rPr lang="en-CA" altLang="en-US"/>
              <a:t>on </a:t>
            </a:r>
            <a:r>
              <a:rPr lang="en-CA" altLang="en-US">
                <a:solidFill>
                  <a:srgbClr val="0000FF"/>
                </a:solidFill>
              </a:rPr>
              <a:t>Entry</a:t>
            </a:r>
            <a:r>
              <a:rPr lang="en-CA" altLang="en-US"/>
              <a:t> in order to board the rollercoaster</a:t>
            </a:r>
          </a:p>
          <a:p>
            <a:pPr lvl="2"/>
            <a:r>
              <a:rPr lang="en-CA" altLang="en-US"/>
              <a:t>When the rollercoaster starts it can </a:t>
            </a:r>
            <a:r>
              <a:rPr lang="en-CA" altLang="en-US" b="1">
                <a:solidFill>
                  <a:srgbClr val="7030A0"/>
                </a:solidFill>
              </a:rPr>
              <a:t>Notify() </a:t>
            </a:r>
            <a:r>
              <a:rPr lang="en-CA" altLang="en-US">
                <a:solidFill>
                  <a:srgbClr val="0000FF"/>
                </a:solidFill>
              </a:rPr>
              <a:t>Entry</a:t>
            </a:r>
            <a:r>
              <a:rPr lang="en-CA" altLang="en-US"/>
              <a:t> </a:t>
            </a:r>
            <a:r>
              <a:rPr lang="en-CA" altLang="en-US" i="1"/>
              <a:t>twice</a:t>
            </a:r>
            <a:r>
              <a:rPr lang="en-CA" altLang="en-US"/>
              <a:t> to allow passengers to board</a:t>
            </a:r>
          </a:p>
          <a:p>
            <a:pPr lvl="2"/>
            <a:endParaRPr lang="en-CA" altLang="en-US"/>
          </a:p>
          <a:p>
            <a:pPr marL="800100" lvl="1" indent="-342900">
              <a:buFont typeface="Tahoma" panose="020B0604030504040204" pitchFamily="34" charset="0"/>
              <a:buAutoNum type="arabicPeriod"/>
            </a:pPr>
            <a:r>
              <a:rPr lang="en-CA" altLang="en-US"/>
              <a:t>A Rollercoaster must </a:t>
            </a:r>
            <a:r>
              <a:rPr lang="en-CA" altLang="en-US">
                <a:solidFill>
                  <a:srgbClr val="0000FF"/>
                </a:solidFill>
              </a:rPr>
              <a:t>wait</a:t>
            </a:r>
            <a:r>
              <a:rPr lang="en-CA" altLang="en-US"/>
              <a:t> until 2 new passengers are seated before leaving.</a:t>
            </a:r>
          </a:p>
          <a:p>
            <a:pPr lvl="2"/>
            <a:r>
              <a:rPr lang="en-CA" altLang="en-US"/>
              <a:t>Create a semaphore called </a:t>
            </a:r>
            <a:r>
              <a:rPr lang="en-CA" altLang="en-US">
                <a:solidFill>
                  <a:srgbClr val="0000FF"/>
                </a:solidFill>
              </a:rPr>
              <a:t>Full</a:t>
            </a:r>
            <a:r>
              <a:rPr lang="en-CA" altLang="en-US"/>
              <a:t>, initialized to </a:t>
            </a:r>
            <a:r>
              <a:rPr lang="en-CA" altLang="en-US">
                <a:solidFill>
                  <a:srgbClr val="0000FF"/>
                </a:solidFill>
              </a:rPr>
              <a:t>0</a:t>
            </a:r>
            <a:endParaRPr lang="en-CA" altLang="en-US"/>
          </a:p>
          <a:p>
            <a:pPr lvl="2"/>
            <a:r>
              <a:rPr lang="en-CA" altLang="en-US"/>
              <a:t>The rollercoaster will perform two </a:t>
            </a:r>
            <a:r>
              <a:rPr lang="en-CA" altLang="en-US" b="1">
                <a:solidFill>
                  <a:srgbClr val="7030A0"/>
                </a:solidFill>
              </a:rPr>
              <a:t>Wait() </a:t>
            </a:r>
            <a:r>
              <a:rPr lang="en-CA" altLang="en-US"/>
              <a:t>operations on this semaphore before departing to ensure it is full</a:t>
            </a:r>
          </a:p>
          <a:p>
            <a:pPr lvl="2"/>
            <a:r>
              <a:rPr lang="en-CA" altLang="en-US"/>
              <a:t>Each passenger who boards the rollercoaster will </a:t>
            </a:r>
            <a:r>
              <a:rPr lang="en-CA" altLang="en-US" b="1">
                <a:solidFill>
                  <a:srgbClr val="7030A0"/>
                </a:solidFill>
              </a:rPr>
              <a:t>Notify()</a:t>
            </a:r>
            <a:r>
              <a:rPr lang="en-CA" altLang="en-US"/>
              <a:t> this semaphore</a:t>
            </a:r>
          </a:p>
          <a:p>
            <a:pPr lvl="2"/>
            <a:endParaRPr lang="en-CA" altLang="en-US"/>
          </a:p>
          <a:p>
            <a:pPr marL="800100" lvl="1" indent="-342900">
              <a:buFont typeface="Tahoma" panose="020B0604030504040204" pitchFamily="34" charset="0"/>
              <a:buAutoNum type="arabicPeriod"/>
            </a:pPr>
            <a:r>
              <a:rPr lang="en-CA" altLang="en-US"/>
              <a:t>A Passenger must </a:t>
            </a:r>
            <a:r>
              <a:rPr lang="en-CA" altLang="en-US">
                <a:solidFill>
                  <a:srgbClr val="0000FF"/>
                </a:solidFill>
              </a:rPr>
              <a:t>wait</a:t>
            </a:r>
            <a:r>
              <a:rPr lang="en-CA" altLang="en-US"/>
              <a:t> until they have taken a ride before getting off.</a:t>
            </a:r>
          </a:p>
          <a:p>
            <a:pPr lvl="2"/>
            <a:r>
              <a:rPr lang="en-CA" altLang="en-US"/>
              <a:t>Create a semaphore called </a:t>
            </a:r>
            <a:r>
              <a:rPr lang="en-CA" altLang="en-US">
                <a:solidFill>
                  <a:srgbClr val="0000FF"/>
                </a:solidFill>
              </a:rPr>
              <a:t>Exit</a:t>
            </a:r>
            <a:r>
              <a:rPr lang="en-CA" altLang="en-US"/>
              <a:t>, initialized to </a:t>
            </a:r>
            <a:r>
              <a:rPr lang="en-CA" altLang="en-US">
                <a:solidFill>
                  <a:srgbClr val="0000FF"/>
                </a:solidFill>
              </a:rPr>
              <a:t>0</a:t>
            </a:r>
            <a:endParaRPr lang="en-CA" altLang="en-US"/>
          </a:p>
          <a:p>
            <a:pPr lvl="2"/>
            <a:r>
              <a:rPr lang="en-CA" altLang="en-US"/>
              <a:t>Passengers will perform a </a:t>
            </a:r>
            <a:r>
              <a:rPr lang="en-CA" altLang="en-US">
                <a:solidFill>
                  <a:schemeClr val="hlink"/>
                </a:solidFill>
              </a:rPr>
              <a:t>Wait()</a:t>
            </a:r>
            <a:r>
              <a:rPr lang="en-CA" altLang="en-US"/>
              <a:t> on </a:t>
            </a:r>
            <a:r>
              <a:rPr lang="en-CA" altLang="en-US">
                <a:solidFill>
                  <a:srgbClr val="0000FF"/>
                </a:solidFill>
              </a:rPr>
              <a:t>Exit</a:t>
            </a:r>
            <a:r>
              <a:rPr lang="en-CA" altLang="en-US"/>
              <a:t> before getting off</a:t>
            </a:r>
          </a:p>
          <a:p>
            <a:pPr lvl="2"/>
            <a:r>
              <a:rPr lang="en-CA" altLang="en-US"/>
              <a:t>When the rollercoaster returns after a ride, it will </a:t>
            </a:r>
            <a:r>
              <a:rPr lang="en-CA" altLang="en-US" b="1">
                <a:solidFill>
                  <a:srgbClr val="7030A0"/>
                </a:solidFill>
              </a:rPr>
              <a:t>Notify</a:t>
            </a:r>
            <a:r>
              <a:rPr lang="en-CA" altLang="en-US">
                <a:solidFill>
                  <a:schemeClr val="hlink"/>
                </a:solidFill>
              </a:rPr>
              <a:t>()</a:t>
            </a:r>
            <a:r>
              <a:rPr lang="en-CA" altLang="en-US"/>
              <a:t> this semaphore </a:t>
            </a:r>
            <a:r>
              <a:rPr lang="en-CA" altLang="en-US" i="1"/>
              <a:t>twice</a:t>
            </a:r>
            <a:r>
              <a:rPr lang="en-CA" altLang="en-US"/>
              <a:t> to let off the passengers</a:t>
            </a:r>
          </a:p>
          <a:p>
            <a:pPr lvl="2"/>
            <a:endParaRPr lang="en-CA" altLang="en-US"/>
          </a:p>
          <a:p>
            <a:pPr marL="800100" lvl="1" indent="-342900">
              <a:buFont typeface="Tahoma" panose="020B0604030504040204" pitchFamily="34" charset="0"/>
              <a:buAutoNum type="arabicPeriod"/>
            </a:pPr>
            <a:r>
              <a:rPr lang="en-CA" altLang="en-US"/>
              <a:t>New passengers will </a:t>
            </a:r>
            <a:r>
              <a:rPr lang="en-CA" altLang="en-US">
                <a:solidFill>
                  <a:srgbClr val="0000FF"/>
                </a:solidFill>
              </a:rPr>
              <a:t>wait</a:t>
            </a:r>
            <a:r>
              <a:rPr lang="en-CA" altLang="en-US"/>
              <a:t> until the 2 previous passengers have got off, before boarding.</a:t>
            </a:r>
          </a:p>
          <a:p>
            <a:pPr lvl="2"/>
            <a:r>
              <a:rPr lang="en-CA" altLang="en-US"/>
              <a:t>Create a semaphore  called </a:t>
            </a:r>
            <a:r>
              <a:rPr lang="en-CA" altLang="en-US">
                <a:solidFill>
                  <a:srgbClr val="0000FF"/>
                </a:solidFill>
              </a:rPr>
              <a:t>Empty</a:t>
            </a:r>
            <a:r>
              <a:rPr lang="en-CA" altLang="en-US"/>
              <a:t>, initialized to </a:t>
            </a:r>
            <a:r>
              <a:rPr lang="en-CA" altLang="en-US">
                <a:solidFill>
                  <a:srgbClr val="0000FF"/>
                </a:solidFill>
              </a:rPr>
              <a:t>0</a:t>
            </a:r>
          </a:p>
          <a:p>
            <a:pPr lvl="2"/>
            <a:r>
              <a:rPr lang="en-CA" altLang="en-US"/>
              <a:t>Passengers will perform a </a:t>
            </a:r>
            <a:r>
              <a:rPr lang="en-CA" altLang="en-US" b="1">
                <a:solidFill>
                  <a:srgbClr val="7030A0"/>
                </a:solidFill>
              </a:rPr>
              <a:t>Notify() </a:t>
            </a:r>
            <a:r>
              <a:rPr lang="en-CA" altLang="en-US"/>
              <a:t>on this semaphore when they have actually got off</a:t>
            </a:r>
            <a:endParaRPr lang="en-CA" altLang="en-US">
              <a:solidFill>
                <a:srgbClr val="0000FF"/>
              </a:solidFill>
            </a:endParaRPr>
          </a:p>
          <a:p>
            <a:pPr lvl="2"/>
            <a:r>
              <a:rPr lang="en-CA" altLang="en-US"/>
              <a:t>The rollercoaster will perform a </a:t>
            </a:r>
            <a:r>
              <a:rPr lang="en-CA" altLang="en-US" b="1">
                <a:solidFill>
                  <a:srgbClr val="7030A0"/>
                </a:solidFill>
              </a:rPr>
              <a:t>Wait()</a:t>
            </a:r>
            <a:r>
              <a:rPr lang="en-CA" altLang="en-US"/>
              <a:t> on this semaphore twice to ensure that the passengers have left before letting new passengers on (step 1 above)</a:t>
            </a:r>
          </a:p>
        </p:txBody>
      </p:sp>
    </p:spTree>
    <p:extLst>
      <p:ext uri="{BB962C8B-B14F-4D97-AF65-F5344CB8AC3E}">
        <p14:creationId xmlns:p14="http://schemas.microsoft.com/office/powerpoint/2010/main" val="3237791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 Box 65"/>
          <p:cNvSpPr txBox="1">
            <a:spLocks noChangeArrowheads="1"/>
          </p:cNvSpPr>
          <p:nvPr/>
        </p:nvSpPr>
        <p:spPr bwMode="auto">
          <a:xfrm>
            <a:off x="8882064" y="2263776"/>
            <a:ext cx="1493837" cy="523875"/>
          </a:xfrm>
          <a:prstGeom prst="rect">
            <a:avLst/>
          </a:prstGeom>
          <a:solidFill>
            <a:srgbClr val="00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>
                <a:solidFill>
                  <a:schemeClr val="bg1"/>
                </a:solidFill>
              </a:rPr>
              <a:t>Charlie Free to get off</a:t>
            </a:r>
          </a:p>
        </p:txBody>
      </p:sp>
      <p:sp>
        <p:nvSpPr>
          <p:cNvPr id="26629" name="Rectangle 24"/>
          <p:cNvSpPr>
            <a:spLocks noChangeArrowheads="1"/>
          </p:cNvSpPr>
          <p:nvPr/>
        </p:nvSpPr>
        <p:spPr bwMode="auto">
          <a:xfrm>
            <a:off x="6235701" y="123825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30" name="Rectangle 25"/>
          <p:cNvSpPr>
            <a:spLocks noChangeArrowheads="1"/>
          </p:cNvSpPr>
          <p:nvPr/>
        </p:nvSpPr>
        <p:spPr bwMode="auto">
          <a:xfrm>
            <a:off x="6237289" y="339725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31" name="Rectangle 26"/>
          <p:cNvSpPr>
            <a:spLocks noChangeArrowheads="1"/>
          </p:cNvSpPr>
          <p:nvPr/>
        </p:nvSpPr>
        <p:spPr bwMode="auto">
          <a:xfrm>
            <a:off x="6237289" y="554038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32" name="Rectangle 27"/>
          <p:cNvSpPr>
            <a:spLocks noChangeArrowheads="1"/>
          </p:cNvSpPr>
          <p:nvPr/>
        </p:nvSpPr>
        <p:spPr bwMode="auto">
          <a:xfrm>
            <a:off x="6238876" y="769938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33" name="Rectangle 28"/>
          <p:cNvSpPr>
            <a:spLocks noChangeArrowheads="1"/>
          </p:cNvSpPr>
          <p:nvPr/>
        </p:nvSpPr>
        <p:spPr bwMode="auto">
          <a:xfrm>
            <a:off x="6237289" y="998538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34" name="Rectangle 29"/>
          <p:cNvSpPr>
            <a:spLocks noChangeArrowheads="1"/>
          </p:cNvSpPr>
          <p:nvPr/>
        </p:nvSpPr>
        <p:spPr bwMode="auto">
          <a:xfrm>
            <a:off x="6238876" y="1214438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35" name="Rectangle 30"/>
          <p:cNvSpPr>
            <a:spLocks noChangeArrowheads="1"/>
          </p:cNvSpPr>
          <p:nvPr/>
        </p:nvSpPr>
        <p:spPr bwMode="auto">
          <a:xfrm>
            <a:off x="6238876" y="1428750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36" name="Rectangle 31"/>
          <p:cNvSpPr>
            <a:spLocks noChangeArrowheads="1"/>
          </p:cNvSpPr>
          <p:nvPr/>
        </p:nvSpPr>
        <p:spPr bwMode="auto">
          <a:xfrm>
            <a:off x="6240464" y="1644650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37" name="Rectangle 32"/>
          <p:cNvSpPr>
            <a:spLocks noChangeArrowheads="1"/>
          </p:cNvSpPr>
          <p:nvPr/>
        </p:nvSpPr>
        <p:spPr bwMode="auto">
          <a:xfrm>
            <a:off x="6242051" y="1858963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38" name="Rectangle 33"/>
          <p:cNvSpPr>
            <a:spLocks noChangeArrowheads="1"/>
          </p:cNvSpPr>
          <p:nvPr/>
        </p:nvSpPr>
        <p:spPr bwMode="auto">
          <a:xfrm>
            <a:off x="6243639" y="2074863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39" name="Rectangle 34"/>
          <p:cNvSpPr>
            <a:spLocks noChangeArrowheads="1"/>
          </p:cNvSpPr>
          <p:nvPr/>
        </p:nvSpPr>
        <p:spPr bwMode="auto">
          <a:xfrm>
            <a:off x="6243639" y="2289175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40" name="Rectangle 35"/>
          <p:cNvSpPr>
            <a:spLocks noChangeArrowheads="1"/>
          </p:cNvSpPr>
          <p:nvPr/>
        </p:nvSpPr>
        <p:spPr bwMode="auto">
          <a:xfrm>
            <a:off x="6245226" y="2505075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41" name="Rectangle 36"/>
          <p:cNvSpPr>
            <a:spLocks noChangeArrowheads="1"/>
          </p:cNvSpPr>
          <p:nvPr/>
        </p:nvSpPr>
        <p:spPr bwMode="auto">
          <a:xfrm>
            <a:off x="6243639" y="2733675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42" name="Rectangle 37"/>
          <p:cNvSpPr>
            <a:spLocks noChangeArrowheads="1"/>
          </p:cNvSpPr>
          <p:nvPr/>
        </p:nvSpPr>
        <p:spPr bwMode="auto">
          <a:xfrm>
            <a:off x="6245226" y="2949575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43" name="Rectangle 38"/>
          <p:cNvSpPr>
            <a:spLocks noChangeArrowheads="1"/>
          </p:cNvSpPr>
          <p:nvPr/>
        </p:nvSpPr>
        <p:spPr bwMode="auto">
          <a:xfrm>
            <a:off x="6245226" y="3163888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44" name="Rectangle 39"/>
          <p:cNvSpPr>
            <a:spLocks noChangeArrowheads="1"/>
          </p:cNvSpPr>
          <p:nvPr/>
        </p:nvSpPr>
        <p:spPr bwMode="auto">
          <a:xfrm>
            <a:off x="6246814" y="3379788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45" name="Rectangle 40"/>
          <p:cNvSpPr>
            <a:spLocks noChangeArrowheads="1"/>
          </p:cNvSpPr>
          <p:nvPr/>
        </p:nvSpPr>
        <p:spPr bwMode="auto">
          <a:xfrm>
            <a:off x="6237289" y="3603625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46" name="Rectangle 41"/>
          <p:cNvSpPr>
            <a:spLocks noChangeArrowheads="1"/>
          </p:cNvSpPr>
          <p:nvPr/>
        </p:nvSpPr>
        <p:spPr bwMode="auto">
          <a:xfrm>
            <a:off x="6238876" y="3819525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47" name="Rectangle 42"/>
          <p:cNvSpPr>
            <a:spLocks noChangeArrowheads="1"/>
          </p:cNvSpPr>
          <p:nvPr/>
        </p:nvSpPr>
        <p:spPr bwMode="auto">
          <a:xfrm>
            <a:off x="6238876" y="4033838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48" name="Rectangle 43"/>
          <p:cNvSpPr>
            <a:spLocks noChangeArrowheads="1"/>
          </p:cNvSpPr>
          <p:nvPr/>
        </p:nvSpPr>
        <p:spPr bwMode="auto">
          <a:xfrm>
            <a:off x="6240464" y="4249738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49" name="Rectangle 44"/>
          <p:cNvSpPr>
            <a:spLocks noChangeArrowheads="1"/>
          </p:cNvSpPr>
          <p:nvPr/>
        </p:nvSpPr>
        <p:spPr bwMode="auto">
          <a:xfrm>
            <a:off x="6238876" y="4478338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50" name="Rectangle 45"/>
          <p:cNvSpPr>
            <a:spLocks noChangeArrowheads="1"/>
          </p:cNvSpPr>
          <p:nvPr/>
        </p:nvSpPr>
        <p:spPr bwMode="auto">
          <a:xfrm>
            <a:off x="6240464" y="4694238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51" name="Rectangle 46"/>
          <p:cNvSpPr>
            <a:spLocks noChangeArrowheads="1"/>
          </p:cNvSpPr>
          <p:nvPr/>
        </p:nvSpPr>
        <p:spPr bwMode="auto">
          <a:xfrm>
            <a:off x="6240464" y="4908550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52" name="Rectangle 47"/>
          <p:cNvSpPr>
            <a:spLocks noChangeArrowheads="1"/>
          </p:cNvSpPr>
          <p:nvPr/>
        </p:nvSpPr>
        <p:spPr bwMode="auto">
          <a:xfrm>
            <a:off x="6242051" y="5124450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53" name="Rectangle 48"/>
          <p:cNvSpPr>
            <a:spLocks noChangeArrowheads="1"/>
          </p:cNvSpPr>
          <p:nvPr/>
        </p:nvSpPr>
        <p:spPr bwMode="auto">
          <a:xfrm>
            <a:off x="6243639" y="5338763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54" name="Rectangle 49"/>
          <p:cNvSpPr>
            <a:spLocks noChangeArrowheads="1"/>
          </p:cNvSpPr>
          <p:nvPr/>
        </p:nvSpPr>
        <p:spPr bwMode="auto">
          <a:xfrm>
            <a:off x="6245226" y="5554663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55" name="Rectangle 50"/>
          <p:cNvSpPr>
            <a:spLocks noChangeArrowheads="1"/>
          </p:cNvSpPr>
          <p:nvPr/>
        </p:nvSpPr>
        <p:spPr bwMode="auto">
          <a:xfrm>
            <a:off x="6245226" y="5768975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56" name="Rectangle 51"/>
          <p:cNvSpPr>
            <a:spLocks noChangeArrowheads="1"/>
          </p:cNvSpPr>
          <p:nvPr/>
        </p:nvSpPr>
        <p:spPr bwMode="auto">
          <a:xfrm>
            <a:off x="6246814" y="5984875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57" name="Rectangle 52"/>
          <p:cNvSpPr>
            <a:spLocks noChangeArrowheads="1"/>
          </p:cNvSpPr>
          <p:nvPr/>
        </p:nvSpPr>
        <p:spPr bwMode="auto">
          <a:xfrm>
            <a:off x="6245226" y="6213475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58" name="Rectangle 53"/>
          <p:cNvSpPr>
            <a:spLocks noChangeArrowheads="1"/>
          </p:cNvSpPr>
          <p:nvPr/>
        </p:nvSpPr>
        <p:spPr bwMode="auto">
          <a:xfrm>
            <a:off x="6246814" y="6429375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59" name="Rectangle 54"/>
          <p:cNvSpPr>
            <a:spLocks noChangeArrowheads="1"/>
          </p:cNvSpPr>
          <p:nvPr/>
        </p:nvSpPr>
        <p:spPr bwMode="auto">
          <a:xfrm>
            <a:off x="6246814" y="6643688"/>
            <a:ext cx="1184275" cy="889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60" name="Rectangle 23"/>
          <p:cNvSpPr>
            <a:spLocks noChangeArrowheads="1"/>
          </p:cNvSpPr>
          <p:nvPr/>
        </p:nvSpPr>
        <p:spPr bwMode="auto">
          <a:xfrm>
            <a:off x="7412039" y="-6350"/>
            <a:ext cx="73025" cy="6858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6661" name="Rectangle 22"/>
          <p:cNvSpPr>
            <a:spLocks noChangeArrowheads="1"/>
          </p:cNvSpPr>
          <p:nvPr/>
        </p:nvSpPr>
        <p:spPr bwMode="auto">
          <a:xfrm>
            <a:off x="6172201" y="0"/>
            <a:ext cx="73025" cy="68580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pic>
        <p:nvPicPr>
          <p:cNvPr id="61444" name="Picture 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0750" y="2719389"/>
            <a:ext cx="511175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6050" y="2722564"/>
            <a:ext cx="511175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08650" y="2724150"/>
            <a:ext cx="511175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2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08712" y="2724150"/>
            <a:ext cx="511175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66" name="Picture 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91312" y="2725739"/>
            <a:ext cx="511175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67" name="Oval 110"/>
          <p:cNvSpPr>
            <a:spLocks noChangeArrowheads="1"/>
          </p:cNvSpPr>
          <p:nvPr/>
        </p:nvSpPr>
        <p:spPr bwMode="auto">
          <a:xfrm>
            <a:off x="4676776" y="4297364"/>
            <a:ext cx="582613" cy="5302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000" b="1">
                <a:latin typeface="Arial" panose="020B0604020202020204" pitchFamily="34" charset="0"/>
              </a:rPr>
              <a:t>Full=</a:t>
            </a:r>
            <a:r>
              <a:rPr lang="en-CA" altLang="en-US" sz="1000" b="1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1456" name="Oval 111"/>
          <p:cNvSpPr>
            <a:spLocks noChangeArrowheads="1"/>
          </p:cNvSpPr>
          <p:nvPr/>
        </p:nvSpPr>
        <p:spPr bwMode="auto">
          <a:xfrm>
            <a:off x="4729163" y="1655764"/>
            <a:ext cx="582612" cy="5159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000" b="1">
                <a:latin typeface="Arial" panose="020B0604020202020204" pitchFamily="34" charset="0"/>
              </a:rPr>
              <a:t>Entry=</a:t>
            </a:r>
            <a:r>
              <a:rPr lang="en-CA" altLang="en-US" sz="1000" b="1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1457" name="Oval 110"/>
          <p:cNvSpPr>
            <a:spLocks noChangeArrowheads="1"/>
          </p:cNvSpPr>
          <p:nvPr/>
        </p:nvSpPr>
        <p:spPr bwMode="auto">
          <a:xfrm>
            <a:off x="8335963" y="4298951"/>
            <a:ext cx="582612" cy="5302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000" b="1">
                <a:latin typeface="Arial" panose="020B0604020202020204" pitchFamily="34" charset="0"/>
              </a:rPr>
              <a:t>Empty=</a:t>
            </a:r>
            <a:r>
              <a:rPr lang="en-CA" altLang="en-US" sz="1000" b="1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6670" name="Oval 111"/>
          <p:cNvSpPr>
            <a:spLocks noChangeArrowheads="1"/>
          </p:cNvSpPr>
          <p:nvPr/>
        </p:nvSpPr>
        <p:spPr bwMode="auto">
          <a:xfrm>
            <a:off x="8388351" y="1657350"/>
            <a:ext cx="582613" cy="5159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000" b="1">
                <a:latin typeface="Arial" panose="020B0604020202020204" pitchFamily="34" charset="0"/>
              </a:rPr>
              <a:t>Exit=</a:t>
            </a:r>
            <a:r>
              <a:rPr lang="en-CA" altLang="en-US" sz="1000" b="1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067426" y="-1330325"/>
            <a:ext cx="1520825" cy="828675"/>
            <a:chOff x="2862" y="1760"/>
            <a:chExt cx="958" cy="522"/>
          </a:xfrm>
        </p:grpSpPr>
        <p:sp>
          <p:nvSpPr>
            <p:cNvPr id="26741" name="Rectangle 9"/>
            <p:cNvSpPr>
              <a:spLocks noChangeArrowheads="1"/>
            </p:cNvSpPr>
            <p:nvPr/>
          </p:nvSpPr>
          <p:spPr bwMode="auto">
            <a:xfrm>
              <a:off x="2862" y="1760"/>
              <a:ext cx="958" cy="364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6742" name="Rectangle 10"/>
            <p:cNvSpPr>
              <a:spLocks noChangeArrowheads="1"/>
            </p:cNvSpPr>
            <p:nvPr/>
          </p:nvSpPr>
          <p:spPr bwMode="auto">
            <a:xfrm>
              <a:off x="2950" y="1991"/>
              <a:ext cx="774" cy="56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6743" name="Rectangle 11"/>
            <p:cNvSpPr>
              <a:spLocks noChangeArrowheads="1"/>
            </p:cNvSpPr>
            <p:nvPr/>
          </p:nvSpPr>
          <p:spPr bwMode="auto">
            <a:xfrm>
              <a:off x="2926" y="2120"/>
              <a:ext cx="65" cy="161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6744" name="Rectangle 12"/>
            <p:cNvSpPr>
              <a:spLocks noChangeArrowheads="1"/>
            </p:cNvSpPr>
            <p:nvPr/>
          </p:nvSpPr>
          <p:spPr bwMode="auto">
            <a:xfrm>
              <a:off x="3682" y="2121"/>
              <a:ext cx="65" cy="161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CA" altLang="en-US"/>
            </a:p>
          </p:txBody>
        </p:sp>
        <p:sp>
          <p:nvSpPr>
            <p:cNvPr id="26745" name="Text Box 14"/>
            <p:cNvSpPr txBox="1">
              <a:spLocks noChangeArrowheads="1"/>
            </p:cNvSpPr>
            <p:nvPr/>
          </p:nvSpPr>
          <p:spPr bwMode="auto">
            <a:xfrm>
              <a:off x="2909" y="1808"/>
              <a:ext cx="83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 sz="1200" i="1">
                  <a:solidFill>
                    <a:schemeClr val="folHlink"/>
                  </a:solidFill>
                  <a:latin typeface="Broadway" panose="04040905080B02020502" pitchFamily="82" charset="0"/>
                </a:rPr>
                <a:t>Roller Coaster</a:t>
              </a:r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4838700" y="2171701"/>
            <a:ext cx="1162050" cy="695325"/>
            <a:chOff x="2088" y="1368"/>
            <a:chExt cx="732" cy="438"/>
          </a:xfrm>
        </p:grpSpPr>
        <p:sp>
          <p:nvSpPr>
            <p:cNvPr id="26739" name="Line 56"/>
            <p:cNvSpPr>
              <a:spLocks noChangeShapeType="1"/>
            </p:cNvSpPr>
            <p:nvPr/>
          </p:nvSpPr>
          <p:spPr bwMode="auto">
            <a:xfrm flipH="1" flipV="1">
              <a:off x="2337" y="1368"/>
              <a:ext cx="483" cy="4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740" name="Text Box 57"/>
            <p:cNvSpPr txBox="1">
              <a:spLocks noChangeArrowheads="1"/>
            </p:cNvSpPr>
            <p:nvPr/>
          </p:nvSpPr>
          <p:spPr bwMode="auto">
            <a:xfrm>
              <a:off x="2088" y="1530"/>
              <a:ext cx="5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/>
                <a:t>Notify()</a:t>
              </a:r>
            </a:p>
          </p:txBody>
        </p:sp>
      </p:grpSp>
      <p:sp>
        <p:nvSpPr>
          <p:cNvPr id="61499" name="Oval 111"/>
          <p:cNvSpPr>
            <a:spLocks noChangeArrowheads="1"/>
          </p:cNvSpPr>
          <p:nvPr/>
        </p:nvSpPr>
        <p:spPr bwMode="auto">
          <a:xfrm>
            <a:off x="4733608" y="1652589"/>
            <a:ext cx="582612" cy="5159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000" b="1">
                <a:latin typeface="Arial" panose="020B0604020202020204" pitchFamily="34" charset="0"/>
              </a:rPr>
              <a:t>Entry=</a:t>
            </a:r>
            <a:r>
              <a:rPr lang="en-CA" altLang="en-US" sz="1000" b="1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1500" name="Oval 111"/>
          <p:cNvSpPr>
            <a:spLocks noChangeArrowheads="1"/>
          </p:cNvSpPr>
          <p:nvPr/>
        </p:nvSpPr>
        <p:spPr bwMode="auto">
          <a:xfrm>
            <a:off x="4730751" y="1649730"/>
            <a:ext cx="582613" cy="5159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000" b="1">
                <a:latin typeface="Arial" panose="020B0604020202020204" pitchFamily="34" charset="0"/>
              </a:rPr>
              <a:t>Entry=</a:t>
            </a:r>
            <a:r>
              <a:rPr lang="en-CA" altLang="en-US" sz="1000" b="1">
                <a:solidFill>
                  <a:schemeClr val="hlink"/>
                </a:solidFill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4760917" y="3756028"/>
            <a:ext cx="1231901" cy="641350"/>
            <a:chOff x="2039" y="2366"/>
            <a:chExt cx="776" cy="404"/>
          </a:xfrm>
        </p:grpSpPr>
        <p:sp>
          <p:nvSpPr>
            <p:cNvPr id="26737" name="Line 62"/>
            <p:cNvSpPr>
              <a:spLocks noChangeShapeType="1"/>
            </p:cNvSpPr>
            <p:nvPr/>
          </p:nvSpPr>
          <p:spPr bwMode="auto">
            <a:xfrm flipV="1">
              <a:off x="2326" y="2374"/>
              <a:ext cx="489" cy="3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738" name="Text Box 63"/>
            <p:cNvSpPr txBox="1">
              <a:spLocks noChangeArrowheads="1"/>
            </p:cNvSpPr>
            <p:nvPr/>
          </p:nvSpPr>
          <p:spPr bwMode="auto">
            <a:xfrm>
              <a:off x="2039" y="2366"/>
              <a:ext cx="64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/>
                <a:t>Wait()</a:t>
              </a:r>
            </a:p>
          </p:txBody>
        </p:sp>
      </p:grpSp>
      <p:sp>
        <p:nvSpPr>
          <p:cNvPr id="61505" name="Text Box 65"/>
          <p:cNvSpPr txBox="1">
            <a:spLocks noChangeArrowheads="1"/>
          </p:cNvSpPr>
          <p:nvPr/>
        </p:nvSpPr>
        <p:spPr bwMode="auto">
          <a:xfrm>
            <a:off x="4220308" y="5018089"/>
            <a:ext cx="1737581" cy="52322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>
                <a:solidFill>
                  <a:schemeClr val="bg1"/>
                </a:solidFill>
              </a:rPr>
              <a:t>Coaster Blocked trying to Ride</a:t>
            </a:r>
          </a:p>
        </p:txBody>
      </p: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4170583" y="1953995"/>
            <a:ext cx="617538" cy="828675"/>
            <a:chOff x="1676" y="1222"/>
            <a:chExt cx="389" cy="522"/>
          </a:xfrm>
        </p:grpSpPr>
        <p:sp>
          <p:nvSpPr>
            <p:cNvPr id="26735" name="Line 67"/>
            <p:cNvSpPr>
              <a:spLocks noChangeShapeType="1"/>
            </p:cNvSpPr>
            <p:nvPr/>
          </p:nvSpPr>
          <p:spPr bwMode="auto">
            <a:xfrm flipV="1">
              <a:off x="1787" y="1330"/>
              <a:ext cx="278" cy="3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736" name="Text Box 68"/>
            <p:cNvSpPr txBox="1">
              <a:spLocks noChangeArrowheads="1"/>
            </p:cNvSpPr>
            <p:nvPr/>
          </p:nvSpPr>
          <p:spPr bwMode="auto">
            <a:xfrm rot="18614595">
              <a:off x="1511" y="1387"/>
              <a:ext cx="5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CA" altLang="en-US"/>
                <a:t>Wait()</a:t>
              </a:r>
            </a:p>
          </p:txBody>
        </p:sp>
      </p:grpSp>
      <p:grpSp>
        <p:nvGrpSpPr>
          <p:cNvPr id="6" name="Group 75"/>
          <p:cNvGrpSpPr>
            <a:grpSpLocks/>
          </p:cNvGrpSpPr>
          <p:nvPr/>
        </p:nvGrpSpPr>
        <p:grpSpPr bwMode="auto">
          <a:xfrm>
            <a:off x="5313364" y="2930526"/>
            <a:ext cx="1889125" cy="1803400"/>
            <a:chOff x="2387" y="1798"/>
            <a:chExt cx="1190" cy="1136"/>
          </a:xfrm>
        </p:grpSpPr>
        <p:sp>
          <p:nvSpPr>
            <p:cNvPr id="26733" name="Line 72"/>
            <p:cNvSpPr>
              <a:spLocks noChangeShapeType="1"/>
            </p:cNvSpPr>
            <p:nvPr/>
          </p:nvSpPr>
          <p:spPr bwMode="auto">
            <a:xfrm flipV="1">
              <a:off x="2387" y="1798"/>
              <a:ext cx="1190" cy="99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734" name="Text Box 73"/>
            <p:cNvSpPr txBox="1">
              <a:spLocks noChangeArrowheads="1"/>
            </p:cNvSpPr>
            <p:nvPr/>
          </p:nvSpPr>
          <p:spPr bwMode="auto">
            <a:xfrm>
              <a:off x="2476" y="2742"/>
              <a:ext cx="5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/>
                <a:t>Notify()</a:t>
              </a:r>
            </a:p>
          </p:txBody>
        </p:sp>
      </p:grpSp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5154614" y="2936876"/>
            <a:ext cx="1368425" cy="1285875"/>
            <a:chOff x="2287" y="1850"/>
            <a:chExt cx="862" cy="810"/>
          </a:xfrm>
        </p:grpSpPr>
        <p:sp>
          <p:nvSpPr>
            <p:cNvPr id="26731" name="Line 77"/>
            <p:cNvSpPr>
              <a:spLocks noChangeShapeType="1"/>
            </p:cNvSpPr>
            <p:nvPr/>
          </p:nvSpPr>
          <p:spPr bwMode="auto">
            <a:xfrm flipV="1">
              <a:off x="2287" y="1850"/>
              <a:ext cx="862" cy="8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732" name="Text Box 78"/>
            <p:cNvSpPr txBox="1">
              <a:spLocks noChangeArrowheads="1"/>
            </p:cNvSpPr>
            <p:nvPr/>
          </p:nvSpPr>
          <p:spPr bwMode="auto">
            <a:xfrm>
              <a:off x="2347" y="2016"/>
              <a:ext cx="5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/>
                <a:t>Notify()</a:t>
              </a:r>
            </a:p>
          </p:txBody>
        </p:sp>
      </p:grp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7215188" y="2136776"/>
            <a:ext cx="1331912" cy="619125"/>
            <a:chOff x="3585" y="1346"/>
            <a:chExt cx="839" cy="390"/>
          </a:xfrm>
        </p:grpSpPr>
        <p:sp>
          <p:nvSpPr>
            <p:cNvPr id="26729" name="Line 81"/>
            <p:cNvSpPr>
              <a:spLocks noChangeShapeType="1"/>
            </p:cNvSpPr>
            <p:nvPr/>
          </p:nvSpPr>
          <p:spPr bwMode="auto">
            <a:xfrm flipV="1">
              <a:off x="3585" y="1346"/>
              <a:ext cx="800" cy="33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730" name="Text Box 82"/>
            <p:cNvSpPr txBox="1">
              <a:spLocks noChangeArrowheads="1"/>
            </p:cNvSpPr>
            <p:nvPr/>
          </p:nvSpPr>
          <p:spPr bwMode="auto">
            <a:xfrm>
              <a:off x="3902" y="1544"/>
              <a:ext cx="5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CA" altLang="en-US"/>
                <a:t>Wait()</a:t>
              </a:r>
            </a:p>
          </p:txBody>
        </p:sp>
      </p:grpSp>
      <p:sp>
        <p:nvSpPr>
          <p:cNvPr id="61524" name="Text Box 84"/>
          <p:cNvSpPr txBox="1">
            <a:spLocks noChangeArrowheads="1"/>
          </p:cNvSpPr>
          <p:nvPr/>
        </p:nvSpPr>
        <p:spPr bwMode="auto">
          <a:xfrm>
            <a:off x="8874126" y="2257425"/>
            <a:ext cx="1560513" cy="52705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>
                <a:solidFill>
                  <a:schemeClr val="bg1"/>
                </a:solidFill>
              </a:rPr>
              <a:t>Charlie Blocked Trying to Get Off</a:t>
            </a:r>
          </a:p>
        </p:txBody>
      </p:sp>
      <p:grpSp>
        <p:nvGrpSpPr>
          <p:cNvPr id="9" name="Group 89"/>
          <p:cNvGrpSpPr>
            <a:grpSpLocks/>
          </p:cNvGrpSpPr>
          <p:nvPr/>
        </p:nvGrpSpPr>
        <p:grpSpPr bwMode="auto">
          <a:xfrm>
            <a:off x="6535739" y="1738314"/>
            <a:ext cx="1851025" cy="928688"/>
            <a:chOff x="3157" y="1095"/>
            <a:chExt cx="1166" cy="585"/>
          </a:xfrm>
        </p:grpSpPr>
        <p:sp>
          <p:nvSpPr>
            <p:cNvPr id="26727" name="Line 87"/>
            <p:cNvSpPr>
              <a:spLocks noChangeShapeType="1"/>
            </p:cNvSpPr>
            <p:nvPr/>
          </p:nvSpPr>
          <p:spPr bwMode="auto">
            <a:xfrm flipV="1">
              <a:off x="3157" y="1248"/>
              <a:ext cx="116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728" name="Text Box 88"/>
            <p:cNvSpPr txBox="1">
              <a:spLocks noChangeArrowheads="1"/>
            </p:cNvSpPr>
            <p:nvPr/>
          </p:nvSpPr>
          <p:spPr bwMode="auto">
            <a:xfrm>
              <a:off x="3709" y="1095"/>
              <a:ext cx="5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CA" altLang="en-US"/>
                <a:t>Wait()</a:t>
              </a:r>
            </a:p>
          </p:txBody>
        </p:sp>
      </p:grpSp>
      <p:sp>
        <p:nvSpPr>
          <p:cNvPr id="61530" name="Text Box 90"/>
          <p:cNvSpPr txBox="1">
            <a:spLocks noChangeArrowheads="1"/>
          </p:cNvSpPr>
          <p:nvPr/>
        </p:nvSpPr>
        <p:spPr bwMode="auto">
          <a:xfrm>
            <a:off x="2284414" y="2070100"/>
            <a:ext cx="1627187" cy="52705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CA" altLang="en-US">
                <a:solidFill>
                  <a:schemeClr val="bg1"/>
                </a:solidFill>
              </a:rPr>
              <a:t>Charlie Blocked Trying to Get On</a:t>
            </a:r>
          </a:p>
        </p:txBody>
      </p:sp>
      <p:grpSp>
        <p:nvGrpSpPr>
          <p:cNvPr id="10" name="Group 91"/>
          <p:cNvGrpSpPr>
            <a:grpSpLocks/>
          </p:cNvGrpSpPr>
          <p:nvPr/>
        </p:nvGrpSpPr>
        <p:grpSpPr bwMode="auto">
          <a:xfrm>
            <a:off x="3552826" y="1978028"/>
            <a:ext cx="703263" cy="828675"/>
            <a:chOff x="1622" y="1248"/>
            <a:chExt cx="443" cy="522"/>
          </a:xfrm>
        </p:grpSpPr>
        <p:sp>
          <p:nvSpPr>
            <p:cNvPr id="26725" name="Line 92"/>
            <p:cNvSpPr>
              <a:spLocks noChangeShapeType="1"/>
            </p:cNvSpPr>
            <p:nvPr/>
          </p:nvSpPr>
          <p:spPr bwMode="auto">
            <a:xfrm flipV="1">
              <a:off x="1787" y="1330"/>
              <a:ext cx="278" cy="3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726" name="Text Box 93"/>
            <p:cNvSpPr txBox="1">
              <a:spLocks noChangeArrowheads="1"/>
            </p:cNvSpPr>
            <p:nvPr/>
          </p:nvSpPr>
          <p:spPr bwMode="auto">
            <a:xfrm rot="18626094">
              <a:off x="1457" y="1413"/>
              <a:ext cx="5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CA" altLang="en-US"/>
                <a:t>Wait()</a:t>
              </a:r>
            </a:p>
          </p:txBody>
        </p:sp>
      </p:grpSp>
      <p:sp>
        <p:nvSpPr>
          <p:cNvPr id="61534" name="Text Box 94"/>
          <p:cNvSpPr txBox="1">
            <a:spLocks noChangeArrowheads="1"/>
          </p:cNvSpPr>
          <p:nvPr/>
        </p:nvSpPr>
        <p:spPr bwMode="auto">
          <a:xfrm>
            <a:off x="1789113" y="2066925"/>
            <a:ext cx="1554162" cy="52705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CA" altLang="en-US">
                <a:solidFill>
                  <a:schemeClr val="bg1"/>
                </a:solidFill>
              </a:rPr>
              <a:t>Charlie Blocked Trying to Get On</a:t>
            </a:r>
          </a:p>
        </p:txBody>
      </p:sp>
      <p:grpSp>
        <p:nvGrpSpPr>
          <p:cNvPr id="11" name="Group 104"/>
          <p:cNvGrpSpPr>
            <a:grpSpLocks/>
          </p:cNvGrpSpPr>
          <p:nvPr/>
        </p:nvGrpSpPr>
        <p:grpSpPr bwMode="auto">
          <a:xfrm>
            <a:off x="7483476" y="2187576"/>
            <a:ext cx="1541463" cy="938213"/>
            <a:chOff x="3754" y="1378"/>
            <a:chExt cx="971" cy="591"/>
          </a:xfrm>
        </p:grpSpPr>
        <p:sp>
          <p:nvSpPr>
            <p:cNvPr id="26723" name="Line 99"/>
            <p:cNvSpPr>
              <a:spLocks noChangeShapeType="1"/>
            </p:cNvSpPr>
            <p:nvPr/>
          </p:nvSpPr>
          <p:spPr bwMode="auto">
            <a:xfrm flipV="1">
              <a:off x="3754" y="1378"/>
              <a:ext cx="679" cy="5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724" name="Text Box 100"/>
            <p:cNvSpPr txBox="1">
              <a:spLocks noChangeArrowheads="1"/>
            </p:cNvSpPr>
            <p:nvPr/>
          </p:nvSpPr>
          <p:spPr bwMode="auto">
            <a:xfrm>
              <a:off x="4001" y="1709"/>
              <a:ext cx="7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/>
                <a:t>Notify()</a:t>
              </a:r>
            </a:p>
          </p:txBody>
        </p:sp>
      </p:grpSp>
      <p:sp>
        <p:nvSpPr>
          <p:cNvPr id="61545" name="Oval 110"/>
          <p:cNvSpPr>
            <a:spLocks noChangeArrowheads="1"/>
          </p:cNvSpPr>
          <p:nvPr/>
        </p:nvSpPr>
        <p:spPr bwMode="auto">
          <a:xfrm>
            <a:off x="8333106" y="4296094"/>
            <a:ext cx="582613" cy="5302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000" b="1">
                <a:latin typeface="Arial" panose="020B0604020202020204" pitchFamily="34" charset="0"/>
              </a:rPr>
              <a:t>Empty=</a:t>
            </a:r>
            <a:r>
              <a:rPr lang="en-CA" altLang="en-US" sz="1000" b="1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1546" name="Oval 110"/>
          <p:cNvSpPr>
            <a:spLocks noChangeArrowheads="1"/>
          </p:cNvSpPr>
          <p:nvPr/>
        </p:nvSpPr>
        <p:spPr bwMode="auto">
          <a:xfrm>
            <a:off x="8331518" y="4294506"/>
            <a:ext cx="582612" cy="5302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000" b="1">
                <a:latin typeface="Arial" panose="020B0604020202020204" pitchFamily="34" charset="0"/>
              </a:rPr>
              <a:t>Empty=</a:t>
            </a:r>
            <a:r>
              <a:rPr lang="en-CA" altLang="en-US" sz="1000" b="1">
                <a:solidFill>
                  <a:schemeClr val="hlink"/>
                </a:solidFill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12" name="Group 110"/>
          <p:cNvGrpSpPr>
            <a:grpSpLocks/>
          </p:cNvGrpSpPr>
          <p:nvPr/>
        </p:nvGrpSpPr>
        <p:grpSpPr bwMode="auto">
          <a:xfrm>
            <a:off x="8286750" y="3600450"/>
            <a:ext cx="1176338" cy="704850"/>
            <a:chOff x="4260" y="2268"/>
            <a:chExt cx="741" cy="444"/>
          </a:xfrm>
        </p:grpSpPr>
        <p:sp>
          <p:nvSpPr>
            <p:cNvPr id="26721" name="Line 108"/>
            <p:cNvSpPr>
              <a:spLocks noChangeShapeType="1"/>
            </p:cNvSpPr>
            <p:nvPr/>
          </p:nvSpPr>
          <p:spPr bwMode="auto">
            <a:xfrm flipV="1">
              <a:off x="4613" y="2268"/>
              <a:ext cx="388" cy="4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722" name="Text Box 109"/>
            <p:cNvSpPr txBox="1">
              <a:spLocks noChangeArrowheads="1"/>
            </p:cNvSpPr>
            <p:nvPr/>
          </p:nvSpPr>
          <p:spPr bwMode="auto">
            <a:xfrm>
              <a:off x="4260" y="2322"/>
              <a:ext cx="5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/>
                <a:t>Notify()</a:t>
              </a:r>
            </a:p>
          </p:txBody>
        </p:sp>
      </p:grpSp>
      <p:grpSp>
        <p:nvGrpSpPr>
          <p:cNvPr id="13" name="Group 115"/>
          <p:cNvGrpSpPr>
            <a:grpSpLocks/>
          </p:cNvGrpSpPr>
          <p:nvPr/>
        </p:nvGrpSpPr>
        <p:grpSpPr bwMode="auto">
          <a:xfrm>
            <a:off x="7432676" y="3546475"/>
            <a:ext cx="981075" cy="762000"/>
            <a:chOff x="3722" y="2234"/>
            <a:chExt cx="618" cy="480"/>
          </a:xfrm>
        </p:grpSpPr>
        <p:sp>
          <p:nvSpPr>
            <p:cNvPr id="26719" name="Line 112"/>
            <p:cNvSpPr>
              <a:spLocks noChangeShapeType="1"/>
            </p:cNvSpPr>
            <p:nvPr/>
          </p:nvSpPr>
          <p:spPr bwMode="auto">
            <a:xfrm flipH="1" flipV="1">
              <a:off x="3743" y="2234"/>
              <a:ext cx="597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720" name="Text Box 113"/>
            <p:cNvSpPr txBox="1">
              <a:spLocks noChangeArrowheads="1"/>
            </p:cNvSpPr>
            <p:nvPr/>
          </p:nvSpPr>
          <p:spPr bwMode="auto">
            <a:xfrm>
              <a:off x="3722" y="2504"/>
              <a:ext cx="5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altLang="en-US"/>
                <a:t>Wait()</a:t>
              </a:r>
            </a:p>
          </p:txBody>
        </p:sp>
      </p:grpSp>
      <p:sp>
        <p:nvSpPr>
          <p:cNvPr id="119" name="Text Box 65"/>
          <p:cNvSpPr txBox="1">
            <a:spLocks noChangeArrowheads="1"/>
          </p:cNvSpPr>
          <p:nvPr/>
        </p:nvSpPr>
        <p:spPr bwMode="auto">
          <a:xfrm>
            <a:off x="4618038" y="5008564"/>
            <a:ext cx="1338262" cy="523875"/>
          </a:xfrm>
          <a:prstGeom prst="rect">
            <a:avLst/>
          </a:prstGeom>
          <a:solidFill>
            <a:srgbClr val="00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>
                <a:solidFill>
                  <a:schemeClr val="bg1"/>
                </a:solidFill>
              </a:rPr>
              <a:t>Coaster Free to Ride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260849" y="1193801"/>
            <a:ext cx="1479551" cy="27622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CA" dirty="0"/>
              <a:t>Incremented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262511" y="886266"/>
            <a:ext cx="1468364" cy="283724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CA" dirty="0"/>
              <a:t>Decremented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9136064" y="4543865"/>
            <a:ext cx="1470976" cy="295421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CA" dirty="0"/>
              <a:t>Incremented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9136062" y="4248443"/>
            <a:ext cx="1470977" cy="26164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CA" dirty="0"/>
              <a:t>Decremented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164037" y="5678635"/>
            <a:ext cx="1923805" cy="646331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eaLnBrk="1" hangingPunct="1">
              <a:defRPr/>
            </a:pPr>
            <a:r>
              <a:rPr lang="en-CA" dirty="0"/>
              <a:t>Unchanged as Coaster is waiting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174039" y="930166"/>
            <a:ext cx="1926564" cy="646331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eaLnBrk="1" hangingPunct="1">
              <a:defRPr/>
            </a:pPr>
            <a:r>
              <a:rPr lang="en-CA" dirty="0"/>
              <a:t>Unchanged as Charlie is waiting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AFB2D12-1EA0-4BFF-8B1E-0B27849ADAAD}"/>
              </a:ext>
            </a:extLst>
          </p:cNvPr>
          <p:cNvSpPr/>
          <p:nvPr/>
        </p:nvSpPr>
        <p:spPr>
          <a:xfrm>
            <a:off x="4766356" y="393013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CA" altLang="en-US"/>
              <a:t>x 2</a:t>
            </a:r>
          </a:p>
        </p:txBody>
      </p:sp>
    </p:spTree>
    <p:extLst>
      <p:ext uri="{BB962C8B-B14F-4D97-AF65-F5344CB8AC3E}">
        <p14:creationId xmlns:p14="http://schemas.microsoft.com/office/powerpoint/2010/main" val="275361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3.95833E-6 0.64027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22222E-6 L 0.47903 -0.0041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9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904 -0.00417 L 0.7375 -2.22222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3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-0.00047 L 0.51966 -0.00463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9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966 -0.00463 L 0.71459 -0.00047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5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.6375 L 3.95833E-6 1.27638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4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3541 -2.22222E-6 L 0.73541 0.64028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014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1459 -0.00047 L 0.71563 0.63981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3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69 -0.0007 L 0.55924 -0.00486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39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42 3.33333E-6 L 0.5599 -0.00695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4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.00138 L 3.95833E-6 0.6375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806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3333 -0.63773 L 0.73333 -0.00301 " pathEditMode="relative" rAng="0" ptsTypes="AA">
                                      <p:cBhvr>
                                        <p:cTn id="207" dur="20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736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1459 -0.63797 L 0.71459 -0.00047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375 -2.22222E-6 L 0.94167 0.00185 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4167 0.00185 L 1.2375 -2.22222E-6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1459 -0.00047 L 0.98229 0.00138 " pathEditMode="relative" rAng="0" ptsTypes="AA">
                                      <p:cBhvr>
                                        <p:cTn id="271" dur="2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0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8229 0.00138 L 1.29167 -0.00047 " pathEditMode="relative" rAng="0" ptsTypes="AA">
                                      <p:cBhvr>
                                        <p:cTn id="289" dur="2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69" y="-93"/>
                                    </p:animMotion>
                                  </p:childTnLst>
                                </p:cTn>
                              </p:par>
                              <p:par>
                                <p:cTn id="29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0" grpId="1" animBg="1"/>
      <p:bldP spid="120" grpId="2" animBg="1"/>
      <p:bldP spid="120" grpId="3" animBg="1"/>
      <p:bldP spid="61456" grpId="0" animBg="1"/>
      <p:bldP spid="61456" grpId="1" animBg="1"/>
      <p:bldP spid="61457" grpId="0" animBg="1"/>
      <p:bldP spid="61457" grpId="1" animBg="1"/>
      <p:bldP spid="61499" grpId="0" animBg="1"/>
      <p:bldP spid="61499" grpId="1" animBg="1"/>
      <p:bldP spid="61499" grpId="2" animBg="1"/>
      <p:bldP spid="61499" grpId="3" animBg="1"/>
      <p:bldP spid="61500" grpId="0" animBg="1"/>
      <p:bldP spid="61500" grpId="1" animBg="1"/>
      <p:bldP spid="61505" grpId="0" animBg="1"/>
      <p:bldP spid="61505" grpId="1" animBg="1"/>
      <p:bldP spid="61505" grpId="2" animBg="1"/>
      <p:bldP spid="61505" grpId="3" animBg="1"/>
      <p:bldP spid="61524" grpId="0" animBg="1"/>
      <p:bldP spid="61524" grpId="1" animBg="1"/>
      <p:bldP spid="61524" grpId="2" animBg="1"/>
      <p:bldP spid="61524" grpId="3" animBg="1"/>
      <p:bldP spid="61530" grpId="0" animBg="1"/>
      <p:bldP spid="61530" grpId="1" animBg="1"/>
      <p:bldP spid="61534" grpId="0" animBg="1"/>
      <p:bldP spid="61534" grpId="1" animBg="1"/>
      <p:bldP spid="61545" grpId="0" animBg="1"/>
      <p:bldP spid="61545" grpId="1" animBg="1"/>
      <p:bldP spid="61545" grpId="2" animBg="1"/>
      <p:bldP spid="61545" grpId="3" animBg="1"/>
      <p:bldP spid="61546" grpId="0" animBg="1"/>
      <p:bldP spid="61546" grpId="1" animBg="1"/>
      <p:bldP spid="119" grpId="0" animBg="1"/>
      <p:bldP spid="121" grpId="0" animBg="1"/>
      <p:bldP spid="121" grpId="1" animBg="1"/>
      <p:bldP spid="121" grpId="2" animBg="1"/>
      <p:bldP spid="121" grpId="3" animBg="1"/>
      <p:bldP spid="122" grpId="0" animBg="1"/>
      <p:bldP spid="122" grpId="1" animBg="1"/>
      <p:bldP spid="122" grpId="2" animBg="1"/>
      <p:bldP spid="122" grpId="3" animBg="1"/>
      <p:bldP spid="125" grpId="0" animBg="1"/>
      <p:bldP spid="125" grpId="1" animBg="1"/>
      <p:bldP spid="125" grpId="2" animBg="1"/>
      <p:bldP spid="125" grpId="3" animBg="1"/>
      <p:bldP spid="126" grpId="0" animBg="1"/>
      <p:bldP spid="126" grpId="1" animBg="1"/>
      <p:bldP spid="126" grpId="2" animBg="1"/>
      <p:bldP spid="126" grpId="3" animBg="1"/>
      <p:bldP spid="127" grpId="0" animBg="1"/>
      <p:bldP spid="127" grpId="1" animBg="1"/>
      <p:bldP spid="127" grpId="2" animBg="1"/>
      <p:bldP spid="127" grpId="3" animBg="1"/>
      <p:bldP spid="128" grpId="0" animBg="1"/>
      <p:bldP spid="128" grpId="1" animBg="1"/>
      <p:bldP spid="128" grpId="2" animBg="1"/>
      <p:bldP spid="128" grpId="3" animBg="1"/>
      <p:bldP spid="14" grpId="0"/>
      <p:bldP spid="1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Homework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Use Case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15</a:t>
            </a:fld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533965" y="2100582"/>
            <a:ext cx="993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200" b="1">
                <a:solidFill>
                  <a:schemeClr val="accent5"/>
                </a:solidFill>
              </a:rPr>
              <a:t>https://www.youtube.com/watch?v=tLJXJLfLCCM&amp;list=PL05DE2D2EDDEA8D68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732" y="1682652"/>
            <a:ext cx="8260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Go through the tutorial on Use Case Diagrams in Visual Paradigm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6297" y="2977076"/>
            <a:ext cx="991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Go through the course library examples in: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9697" y="3548576"/>
            <a:ext cx="33603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examples/q6_socket</a:t>
            </a:r>
          </a:p>
          <a:p>
            <a:r>
              <a:rPr lang="en-CA" sz="2400"/>
              <a:t>examples/q8_semaphore</a:t>
            </a:r>
          </a:p>
          <a:p>
            <a:endParaRPr lang="en-CA" sz="2400"/>
          </a:p>
          <a:p>
            <a:endParaRPr lang="en-CA" sz="2400"/>
          </a:p>
        </p:txBody>
      </p:sp>
      <p:sp>
        <p:nvSpPr>
          <p:cNvPr id="10" name="TextBox 9"/>
          <p:cNvSpPr txBox="1"/>
          <p:nvPr/>
        </p:nvSpPr>
        <p:spPr>
          <a:xfrm>
            <a:off x="669388" y="5289452"/>
            <a:ext cx="719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/>
              <a:t>Quiz 4 next week on pipes, sockets, semaphores</a:t>
            </a:r>
          </a:p>
        </p:txBody>
      </p:sp>
      <p:pic>
        <p:nvPicPr>
          <p:cNvPr id="11" name="Picture 2" descr="Image result for icli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6220">
            <a:off x="9219277" y="3102520"/>
            <a:ext cx="14668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20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269304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CA"/>
              <a:t>Let’s say you have a resource that can support up to N simultaneous users</a:t>
            </a:r>
          </a:p>
          <a:p>
            <a:pPr marL="726948" lvl="1" indent="-342900">
              <a:buClr>
                <a:schemeClr val="tx1"/>
              </a:buClr>
            </a:pPr>
            <a:r>
              <a:rPr lang="en-CA"/>
              <a:t>Computer login system that allows 10 users</a:t>
            </a:r>
          </a:p>
          <a:p>
            <a:pPr marL="726948" lvl="1" indent="-342900">
              <a:buClr>
                <a:schemeClr val="tx1"/>
              </a:buClr>
            </a:pPr>
            <a:r>
              <a:rPr lang="en-CA"/>
              <a:t>Concert ticket sales with only 200 tickets</a:t>
            </a:r>
          </a:p>
          <a:p>
            <a:pPr marL="726948" lvl="1" indent="-342900">
              <a:buClr>
                <a:schemeClr val="tx1"/>
              </a:buClr>
            </a:pPr>
            <a:r>
              <a:rPr lang="en-CA"/>
              <a:t>Roller coaster that only allows 10 people per cart</a:t>
            </a:r>
          </a:p>
          <a:p>
            <a:pPr>
              <a:spcBef>
                <a:spcPts val="600"/>
              </a:spcBef>
              <a:buClr>
                <a:schemeClr val="tx1"/>
              </a:buClr>
            </a:pPr>
            <a:r>
              <a:rPr lang="en-CA"/>
              <a:t>We want some way to allow N multiple users to access a resources before forcing the n+1</a:t>
            </a:r>
            <a:r>
              <a:rPr lang="en-CA" baseline="30000"/>
              <a:t>th</a:t>
            </a:r>
            <a:r>
              <a:rPr lang="en-CA"/>
              <a:t> user to wait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Semaphores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19100" y="4533900"/>
            <a:ext cx="1150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>
                <a:solidFill>
                  <a:schemeClr val="accent2"/>
                </a:solidFill>
              </a:rPr>
              <a:t>Semaphore</a:t>
            </a:r>
            <a:r>
              <a:rPr lang="en-CA" sz="2400"/>
              <a:t>: a </a:t>
            </a:r>
            <a:r>
              <a:rPr lang="en-CA" sz="2400" b="1"/>
              <a:t>counting</a:t>
            </a:r>
            <a:r>
              <a:rPr lang="en-CA" sz="2400"/>
              <a:t> synchronization primitive that supports two main operations: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CA" sz="2400"/>
              <a:t>wait() –   waits until the next resource is available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CA" sz="2400"/>
              <a:t>notify() – notifies all waiting threads that one resource has become </a:t>
            </a:r>
            <a:br>
              <a:rPr lang="en-CA" sz="2400"/>
            </a:br>
            <a:r>
              <a:rPr lang="en-CA" sz="2400"/>
              <a:t>	         available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264458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103360"/>
            <a:ext cx="10058400" cy="778109"/>
          </a:xfrm>
        </p:spPr>
        <p:txBody>
          <a:bodyPr/>
          <a:lstStyle/>
          <a:p>
            <a:r>
              <a:rPr lang="en-CA"/>
              <a:t>Semaphores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Semaphores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</a:t>
            </a:fld>
            <a:endParaRPr lang="en-CA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267700" y="2616200"/>
            <a:ext cx="1314450" cy="1314450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Arial" panose="020B0604020202020204" pitchFamily="34" charset="0"/>
              </a:rPr>
              <a:t>Resource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 rot="16200000">
            <a:off x="2898775" y="3009900"/>
            <a:ext cx="4724400" cy="400050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Arial" panose="020B0604020202020204" pitchFamily="34" charset="0"/>
              </a:rPr>
              <a:t>Semaphore ‘</a:t>
            </a:r>
            <a:r>
              <a:rPr lang="en-GB" altLang="en-US">
                <a:solidFill>
                  <a:srgbClr val="CC00CC"/>
                </a:solidFill>
                <a:latin typeface="Arial" panose="020B0604020202020204" pitchFamily="34" charset="0"/>
              </a:rPr>
              <a:t>S</a:t>
            </a:r>
            <a:r>
              <a:rPr lang="en-GB" altLang="en-US">
                <a:latin typeface="Arial" panose="020B0604020202020204" pitchFamily="34" charset="0"/>
              </a:rPr>
              <a:t>’ Protecting Resource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223250" y="2571750"/>
            <a:ext cx="1314450" cy="131445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Arial" panose="020B0604020202020204" pitchFamily="34" charset="0"/>
              </a:rPr>
              <a:t>Resource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480050" y="1685925"/>
            <a:ext cx="542925" cy="542925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Arial" panose="020B0604020202020204" pitchFamily="34" charset="0"/>
              </a:rPr>
              <a:t>A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-996950" y="1825625"/>
            <a:ext cx="542925" cy="542925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Arial" panose="020B0604020202020204" pitchFamily="34" charset="0"/>
              </a:rPr>
              <a:t>A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2755900" y="1143000"/>
            <a:ext cx="2114550" cy="314325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S.Wait()</a:t>
            </a:r>
            <a:r>
              <a:rPr lang="en-GB" altLang="en-US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To Gain Entry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4248150" y="5740400"/>
            <a:ext cx="2181225" cy="314325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latin typeface="Arial" panose="020B0604020202020204" pitchFamily="34" charset="0"/>
              </a:rPr>
              <a:t>S = 1: Resource is </a:t>
            </a:r>
            <a:r>
              <a:rPr lang="en-GB" altLang="en-US" b="1">
                <a:latin typeface="Arial" panose="020B0604020202020204" pitchFamily="34" charset="0"/>
              </a:rPr>
              <a:t>FREE</a:t>
            </a:r>
            <a:endParaRPr lang="en-CA" altLang="en-US" b="1">
              <a:latin typeface="Arial" panose="020B0604020202020204" pitchFamily="34" charset="0"/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4244975" y="5745163"/>
            <a:ext cx="2333625" cy="314325"/>
          </a:xfrm>
          <a:prstGeom prst="rect">
            <a:avLst/>
          </a:prstGeom>
          <a:solidFill>
            <a:srgbClr val="FF7453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>
                <a:latin typeface="Arial" panose="020B0604020202020204" pitchFamily="34" charset="0"/>
              </a:rPr>
              <a:t>S = 0</a:t>
            </a:r>
            <a:r>
              <a:rPr lang="en-GB" altLang="en-US">
                <a:latin typeface="Arial" panose="020B0604020202020204" pitchFamily="34" charset="0"/>
              </a:rPr>
              <a:t>: Resource is </a:t>
            </a:r>
            <a:r>
              <a:rPr lang="en-GB" altLang="en-US" b="1">
                <a:latin typeface="Arial" panose="020B0604020202020204" pitchFamily="34" charset="0"/>
              </a:rPr>
              <a:t>BUSY</a:t>
            </a:r>
            <a:endParaRPr lang="en-CA" altLang="en-US" b="1">
              <a:latin typeface="Arial" panose="020B0604020202020204" pitchFamily="34" charset="0"/>
            </a:endParaRPr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7137400" y="2971800"/>
            <a:ext cx="976313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C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Arial" panose="020B0604020202020204" pitchFamily="34" charset="0"/>
              </a:rPr>
              <a:t>Access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6153150" y="4902200"/>
            <a:ext cx="1847850" cy="314325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S.Notify ()</a:t>
            </a:r>
            <a:r>
              <a:rPr lang="en-GB" altLang="en-US">
                <a:latin typeface="Arial" panose="020B0604020202020204" pitchFamily="34" charset="0"/>
              </a:rPr>
              <a:t> to Leave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6" name="Oval 20"/>
          <p:cNvSpPr>
            <a:spLocks noChangeArrowheads="1"/>
          </p:cNvSpPr>
          <p:nvPr/>
        </p:nvSpPr>
        <p:spPr bwMode="auto">
          <a:xfrm>
            <a:off x="4505325" y="4625975"/>
            <a:ext cx="542925" cy="542925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Arial" panose="020B0604020202020204" pitchFamily="34" charset="0"/>
              </a:rPr>
              <a:t>A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7" name="Oval 21"/>
          <p:cNvSpPr>
            <a:spLocks noChangeArrowheads="1"/>
          </p:cNvSpPr>
          <p:nvPr/>
        </p:nvSpPr>
        <p:spPr bwMode="auto">
          <a:xfrm>
            <a:off x="-1000125" y="1822450"/>
            <a:ext cx="542925" cy="542925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Arial" panose="020B0604020202020204" pitchFamily="34" charset="0"/>
              </a:rPr>
              <a:t>B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5476875" y="1692275"/>
            <a:ext cx="542925" cy="542925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Arial" panose="020B0604020202020204" pitchFamily="34" charset="0"/>
              </a:rPr>
              <a:t>B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-1003300" y="1819275"/>
            <a:ext cx="542925" cy="54292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Arial" panose="020B0604020202020204" pitchFamily="34" charset="0"/>
              </a:rPr>
              <a:t>C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-1006475" y="1825625"/>
            <a:ext cx="542925" cy="5429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Arial" panose="020B0604020202020204" pitchFamily="34" charset="0"/>
              </a:rPr>
              <a:t>D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21" name="Oval 25"/>
          <p:cNvSpPr>
            <a:spLocks noChangeArrowheads="1"/>
          </p:cNvSpPr>
          <p:nvPr/>
        </p:nvSpPr>
        <p:spPr bwMode="auto">
          <a:xfrm>
            <a:off x="4492625" y="4632325"/>
            <a:ext cx="542925" cy="542925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Arial" panose="020B0604020202020204" pitchFamily="34" charset="0"/>
              </a:rPr>
              <a:t>B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5483225" y="1689100"/>
            <a:ext cx="542925" cy="54292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Arial" panose="020B0604020202020204" pitchFamily="34" charset="0"/>
              </a:rPr>
              <a:t>C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4498975" y="4629150"/>
            <a:ext cx="542925" cy="54292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Arial" panose="020B0604020202020204" pitchFamily="34" charset="0"/>
              </a:rPr>
              <a:t>C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24" name="Oval 28"/>
          <p:cNvSpPr>
            <a:spLocks noChangeArrowheads="1"/>
          </p:cNvSpPr>
          <p:nvPr/>
        </p:nvSpPr>
        <p:spPr bwMode="auto">
          <a:xfrm>
            <a:off x="5480050" y="1685925"/>
            <a:ext cx="542925" cy="542925"/>
          </a:xfrm>
          <a:prstGeom prst="ellipse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Arial" panose="020B0604020202020204" pitchFamily="34" charset="0"/>
              </a:rPr>
              <a:t>D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4505325" y="4625975"/>
            <a:ext cx="542925" cy="5429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Arial" panose="020B0604020202020204" pitchFamily="34" charset="0"/>
              </a:rPr>
              <a:t>D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3956050" y="2428875"/>
            <a:ext cx="857250" cy="314325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>
                <a:latin typeface="Arial" panose="020B0604020202020204" pitchFamily="34" charset="0"/>
              </a:rPr>
              <a:t>Blocked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6915150" y="5748338"/>
            <a:ext cx="3632200" cy="527050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>
                <a:latin typeface="Arial" panose="020B0604020202020204" pitchFamily="34" charset="0"/>
              </a:rPr>
              <a:t>Note Resource Stays </a:t>
            </a:r>
            <a:r>
              <a:rPr lang="en-GB" altLang="en-US" b="1">
                <a:latin typeface="Arial" panose="020B0604020202020204" pitchFamily="34" charset="0"/>
              </a:rPr>
              <a:t>Busy</a:t>
            </a:r>
            <a:r>
              <a:rPr lang="en-GB" altLang="en-US">
                <a:latin typeface="Arial" panose="020B0604020202020204" pitchFamily="34" charset="0"/>
              </a:rPr>
              <a:t> (S=0) when a thread leaves and there was one waiting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6915150" y="5748338"/>
            <a:ext cx="3865563" cy="527050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>
                <a:latin typeface="Arial" panose="020B0604020202020204" pitchFamily="34" charset="0"/>
              </a:rPr>
              <a:t>Resource Becomes </a:t>
            </a:r>
            <a:r>
              <a:rPr lang="en-GB" altLang="en-US" b="1">
                <a:latin typeface="Arial" panose="020B0604020202020204" pitchFamily="34" charset="0"/>
              </a:rPr>
              <a:t>Free</a:t>
            </a:r>
            <a:r>
              <a:rPr lang="en-GB" altLang="en-US">
                <a:latin typeface="Arial" panose="020B0604020202020204" pitchFamily="34" charset="0"/>
              </a:rPr>
              <a:t> when a thread leaves and there are no more waiting outside</a:t>
            </a:r>
            <a:endParaRPr lang="en-CA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72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96296E-6 L 0.453 -0.002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4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453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11042 0.1805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1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6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0.18056 L -8.33333E-7 0.4333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1263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7 L -0.453 0.00394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56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44974 -0.0037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8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453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11042 0.1805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1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11111E-6 L 0.45235 -0.00324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17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96296E-6 L 0.3892 -0.00209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5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6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0.18056 L -8.33333E-7 0.43334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12639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919 -0.00209 L 0.45378 -0.00417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-116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-0.44961 0.00486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87" y="231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11042 0.18056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1" y="9028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0.18056 L -8.33333E-7 0.43334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12639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33333E-6 L -0.45248 0.00348 " pathEditMode="relative" rAng="0" ptsTypes="AA">
                                      <p:cBhvr>
                                        <p:cTn id="20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30" y="162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11042 0.18056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1" y="9028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000"/>
                            </p:stCondLst>
                            <p:childTnLst>
                              <p:par>
                                <p:cTn id="213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0.18056 L -8.33333E-7 0.43334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12639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000"/>
                            </p:stCondLst>
                            <p:childTnLst>
                              <p:par>
                                <p:cTn id="230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7 L -0.45521 0.00185 " pathEditMode="relative" rAng="0" ptsTypes="AA">
                                      <p:cBhvr>
                                        <p:cTn id="25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6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1" grpId="7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5" grpId="6" animBg="1"/>
      <p:bldP spid="15" grpId="7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20" grpId="0" animBg="1"/>
      <p:bldP spid="20" grpId="1" animBg="1"/>
      <p:bldP spid="20" grpId="2" animBg="1"/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71" y="480648"/>
            <a:ext cx="10058400" cy="778109"/>
          </a:xfrm>
        </p:spPr>
        <p:txBody>
          <a:bodyPr/>
          <a:lstStyle/>
          <a:p>
            <a:r>
              <a:rPr lang="en-CA"/>
              <a:t>Binary Semaphore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5" y="1458128"/>
            <a:ext cx="10860258" cy="2769989"/>
          </a:xfrm>
        </p:spPr>
        <p:txBody>
          <a:bodyPr/>
          <a:lstStyle/>
          <a:p>
            <a:r>
              <a:rPr lang="en-CA"/>
              <a:t>A binary semaphore has a </a:t>
            </a:r>
            <a:r>
              <a:rPr lang="en-CA" b="1">
                <a:solidFill>
                  <a:schemeClr val="accent2"/>
                </a:solidFill>
              </a:rPr>
              <a:t>single</a:t>
            </a:r>
            <a:r>
              <a:rPr lang="en-CA">
                <a:solidFill>
                  <a:schemeClr val="accent2"/>
                </a:solidFill>
              </a:rPr>
              <a:t> </a:t>
            </a:r>
            <a:r>
              <a:rPr lang="en-CA"/>
              <a:t>resource.  They </a:t>
            </a:r>
            <a:r>
              <a:rPr lang="en-CA" i="1"/>
              <a:t>can</a:t>
            </a:r>
            <a:r>
              <a:rPr lang="en-CA"/>
              <a:t> be used to enforce mutual exclusion.  In fact, this is how Dijkstra originally solved the mutual exclusion problem</a:t>
            </a:r>
          </a:p>
          <a:p>
            <a:r>
              <a:rPr lang="en-CA"/>
              <a:t>He observed that railway lines were </a:t>
            </a:r>
            <a:r>
              <a:rPr lang="en-CA" b="1">
                <a:solidFill>
                  <a:schemeClr val="accent2"/>
                </a:solidFill>
              </a:rPr>
              <a:t>partitioned</a:t>
            </a:r>
            <a:r>
              <a:rPr lang="en-CA">
                <a:solidFill>
                  <a:schemeClr val="accent2"/>
                </a:solidFill>
              </a:rPr>
              <a:t> </a:t>
            </a:r>
            <a:r>
              <a:rPr lang="en-CA"/>
              <a:t>into </a:t>
            </a:r>
            <a:r>
              <a:rPr lang="en-CA" b="1">
                <a:solidFill>
                  <a:schemeClr val="accent2"/>
                </a:solidFill>
              </a:rPr>
              <a:t>critical sections </a:t>
            </a:r>
            <a:r>
              <a:rPr lang="en-CA"/>
              <a:t>so that the track could be shared, but only one train was allowed to enter each section at a time.</a:t>
            </a:r>
          </a:p>
          <a:p>
            <a:r>
              <a:rPr lang="en-CA"/>
              <a:t>A mechanical </a:t>
            </a:r>
            <a:r>
              <a:rPr lang="en-CA" b="1">
                <a:solidFill>
                  <a:schemeClr val="accent2"/>
                </a:solidFill>
              </a:rPr>
              <a:t>signal</a:t>
            </a:r>
            <a:r>
              <a:rPr lang="en-CA">
                <a:solidFill>
                  <a:schemeClr val="accent2"/>
                </a:solidFill>
              </a:rPr>
              <a:t> </a:t>
            </a:r>
            <a:r>
              <a:rPr lang="en-CA"/>
              <a:t>was used to indicate when a section of single track was free.</a:t>
            </a:r>
          </a:p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Semaphores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4</a:t>
            </a:fld>
            <a:endParaRPr lang="en-CA"/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2051467" y="4804767"/>
            <a:ext cx="144462" cy="600075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CA" altLang="en-US"/>
          </a:p>
        </p:txBody>
      </p:sp>
      <p:grpSp>
        <p:nvGrpSpPr>
          <p:cNvPr id="81" name="Group 48"/>
          <p:cNvGrpSpPr>
            <a:grpSpLocks/>
          </p:cNvGrpSpPr>
          <p:nvPr/>
        </p:nvGrpSpPr>
        <p:grpSpPr bwMode="auto">
          <a:xfrm>
            <a:off x="2111792" y="4631730"/>
            <a:ext cx="431800" cy="360362"/>
            <a:chOff x="659" y="3382"/>
            <a:chExt cx="272" cy="227"/>
          </a:xfrm>
        </p:grpSpPr>
        <p:sp>
          <p:nvSpPr>
            <p:cNvPr id="82" name="Line 5"/>
            <p:cNvSpPr>
              <a:spLocks noChangeShapeType="1"/>
            </p:cNvSpPr>
            <p:nvPr/>
          </p:nvSpPr>
          <p:spPr bwMode="auto">
            <a:xfrm flipV="1">
              <a:off x="659" y="3383"/>
              <a:ext cx="272" cy="15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3" name="Line 6"/>
            <p:cNvSpPr>
              <a:spLocks noChangeShapeType="1"/>
            </p:cNvSpPr>
            <p:nvPr/>
          </p:nvSpPr>
          <p:spPr bwMode="auto">
            <a:xfrm flipV="1">
              <a:off x="659" y="3450"/>
              <a:ext cx="272" cy="15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4" name="Line 7"/>
            <p:cNvSpPr>
              <a:spLocks noChangeShapeType="1"/>
            </p:cNvSpPr>
            <p:nvPr/>
          </p:nvSpPr>
          <p:spPr bwMode="auto">
            <a:xfrm>
              <a:off x="931" y="3382"/>
              <a:ext cx="0" cy="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5" name="Line 8"/>
            <p:cNvSpPr>
              <a:spLocks noChangeShapeType="1"/>
            </p:cNvSpPr>
            <p:nvPr/>
          </p:nvSpPr>
          <p:spPr bwMode="auto">
            <a:xfrm>
              <a:off x="661" y="3541"/>
              <a:ext cx="0" cy="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6" name="Line 9"/>
            <p:cNvSpPr>
              <a:spLocks noChangeShapeType="1"/>
            </p:cNvSpPr>
            <p:nvPr/>
          </p:nvSpPr>
          <p:spPr bwMode="auto">
            <a:xfrm>
              <a:off x="914" y="3393"/>
              <a:ext cx="0" cy="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7" name="Line 10"/>
            <p:cNvSpPr>
              <a:spLocks noChangeShapeType="1"/>
            </p:cNvSpPr>
            <p:nvPr/>
          </p:nvSpPr>
          <p:spPr bwMode="auto">
            <a:xfrm>
              <a:off x="897" y="3402"/>
              <a:ext cx="0" cy="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88" name="Group 57"/>
          <p:cNvGrpSpPr>
            <a:grpSpLocks/>
          </p:cNvGrpSpPr>
          <p:nvPr/>
        </p:nvGrpSpPr>
        <p:grpSpPr bwMode="auto">
          <a:xfrm>
            <a:off x="-1740122" y="4734917"/>
            <a:ext cx="1030288" cy="673100"/>
            <a:chOff x="2797" y="3354"/>
            <a:chExt cx="649" cy="424"/>
          </a:xfrm>
        </p:grpSpPr>
        <p:sp>
          <p:nvSpPr>
            <p:cNvPr id="89" name="Rectangle 26"/>
            <p:cNvSpPr>
              <a:spLocks noChangeArrowheads="1"/>
            </p:cNvSpPr>
            <p:nvPr/>
          </p:nvSpPr>
          <p:spPr bwMode="auto">
            <a:xfrm>
              <a:off x="2847" y="3376"/>
              <a:ext cx="164" cy="17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CA" altLang="en-US"/>
            </a:p>
          </p:txBody>
        </p:sp>
        <p:sp>
          <p:nvSpPr>
            <p:cNvPr id="90" name="Rectangle 27"/>
            <p:cNvSpPr>
              <a:spLocks noChangeArrowheads="1"/>
            </p:cNvSpPr>
            <p:nvPr/>
          </p:nvSpPr>
          <p:spPr bwMode="auto">
            <a:xfrm>
              <a:off x="2797" y="3551"/>
              <a:ext cx="649" cy="147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CA" altLang="en-US"/>
            </a:p>
          </p:txBody>
        </p:sp>
        <p:sp>
          <p:nvSpPr>
            <p:cNvPr id="91" name="Rectangle 28"/>
            <p:cNvSpPr>
              <a:spLocks noChangeArrowheads="1"/>
            </p:cNvSpPr>
            <p:nvPr/>
          </p:nvSpPr>
          <p:spPr bwMode="auto">
            <a:xfrm>
              <a:off x="3275" y="3383"/>
              <a:ext cx="95" cy="16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CA" altLang="en-US"/>
            </a:p>
          </p:txBody>
        </p:sp>
        <p:sp>
          <p:nvSpPr>
            <p:cNvPr id="92" name="Oval 29"/>
            <p:cNvSpPr>
              <a:spLocks noChangeArrowheads="1"/>
            </p:cNvSpPr>
            <p:nvPr/>
          </p:nvSpPr>
          <p:spPr bwMode="auto">
            <a:xfrm>
              <a:off x="2842" y="3619"/>
              <a:ext cx="159" cy="15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CA" altLang="en-US"/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3249" y="3614"/>
              <a:ext cx="159" cy="15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CA" altLang="en-US"/>
            </a:p>
          </p:txBody>
        </p:sp>
        <p:sp>
          <p:nvSpPr>
            <p:cNvPr id="94" name="Rectangle 31"/>
            <p:cNvSpPr>
              <a:spLocks noChangeArrowheads="1"/>
            </p:cNvSpPr>
            <p:nvPr/>
          </p:nvSpPr>
          <p:spPr bwMode="auto">
            <a:xfrm>
              <a:off x="2797" y="3354"/>
              <a:ext cx="248" cy="3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CA" altLang="en-US"/>
            </a:p>
          </p:txBody>
        </p:sp>
      </p:grpSp>
      <p:grpSp>
        <p:nvGrpSpPr>
          <p:cNvPr id="95" name="Group 56"/>
          <p:cNvGrpSpPr>
            <a:grpSpLocks/>
          </p:cNvGrpSpPr>
          <p:nvPr/>
        </p:nvGrpSpPr>
        <p:grpSpPr bwMode="auto">
          <a:xfrm>
            <a:off x="-1300384" y="4734917"/>
            <a:ext cx="1030287" cy="673100"/>
            <a:chOff x="4450" y="3360"/>
            <a:chExt cx="649" cy="424"/>
          </a:xfrm>
        </p:grpSpPr>
        <p:sp>
          <p:nvSpPr>
            <p:cNvPr id="96" name="Rectangle 39"/>
            <p:cNvSpPr>
              <a:spLocks noChangeArrowheads="1"/>
            </p:cNvSpPr>
            <p:nvPr/>
          </p:nvSpPr>
          <p:spPr bwMode="auto">
            <a:xfrm>
              <a:off x="4500" y="3382"/>
              <a:ext cx="164" cy="17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CA" altLang="en-US"/>
            </a:p>
          </p:txBody>
        </p:sp>
        <p:sp>
          <p:nvSpPr>
            <p:cNvPr id="97" name="Rectangle 40"/>
            <p:cNvSpPr>
              <a:spLocks noChangeArrowheads="1"/>
            </p:cNvSpPr>
            <p:nvPr/>
          </p:nvSpPr>
          <p:spPr bwMode="auto">
            <a:xfrm>
              <a:off x="4450" y="3557"/>
              <a:ext cx="649" cy="147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CA" altLang="en-US"/>
            </a:p>
          </p:txBody>
        </p:sp>
        <p:sp>
          <p:nvSpPr>
            <p:cNvPr id="98" name="Rectangle 41"/>
            <p:cNvSpPr>
              <a:spLocks noChangeArrowheads="1"/>
            </p:cNvSpPr>
            <p:nvPr/>
          </p:nvSpPr>
          <p:spPr bwMode="auto">
            <a:xfrm>
              <a:off x="4928" y="3389"/>
              <a:ext cx="95" cy="163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CA" altLang="en-US"/>
            </a:p>
          </p:txBody>
        </p:sp>
        <p:sp>
          <p:nvSpPr>
            <p:cNvPr id="99" name="Oval 42"/>
            <p:cNvSpPr>
              <a:spLocks noChangeArrowheads="1"/>
            </p:cNvSpPr>
            <p:nvPr/>
          </p:nvSpPr>
          <p:spPr bwMode="auto">
            <a:xfrm>
              <a:off x="4495" y="3625"/>
              <a:ext cx="159" cy="15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CA" altLang="en-US"/>
            </a:p>
          </p:txBody>
        </p:sp>
        <p:sp>
          <p:nvSpPr>
            <p:cNvPr id="100" name="Oval 43"/>
            <p:cNvSpPr>
              <a:spLocks noChangeArrowheads="1"/>
            </p:cNvSpPr>
            <p:nvPr/>
          </p:nvSpPr>
          <p:spPr bwMode="auto">
            <a:xfrm>
              <a:off x="4902" y="3620"/>
              <a:ext cx="159" cy="15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CA" altLang="en-US"/>
            </a:p>
          </p:txBody>
        </p:sp>
        <p:sp>
          <p:nvSpPr>
            <p:cNvPr id="101" name="Rectangle 44"/>
            <p:cNvSpPr>
              <a:spLocks noChangeArrowheads="1"/>
            </p:cNvSpPr>
            <p:nvPr/>
          </p:nvSpPr>
          <p:spPr bwMode="auto">
            <a:xfrm>
              <a:off x="4450" y="3360"/>
              <a:ext cx="248" cy="33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CA" altLang="en-US"/>
            </a:p>
          </p:txBody>
        </p:sp>
      </p:grpSp>
      <p:sp>
        <p:nvSpPr>
          <p:cNvPr id="102" name="Rectangle 45"/>
          <p:cNvSpPr>
            <a:spLocks noChangeArrowheads="1"/>
          </p:cNvSpPr>
          <p:nvPr/>
        </p:nvSpPr>
        <p:spPr bwMode="auto">
          <a:xfrm>
            <a:off x="2503904" y="5642967"/>
            <a:ext cx="2035175" cy="269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200">
                <a:latin typeface="Arial" panose="020B0604020202020204" pitchFamily="34" charset="0"/>
              </a:rPr>
              <a:t>Critical Section 1</a:t>
            </a:r>
          </a:p>
        </p:txBody>
      </p:sp>
      <p:sp>
        <p:nvSpPr>
          <p:cNvPr id="103" name="Rectangle 46"/>
          <p:cNvSpPr>
            <a:spLocks noChangeArrowheads="1"/>
          </p:cNvSpPr>
          <p:nvPr/>
        </p:nvSpPr>
        <p:spPr bwMode="auto">
          <a:xfrm>
            <a:off x="5131217" y="5627092"/>
            <a:ext cx="2035175" cy="269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200">
                <a:latin typeface="Arial" panose="020B0604020202020204" pitchFamily="34" charset="0"/>
              </a:rPr>
              <a:t>Critical Section 2</a:t>
            </a:r>
          </a:p>
        </p:txBody>
      </p:sp>
      <p:sp>
        <p:nvSpPr>
          <p:cNvPr id="104" name="Rectangle 47"/>
          <p:cNvSpPr>
            <a:spLocks noChangeArrowheads="1"/>
          </p:cNvSpPr>
          <p:nvPr/>
        </p:nvSpPr>
        <p:spPr bwMode="auto">
          <a:xfrm>
            <a:off x="7866479" y="5608042"/>
            <a:ext cx="2035175" cy="269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CA" altLang="en-US" sz="1200">
                <a:latin typeface="Arial" panose="020B0604020202020204" pitchFamily="34" charset="0"/>
              </a:rPr>
              <a:t>Critical Section 3</a:t>
            </a:r>
          </a:p>
        </p:txBody>
      </p:sp>
      <p:grpSp>
        <p:nvGrpSpPr>
          <p:cNvPr id="105" name="Group 49"/>
          <p:cNvGrpSpPr>
            <a:grpSpLocks/>
          </p:cNvGrpSpPr>
          <p:nvPr/>
        </p:nvGrpSpPr>
        <p:grpSpPr bwMode="auto">
          <a:xfrm flipV="1">
            <a:off x="2111792" y="4865092"/>
            <a:ext cx="431800" cy="474663"/>
            <a:chOff x="659" y="3382"/>
            <a:chExt cx="272" cy="227"/>
          </a:xfrm>
        </p:grpSpPr>
        <p:sp>
          <p:nvSpPr>
            <p:cNvPr id="106" name="Line 50"/>
            <p:cNvSpPr>
              <a:spLocks noChangeShapeType="1"/>
            </p:cNvSpPr>
            <p:nvPr/>
          </p:nvSpPr>
          <p:spPr bwMode="auto">
            <a:xfrm flipV="1">
              <a:off x="659" y="3383"/>
              <a:ext cx="272" cy="15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7" name="Line 51"/>
            <p:cNvSpPr>
              <a:spLocks noChangeShapeType="1"/>
            </p:cNvSpPr>
            <p:nvPr/>
          </p:nvSpPr>
          <p:spPr bwMode="auto">
            <a:xfrm flipV="1">
              <a:off x="659" y="3450"/>
              <a:ext cx="272" cy="15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8" name="Line 52"/>
            <p:cNvSpPr>
              <a:spLocks noChangeShapeType="1"/>
            </p:cNvSpPr>
            <p:nvPr/>
          </p:nvSpPr>
          <p:spPr bwMode="auto">
            <a:xfrm>
              <a:off x="931" y="3382"/>
              <a:ext cx="0" cy="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9" name="Line 53"/>
            <p:cNvSpPr>
              <a:spLocks noChangeShapeType="1"/>
            </p:cNvSpPr>
            <p:nvPr/>
          </p:nvSpPr>
          <p:spPr bwMode="auto">
            <a:xfrm>
              <a:off x="661" y="3541"/>
              <a:ext cx="0" cy="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10" name="Line 54"/>
            <p:cNvSpPr>
              <a:spLocks noChangeShapeType="1"/>
            </p:cNvSpPr>
            <p:nvPr/>
          </p:nvSpPr>
          <p:spPr bwMode="auto">
            <a:xfrm>
              <a:off x="914" y="3393"/>
              <a:ext cx="0" cy="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11" name="Line 55"/>
            <p:cNvSpPr>
              <a:spLocks noChangeShapeType="1"/>
            </p:cNvSpPr>
            <p:nvPr/>
          </p:nvSpPr>
          <p:spPr bwMode="auto">
            <a:xfrm>
              <a:off x="897" y="3402"/>
              <a:ext cx="0" cy="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12" name="Rectangle 59"/>
          <p:cNvSpPr>
            <a:spLocks noChangeArrowheads="1"/>
          </p:cNvSpPr>
          <p:nvPr/>
        </p:nvSpPr>
        <p:spPr bwMode="auto">
          <a:xfrm>
            <a:off x="4620042" y="4796830"/>
            <a:ext cx="144462" cy="600075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CA" altLang="en-US"/>
          </a:p>
        </p:txBody>
      </p:sp>
      <p:grpSp>
        <p:nvGrpSpPr>
          <p:cNvPr id="113" name="Group 60"/>
          <p:cNvGrpSpPr>
            <a:grpSpLocks/>
          </p:cNvGrpSpPr>
          <p:nvPr/>
        </p:nvGrpSpPr>
        <p:grpSpPr bwMode="auto">
          <a:xfrm>
            <a:off x="4691479" y="4623792"/>
            <a:ext cx="431800" cy="360363"/>
            <a:chOff x="659" y="3382"/>
            <a:chExt cx="272" cy="227"/>
          </a:xfrm>
        </p:grpSpPr>
        <p:sp>
          <p:nvSpPr>
            <p:cNvPr id="114" name="Line 61"/>
            <p:cNvSpPr>
              <a:spLocks noChangeShapeType="1"/>
            </p:cNvSpPr>
            <p:nvPr/>
          </p:nvSpPr>
          <p:spPr bwMode="auto">
            <a:xfrm flipV="1">
              <a:off x="659" y="3383"/>
              <a:ext cx="272" cy="15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15" name="Line 62"/>
            <p:cNvSpPr>
              <a:spLocks noChangeShapeType="1"/>
            </p:cNvSpPr>
            <p:nvPr/>
          </p:nvSpPr>
          <p:spPr bwMode="auto">
            <a:xfrm flipV="1">
              <a:off x="659" y="3450"/>
              <a:ext cx="272" cy="15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16" name="Line 63"/>
            <p:cNvSpPr>
              <a:spLocks noChangeShapeType="1"/>
            </p:cNvSpPr>
            <p:nvPr/>
          </p:nvSpPr>
          <p:spPr bwMode="auto">
            <a:xfrm>
              <a:off x="931" y="3382"/>
              <a:ext cx="0" cy="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17" name="Line 64"/>
            <p:cNvSpPr>
              <a:spLocks noChangeShapeType="1"/>
            </p:cNvSpPr>
            <p:nvPr/>
          </p:nvSpPr>
          <p:spPr bwMode="auto">
            <a:xfrm>
              <a:off x="661" y="3541"/>
              <a:ext cx="0" cy="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18" name="Line 65"/>
            <p:cNvSpPr>
              <a:spLocks noChangeShapeType="1"/>
            </p:cNvSpPr>
            <p:nvPr/>
          </p:nvSpPr>
          <p:spPr bwMode="auto">
            <a:xfrm>
              <a:off x="914" y="3393"/>
              <a:ext cx="0" cy="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19" name="Line 66"/>
            <p:cNvSpPr>
              <a:spLocks noChangeShapeType="1"/>
            </p:cNvSpPr>
            <p:nvPr/>
          </p:nvSpPr>
          <p:spPr bwMode="auto">
            <a:xfrm>
              <a:off x="897" y="3402"/>
              <a:ext cx="0" cy="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20" name="Group 67"/>
          <p:cNvGrpSpPr>
            <a:grpSpLocks/>
          </p:cNvGrpSpPr>
          <p:nvPr/>
        </p:nvGrpSpPr>
        <p:grpSpPr bwMode="auto">
          <a:xfrm flipV="1">
            <a:off x="4691479" y="4857155"/>
            <a:ext cx="431800" cy="474662"/>
            <a:chOff x="659" y="3382"/>
            <a:chExt cx="272" cy="227"/>
          </a:xfrm>
        </p:grpSpPr>
        <p:sp>
          <p:nvSpPr>
            <p:cNvPr id="121" name="Line 68"/>
            <p:cNvSpPr>
              <a:spLocks noChangeShapeType="1"/>
            </p:cNvSpPr>
            <p:nvPr/>
          </p:nvSpPr>
          <p:spPr bwMode="auto">
            <a:xfrm flipV="1">
              <a:off x="659" y="3383"/>
              <a:ext cx="272" cy="15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2" name="Line 69"/>
            <p:cNvSpPr>
              <a:spLocks noChangeShapeType="1"/>
            </p:cNvSpPr>
            <p:nvPr/>
          </p:nvSpPr>
          <p:spPr bwMode="auto">
            <a:xfrm flipV="1">
              <a:off x="659" y="3450"/>
              <a:ext cx="272" cy="15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3" name="Line 70"/>
            <p:cNvSpPr>
              <a:spLocks noChangeShapeType="1"/>
            </p:cNvSpPr>
            <p:nvPr/>
          </p:nvSpPr>
          <p:spPr bwMode="auto">
            <a:xfrm>
              <a:off x="931" y="3382"/>
              <a:ext cx="0" cy="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4" name="Line 71"/>
            <p:cNvSpPr>
              <a:spLocks noChangeShapeType="1"/>
            </p:cNvSpPr>
            <p:nvPr/>
          </p:nvSpPr>
          <p:spPr bwMode="auto">
            <a:xfrm>
              <a:off x="661" y="3541"/>
              <a:ext cx="0" cy="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5" name="Line 72"/>
            <p:cNvSpPr>
              <a:spLocks noChangeShapeType="1"/>
            </p:cNvSpPr>
            <p:nvPr/>
          </p:nvSpPr>
          <p:spPr bwMode="auto">
            <a:xfrm>
              <a:off x="914" y="3393"/>
              <a:ext cx="0" cy="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6" name="Line 73"/>
            <p:cNvSpPr>
              <a:spLocks noChangeShapeType="1"/>
            </p:cNvSpPr>
            <p:nvPr/>
          </p:nvSpPr>
          <p:spPr bwMode="auto">
            <a:xfrm>
              <a:off x="897" y="3402"/>
              <a:ext cx="0" cy="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27" name="Rectangle 74"/>
          <p:cNvSpPr>
            <a:spLocks noChangeArrowheads="1"/>
          </p:cNvSpPr>
          <p:nvPr/>
        </p:nvSpPr>
        <p:spPr bwMode="auto">
          <a:xfrm>
            <a:off x="7226717" y="4796830"/>
            <a:ext cx="144462" cy="600075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CA" altLang="en-US"/>
          </a:p>
        </p:txBody>
      </p:sp>
      <p:grpSp>
        <p:nvGrpSpPr>
          <p:cNvPr id="128" name="Group 75"/>
          <p:cNvGrpSpPr>
            <a:grpSpLocks/>
          </p:cNvGrpSpPr>
          <p:nvPr/>
        </p:nvGrpSpPr>
        <p:grpSpPr bwMode="auto">
          <a:xfrm>
            <a:off x="7298154" y="4623792"/>
            <a:ext cx="431800" cy="360363"/>
            <a:chOff x="659" y="3382"/>
            <a:chExt cx="272" cy="227"/>
          </a:xfrm>
        </p:grpSpPr>
        <p:sp>
          <p:nvSpPr>
            <p:cNvPr id="129" name="Line 76"/>
            <p:cNvSpPr>
              <a:spLocks noChangeShapeType="1"/>
            </p:cNvSpPr>
            <p:nvPr/>
          </p:nvSpPr>
          <p:spPr bwMode="auto">
            <a:xfrm flipV="1">
              <a:off x="659" y="3383"/>
              <a:ext cx="272" cy="15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30" name="Line 77"/>
            <p:cNvSpPr>
              <a:spLocks noChangeShapeType="1"/>
            </p:cNvSpPr>
            <p:nvPr/>
          </p:nvSpPr>
          <p:spPr bwMode="auto">
            <a:xfrm flipV="1">
              <a:off x="659" y="3450"/>
              <a:ext cx="272" cy="15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31" name="Line 78"/>
            <p:cNvSpPr>
              <a:spLocks noChangeShapeType="1"/>
            </p:cNvSpPr>
            <p:nvPr/>
          </p:nvSpPr>
          <p:spPr bwMode="auto">
            <a:xfrm>
              <a:off x="931" y="3382"/>
              <a:ext cx="0" cy="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32" name="Line 79"/>
            <p:cNvSpPr>
              <a:spLocks noChangeShapeType="1"/>
            </p:cNvSpPr>
            <p:nvPr/>
          </p:nvSpPr>
          <p:spPr bwMode="auto">
            <a:xfrm>
              <a:off x="661" y="3541"/>
              <a:ext cx="0" cy="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33" name="Line 80"/>
            <p:cNvSpPr>
              <a:spLocks noChangeShapeType="1"/>
            </p:cNvSpPr>
            <p:nvPr/>
          </p:nvSpPr>
          <p:spPr bwMode="auto">
            <a:xfrm>
              <a:off x="914" y="3393"/>
              <a:ext cx="0" cy="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34" name="Line 81"/>
            <p:cNvSpPr>
              <a:spLocks noChangeShapeType="1"/>
            </p:cNvSpPr>
            <p:nvPr/>
          </p:nvSpPr>
          <p:spPr bwMode="auto">
            <a:xfrm>
              <a:off x="897" y="3402"/>
              <a:ext cx="0" cy="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35" name="Group 82"/>
          <p:cNvGrpSpPr>
            <a:grpSpLocks/>
          </p:cNvGrpSpPr>
          <p:nvPr/>
        </p:nvGrpSpPr>
        <p:grpSpPr bwMode="auto">
          <a:xfrm flipV="1">
            <a:off x="7298154" y="4857155"/>
            <a:ext cx="431800" cy="474662"/>
            <a:chOff x="659" y="3382"/>
            <a:chExt cx="272" cy="227"/>
          </a:xfrm>
        </p:grpSpPr>
        <p:sp>
          <p:nvSpPr>
            <p:cNvPr id="136" name="Line 83"/>
            <p:cNvSpPr>
              <a:spLocks noChangeShapeType="1"/>
            </p:cNvSpPr>
            <p:nvPr/>
          </p:nvSpPr>
          <p:spPr bwMode="auto">
            <a:xfrm flipV="1">
              <a:off x="659" y="3383"/>
              <a:ext cx="272" cy="15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37" name="Line 84"/>
            <p:cNvSpPr>
              <a:spLocks noChangeShapeType="1"/>
            </p:cNvSpPr>
            <p:nvPr/>
          </p:nvSpPr>
          <p:spPr bwMode="auto">
            <a:xfrm flipV="1">
              <a:off x="659" y="3450"/>
              <a:ext cx="272" cy="15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38" name="Line 85"/>
            <p:cNvSpPr>
              <a:spLocks noChangeShapeType="1"/>
            </p:cNvSpPr>
            <p:nvPr/>
          </p:nvSpPr>
          <p:spPr bwMode="auto">
            <a:xfrm>
              <a:off x="931" y="3382"/>
              <a:ext cx="0" cy="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39" name="Line 86"/>
            <p:cNvSpPr>
              <a:spLocks noChangeShapeType="1"/>
            </p:cNvSpPr>
            <p:nvPr/>
          </p:nvSpPr>
          <p:spPr bwMode="auto">
            <a:xfrm>
              <a:off x="661" y="3541"/>
              <a:ext cx="0" cy="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0" name="Line 87"/>
            <p:cNvSpPr>
              <a:spLocks noChangeShapeType="1"/>
            </p:cNvSpPr>
            <p:nvPr/>
          </p:nvSpPr>
          <p:spPr bwMode="auto">
            <a:xfrm>
              <a:off x="914" y="3393"/>
              <a:ext cx="0" cy="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1" name="Line 88"/>
            <p:cNvSpPr>
              <a:spLocks noChangeShapeType="1"/>
            </p:cNvSpPr>
            <p:nvPr/>
          </p:nvSpPr>
          <p:spPr bwMode="auto">
            <a:xfrm>
              <a:off x="897" y="3402"/>
              <a:ext cx="0" cy="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42" name="Text Box 89"/>
          <p:cNvSpPr txBox="1">
            <a:spLocks noChangeArrowheads="1"/>
          </p:cNvSpPr>
          <p:nvPr/>
        </p:nvSpPr>
        <p:spPr bwMode="auto">
          <a:xfrm>
            <a:off x="1660942" y="5576292"/>
            <a:ext cx="815975" cy="314325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>
                <a:latin typeface="Arial" panose="020B0604020202020204" pitchFamily="34" charset="0"/>
              </a:rPr>
              <a:t>Wait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43" name="Text Box 90"/>
          <p:cNvSpPr txBox="1">
            <a:spLocks noChangeArrowheads="1"/>
          </p:cNvSpPr>
          <p:nvPr/>
        </p:nvSpPr>
        <p:spPr bwMode="auto">
          <a:xfrm>
            <a:off x="4286667" y="5573117"/>
            <a:ext cx="815975" cy="314325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>
                <a:latin typeface="Arial" panose="020B0604020202020204" pitchFamily="34" charset="0"/>
              </a:rPr>
              <a:t>Wait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44" name="Text Box 91"/>
          <p:cNvSpPr txBox="1">
            <a:spLocks noChangeArrowheads="1"/>
          </p:cNvSpPr>
          <p:nvPr/>
        </p:nvSpPr>
        <p:spPr bwMode="auto">
          <a:xfrm>
            <a:off x="6918742" y="5571530"/>
            <a:ext cx="815975" cy="314325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>
                <a:latin typeface="Arial" panose="020B0604020202020204" pitchFamily="34" charset="0"/>
              </a:rPr>
              <a:t>Wait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45" name="Text Box 92"/>
          <p:cNvSpPr txBox="1">
            <a:spLocks noChangeArrowheads="1"/>
          </p:cNvSpPr>
          <p:nvPr/>
        </p:nvSpPr>
        <p:spPr bwMode="auto">
          <a:xfrm>
            <a:off x="2581692" y="4214217"/>
            <a:ext cx="1017587" cy="314325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>
                <a:latin typeface="Arial" panose="020B0604020202020204" pitchFamily="34" charset="0"/>
              </a:rPr>
              <a:t>Occupied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46" name="Text Box 93"/>
          <p:cNvSpPr txBox="1">
            <a:spLocks noChangeArrowheads="1"/>
          </p:cNvSpPr>
          <p:nvPr/>
        </p:nvSpPr>
        <p:spPr bwMode="auto">
          <a:xfrm>
            <a:off x="5186779" y="4223742"/>
            <a:ext cx="1017588" cy="314325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>
                <a:latin typeface="Arial" panose="020B0604020202020204" pitchFamily="34" charset="0"/>
              </a:rPr>
              <a:t>Occupied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47" name="Text Box 94"/>
          <p:cNvSpPr txBox="1">
            <a:spLocks noChangeArrowheads="1"/>
          </p:cNvSpPr>
          <p:nvPr/>
        </p:nvSpPr>
        <p:spPr bwMode="auto">
          <a:xfrm>
            <a:off x="7861717" y="4223742"/>
            <a:ext cx="1017587" cy="314325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>
                <a:latin typeface="Arial" panose="020B0604020202020204" pitchFamily="34" charset="0"/>
              </a:rPr>
              <a:t>Occupied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48" name="Text Box 95"/>
          <p:cNvSpPr txBox="1">
            <a:spLocks noChangeArrowheads="1"/>
          </p:cNvSpPr>
          <p:nvPr/>
        </p:nvSpPr>
        <p:spPr bwMode="auto">
          <a:xfrm>
            <a:off x="2581692" y="4212630"/>
            <a:ext cx="665162" cy="314325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>
                <a:latin typeface="Arial" panose="020B0604020202020204" pitchFamily="34" charset="0"/>
              </a:rPr>
              <a:t>Free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49" name="Text Box 96"/>
          <p:cNvSpPr txBox="1">
            <a:spLocks noChangeArrowheads="1"/>
          </p:cNvSpPr>
          <p:nvPr/>
        </p:nvSpPr>
        <p:spPr bwMode="auto">
          <a:xfrm>
            <a:off x="5183604" y="4222155"/>
            <a:ext cx="665163" cy="314325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>
                <a:latin typeface="Arial" panose="020B0604020202020204" pitchFamily="34" charset="0"/>
              </a:rPr>
              <a:t>Free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50" name="Text Box 97"/>
          <p:cNvSpPr txBox="1">
            <a:spLocks noChangeArrowheads="1"/>
          </p:cNvSpPr>
          <p:nvPr/>
        </p:nvSpPr>
        <p:spPr bwMode="auto">
          <a:xfrm>
            <a:off x="7861717" y="4223742"/>
            <a:ext cx="665162" cy="314325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>
                <a:latin typeface="Arial" panose="020B0604020202020204" pitchFamily="34" charset="0"/>
              </a:rPr>
              <a:t>Free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51" name="AutoShape 98"/>
          <p:cNvSpPr>
            <a:spLocks noChangeArrowheads="1"/>
          </p:cNvSpPr>
          <p:nvPr/>
        </p:nvSpPr>
        <p:spPr bwMode="auto">
          <a:xfrm rot="10800000">
            <a:off x="2449929" y="4569817"/>
            <a:ext cx="860425" cy="298450"/>
          </a:xfrm>
          <a:prstGeom prst="notchedRightArrow">
            <a:avLst>
              <a:gd name="adj1" fmla="val 50000"/>
              <a:gd name="adj2" fmla="val 72074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latin typeface="Arial" panose="020B0604020202020204" pitchFamily="34" charset="0"/>
              </a:rPr>
              <a:t>Notify</a:t>
            </a:r>
            <a:endParaRPr lang="en-CA" altLang="en-US" sz="1000">
              <a:latin typeface="Arial" panose="020B0604020202020204" pitchFamily="34" charset="0"/>
            </a:endParaRPr>
          </a:p>
        </p:txBody>
      </p:sp>
      <p:sp>
        <p:nvSpPr>
          <p:cNvPr id="152" name="AutoShape 99"/>
          <p:cNvSpPr>
            <a:spLocks noChangeArrowheads="1"/>
          </p:cNvSpPr>
          <p:nvPr/>
        </p:nvSpPr>
        <p:spPr bwMode="auto">
          <a:xfrm rot="10800000">
            <a:off x="5020092" y="4577755"/>
            <a:ext cx="860425" cy="298450"/>
          </a:xfrm>
          <a:prstGeom prst="notchedRightArrow">
            <a:avLst>
              <a:gd name="adj1" fmla="val 50000"/>
              <a:gd name="adj2" fmla="val 72074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latin typeface="Arial" panose="020B0604020202020204" pitchFamily="34" charset="0"/>
              </a:rPr>
              <a:t>Notify</a:t>
            </a:r>
            <a:endParaRPr lang="en-CA" altLang="en-US" sz="1000">
              <a:latin typeface="Arial" panose="020B0604020202020204" pitchFamily="34" charset="0"/>
            </a:endParaRPr>
          </a:p>
        </p:txBody>
      </p:sp>
      <p:sp>
        <p:nvSpPr>
          <p:cNvPr id="153" name="AutoShape 100"/>
          <p:cNvSpPr>
            <a:spLocks noChangeArrowheads="1"/>
          </p:cNvSpPr>
          <p:nvPr/>
        </p:nvSpPr>
        <p:spPr bwMode="auto">
          <a:xfrm rot="10800000">
            <a:off x="7663279" y="4576167"/>
            <a:ext cx="860425" cy="298450"/>
          </a:xfrm>
          <a:prstGeom prst="notchedRightArrow">
            <a:avLst>
              <a:gd name="adj1" fmla="val 50000"/>
              <a:gd name="adj2" fmla="val 72074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latin typeface="Arial" panose="020B0604020202020204" pitchFamily="34" charset="0"/>
              </a:rPr>
              <a:t>Notify</a:t>
            </a:r>
            <a:endParaRPr lang="en-CA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2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1 -3.33333E-6 L 0.18437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437 -0.00046 L 0.34284 0.0032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8" y="6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71 -0.00139 L 0.22045 -0.0004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1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284 0.00324 L 0.56627 -0.0032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72" y="-324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44 -0.00046 L 0.3789 0.0032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9" y="6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627 -0.00324 L 0.77539 0.0007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12" y="93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91 0.00324 L 0.60234 -0.00324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07" y="-324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234 -0.00324 L 0.80885 -0.00324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0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7539 0.0007 L 1.38229 -0.00139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3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1146 0.0007 L 1.42812 -0.00023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16" y="255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2" grpId="1" animBg="1"/>
      <p:bldP spid="142" grpId="2" animBg="1"/>
      <p:bldP spid="142" grpId="3" animBg="1"/>
      <p:bldP spid="143" grpId="0" animBg="1"/>
      <p:bldP spid="143" grpId="1" animBg="1"/>
      <p:bldP spid="143" grpId="2" animBg="1"/>
      <p:bldP spid="144" grpId="0" animBg="1"/>
      <p:bldP spid="144" grpId="1" animBg="1"/>
      <p:bldP spid="144" grpId="2" animBg="1"/>
      <p:bldP spid="145" grpId="0" animBg="1"/>
      <p:bldP spid="145" grpId="1" animBg="1"/>
      <p:bldP spid="146" grpId="0" animBg="1"/>
      <p:bldP spid="147" grpId="0" animBg="1"/>
      <p:bldP spid="147" grpId="1" animBg="1"/>
      <p:bldP spid="148" grpId="0" animBg="1"/>
      <p:bldP spid="148" grpId="1" animBg="1"/>
      <p:bldP spid="149" grpId="0" animBg="1"/>
      <p:bldP spid="150" grpId="0" animBg="1"/>
      <p:bldP spid="150" grpId="1" animBg="1"/>
      <p:bldP spid="151" grpId="0" animBg="1"/>
      <p:bldP spid="151" grpId="1" animBg="1"/>
      <p:bldP spid="151" grpId="2" animBg="1"/>
      <p:bldP spid="151" grpId="3" animBg="1"/>
      <p:bldP spid="152" grpId="0" animBg="1"/>
      <p:bldP spid="152" grpId="1" animBg="1"/>
      <p:bldP spid="152" grpId="2" animBg="1"/>
      <p:bldP spid="152" grpId="3" animBg="1"/>
      <p:bldP spid="153" grpId="0" animBg="1"/>
      <p:bldP spid="153" grpId="1" animBg="1"/>
      <p:bldP spid="153" grpId="2" animBg="1"/>
      <p:bldP spid="153" grpId="3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212" y="1556601"/>
            <a:ext cx="10058400" cy="329320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CA" i="1"/>
              <a:t>Any</a:t>
            </a:r>
            <a:r>
              <a:rPr lang="en-CA"/>
              <a:t> thread can </a:t>
            </a:r>
            <a:r>
              <a:rPr lang="en-CA" b="1">
                <a:solidFill>
                  <a:schemeClr val="accent2"/>
                </a:solidFill>
              </a:rPr>
              <a:t>notify</a:t>
            </a:r>
            <a:r>
              <a:rPr lang="en-CA">
                <a:solidFill>
                  <a:schemeClr val="accent2"/>
                </a:solidFill>
              </a:rPr>
              <a:t> </a:t>
            </a:r>
            <a:r>
              <a:rPr lang="en-CA"/>
              <a:t>a semaphore (i.e. does not need to have previously waited)</a:t>
            </a:r>
          </a:p>
          <a:p>
            <a:pPr marL="726948" lvl="1" indent="-342900">
              <a:spcBef>
                <a:spcPts val="0"/>
              </a:spcBef>
              <a:spcAft>
                <a:spcPts val="0"/>
              </a:spcAft>
            </a:pPr>
            <a:r>
              <a:rPr lang="en-CA"/>
              <a:t>Allows you to initialize a semaphore to a particular value</a:t>
            </a:r>
          </a:p>
          <a:p>
            <a:pPr marL="726948" lvl="1" indent="-342900"/>
            <a:endParaRPr lang="en-CA"/>
          </a:p>
          <a:p>
            <a:endParaRPr lang="en-CA"/>
          </a:p>
          <a:p>
            <a:endParaRPr lang="en-CA"/>
          </a:p>
          <a:p>
            <a:r>
              <a:rPr lang="en-CA"/>
              <a:t>The </a:t>
            </a:r>
            <a:r>
              <a:rPr lang="en-CA" b="1">
                <a:solidFill>
                  <a:schemeClr val="accent2"/>
                </a:solidFill>
              </a:rPr>
              <a:t>wait() </a:t>
            </a:r>
            <a:r>
              <a:rPr lang="en-CA"/>
              <a:t>and </a:t>
            </a:r>
            <a:r>
              <a:rPr lang="en-CA" b="1">
                <a:solidFill>
                  <a:schemeClr val="accent2"/>
                </a:solidFill>
              </a:rPr>
              <a:t>notify() </a:t>
            </a:r>
            <a:r>
              <a:rPr lang="en-CA"/>
              <a:t>operations are </a:t>
            </a:r>
            <a:r>
              <a:rPr lang="en-CA" b="1">
                <a:solidFill>
                  <a:schemeClr val="accent2"/>
                </a:solidFill>
              </a:rPr>
              <a:t>guaranteed</a:t>
            </a:r>
            <a:r>
              <a:rPr lang="en-CA">
                <a:solidFill>
                  <a:schemeClr val="accent2"/>
                </a:solidFill>
              </a:rPr>
              <a:t> </a:t>
            </a:r>
            <a:r>
              <a:rPr lang="en-CA"/>
              <a:t>to be </a:t>
            </a:r>
            <a:r>
              <a:rPr lang="en-CA" b="1">
                <a:solidFill>
                  <a:schemeClr val="accent2"/>
                </a:solidFill>
              </a:rPr>
              <a:t>thread-safe</a:t>
            </a:r>
          </a:p>
          <a:p>
            <a:r>
              <a:rPr lang="en-CA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Semaphores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5</a:t>
            </a:fld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008184" y="476582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/>
              <a:t>Q: What is the difference between a mutex and a binary semaphore?</a:t>
            </a:r>
          </a:p>
        </p:txBody>
      </p:sp>
      <p:sp>
        <p:nvSpPr>
          <p:cNvPr id="7" name="Rectangle 6"/>
          <p:cNvSpPr/>
          <p:nvPr/>
        </p:nvSpPr>
        <p:spPr>
          <a:xfrm>
            <a:off x="1779563" y="5199578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/>
              <a:t>a mutex must be unlocked by the thread that locked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/>
              <a:t>a semaphore can be notified by any thread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460652" y="2594542"/>
            <a:ext cx="3906839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i&lt;val; ++i)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semaphore.notify();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50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Semaphores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26940"/>
            <a:ext cx="10058400" cy="830997"/>
          </a:xfrm>
        </p:spPr>
        <p:txBody>
          <a:bodyPr/>
          <a:lstStyle/>
          <a:p>
            <a:r>
              <a:rPr lang="en-CA"/>
              <a:t>Unfortunately, modern C++ does not define any semaphore synchronization primitives, but we have built one in the course library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Semaphores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6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31853" y="2802374"/>
            <a:ext cx="8701421" cy="2308324"/>
          </a:xfrm>
          <a:prstGeom prst="rect">
            <a:avLst/>
          </a:prstGeom>
          <a:solidFill>
            <a:srgbClr val="EAEAE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semaphore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semaphore(size_t count 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starts semaphore with initial count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notify();               </a:t>
            </a:r>
            <a:r>
              <a:rPr lang="en-US" altLang="en-US" sz="16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releases resource, wakes up waiters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wait;                   </a:t>
            </a:r>
            <a:r>
              <a:rPr lang="en-US" altLang="en-US" sz="16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acquires resource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bool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try_wait();             </a:t>
            </a:r>
            <a:r>
              <a:rPr lang="en-US" altLang="en-US" sz="16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tries to acquire resource,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//    returns immediately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37138" y="5521346"/>
            <a:ext cx="10058400" cy="461665"/>
          </a:xfrm>
          <a:prstGeom prst="rect">
            <a:avLst/>
          </a:prstGeom>
          <a:noFill/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Q: Why is there no method to return the internal count?</a:t>
            </a:r>
          </a:p>
        </p:txBody>
      </p:sp>
    </p:spTree>
    <p:extLst>
      <p:ext uri="{BB962C8B-B14F-4D97-AF65-F5344CB8AC3E}">
        <p14:creationId xmlns:p14="http://schemas.microsoft.com/office/powerpoint/2010/main" val="304748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9" y="241497"/>
            <a:ext cx="10058400" cy="778109"/>
          </a:xfrm>
        </p:spPr>
        <p:txBody>
          <a:bodyPr/>
          <a:lstStyle/>
          <a:p>
            <a:r>
              <a:rPr lang="en-CA"/>
              <a:t>Semaphores in C++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Semaphores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7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44060" y="1805037"/>
            <a:ext cx="7033846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5302" y="1135523"/>
            <a:ext cx="888140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en-US" sz="14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&lt;cpen333/thread/semaphore.h&gt;</a:t>
            </a:r>
            <a:endParaRPr lang="en-US" altLang="en-US" sz="1400" b="1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car(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400">
                <a:solidFill>
                  <a:srgbClr val="371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semaphore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pumps,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pumps.wait(); 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wait for pump to be free</a:t>
            </a:r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 use pump 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pumps.notify();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let others know the pump is now free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gas station with 3 pumps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400">
                <a:solidFill>
                  <a:srgbClr val="371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semaphore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pumps(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100 cars to go through pumps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cars;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i&lt;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++i)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cars.push_back(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::thread(car, 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::ref(pumps), i+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wait for all threads to terminate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car : cars)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car.join();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12872" y="3263706"/>
            <a:ext cx="4431323" cy="309489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982392" y="1826455"/>
            <a:ext cx="6417213" cy="677593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47051" y="3108960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/>
              <a:t>Issues?</a:t>
            </a:r>
          </a:p>
        </p:txBody>
      </p:sp>
    </p:spTree>
    <p:extLst>
      <p:ext uri="{BB962C8B-B14F-4D97-AF65-F5344CB8AC3E}">
        <p14:creationId xmlns:p14="http://schemas.microsoft.com/office/powerpoint/2010/main" val="388038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Semaphore Guards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994" y="1655076"/>
            <a:ext cx="10691446" cy="830997"/>
          </a:xfrm>
        </p:spPr>
        <p:txBody>
          <a:bodyPr/>
          <a:lstStyle/>
          <a:p>
            <a:r>
              <a:rPr lang="en-CA"/>
              <a:t>To ensure </a:t>
            </a:r>
            <a:r>
              <a:rPr lang="en-CA" b="1">
                <a:solidFill>
                  <a:schemeClr val="accent2"/>
                </a:solidFill>
              </a:rPr>
              <a:t>exception-safety</a:t>
            </a:r>
            <a:r>
              <a:rPr lang="en-CA"/>
              <a:t>, we should use the </a:t>
            </a:r>
            <a:r>
              <a:rPr lang="en-CA" b="1">
                <a:solidFill>
                  <a:schemeClr val="accent2"/>
                </a:solidFill>
              </a:rPr>
              <a:t>RAII</a:t>
            </a:r>
            <a:r>
              <a:rPr lang="en-CA"/>
              <a:t> pattern to ensure our semaphore is notified when we are done with 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Semaphores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8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85071" y="2763742"/>
            <a:ext cx="7713971" cy="1569660"/>
          </a:xfrm>
          <a:prstGeom prst="rect">
            <a:avLst/>
          </a:prstGeom>
          <a:solidFill>
            <a:srgbClr val="EAEAE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6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SemaphoreType&gt;</a:t>
            </a:r>
            <a:b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semaphore_guard {</a:t>
            </a:r>
            <a:b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16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semaphore_guard(SemaphoreType&amp; sem); </a:t>
            </a:r>
            <a:r>
              <a:rPr lang="en-US" altLang="en-US" sz="16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waits for semaphore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~semaphore_guard();                  </a:t>
            </a:r>
            <a:r>
              <a:rPr lang="en-US" altLang="en-US" sz="16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notifies semaphore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sz="3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1913" y="4628498"/>
            <a:ext cx="103866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&lt;cpen333/thread/semaphore.h&gt;</a:t>
            </a:r>
            <a:endParaRPr lang="en-US" altLang="en-US" sz="1600" b="1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car(</a:t>
            </a:r>
            <a:r>
              <a:rPr lang="en-US" altLang="en-US" sz="16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6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600">
                <a:solidFill>
                  <a:srgbClr val="371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semaphore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pumps, </a:t>
            </a:r>
            <a:r>
              <a:rPr lang="en-US" altLang="en-US" sz="16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r>
              <a:rPr lang="en-US" altLang="en-US" sz="16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6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600">
                <a:solidFill>
                  <a:srgbClr val="371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semaphore_guard&lt;</a:t>
            </a:r>
            <a:r>
              <a:rPr lang="en-US" altLang="en-US" sz="16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(pumps)</a:t>
            </a:r>
            <a:r>
              <a:rPr lang="en-US" altLang="en-US" sz="1600">
                <a:solidFill>
                  <a:srgbClr val="371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guard(pumps) </a:t>
            </a:r>
            <a:r>
              <a:rPr lang="en-US" altLang="en-US" sz="16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wait for pump</a:t>
            </a: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 use pump ...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70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Interprocess Semaphores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Semaphores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9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863600" y="2619717"/>
            <a:ext cx="2095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/>
              <a:t>Windows:</a:t>
            </a:r>
          </a:p>
          <a:p>
            <a:endParaRPr lang="en-CA" sz="2400"/>
          </a:p>
          <a:p>
            <a:endParaRPr lang="en-CA" sz="2400"/>
          </a:p>
        </p:txBody>
      </p:sp>
      <p:sp>
        <p:nvSpPr>
          <p:cNvPr id="7" name="Rectangle 6"/>
          <p:cNvSpPr/>
          <p:nvPr/>
        </p:nvSpPr>
        <p:spPr>
          <a:xfrm>
            <a:off x="6502400" y="2702952"/>
            <a:ext cx="5270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>
                <a:solidFill>
                  <a:schemeClr val="accent4"/>
                </a:solidFill>
              </a:rPr>
              <a:t>https://msdn.microsoft.com/en-us/library/windows/desktop/ms686946(v=vs.85).aspx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2670517"/>
            <a:ext cx="3493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CreateSemaphore(...)</a:t>
            </a:r>
          </a:p>
          <a:p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WaitForSingleObject(...)</a:t>
            </a:r>
          </a:p>
          <a:p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ReleaseSemaphore(...)</a:t>
            </a:r>
          </a:p>
          <a:p>
            <a:endParaRPr lang="en-CA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2268" y="4111869"/>
            <a:ext cx="2095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/>
              <a:t>Linux/Mac:</a:t>
            </a:r>
          </a:p>
          <a:p>
            <a:endParaRPr lang="en-CA" sz="2400"/>
          </a:p>
          <a:p>
            <a:endParaRPr lang="en-CA" sz="2400"/>
          </a:p>
        </p:txBody>
      </p:sp>
      <p:sp>
        <p:nvSpPr>
          <p:cNvPr id="10" name="Rectangle 9"/>
          <p:cNvSpPr/>
          <p:nvPr/>
        </p:nvSpPr>
        <p:spPr>
          <a:xfrm>
            <a:off x="6529168" y="4271304"/>
            <a:ext cx="505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>
                <a:solidFill>
                  <a:schemeClr val="accent4"/>
                </a:solidFill>
              </a:rPr>
              <a:t>http://pubs.opengroup.org/onlinepubs/009695399/basedefs/semaphore.h.html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60468" y="424981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sem_open(...)</a:t>
            </a:r>
          </a:p>
          <a:p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sem_wait(...)</a:t>
            </a:r>
          </a:p>
          <a:p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sem_post(...)</a:t>
            </a:r>
          </a:p>
          <a:p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sem_unlink(...)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2888" y="1686364"/>
            <a:ext cx="102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We can create </a:t>
            </a:r>
            <a:r>
              <a:rPr lang="en-CA" sz="2400" b="1">
                <a:solidFill>
                  <a:schemeClr val="accent2"/>
                </a:solidFill>
              </a:rPr>
              <a:t>interprocess semaphores </a:t>
            </a:r>
            <a:r>
              <a:rPr lang="en-CA" sz="2400"/>
              <a:t>using operating system </a:t>
            </a:r>
            <a:r>
              <a:rPr lang="en-CA" sz="2400" b="1">
                <a:solidFill>
                  <a:schemeClr val="accent2"/>
                </a:solidFill>
              </a:rPr>
              <a:t>kernel calls</a:t>
            </a:r>
            <a:r>
              <a:rPr lang="en-CA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09126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lides.potx" id="{A43F933D-F7A6-4FE2-BD3D-BA06F62EE92A}" vid="{62B6AF8A-E2BA-4627-9736-C15B7EDC0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LectureSlides</Template>
  <TotalTime>1601</TotalTime>
  <Words>1098</Words>
  <Application>Microsoft Office PowerPoint</Application>
  <PresentationFormat>Widescreen</PresentationFormat>
  <Paragraphs>221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Broadway</vt:lpstr>
      <vt:lpstr>Calibri</vt:lpstr>
      <vt:lpstr>Calibri Light</vt:lpstr>
      <vt:lpstr>Courier New</vt:lpstr>
      <vt:lpstr>Myriad Pro</vt:lpstr>
      <vt:lpstr>Open Sans</vt:lpstr>
      <vt:lpstr>Tahoma</vt:lpstr>
      <vt:lpstr>Times New Roman</vt:lpstr>
      <vt:lpstr>Retrospect</vt:lpstr>
      <vt:lpstr>Lecture 12 – Semaphores</vt:lpstr>
      <vt:lpstr>Semaphores</vt:lpstr>
      <vt:lpstr>Semaphores</vt:lpstr>
      <vt:lpstr>Binary Semaphore</vt:lpstr>
      <vt:lpstr>Semaphores</vt:lpstr>
      <vt:lpstr>Semaphores in C++</vt:lpstr>
      <vt:lpstr>Semaphores in C++</vt:lpstr>
      <vt:lpstr>Semaphore Guards</vt:lpstr>
      <vt:lpstr>Interprocess Semaphores</vt:lpstr>
      <vt:lpstr>Interprocess Semaphores</vt:lpstr>
      <vt:lpstr>Interprocess Semaphores</vt:lpstr>
      <vt:lpstr>The Roller-Coaster Problem</vt:lpstr>
      <vt:lpstr>PowerPoint Presentation</vt:lpstr>
      <vt:lpstr>PowerPoint Presentation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Sánchez</dc:creator>
  <cp:lastModifiedBy>Antonio Sánchez</cp:lastModifiedBy>
  <cp:revision>49</cp:revision>
  <dcterms:created xsi:type="dcterms:W3CDTF">2017-10-12T15:10:36Z</dcterms:created>
  <dcterms:modified xsi:type="dcterms:W3CDTF">2018-01-09T19:11:34Z</dcterms:modified>
</cp:coreProperties>
</file>