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73" r:id="rId8"/>
    <p:sldId id="261" r:id="rId9"/>
    <p:sldId id="271" r:id="rId10"/>
    <p:sldId id="262" r:id="rId11"/>
    <p:sldId id="274" r:id="rId12"/>
    <p:sldId id="270" r:id="rId13"/>
    <p:sldId id="269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Software Engineering" id="{5D8130B2-2E4C-416C-AAB1-4B728089E40F}">
          <p14:sldIdLst>
            <p14:sldId id="256"/>
            <p14:sldId id="257"/>
            <p14:sldId id="258"/>
            <p14:sldId id="259"/>
            <p14:sldId id="260"/>
            <p14:sldId id="264"/>
            <p14:sldId id="273"/>
            <p14:sldId id="261"/>
            <p14:sldId id="271"/>
            <p14:sldId id="262"/>
            <p14:sldId id="274"/>
            <p14:sldId id="270"/>
            <p14:sldId id="269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61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Sequence Diagrams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13 – Sequence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10402786" cy="3062377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purpose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of sequence diagrams</a:t>
            </a:r>
          </a:p>
          <a:p>
            <a:r>
              <a:rPr lang="en-CA"/>
              <a:t>Identify the </a:t>
            </a:r>
            <a:r>
              <a:rPr lang="en-CA" b="1">
                <a:solidFill>
                  <a:schemeClr val="accent2"/>
                </a:solidFill>
              </a:rPr>
              <a:t>components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of a sequence diagram</a:t>
            </a:r>
          </a:p>
          <a:p>
            <a:r>
              <a:rPr lang="en-CA"/>
              <a:t>Discuss differences between sequence diagrams used during the </a:t>
            </a:r>
            <a:r>
              <a:rPr lang="en-CA" b="1">
                <a:solidFill>
                  <a:schemeClr val="accent2"/>
                </a:solidFill>
              </a:rPr>
              <a:t>analysis phase</a:t>
            </a:r>
            <a:r>
              <a:rPr lang="en-CA"/>
              <a:t> vs </a:t>
            </a:r>
            <a:r>
              <a:rPr lang="en-CA" b="1">
                <a:solidFill>
                  <a:schemeClr val="accent2"/>
                </a:solidFill>
              </a:rPr>
              <a:t>design phase</a:t>
            </a:r>
          </a:p>
          <a:p>
            <a:r>
              <a:rPr lang="en-CA"/>
              <a:t>Draw a sequence diagram for a given </a:t>
            </a:r>
            <a:r>
              <a:rPr lang="en-CA" b="1">
                <a:solidFill>
                  <a:schemeClr val="accent2"/>
                </a:solidFill>
              </a:rPr>
              <a:t>use case scenario</a:t>
            </a:r>
          </a:p>
          <a:p>
            <a:r>
              <a:rPr lang="en-CA"/>
              <a:t>Include </a:t>
            </a:r>
            <a:r>
              <a:rPr lang="en-CA" b="1">
                <a:solidFill>
                  <a:schemeClr val="accent2"/>
                </a:solidFill>
              </a:rPr>
              <a:t>loops</a:t>
            </a:r>
            <a:r>
              <a:rPr lang="en-CA"/>
              <a:t> and </a:t>
            </a:r>
            <a:r>
              <a:rPr lang="en-CA" b="1">
                <a:solidFill>
                  <a:schemeClr val="accent2"/>
                </a:solidFill>
              </a:rPr>
              <a:t>conditionals</a:t>
            </a:r>
            <a:r>
              <a:rPr lang="en-CA"/>
              <a:t> in a sequence diagram</a:t>
            </a:r>
          </a:p>
          <a:p>
            <a:r>
              <a:rPr lang="en-CA"/>
              <a:t>Convert a sequence diagram into a </a:t>
            </a:r>
            <a:r>
              <a:rPr lang="en-CA" b="1">
                <a:solidFill>
                  <a:schemeClr val="accent2"/>
                </a:solidFill>
              </a:rPr>
              <a:t>class diagram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2978" y="6460123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84" y="1407703"/>
            <a:ext cx="5381163" cy="48354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9" y="1692617"/>
            <a:ext cx="5445842" cy="414860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2125" y="455251"/>
            <a:ext cx="10058400" cy="778109"/>
          </a:xfrm>
        </p:spPr>
        <p:txBody>
          <a:bodyPr>
            <a:normAutofit fontScale="90000"/>
          </a:bodyPr>
          <a:lstStyle/>
          <a:p>
            <a:r>
              <a:rPr lang="en-CA"/>
              <a:t>Sequence Diagrams: Decisions/Iterations</a:t>
            </a:r>
          </a:p>
        </p:txBody>
      </p:sp>
    </p:spTree>
    <p:extLst>
      <p:ext uri="{BB962C8B-B14F-4D97-AF65-F5344CB8AC3E}">
        <p14:creationId xmlns:p14="http://schemas.microsoft.com/office/powerpoint/2010/main" val="232591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658EC-5158-4763-84FC-C8664A37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Class Example: Withdraw Cash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0A7649-747D-4ECE-91E0-A4A81AC9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C82875-2B22-4539-91CB-90AF2F64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32966A4-C123-47F3-A676-E681D2BA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1" y="1637784"/>
            <a:ext cx="4568687" cy="45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796943" cy="778109"/>
          </a:xfrm>
        </p:spPr>
        <p:txBody>
          <a:bodyPr>
            <a:normAutofit/>
          </a:bodyPr>
          <a:lstStyle/>
          <a:p>
            <a:r>
              <a:rPr lang="en-CA"/>
              <a:t>Sequence Diagrams: Incoming/Outgoing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45" y="2241755"/>
            <a:ext cx="5782009" cy="357433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59793" y="1891006"/>
            <a:ext cx="5383162" cy="1107996"/>
          </a:xfrm>
        </p:spPr>
        <p:txBody>
          <a:bodyPr/>
          <a:lstStyle/>
          <a:p>
            <a:pPr>
              <a:spcAft>
                <a:spcPts val="2400"/>
              </a:spcAft>
              <a:buClrTx/>
            </a:pPr>
            <a:r>
              <a:rPr lang="en-CA" sz="2200" b="1">
                <a:solidFill>
                  <a:schemeClr val="accent2"/>
                </a:solidFill>
              </a:rPr>
              <a:t>Lost</a:t>
            </a:r>
            <a:r>
              <a:rPr lang="en-CA" sz="2200">
                <a:solidFill>
                  <a:schemeClr val="accent2"/>
                </a:solidFill>
              </a:rPr>
              <a:t> </a:t>
            </a:r>
            <a:r>
              <a:rPr lang="en-CA" sz="2200"/>
              <a:t>and </a:t>
            </a:r>
            <a:r>
              <a:rPr lang="en-CA" sz="2200" b="1">
                <a:solidFill>
                  <a:schemeClr val="accent2"/>
                </a:solidFill>
              </a:rPr>
              <a:t>found</a:t>
            </a:r>
            <a:r>
              <a:rPr lang="en-CA" sz="2200">
                <a:solidFill>
                  <a:schemeClr val="accent2"/>
                </a:solidFill>
              </a:rPr>
              <a:t> </a:t>
            </a:r>
            <a:r>
              <a:rPr lang="en-CA" sz="2200"/>
              <a:t>messages are for when the other participant is unknown, or we don’t care for the purposes of this diagram.</a:t>
            </a:r>
            <a:endParaRPr lang="en-CA" sz="2200" b="1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59423" y="4639122"/>
            <a:ext cx="5063984" cy="1107996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  <a:buClrTx/>
            </a:pPr>
            <a:r>
              <a:rPr lang="en-CA" sz="2200" b="1">
                <a:solidFill>
                  <a:schemeClr val="accent2"/>
                </a:solidFill>
              </a:rPr>
              <a:t>Gates </a:t>
            </a:r>
            <a:r>
              <a:rPr lang="en-CA" sz="2200"/>
              <a:t>usually connect to other sequence diagrams which have corresponding games with the same names.</a:t>
            </a:r>
            <a:endParaRPr lang="en-CA" sz="2200" b="1"/>
          </a:p>
        </p:txBody>
      </p:sp>
      <p:sp>
        <p:nvSpPr>
          <p:cNvPr id="9" name="Rounded Rectangle 8"/>
          <p:cNvSpPr/>
          <p:nvPr/>
        </p:nvSpPr>
        <p:spPr>
          <a:xfrm>
            <a:off x="860757" y="4061287"/>
            <a:ext cx="1823449" cy="177907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CA">
                <a:solidFill>
                  <a:srgbClr val="7030A0"/>
                </a:solidFill>
              </a:rPr>
              <a:t>Gates</a:t>
            </a:r>
          </a:p>
        </p:txBody>
      </p:sp>
    </p:spTree>
    <p:extLst>
      <p:ext uri="{BB962C8B-B14F-4D97-AF65-F5344CB8AC3E}">
        <p14:creationId xmlns:p14="http://schemas.microsoft.com/office/powerpoint/2010/main" val="175045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2" y="413486"/>
            <a:ext cx="10058400" cy="778109"/>
          </a:xfrm>
        </p:spPr>
        <p:txBody>
          <a:bodyPr/>
          <a:lstStyle/>
          <a:p>
            <a:r>
              <a:rPr lang="en-CA"/>
              <a:t>Sequence Diagrams: Hierarchies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2" y="1733396"/>
            <a:ext cx="5258758" cy="4136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03" y="1476159"/>
            <a:ext cx="6371508" cy="4352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B57055-262E-4627-8C45-0D4ECB476714}"/>
              </a:ext>
            </a:extLst>
          </p:cNvPr>
          <p:cNvSpPr/>
          <p:nvPr/>
        </p:nvSpPr>
        <p:spPr>
          <a:xfrm>
            <a:off x="5579164" y="6008061"/>
            <a:ext cx="7050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/>
              <a:t>https://knowhow.visual-paradigm.com/uml/sequence-diagram-gate/</a:t>
            </a:r>
          </a:p>
        </p:txBody>
      </p:sp>
    </p:spTree>
    <p:extLst>
      <p:ext uri="{BB962C8B-B14F-4D97-AF65-F5344CB8AC3E}">
        <p14:creationId xmlns:p14="http://schemas.microsoft.com/office/powerpoint/2010/main" val="64469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2" y="354492"/>
            <a:ext cx="10058400" cy="778109"/>
          </a:xfrm>
        </p:spPr>
        <p:txBody>
          <a:bodyPr/>
          <a:lstStyle/>
          <a:p>
            <a:r>
              <a:rPr lang="en-CA"/>
              <a:t>Sequence Diagrams to Class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55585" y="1836227"/>
            <a:ext cx="5006975" cy="3207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600">
              <a:latin typeface="Arial" panose="020B0604020202020204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7" t="15416" r="919" b="8727"/>
          <a:stretch>
            <a:fillRect/>
          </a:stretch>
        </p:blipFill>
        <p:spPr bwMode="auto">
          <a:xfrm>
            <a:off x="957211" y="2163251"/>
            <a:ext cx="4346386" cy="275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58774" y="1645726"/>
            <a:ext cx="3014662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Section from a Sequence Diagram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509182" y="1891840"/>
            <a:ext cx="2433638" cy="314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Class Diagram</a:t>
            </a:r>
          </a:p>
        </p:txBody>
      </p:sp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6" t="57333" r="169" b="26231"/>
          <a:stretch>
            <a:fillRect/>
          </a:stretch>
        </p:blipFill>
        <p:spPr bwMode="auto">
          <a:xfrm>
            <a:off x="6598347" y="2640833"/>
            <a:ext cx="4393759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52166" y="5312632"/>
            <a:ext cx="10899060" cy="1200329"/>
          </a:xfrm>
        </p:spPr>
        <p:txBody>
          <a:bodyPr/>
          <a:lstStyle/>
          <a:p>
            <a:pPr>
              <a:spcAft>
                <a:spcPts val="2400"/>
              </a:spcAft>
              <a:buClrTx/>
            </a:pPr>
            <a:r>
              <a:rPr lang="en-CA"/>
              <a:t>Sequence diagrams and Class Diagrams must be </a:t>
            </a:r>
            <a:r>
              <a:rPr lang="en-CA" b="1">
                <a:solidFill>
                  <a:schemeClr val="accent2"/>
                </a:solidFill>
              </a:rPr>
              <a:t>consistent</a:t>
            </a:r>
            <a:r>
              <a:rPr lang="en-CA"/>
              <a:t>.  Messages usually correspond to operations, direction of arrows corresponds to direction of </a:t>
            </a:r>
            <a:r>
              <a:rPr lang="en-CA" b="1">
                <a:solidFill>
                  <a:schemeClr val="accent2"/>
                </a:solidFill>
              </a:rPr>
              <a:t>association</a:t>
            </a:r>
            <a:r>
              <a:rPr lang="en-CA"/>
              <a:t>.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383383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280750"/>
            <a:ext cx="10058400" cy="778109"/>
          </a:xfrm>
        </p:spPr>
        <p:txBody>
          <a:bodyPr/>
          <a:lstStyle/>
          <a:p>
            <a:r>
              <a:rPr lang="en-CA"/>
              <a:t>Sequence Diagram to 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1395653" y="1238865"/>
            <a:ext cx="9512573" cy="5010901"/>
            <a:chOff x="1752600" y="1365916"/>
            <a:chExt cx="8595186" cy="4527653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286500" y="1618328"/>
              <a:ext cx="3914775" cy="1719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754813" y="1459578"/>
              <a:ext cx="2433637" cy="3143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CA" altLang="en-US" sz="1400">
                  <a:latin typeface="Arial" panose="020B0604020202020204" pitchFamily="34" charset="0"/>
                </a:rPr>
                <a:t>Maps to this Class Diagram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2600" y="1608803"/>
              <a:ext cx="4259263" cy="41608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855788" y="1418303"/>
              <a:ext cx="3014662" cy="3143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CA" altLang="en-US" sz="1400">
                  <a:latin typeface="Arial" panose="020B0604020202020204" pitchFamily="34" charset="0"/>
                </a:rPr>
                <a:t>Section from a Sequence Diagram</a:t>
              </a: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73" t="6740" b="13371"/>
            <a:stretch>
              <a:fillRect/>
            </a:stretch>
          </p:blipFill>
          <p:spPr bwMode="auto">
            <a:xfrm>
              <a:off x="1989138" y="1807241"/>
              <a:ext cx="3700462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49" t="77460"/>
            <a:stretch>
              <a:fillRect/>
            </a:stretch>
          </p:blipFill>
          <p:spPr bwMode="auto">
            <a:xfrm>
              <a:off x="6408738" y="1926303"/>
              <a:ext cx="3640137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189913" y="2246978"/>
              <a:ext cx="2571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CA" altLang="en-US" sz="1000" b="1">
                  <a:solidFill>
                    <a:schemeClr val="accent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345698" y="3899669"/>
              <a:ext cx="4002088" cy="10144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class</a:t>
              </a: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Student</a:t>
              </a:r>
              <a:r>
                <a:rPr lang="en-CA" altLang="en-US" sz="1200">
                  <a:latin typeface="Arial" panose="020B0604020202020204" pitchFamily="34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     Course *course1 ;   // points at runtime to EECE314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     Course *course2 ;   // points at runtime to EECE310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      . .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} ;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350461" y="5061719"/>
              <a:ext cx="3986212" cy="8318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class</a:t>
              </a: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Course</a:t>
              </a:r>
              <a:r>
                <a:rPr lang="en-CA" altLang="en-US" sz="1200">
                  <a:latin typeface="Arial" panose="020B0604020202020204" pitchFamily="34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     Student *theStudent ;   // points to ‘fred’ at runtime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       . .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} ;</a:t>
              </a: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5400000">
              <a:off x="7842711" y="3248793"/>
              <a:ext cx="592138" cy="468313"/>
            </a:xfrm>
            <a:prstGeom prst="notchedRightArrow">
              <a:avLst>
                <a:gd name="adj1" fmla="val 36907"/>
                <a:gd name="adj2" fmla="val 318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803900" y="1365916"/>
              <a:ext cx="592138" cy="468312"/>
            </a:xfrm>
            <a:prstGeom prst="notchedRightArrow">
              <a:avLst>
                <a:gd name="adj1" fmla="val 36907"/>
                <a:gd name="adj2" fmla="val 318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8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458960"/>
            <a:ext cx="10058400" cy="778109"/>
          </a:xfrm>
        </p:spPr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334" y="1376819"/>
            <a:ext cx="10744065" cy="2015936"/>
          </a:xfrm>
        </p:spPr>
        <p:txBody>
          <a:bodyPr/>
          <a:lstStyle/>
          <a:p>
            <a:r>
              <a:rPr lang="en-CA" b="1">
                <a:solidFill>
                  <a:schemeClr val="accent2"/>
                </a:solidFill>
              </a:rPr>
              <a:t>Sequence diagrams </a:t>
            </a:r>
            <a:r>
              <a:rPr lang="en-CA"/>
              <a:t>capture the step-by-step </a:t>
            </a:r>
            <a:r>
              <a:rPr lang="en-CA" b="1">
                <a:solidFill>
                  <a:schemeClr val="accent2"/>
                </a:solidFill>
              </a:rPr>
              <a:t>sequence of events </a:t>
            </a:r>
            <a:r>
              <a:rPr lang="en-CA"/>
              <a:t>in a single use-case </a:t>
            </a:r>
            <a:r>
              <a:rPr lang="en-CA" b="1">
                <a:solidFill>
                  <a:schemeClr val="accent2"/>
                </a:solidFill>
              </a:rPr>
              <a:t>scenario</a:t>
            </a:r>
            <a:r>
              <a:rPr lang="en-CA"/>
              <a:t>. They should capture the essense of user-interaction and document the response for </a:t>
            </a:r>
            <a:r>
              <a:rPr lang="en-CA" b="1">
                <a:solidFill>
                  <a:schemeClr val="accent2"/>
                </a:solidFill>
              </a:rPr>
              <a:t>interesting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scenarios, involve only major objects/actors.</a:t>
            </a:r>
          </a:p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991"/>
          <a:stretch/>
        </p:blipFill>
        <p:spPr>
          <a:xfrm>
            <a:off x="2522860" y="3189063"/>
            <a:ext cx="8343900" cy="31389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40977" y="3220630"/>
            <a:ext cx="2476163" cy="7768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>
                <a:solidFill>
                  <a:srgbClr val="7030A0"/>
                </a:solidFill>
              </a:rPr>
              <a:t>Initiating Actor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85130" y="2903691"/>
            <a:ext cx="6531620" cy="7768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>
                <a:solidFill>
                  <a:srgbClr val="7030A0"/>
                </a:solidFill>
              </a:rPr>
              <a:t>Participants (objects, actors, roles)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079653" y="4620552"/>
            <a:ext cx="226577" cy="138373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634594" y="513844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3568587" y="4685288"/>
            <a:ext cx="1027688" cy="364142"/>
          </a:xfrm>
          <a:prstGeom prst="borderCallout2">
            <a:avLst>
              <a:gd name="adj1" fmla="val 18750"/>
              <a:gd name="adj2" fmla="val -2034"/>
              <a:gd name="adj3" fmla="val 18750"/>
              <a:gd name="adj4" fmla="val -16667"/>
              <a:gd name="adj5" fmla="val -69723"/>
              <a:gd name="adj6" fmla="val -19895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7014445" y="5177553"/>
            <a:ext cx="1027688" cy="364142"/>
          </a:xfrm>
          <a:prstGeom prst="borderCallout2">
            <a:avLst>
              <a:gd name="adj1" fmla="val 18750"/>
              <a:gd name="adj2" fmla="val -2034"/>
              <a:gd name="adj3" fmla="val 14306"/>
              <a:gd name="adj4" fmla="val -54462"/>
              <a:gd name="adj5" fmla="val -47501"/>
              <a:gd name="adj6" fmla="val -91549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Return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299016" y="4277988"/>
            <a:ext cx="1008806" cy="364142"/>
          </a:xfrm>
          <a:prstGeom prst="borderCallout2">
            <a:avLst>
              <a:gd name="adj1" fmla="val 18750"/>
              <a:gd name="adj2" fmla="val -2034"/>
              <a:gd name="adj3" fmla="val 16529"/>
              <a:gd name="adj4" fmla="val -18366"/>
              <a:gd name="adj5" fmla="val -54168"/>
              <a:gd name="adj6" fmla="val -35399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Lifeline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8788176" y="5457291"/>
            <a:ext cx="1181437" cy="364142"/>
          </a:xfrm>
          <a:prstGeom prst="borderCallout2">
            <a:avLst>
              <a:gd name="adj1" fmla="val 83194"/>
              <a:gd name="adj2" fmla="val 328"/>
              <a:gd name="adj3" fmla="val 162145"/>
              <a:gd name="adj4" fmla="val -9067"/>
              <a:gd name="adj5" fmla="val 166450"/>
              <a:gd name="adj6" fmla="val -27180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25625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76" y="309594"/>
            <a:ext cx="10058400" cy="778109"/>
          </a:xfrm>
        </p:spPr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636" y="1436786"/>
            <a:ext cx="11353665" cy="907941"/>
          </a:xfrm>
        </p:spPr>
        <p:txBody>
          <a:bodyPr/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CA"/>
              <a:t>Participants are usually objects, can be labelled using </a:t>
            </a:r>
            <a:r>
              <a:rPr lang="en-CA">
                <a:solidFill>
                  <a:srgbClr val="7030A0"/>
                </a:solidFill>
              </a:rPr>
              <a:t>name : class </a:t>
            </a:r>
            <a:r>
              <a:rPr lang="en-CA"/>
              <a:t>syntax.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CA"/>
              <a:t>Messages can either be descriptive, or methods using the </a:t>
            </a:r>
            <a:r>
              <a:rPr lang="en-CA">
                <a:solidFill>
                  <a:srgbClr val="7030A0"/>
                </a:solidFill>
              </a:rPr>
              <a:t>name (arguments)</a:t>
            </a:r>
            <a:r>
              <a:rPr lang="en-CA"/>
              <a:t> syntax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3474"/>
          <a:stretch/>
        </p:blipFill>
        <p:spPr>
          <a:xfrm>
            <a:off x="1133517" y="2843761"/>
            <a:ext cx="9763125" cy="34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4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Sequence Diagrams: Analysis vs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3862" y="2082737"/>
            <a:ext cx="10058400" cy="3293209"/>
          </a:xfrm>
        </p:spPr>
        <p:txBody>
          <a:bodyPr/>
          <a:lstStyle/>
          <a:p>
            <a:pPr>
              <a:spcAft>
                <a:spcPts val="2400"/>
              </a:spcAft>
              <a:buClrTx/>
            </a:pPr>
            <a:r>
              <a:rPr lang="en-CA"/>
              <a:t>Sequence diagrams are often drawn at two different times during the software-development cycle: during the </a:t>
            </a:r>
            <a:r>
              <a:rPr lang="en-CA" b="1">
                <a:solidFill>
                  <a:schemeClr val="accent2"/>
                </a:solidFill>
              </a:rPr>
              <a:t>analysis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phase, and the </a:t>
            </a:r>
            <a:r>
              <a:rPr lang="en-CA" b="1">
                <a:solidFill>
                  <a:schemeClr val="accent2"/>
                </a:solidFill>
              </a:rPr>
              <a:t>design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phase.</a:t>
            </a:r>
          </a:p>
          <a:p>
            <a:pPr>
              <a:spcAft>
                <a:spcPts val="2400"/>
              </a:spcAft>
              <a:buClrTx/>
            </a:pPr>
            <a:r>
              <a:rPr lang="en-CA"/>
              <a:t>During </a:t>
            </a:r>
            <a:r>
              <a:rPr lang="en-CA" b="1">
                <a:solidFill>
                  <a:schemeClr val="accent2"/>
                </a:solidFill>
              </a:rPr>
              <a:t>analysis phase</a:t>
            </a:r>
            <a:r>
              <a:rPr lang="en-CA"/>
              <a:t>, useful for communication with the customer, </a:t>
            </a:r>
            <a:r>
              <a:rPr lang="en-CA" b="1">
                <a:solidFill>
                  <a:schemeClr val="accent2"/>
                </a:solidFill>
              </a:rPr>
              <a:t>minimal</a:t>
            </a:r>
            <a:r>
              <a:rPr lang="en-CA"/>
              <a:t> technical/implementation details.  Helps to ensure </a:t>
            </a:r>
            <a:r>
              <a:rPr lang="en-CA" b="1">
                <a:solidFill>
                  <a:schemeClr val="accent2"/>
                </a:solidFill>
              </a:rPr>
              <a:t>understanding</a:t>
            </a:r>
            <a:r>
              <a:rPr lang="en-CA"/>
              <a:t> of the process.  Often describes an existing (perhaps manual) system.</a:t>
            </a:r>
          </a:p>
          <a:p>
            <a:pPr>
              <a:spcAft>
                <a:spcPts val="2400"/>
              </a:spcAft>
              <a:buClrTx/>
            </a:pPr>
            <a:r>
              <a:rPr lang="en-CA"/>
              <a:t>During </a:t>
            </a:r>
            <a:r>
              <a:rPr lang="en-CA" b="1">
                <a:solidFill>
                  <a:schemeClr val="accent2"/>
                </a:solidFill>
              </a:rPr>
              <a:t>design phase</a:t>
            </a:r>
            <a:r>
              <a:rPr lang="en-CA"/>
              <a:t>, includes more implementation </a:t>
            </a:r>
            <a:r>
              <a:rPr lang="en-CA" b="1">
                <a:solidFill>
                  <a:schemeClr val="accent2"/>
                </a:solidFill>
              </a:rPr>
              <a:t>specifics</a:t>
            </a:r>
            <a:r>
              <a:rPr lang="en-CA"/>
              <a:t>.  Can be translated into software objects/class diagrams.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30863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5" y="236766"/>
            <a:ext cx="10058400" cy="778109"/>
          </a:xfrm>
        </p:spPr>
        <p:txBody>
          <a:bodyPr/>
          <a:lstStyle/>
          <a:p>
            <a:r>
              <a:rPr lang="en-CA"/>
              <a:t>Example: Analysis Model for Elevator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" b="36320"/>
          <a:stretch/>
        </p:blipFill>
        <p:spPr bwMode="auto">
          <a:xfrm>
            <a:off x="497441" y="1165123"/>
            <a:ext cx="10888313" cy="514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8A02D336-B422-434E-A397-ACA709B868BD}"/>
              </a:ext>
            </a:extLst>
          </p:cNvPr>
          <p:cNvSpPr/>
          <p:nvPr/>
        </p:nvSpPr>
        <p:spPr>
          <a:xfrm>
            <a:off x="186236" y="1203570"/>
            <a:ext cx="2664540" cy="494173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rgbClr val="7030A0"/>
                </a:solidFill>
              </a:rPr>
              <a:t>Optional comments:</a:t>
            </a:r>
          </a:p>
        </p:txBody>
      </p:sp>
    </p:spTree>
    <p:extLst>
      <p:ext uri="{BB962C8B-B14F-4D97-AF65-F5344CB8AC3E}">
        <p14:creationId xmlns:p14="http://schemas.microsoft.com/office/powerpoint/2010/main" val="6262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09" y="344660"/>
            <a:ext cx="10058400" cy="778109"/>
          </a:xfrm>
        </p:spPr>
        <p:txBody>
          <a:bodyPr>
            <a:normAutofit/>
          </a:bodyPr>
          <a:lstStyle/>
          <a:p>
            <a:r>
              <a:rPr lang="en-CA"/>
              <a:t>Sequence Diagrams: Message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0" y="1282880"/>
            <a:ext cx="8820151" cy="5025435"/>
          </a:xfrm>
          <a:prstGeom prst="rect">
            <a:avLst/>
          </a:prstGeom>
        </p:spPr>
      </p:pic>
      <p:sp>
        <p:nvSpPr>
          <p:cNvPr id="11" name="Line Callout 2 10"/>
          <p:cNvSpPr/>
          <p:nvPr/>
        </p:nvSpPr>
        <p:spPr>
          <a:xfrm>
            <a:off x="9968046" y="5368800"/>
            <a:ext cx="1181437" cy="364142"/>
          </a:xfrm>
          <a:prstGeom prst="borderCallout2">
            <a:avLst>
              <a:gd name="adj1" fmla="val 83194"/>
              <a:gd name="adj2" fmla="val 328"/>
              <a:gd name="adj3" fmla="val 162145"/>
              <a:gd name="adj4" fmla="val -9067"/>
              <a:gd name="adj5" fmla="val 166450"/>
              <a:gd name="adj6" fmla="val -27180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End of Life</a:t>
            </a:r>
          </a:p>
        </p:txBody>
      </p:sp>
    </p:spTree>
    <p:extLst>
      <p:ext uri="{BB962C8B-B14F-4D97-AF65-F5344CB8AC3E}">
        <p14:creationId xmlns:p14="http://schemas.microsoft.com/office/powerpoint/2010/main" val="373057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BD91A-CA4A-40B5-8994-F4DA0E33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Class Example: Withdraw Cash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7A763-2001-491F-8635-35E5E73C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045" y="1507778"/>
            <a:ext cx="10058400" cy="461665"/>
          </a:xfrm>
        </p:spPr>
        <p:txBody>
          <a:bodyPr/>
          <a:lstStyle/>
          <a:p>
            <a:r>
              <a:rPr lang="en-CA"/>
              <a:t>Create a Sequence Diagram for the following use-case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C2CDCF-D2D3-40DD-8F0F-74A40D81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063AD8-CC9D-47F1-AC55-2B8AA0D0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545E4A5-0B4A-491C-833A-30F9274A53C9}"/>
              </a:ext>
            </a:extLst>
          </p:cNvPr>
          <p:cNvSpPr txBox="1">
            <a:spLocks noChangeArrowheads="1"/>
          </p:cNvSpPr>
          <p:nvPr/>
        </p:nvSpPr>
        <p:spPr>
          <a:xfrm>
            <a:off x="900953" y="2223341"/>
            <a:ext cx="10824882" cy="3893374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Use Case </a:t>
            </a:r>
            <a:r>
              <a:rPr lang="en-GB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Withdraw cash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user inserts their bank card into the card reader of the ATM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system reads the chip to identify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user &amp; account</a:t>
            </a:r>
            <a:r>
              <a:rPr lang="en-GB" altLang="en-US" sz="2000"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system contacts the bank to request the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PIN</a:t>
            </a:r>
            <a:r>
              <a:rPr lang="en-GB" altLang="en-US" sz="2000">
                <a:latin typeface="Arial" panose="020B0604020202020204" pitchFamily="34" charset="0"/>
              </a:rPr>
              <a:t> number for the card and account details.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system prompts the user to enter their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PIN</a:t>
            </a:r>
            <a:r>
              <a:rPr lang="en-GB" altLang="en-US" sz="2000"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user enters their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PIN.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system prompts for the amount of the cash withdrawal.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user enters the amount of the cash withdrawal.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system checks with the banks central computer to ensure sufficient funds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cash is dispensed</a:t>
            </a:r>
            <a:r>
              <a:rPr lang="en-GB" altLang="en-US" sz="2000">
                <a:latin typeface="Arial" panose="020B0604020202020204" pitchFamily="34" charset="0"/>
              </a:rPr>
              <a:t> and the customer’s account at the bank is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debited</a:t>
            </a:r>
            <a:r>
              <a:rPr lang="en-GB" altLang="en-US" sz="2000">
                <a:latin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000">
                <a:latin typeface="Arial" panose="020B0604020202020204" pitchFamily="34" charset="0"/>
              </a:rPr>
              <a:t>The card is returned to the user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End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228843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25" y="455251"/>
            <a:ext cx="10058400" cy="778109"/>
          </a:xfrm>
        </p:spPr>
        <p:txBody>
          <a:bodyPr>
            <a:normAutofit fontScale="90000"/>
          </a:bodyPr>
          <a:lstStyle/>
          <a:p>
            <a:r>
              <a:rPr lang="en-CA"/>
              <a:t>Sequence Diagrams: Decisions/Iterations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26" y="1499211"/>
            <a:ext cx="11061290" cy="83099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Sequence diagrams are </a:t>
            </a:r>
            <a:r>
              <a:rPr lang="en-CA" b="1" i="1"/>
              <a:t>not</a:t>
            </a:r>
            <a:r>
              <a:rPr lang="en-CA"/>
              <a:t> flowcharts.  They are more useful when looking at </a:t>
            </a:r>
            <a:r>
              <a:rPr lang="en-CA" b="1">
                <a:solidFill>
                  <a:schemeClr val="accent2"/>
                </a:solidFill>
              </a:rPr>
              <a:t>sequences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of events and </a:t>
            </a:r>
            <a:r>
              <a:rPr lang="en-CA" b="1">
                <a:solidFill>
                  <a:schemeClr val="accent2"/>
                </a:solidFill>
              </a:rPr>
              <a:t>timings</a:t>
            </a:r>
            <a:r>
              <a:rPr lang="en-CA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5018" y="2424866"/>
            <a:ext cx="10903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2400"/>
              <a:t>When loops/decisions are important, we can include them </a:t>
            </a:r>
            <a:r>
              <a:rPr lang="en-CA" sz="2400" b="1">
                <a:solidFill>
                  <a:schemeClr val="accent2"/>
                </a:solidFill>
              </a:rPr>
              <a:t>combination fragments</a:t>
            </a:r>
            <a:r>
              <a:rPr lang="en-CA" sz="2400"/>
              <a:t>.</a:t>
            </a:r>
          </a:p>
        </p:txBody>
      </p:sp>
      <p:graphicFrame>
        <p:nvGraphicFramePr>
          <p:cNvPr id="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42579"/>
              </p:ext>
            </p:extLst>
          </p:nvPr>
        </p:nvGraphicFramePr>
        <p:xfrm>
          <a:off x="1342104" y="3126658"/>
          <a:ext cx="9350477" cy="3111909"/>
        </p:xfrm>
        <a:graphic>
          <a:graphicData uri="http://schemas.openxmlformats.org/drawingml/2006/table">
            <a:tbl>
              <a:tblPr/>
              <a:tblGrid>
                <a:gridCol w="1244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6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Opt</a:t>
                      </a:r>
                    </a:p>
                  </a:txBody>
                  <a:tcPr marL="87543" marR="87543" marT="43763" marB="437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Optional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fragment that executes 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if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(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Condition)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is 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true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.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7543" marR="87543" marT="43763" marB="43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Alt</a:t>
                      </a:r>
                    </a:p>
                  </a:txBody>
                  <a:tcPr marL="87543" marR="87543" marT="43763" marB="437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Alternative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fragment for mutually exclusive logic based on 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if-else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type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decision. 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7543" marR="87543" marT="43763" marB="43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Loop</a:t>
                      </a:r>
                    </a:p>
                  </a:txBody>
                  <a:tcPr marL="87543" marR="87543" marT="43763" marB="437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Loop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fragment: A sequence of messages that repeats while some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Condition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is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true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. (</a:t>
                      </a:r>
                      <a:r>
                        <a:rPr kumimoji="0" lang="en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Note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Can also be written as </a:t>
                      </a:r>
                      <a:r>
                        <a:rPr kumimoji="0" lang="en-CA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loop(n)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to indicate looping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times)</a:t>
                      </a:r>
                      <a:endParaRPr kumimoji="0" lang="en-CA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7543" marR="87543" marT="43763" marB="43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Par</a:t>
                      </a:r>
                    </a:p>
                  </a:txBody>
                  <a:tcPr marL="87543" marR="87543" marT="43763" marB="437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Two or more sequences that execute in 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parallel</a:t>
                      </a:r>
                      <a:r>
                        <a:rPr kumimoji="0" lang="en-CA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.</a:t>
                      </a:r>
                      <a:endParaRPr kumimoji="0" lang="en-C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7543" marR="87543" marT="43763" marB="43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15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Region</a:t>
                      </a:r>
                    </a:p>
                  </a:txBody>
                  <a:tcPr marL="87543" marR="87543" marT="43763" marB="437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Critical region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. A sequence of statements that can only be executed by one thread at a time, the implication is that the designer will have to implement some form of mutual exclusion (i.e. a </a:t>
                      </a:r>
                      <a:r>
                        <a:rPr kumimoji="0" lang="en-CA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mutex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with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wait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and 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signal</a:t>
                      </a:r>
                      <a:r>
                        <a:rPr kumimoji="0" lang="en-C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 to protect the code.</a:t>
                      </a:r>
                      <a:endParaRPr kumimoji="0" lang="en-CA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7543" marR="87543" marT="43763" marB="43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9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1692617"/>
            <a:ext cx="5445842" cy="414860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2125" y="455251"/>
            <a:ext cx="10058400" cy="778109"/>
          </a:xfrm>
        </p:spPr>
        <p:txBody>
          <a:bodyPr>
            <a:normAutofit fontScale="90000"/>
          </a:bodyPr>
          <a:lstStyle/>
          <a:p>
            <a:r>
              <a:rPr lang="en-CA"/>
              <a:t>Sequence Diagrams: Decisions/Iterations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28" y="1870893"/>
            <a:ext cx="5339053" cy="36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81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1495</TotalTime>
  <Words>761</Words>
  <Application>Microsoft Office PowerPoint</Application>
  <PresentationFormat>Widescreen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Myriad Pro</vt:lpstr>
      <vt:lpstr>Open Sans</vt:lpstr>
      <vt:lpstr>Times New Roman</vt:lpstr>
      <vt:lpstr>Verdana</vt:lpstr>
      <vt:lpstr>Retrospect</vt:lpstr>
      <vt:lpstr>Lecture 13 – Sequence Diagrams</vt:lpstr>
      <vt:lpstr>Sequence Diagrams</vt:lpstr>
      <vt:lpstr>Sequence Diagrams</vt:lpstr>
      <vt:lpstr>Sequence Diagrams: Analysis vs Design</vt:lpstr>
      <vt:lpstr>Example: Analysis Model for Elevator</vt:lpstr>
      <vt:lpstr>Sequence Diagrams: Message Types</vt:lpstr>
      <vt:lpstr>Class Example: Withdraw Cash</vt:lpstr>
      <vt:lpstr>Sequence Diagrams: Decisions/Iterations</vt:lpstr>
      <vt:lpstr>Sequence Diagrams: Decisions/Iterations</vt:lpstr>
      <vt:lpstr>Sequence Diagrams: Decisions/Iterations</vt:lpstr>
      <vt:lpstr>Class Example: Withdraw Cash</vt:lpstr>
      <vt:lpstr>Sequence Diagrams: Incoming/Outgoing</vt:lpstr>
      <vt:lpstr>Sequence Diagrams: Hierarchies</vt:lpstr>
      <vt:lpstr>Sequence Diagrams to Class Diagrams</vt:lpstr>
      <vt:lpstr>Sequence Diagram to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Diagrams</dc:title>
  <dc:creator>Antonio Sánchez</dc:creator>
  <cp:lastModifiedBy>Antonio Sánchez</cp:lastModifiedBy>
  <cp:revision>54</cp:revision>
  <dcterms:created xsi:type="dcterms:W3CDTF">2017-10-12T21:10:02Z</dcterms:created>
  <dcterms:modified xsi:type="dcterms:W3CDTF">2018-01-09T19:11:48Z</dcterms:modified>
</cp:coreProperties>
</file>