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6" r:id="rId9"/>
    <p:sldId id="284" r:id="rId10"/>
    <p:sldId id="260" r:id="rId11"/>
    <p:sldId id="267" r:id="rId12"/>
    <p:sldId id="269" r:id="rId13"/>
    <p:sldId id="270" r:id="rId14"/>
    <p:sldId id="281" r:id="rId15"/>
    <p:sldId id="286" r:id="rId16"/>
    <p:sldId id="261" r:id="rId17"/>
    <p:sldId id="271" r:id="rId18"/>
    <p:sldId id="275" r:id="rId19"/>
    <p:sldId id="274" r:id="rId20"/>
    <p:sldId id="273" r:id="rId21"/>
    <p:sldId id="276" r:id="rId22"/>
    <p:sldId id="277" r:id="rId23"/>
    <p:sldId id="278" r:id="rId24"/>
    <p:sldId id="287" r:id="rId25"/>
    <p:sldId id="279" r:id="rId26"/>
    <p:sldId id="28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dition Variables" id="{5D8130B2-2E4C-416C-AAB1-4B728089E40F}">
          <p14:sldIdLst>
            <p14:sldId id="256"/>
            <p14:sldId id="257"/>
            <p14:sldId id="258"/>
            <p14:sldId id="259"/>
            <p14:sldId id="264"/>
            <p14:sldId id="262"/>
            <p14:sldId id="265"/>
            <p14:sldId id="266"/>
            <p14:sldId id="284"/>
            <p14:sldId id="260"/>
            <p14:sldId id="267"/>
            <p14:sldId id="269"/>
            <p14:sldId id="270"/>
            <p14:sldId id="281"/>
            <p14:sldId id="286"/>
            <p14:sldId id="261"/>
            <p14:sldId id="271"/>
            <p14:sldId id="275"/>
            <p14:sldId id="274"/>
            <p14:sldId id="273"/>
            <p14:sldId id="276"/>
            <p14:sldId id="277"/>
            <p14:sldId id="278"/>
            <p14:sldId id="287"/>
            <p14:sldId id="279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EAEA"/>
    <a:srgbClr val="F1D3F0"/>
    <a:srgbClr val="4D4D4D"/>
    <a:srgbClr val="B1AF51"/>
    <a:srgbClr val="FF9999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28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Condition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Condition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Condition Variables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Condition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14 – Condition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3354765"/>
          </a:xfrm>
        </p:spPr>
        <p:txBody>
          <a:bodyPr/>
          <a:lstStyle/>
          <a:p>
            <a:r>
              <a:rPr lang="en-CA"/>
              <a:t>Distinguish between </a:t>
            </a:r>
            <a:r>
              <a:rPr lang="en-CA" b="1">
                <a:solidFill>
                  <a:schemeClr val="accent2"/>
                </a:solidFill>
              </a:rPr>
              <a:t>events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and </a:t>
            </a:r>
            <a:r>
              <a:rPr lang="en-CA" b="1">
                <a:solidFill>
                  <a:schemeClr val="accent2"/>
                </a:solidFill>
              </a:rPr>
              <a:t>conditions</a:t>
            </a:r>
          </a:p>
          <a:p>
            <a:r>
              <a:rPr lang="en-CA"/>
              <a:t>Describe the function of a </a:t>
            </a:r>
            <a:r>
              <a:rPr lang="en-CA" b="1">
                <a:solidFill>
                  <a:schemeClr val="accent2"/>
                </a:solidFill>
              </a:rPr>
              <a:t>condition variable </a:t>
            </a:r>
            <a:r>
              <a:rPr lang="en-CA"/>
              <a:t>and how it can be used to implement events and conditions</a:t>
            </a:r>
          </a:p>
          <a:p>
            <a:r>
              <a:rPr lang="en-CA"/>
              <a:t>Describe the issue of </a:t>
            </a:r>
            <a:r>
              <a:rPr lang="en-CA" b="1">
                <a:solidFill>
                  <a:schemeClr val="accent2"/>
                </a:solidFill>
              </a:rPr>
              <a:t>spurious wakeups</a:t>
            </a:r>
            <a:r>
              <a:rPr lang="en-CA"/>
              <a:t>, and how we can deal with them for events and conditions</a:t>
            </a:r>
          </a:p>
          <a:p>
            <a:r>
              <a:rPr lang="en-CA"/>
              <a:t>Use condition variables to solve a </a:t>
            </a:r>
            <a:r>
              <a:rPr lang="en-CA" b="1">
                <a:solidFill>
                  <a:schemeClr val="accent2"/>
                </a:solidFill>
              </a:rPr>
              <a:t>synchronization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task, both within a single process and between multiple processes</a:t>
            </a:r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9978" y="64686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09" y="433560"/>
            <a:ext cx="10058400" cy="778109"/>
          </a:xfrm>
        </p:spPr>
        <p:txBody>
          <a:bodyPr/>
          <a:lstStyle/>
          <a:p>
            <a:r>
              <a:rPr lang="en-CA"/>
              <a:t>C++11 Condition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" y="1446212"/>
            <a:ext cx="8828088" cy="43888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3487" y="5974834"/>
            <a:ext cx="603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http://en.cppreference.com/w/cpp/thread/condition_variable</a:t>
            </a:r>
          </a:p>
        </p:txBody>
      </p:sp>
    </p:spTree>
    <p:extLst>
      <p:ext uri="{BB962C8B-B14F-4D97-AF65-F5344CB8AC3E}">
        <p14:creationId xmlns:p14="http://schemas.microsoft.com/office/powerpoint/2010/main" val="290880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38" y="508783"/>
            <a:ext cx="10058400" cy="778109"/>
          </a:xfrm>
        </p:spPr>
        <p:txBody>
          <a:bodyPr/>
          <a:lstStyle/>
          <a:p>
            <a:r>
              <a:rPr lang="en-CA"/>
              <a:t>C++11 Condition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44063" y="2239303"/>
            <a:ext cx="5441848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5909" y="2239303"/>
            <a:ext cx="5573156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44063" y="4055403"/>
            <a:ext cx="5441848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285909" y="4055403"/>
            <a:ext cx="5573156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914399" y="2705762"/>
            <a:ext cx="5416061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event notification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cv.wait(lock);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84739" y="4665599"/>
            <a:ext cx="337624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wake up all waiting threads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cv.notify_all();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00799" y="2382596"/>
            <a:ext cx="5317588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condition notification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wait if condition not set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(!ready)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cv.wait(lock);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386732" y="4126991"/>
            <a:ext cx="528945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modify condition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guard(mutex);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ready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notify waiting threads of change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cv.notify_all();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2350" y="1786597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Event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38269" y="1756118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Condition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1467" y="2865121"/>
            <a:ext cx="7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wait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8673" y="4691576"/>
            <a:ext cx="94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notify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257735" y="464179"/>
            <a:ext cx="3084499" cy="738664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condition_variable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8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C++11 Condition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4234" y="2032081"/>
            <a:ext cx="5852159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condition notification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lock{mutex};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 is acquired, all shared data is protected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  in critical section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check on shared data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(!ready)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internally releases lock and goes to sleep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cv.wait(lock);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 re-acquired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lock released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7125" y="2644729"/>
            <a:ext cx="53785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sz="2400"/>
              <a:t>Must use same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sz="2400">
                <a:cs typeface="Courier New" panose="02070309020205020404" pitchFamily="49" charset="0"/>
              </a:rPr>
              <a:t>Must use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CA" sz="2400">
                <a:cs typeface="Courier New" panose="02070309020205020404" pitchFamily="49" charset="0"/>
              </a:rPr>
              <a:t>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sz="2400">
                <a:cs typeface="Courier New" panose="02070309020205020404" pitchFamily="49" charset="0"/>
              </a:rPr>
              <a:t>Lock is re-acquired after wait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>
                <a:cs typeface="Courier New" panose="02070309020205020404" pitchFamily="49" charset="0"/>
              </a:rPr>
              <a:t>one awoken thread exits at a time</a:t>
            </a:r>
          </a:p>
        </p:txBody>
      </p:sp>
    </p:spTree>
    <p:extLst>
      <p:ext uri="{BB962C8B-B14F-4D97-AF65-F5344CB8AC3E}">
        <p14:creationId xmlns:p14="http://schemas.microsoft.com/office/powerpoint/2010/main" val="159853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C++11 Condition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90843" y="1758462"/>
            <a:ext cx="1128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The while() loop pattern is so common that in C++ they built it in to the condition variable allowing you to specify a “predicate” function: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1184" y="2813874"/>
            <a:ext cx="5430128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lock{mutex};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(!ready)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cv.wait(lock);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88969" y="2811529"/>
            <a:ext cx="5430128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lock{mutex};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cv.wait(lock, [&amp;](){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ready; } );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83" y="4397884"/>
            <a:ext cx="10607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Predicates are </a:t>
            </a:r>
            <a:r>
              <a:rPr lang="en-CA" sz="2400" i="1"/>
              <a:t>anything </a:t>
            </a:r>
            <a:r>
              <a:rPr lang="en-CA" sz="2400"/>
              <a:t>that can be evaluated as a boolean expression:</a:t>
            </a:r>
            <a:br>
              <a:rPr lang="en-CA" sz="2400"/>
            </a:br>
            <a:r>
              <a:rPr lang="en-CA" sz="2400"/>
              <a:t> </a:t>
            </a: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 predicate()</a:t>
            </a:r>
            <a:r>
              <a:rPr lang="en-CA" sz="2400"/>
              <a:t>.  They are most often implemented using in-line lambdas: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5435" y="536855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predicate = [&amp;](){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ready; }</a:t>
            </a:r>
            <a:endParaRPr lang="en-CA"/>
          </a:p>
        </p:txBody>
      </p:sp>
      <p:sp>
        <p:nvSpPr>
          <p:cNvPr id="11" name="Line Callout 2 (Border and Accent Bar) 10"/>
          <p:cNvSpPr/>
          <p:nvPr/>
        </p:nvSpPr>
        <p:spPr>
          <a:xfrm>
            <a:off x="2586182" y="5824023"/>
            <a:ext cx="2562593" cy="393896"/>
          </a:xfrm>
          <a:prstGeom prst="accentBorderCallout2">
            <a:avLst>
              <a:gd name="adj1" fmla="val 29464"/>
              <a:gd name="adj2" fmla="val 103638"/>
              <a:gd name="adj3" fmla="val 28239"/>
              <a:gd name="adj4" fmla="val 115713"/>
              <a:gd name="adj5" fmla="val -38402"/>
              <a:gd name="adj6" fmla="val 120072"/>
            </a:avLst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accent2"/>
                </a:solidFill>
              </a:rPr>
              <a:t>capture (&amp; by reference)</a:t>
            </a:r>
          </a:p>
        </p:txBody>
      </p:sp>
      <p:sp>
        <p:nvSpPr>
          <p:cNvPr id="13" name="Line Callout 2 (Border and Accent Bar) 12"/>
          <p:cNvSpPr/>
          <p:nvPr/>
        </p:nvSpPr>
        <p:spPr>
          <a:xfrm>
            <a:off x="6159304" y="5821678"/>
            <a:ext cx="1380979" cy="393896"/>
          </a:xfrm>
          <a:prstGeom prst="accentBorderCallout2">
            <a:avLst>
              <a:gd name="adj1" fmla="val 25893"/>
              <a:gd name="adj2" fmla="val -3319"/>
              <a:gd name="adj3" fmla="val 25894"/>
              <a:gd name="adj4" fmla="val -10852"/>
              <a:gd name="adj5" fmla="val -23215"/>
              <a:gd name="adj6" fmla="val -12062"/>
            </a:avLst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accent2"/>
                </a:solidFill>
              </a:rPr>
              <a:t>arguments</a:t>
            </a:r>
          </a:p>
        </p:txBody>
      </p:sp>
      <p:sp>
        <p:nvSpPr>
          <p:cNvPr id="14" name="Line Callout 2 (Border and Accent Bar) 13"/>
          <p:cNvSpPr/>
          <p:nvPr/>
        </p:nvSpPr>
        <p:spPr>
          <a:xfrm>
            <a:off x="8238978" y="5819333"/>
            <a:ext cx="1380979" cy="393896"/>
          </a:xfrm>
          <a:prstGeom prst="accentBorderCallout2">
            <a:avLst>
              <a:gd name="adj1" fmla="val 25893"/>
              <a:gd name="adj2" fmla="val -3319"/>
              <a:gd name="adj3" fmla="val 25894"/>
              <a:gd name="adj4" fmla="val -10852"/>
              <a:gd name="adj5" fmla="val -26787"/>
              <a:gd name="adj6" fmla="val -23267"/>
            </a:avLst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accent2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54407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Condition Variables: Typical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830997"/>
          </a:xfrm>
        </p:spPr>
        <p:txBody>
          <a:bodyPr/>
          <a:lstStyle/>
          <a:p>
            <a:r>
              <a:rPr lang="en-CA"/>
              <a:t>CVs are </a:t>
            </a:r>
            <a:r>
              <a:rPr lang="en-CA" i="1"/>
              <a:t>usually</a:t>
            </a:r>
            <a:r>
              <a:rPr lang="en-CA"/>
              <a:t> used as “conditions” that </a:t>
            </a:r>
            <a:r>
              <a:rPr lang="en-CA" b="1">
                <a:solidFill>
                  <a:schemeClr val="accent2"/>
                </a:solidFill>
              </a:rPr>
              <a:t>depend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on </a:t>
            </a:r>
            <a:r>
              <a:rPr lang="en-CA" b="1">
                <a:solidFill>
                  <a:schemeClr val="accent2"/>
                </a:solidFill>
              </a:rPr>
              <a:t>shared data</a:t>
            </a:r>
            <a:r>
              <a:rPr lang="en-CA"/>
              <a:t>.  The typical usage-pattern is as follows.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034474" y="2826324"/>
            <a:ext cx="3999346" cy="314036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Notifying Thread:</a:t>
            </a:r>
          </a:p>
          <a:p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lock mutex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modify shared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unlock mutex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notify CV (one or 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43234" y="2830945"/>
            <a:ext cx="5842001" cy="314036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Waiting Thread:</a:t>
            </a:r>
          </a:p>
          <a:p>
            <a:endParaRPr lang="en-CA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lock mutex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loop </a:t>
            </a:r>
            <a:r>
              <a:rPr lang="en-CA" sz="2400" i="1">
                <a:solidFill>
                  <a:schemeClr val="tx1"/>
                </a:solidFill>
              </a:rPr>
              <a:t>until</a:t>
            </a:r>
            <a:r>
              <a:rPr lang="en-CA" sz="2400">
                <a:solidFill>
                  <a:schemeClr val="tx1"/>
                </a:solidFill>
              </a:rPr>
              <a:t> shared data satisfies predicate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unlock mutex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9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Condition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61665"/>
          </a:xfrm>
        </p:spPr>
        <p:txBody>
          <a:bodyPr/>
          <a:lstStyle/>
          <a:p>
            <a:r>
              <a:rPr lang="en-CA"/>
              <a:t>When should we use a condition variable?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8842" y="3622634"/>
            <a:ext cx="4486102" cy="2616101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Events:</a:t>
            </a:r>
          </a:p>
          <a:p>
            <a:pPr marL="726948" lvl="1" indent="-342900"/>
            <a:r>
              <a:rPr lang="en-CA"/>
              <a:t>Let through a group at a time</a:t>
            </a:r>
          </a:p>
          <a:p>
            <a:pPr marL="726948" lvl="1" indent="-342900"/>
            <a:r>
              <a:rPr lang="en-CA"/>
              <a:t>Any stragglers must wait for the next event</a:t>
            </a:r>
          </a:p>
          <a:p>
            <a:pPr marL="726948" lvl="1" indent="-342900"/>
            <a:endParaRPr lang="en-CA"/>
          </a:p>
          <a:p>
            <a:endParaRPr lang="en-CA" b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3706" y="3613399"/>
            <a:ext cx="5369099" cy="1723549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Condition:</a:t>
            </a:r>
          </a:p>
          <a:p>
            <a:pPr marL="726948" lvl="1" indent="-342900"/>
            <a:r>
              <a:rPr lang="en-CA"/>
              <a:t>Let through a group at a time</a:t>
            </a:r>
          </a:p>
          <a:p>
            <a:pPr marL="726948" lvl="1" indent="-342900"/>
            <a:r>
              <a:rPr lang="en-CA"/>
              <a:t>Any stragglers will still be allowed through until we close the gate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236" y="2228426"/>
            <a:ext cx="10353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In general, when we are interested in </a:t>
            </a:r>
            <a:r>
              <a:rPr lang="en-CA" sz="2400" b="1">
                <a:solidFill>
                  <a:schemeClr val="accent2"/>
                </a:solidFill>
              </a:rPr>
              <a:t>non-counting</a:t>
            </a:r>
            <a:r>
              <a:rPr lang="en-CA" sz="2400"/>
              <a:t> synchronization, letting one or all waiting threads/processes through.</a:t>
            </a:r>
          </a:p>
        </p:txBody>
      </p:sp>
    </p:spTree>
    <p:extLst>
      <p:ext uri="{BB962C8B-B14F-4D97-AF65-F5344CB8AC3E}">
        <p14:creationId xmlns:p14="http://schemas.microsoft.com/office/powerpoint/2010/main" val="375988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Spurious Wakeups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7114" y="1645920"/>
            <a:ext cx="10972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sz="2400"/>
              <a:t>Sometimes threads are woken by the OS </a:t>
            </a:r>
            <a:r>
              <a:rPr lang="en-CA" sz="2400" i="1"/>
              <a:t>without</a:t>
            </a:r>
            <a:r>
              <a:rPr lang="en-CA" sz="2400"/>
              <a:t> having received a proper notification from the condition variable.  E.g. after your process receives an interrupt signal.</a:t>
            </a:r>
          </a:p>
          <a:p>
            <a:pPr>
              <a:spcBef>
                <a:spcPts val="1200"/>
              </a:spcBef>
            </a:pPr>
            <a:r>
              <a:rPr lang="en-CA" sz="2400"/>
              <a:t>We call these </a:t>
            </a:r>
            <a:r>
              <a:rPr lang="en-CA" sz="2400" b="1">
                <a:solidFill>
                  <a:schemeClr val="accent2"/>
                </a:solidFill>
              </a:rPr>
              <a:t>spurious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wake-ups, and are considered to be </a:t>
            </a:r>
            <a:r>
              <a:rPr lang="en-CA" sz="2400" i="1"/>
              <a:t>rare</a:t>
            </a:r>
            <a:r>
              <a:rPr lang="en-CA" sz="2400"/>
              <a:t> events.  However, it breaks the standard “event” implementation.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8" y="5396691"/>
            <a:ext cx="9238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CA" sz="2400"/>
              <a:t>Q: Why don’t spurious wakeups affect the “condition” implementation?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00996" y="3797758"/>
            <a:ext cx="6260124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cv.wait(lock);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could wake up “spuriously”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2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Spurious Wakeups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5" y="1505244"/>
            <a:ext cx="11324493" cy="1892826"/>
          </a:xfrm>
        </p:spPr>
        <p:txBody>
          <a:bodyPr/>
          <a:lstStyle/>
          <a:p>
            <a:r>
              <a:rPr lang="en-CA"/>
              <a:t>Sometimes these rare spurious wake-ups can be harmless. E.g. triggering a pedestrian crossing.  Other times we may need to fix them.</a:t>
            </a:r>
          </a:p>
          <a:p>
            <a:endParaRPr lang="en-CA" sz="600"/>
          </a:p>
          <a:p>
            <a:r>
              <a:rPr lang="en-CA"/>
              <a:t>Observation:</a:t>
            </a:r>
          </a:p>
          <a:p>
            <a:pPr marL="726948" lvl="1" indent="-342900"/>
            <a:r>
              <a:rPr lang="en-CA"/>
              <a:t>Events are like Conditions, except they get “reset” immediately after threads awoken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5591" y="4309872"/>
            <a:ext cx="5430128" cy="1600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lock{mutex};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(!ready)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cv.wait(lock);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ready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reset condition 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1030" y="4309200"/>
            <a:ext cx="530820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modify condition state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(mutex)&gt; guard(mutex);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ready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notify waiting threads of change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cv.notify_all();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912" y="3826412"/>
            <a:ext cx="2533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>
                <a:solidFill>
                  <a:srgbClr val="C00000"/>
                </a:solidFill>
              </a:rPr>
              <a:t>Failed Attempt #1:</a:t>
            </a:r>
          </a:p>
        </p:txBody>
      </p:sp>
    </p:spTree>
    <p:extLst>
      <p:ext uri="{BB962C8B-B14F-4D97-AF65-F5344CB8AC3E}">
        <p14:creationId xmlns:p14="http://schemas.microsoft.com/office/powerpoint/2010/main" val="152463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-749300" y="3468192"/>
            <a:ext cx="546100" cy="546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-762000" y="4103192"/>
            <a:ext cx="546100" cy="5461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-774700" y="4763592"/>
            <a:ext cx="546100" cy="546100"/>
          </a:xfrm>
          <a:prstGeom prst="ellipse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-774700" y="5436692"/>
            <a:ext cx="546100" cy="546100"/>
          </a:xfrm>
          <a:prstGeom prst="ellipse">
            <a:avLst/>
          </a:prstGeom>
          <a:solidFill>
            <a:srgbClr val="FFFFCC"/>
          </a:solidFill>
          <a:ln>
            <a:solidFill>
              <a:srgbClr val="B1AF5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5300" y="3239592"/>
            <a:ext cx="172357" cy="3088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60900" y="2329874"/>
            <a:ext cx="2006600" cy="897018"/>
          </a:xfrm>
          <a:prstGeom prst="rect">
            <a:avLst/>
          </a:prstGeom>
          <a:solidFill>
            <a:srgbClr val="F1D3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>
                <a:solidFill>
                  <a:schemeClr val="tx1"/>
                </a:solidFill>
              </a:rPr>
              <a:t>Condition Variable</a:t>
            </a:r>
          </a:p>
        </p:txBody>
      </p:sp>
      <p:sp>
        <p:nvSpPr>
          <p:cNvPr id="12" name="Oval 11"/>
          <p:cNvSpPr/>
          <p:nvPr/>
        </p:nvSpPr>
        <p:spPr>
          <a:xfrm>
            <a:off x="8123702" y="2215972"/>
            <a:ext cx="546100" cy="546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1668" y="2878521"/>
            <a:ext cx="900332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wait()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0147" y="2890244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notify_one()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7803" y="2887900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notify_all()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9836" y="2794108"/>
            <a:ext cx="12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ready: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2300" y="2803975"/>
            <a:ext cx="590550" cy="374650"/>
          </a:xfrm>
          <a:prstGeom prst="rect">
            <a:avLst/>
          </a:prstGeom>
          <a:solidFill>
            <a:srgbClr val="F1D3F0"/>
          </a:solidFill>
        </p:spPr>
        <p:txBody>
          <a:bodyPr wrap="square" lIns="36000" rtlCol="0">
            <a:sp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3" name="Down Arrow 12"/>
          <p:cNvSpPr/>
          <p:nvPr/>
        </p:nvSpPr>
        <p:spPr>
          <a:xfrm rot="4550706">
            <a:off x="7182033" y="1889140"/>
            <a:ext cx="196947" cy="16541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207078" y="4927597"/>
            <a:ext cx="2352221" cy="863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C &amp; D wake up but see </a:t>
            </a:r>
            <a:r>
              <a:rPr lang="en-CA" b="1">
                <a:solidFill>
                  <a:schemeClr val="tx1"/>
                </a:solidFill>
              </a:rPr>
              <a:t>ready</a:t>
            </a:r>
            <a:r>
              <a:rPr lang="en-CA">
                <a:solidFill>
                  <a:schemeClr val="tx1"/>
                </a:solidFill>
              </a:rPr>
              <a:t> as false, so go back to sleep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761872" y="0"/>
            <a:ext cx="5430128" cy="1600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lock{mutex};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(!ready)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cv.wait(lock);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ready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reset condition state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77000" y="927100"/>
            <a:ext cx="5346700" cy="546100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/>
          <a:p>
            <a:r>
              <a:rPr lang="en-CA"/>
              <a:t>Spurious Wakeups</a:t>
            </a:r>
          </a:p>
        </p:txBody>
      </p:sp>
    </p:spTree>
    <p:extLst>
      <p:ext uri="{BB962C8B-B14F-4D97-AF65-F5344CB8AC3E}">
        <p14:creationId xmlns:p14="http://schemas.microsoft.com/office/powerpoint/2010/main" val="124614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46719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46823 0.003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00347 L 1.07291 0.0013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46928 -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6928 -0.0046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54 0.00926 L 1.07513 0.007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11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7" grpId="3" animBg="1"/>
      <p:bldP spid="13" grpId="0" animBg="1"/>
      <p:bldP spid="13" grpId="1" animBg="1"/>
      <p:bldP spid="13" grpId="2" animBg="1"/>
      <p:bldP spid="13" grpId="3" animBg="1"/>
      <p:bldP spid="18" grpId="0" animBg="1"/>
      <p:bldP spid="18" grpId="1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Spurious Wakeups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1580243"/>
            <a:ext cx="10058400" cy="830997"/>
          </a:xfrm>
        </p:spPr>
        <p:txBody>
          <a:bodyPr/>
          <a:lstStyle/>
          <a:p>
            <a:r>
              <a:rPr lang="en-CA"/>
              <a:t>We need to wait until all desired threads (one or all) have passed condition barrier before resetting condition.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26200" y="2478206"/>
            <a:ext cx="4910319" cy="3323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release_one()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condition notification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release 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release one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cv.notify_one();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release_all()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condition notification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release = waiting;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release all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cv.notify_all();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300" y="3577441"/>
            <a:ext cx="52451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++waiting;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track # threads waiting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wait until release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(release ==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cv.wait(lock);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--release;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thread was released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--waiting;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less thread waiting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400"/>
          </a:p>
        </p:txBody>
      </p:sp>
      <p:sp>
        <p:nvSpPr>
          <p:cNvPr id="10" name="TextBox 9"/>
          <p:cNvSpPr txBox="1"/>
          <p:nvPr/>
        </p:nvSpPr>
        <p:spPr>
          <a:xfrm>
            <a:off x="795412" y="2924712"/>
            <a:ext cx="2533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>
                <a:solidFill>
                  <a:srgbClr val="C00000"/>
                </a:solidFill>
              </a:rPr>
              <a:t>Failed Attempt #2:</a:t>
            </a:r>
          </a:p>
        </p:txBody>
      </p:sp>
    </p:spTree>
    <p:extLst>
      <p:ext uri="{BB962C8B-B14F-4D97-AF65-F5344CB8AC3E}">
        <p14:creationId xmlns:p14="http://schemas.microsoft.com/office/powerpoint/2010/main" val="311284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Interthread/process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2761343"/>
            <a:ext cx="10058400" cy="1800493"/>
          </a:xfrm>
        </p:spPr>
        <p:txBody>
          <a:bodyPr/>
          <a:lstStyle/>
          <a:p>
            <a:r>
              <a:rPr lang="en-CA"/>
              <a:t>So far we have seen:</a:t>
            </a:r>
          </a:p>
          <a:p>
            <a:pPr marL="726948" lvl="1" indent="-342900"/>
            <a:r>
              <a:rPr lang="en-CA"/>
              <a:t>thread/process joining – wait for each thread/process to finish</a:t>
            </a:r>
          </a:p>
          <a:p>
            <a:pPr marL="726948" lvl="1" indent="-342900"/>
            <a:r>
              <a:rPr lang="en-CA"/>
              <a:t>mutex – wait until a single resource or critical section becomes free</a:t>
            </a:r>
          </a:p>
          <a:p>
            <a:pPr marL="726948" lvl="1" indent="-342900"/>
            <a:r>
              <a:rPr lang="en-CA"/>
              <a:t>semaphores – wait until one of a countable number of resources is free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3280" y="1669143"/>
            <a:ext cx="10058400" cy="830997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In concurrent systems, if two threads/processes are </a:t>
            </a:r>
            <a:r>
              <a:rPr lang="en-CA" b="1">
                <a:solidFill>
                  <a:schemeClr val="accent2"/>
                </a:solidFill>
              </a:rPr>
              <a:t>dependent</a:t>
            </a:r>
            <a:r>
              <a:rPr lang="en-CA"/>
              <a:t>, we often need to </a:t>
            </a:r>
            <a:r>
              <a:rPr lang="en-CA" b="1">
                <a:solidFill>
                  <a:schemeClr val="accent2"/>
                </a:solidFill>
              </a:rPr>
              <a:t>wait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until some task is complete before we can continue.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1" y="5181600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Conditions: </a:t>
            </a:r>
            <a:r>
              <a:rPr lang="en-CA" sz="2400"/>
              <a:t>wait until a condition is set by some other thread/process</a:t>
            </a:r>
            <a:endParaRPr lang="en-CA" sz="2400" b="1"/>
          </a:p>
        </p:txBody>
      </p:sp>
    </p:spTree>
    <p:extLst>
      <p:ext uri="{BB962C8B-B14F-4D97-AF65-F5344CB8AC3E}">
        <p14:creationId xmlns:p14="http://schemas.microsoft.com/office/powerpoint/2010/main" val="229306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Spurious Wakeups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-749300" y="3468192"/>
            <a:ext cx="546100" cy="546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-762000" y="4103192"/>
            <a:ext cx="546100" cy="5461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-774700" y="4763592"/>
            <a:ext cx="546100" cy="546100"/>
          </a:xfrm>
          <a:prstGeom prst="ellipse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-774700" y="5436692"/>
            <a:ext cx="546100" cy="546100"/>
          </a:xfrm>
          <a:prstGeom prst="ellipse">
            <a:avLst/>
          </a:prstGeom>
          <a:solidFill>
            <a:srgbClr val="FFFFCC"/>
          </a:solidFill>
          <a:ln>
            <a:solidFill>
              <a:srgbClr val="B1AF5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5300" y="3239592"/>
            <a:ext cx="172357" cy="3088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60900" y="2329874"/>
            <a:ext cx="2006600" cy="897018"/>
          </a:xfrm>
          <a:prstGeom prst="rect">
            <a:avLst/>
          </a:prstGeom>
          <a:solidFill>
            <a:srgbClr val="F1D3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>
                <a:solidFill>
                  <a:schemeClr val="tx1"/>
                </a:solidFill>
              </a:rPr>
              <a:t>Condition Variable</a:t>
            </a:r>
          </a:p>
        </p:txBody>
      </p:sp>
      <p:sp>
        <p:nvSpPr>
          <p:cNvPr id="12" name="Oval 11"/>
          <p:cNvSpPr/>
          <p:nvPr/>
        </p:nvSpPr>
        <p:spPr>
          <a:xfrm>
            <a:off x="8123702" y="2215972"/>
            <a:ext cx="546100" cy="546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1668" y="2878521"/>
            <a:ext cx="900332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wait()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0147" y="2890244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notify_one()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7803" y="2887900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notify_all()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5236" y="2603608"/>
            <a:ext cx="115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waiting: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0</a:t>
            </a:r>
          </a:p>
          <a:p>
            <a:r>
              <a:rPr lang="en-CA" b="1"/>
              <a:t>release: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Down Arrow 12"/>
          <p:cNvSpPr/>
          <p:nvPr/>
        </p:nvSpPr>
        <p:spPr>
          <a:xfrm rot="4582062">
            <a:off x="7056676" y="1811186"/>
            <a:ext cx="196947" cy="19782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188028" y="4603747"/>
            <a:ext cx="2352221" cy="863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C woke up but left waiting because D took his spot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46900" y="0"/>
            <a:ext cx="52451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++waiting;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track # threads waiting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(release ==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cv.wait(lock);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--release;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thread was released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--waiting;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less thread waiting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400"/>
          </a:p>
        </p:txBody>
      </p:sp>
      <p:sp>
        <p:nvSpPr>
          <p:cNvPr id="23" name="TextBox 22"/>
          <p:cNvSpPr txBox="1"/>
          <p:nvPr/>
        </p:nvSpPr>
        <p:spPr>
          <a:xfrm>
            <a:off x="5880100" y="29246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2800" y="26579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0100" y="26579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6450" y="291827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6450" y="266427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48053" y="2325925"/>
            <a:ext cx="2053297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release one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48053" y="2325925"/>
            <a:ext cx="2053297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release 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15125" y="650875"/>
            <a:ext cx="5346700" cy="301625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18309" y="649460"/>
            <a:ext cx="10058400" cy="778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46719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46823 0.003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00347 L 1.07291 0.0013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46928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6928 -0.0046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59 -0.00486 L 1.07006 -0.000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54 0.00926 L 1.07513 0.0071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13" grpId="0" animBg="1"/>
      <p:bldP spid="13" grpId="1" animBg="1"/>
      <p:bldP spid="13" grpId="2" animBg="1"/>
      <p:bldP spid="13" grpId="3" animBg="1"/>
      <p:bldP spid="18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5" grpId="0" animBg="1"/>
      <p:bldP spid="25" grpId="3" animBg="1"/>
      <p:bldP spid="25" grpId="4" animBg="1"/>
      <p:bldP spid="25" grpId="5" animBg="1"/>
      <p:bldP spid="26" grpId="2" animBg="1"/>
      <p:bldP spid="26" grpId="3" animBg="1"/>
      <p:bldP spid="27" grpId="0" animBg="1"/>
      <p:bldP spid="27" grpId="3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Spurious Wakeups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755" y="1783443"/>
            <a:ext cx="10058400" cy="4062651"/>
          </a:xfrm>
        </p:spPr>
        <p:txBody>
          <a:bodyPr/>
          <a:lstStyle/>
          <a:p>
            <a:r>
              <a:rPr lang="en-CA"/>
              <a:t>Issues when trying to release </a:t>
            </a:r>
            <a:r>
              <a:rPr lang="en-CA" i="1"/>
              <a:t>all</a:t>
            </a:r>
            <a:r>
              <a:rPr lang="en-CA"/>
              <a:t> waiting threads and a new thread comes along and calls </a:t>
            </a:r>
            <a:r>
              <a:rPr lang="en-CA" b="1">
                <a:solidFill>
                  <a:srgbClr val="7030A0"/>
                </a:solidFill>
              </a:rPr>
              <a:t>wait()</a:t>
            </a:r>
            <a:r>
              <a:rPr lang="en-CA"/>
              <a:t> between the start of the release operation and the time the last originally waiting thread resets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CA"/>
              <a:t> to zero.</a:t>
            </a:r>
          </a:p>
          <a:p>
            <a:pPr marL="342900" indent="-342900"/>
            <a:endParaRPr lang="en-CA" sz="600"/>
          </a:p>
          <a:p>
            <a:r>
              <a:rPr lang="en-CA"/>
              <a:t>This is a </a:t>
            </a:r>
            <a:r>
              <a:rPr lang="en-CA" b="1">
                <a:solidFill>
                  <a:schemeClr val="accent2"/>
                </a:solidFill>
              </a:rPr>
              <a:t>race condition</a:t>
            </a:r>
            <a:r>
              <a:rPr lang="en-CA"/>
              <a:t>, could lead to issues if some important threads are left waiting forever.</a:t>
            </a:r>
          </a:p>
          <a:p>
            <a:endParaRPr lang="en-CA" sz="600"/>
          </a:p>
          <a:p>
            <a:r>
              <a:rPr lang="en-CA" b="1"/>
              <a:t>Solution:</a:t>
            </a:r>
          </a:p>
          <a:p>
            <a:pPr marL="726948" lvl="1" indent="-342900"/>
            <a:r>
              <a:rPr lang="en-CA"/>
              <a:t>Stop new threads from calling </a:t>
            </a:r>
            <a:r>
              <a:rPr lang="en-CA" b="1">
                <a:solidFill>
                  <a:srgbClr val="7030A0"/>
                </a:solidFill>
              </a:rPr>
              <a:t>wait() </a:t>
            </a:r>
            <a:r>
              <a:rPr lang="en-CA"/>
              <a:t>(requires an additional semaphore)</a:t>
            </a:r>
          </a:p>
          <a:p>
            <a:pPr marL="726948" lvl="1" indent="-342900"/>
            <a:r>
              <a:rPr lang="en-CA"/>
              <a:t>Let new threads through – they are essentially arriving near the same time as the release call anyways (requires a boolean)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13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Spurious Wakeups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921500" y="2408585"/>
            <a:ext cx="4910319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release_one()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condition notification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release 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 one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cv.notify_one();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release_all()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condition notification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release = waiting;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 all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releasing all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cv.notify_all();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699" y="2177266"/>
            <a:ext cx="59277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++waiting;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track # threads waiting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arrived while still releasing all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++release;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 me too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until notification signals some to release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(release ==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cv.wait(lock);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--release;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thread was released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(release ==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cause future threads will wait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--waiting;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one less thread waiting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400"/>
          </a:p>
        </p:txBody>
      </p:sp>
      <p:sp>
        <p:nvSpPr>
          <p:cNvPr id="10" name="TextBox 9"/>
          <p:cNvSpPr txBox="1"/>
          <p:nvPr/>
        </p:nvSpPr>
        <p:spPr>
          <a:xfrm>
            <a:off x="509662" y="1581687"/>
            <a:ext cx="1708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>
                <a:solidFill>
                  <a:schemeClr val="accent5"/>
                </a:solidFill>
              </a:rPr>
              <a:t>Attempt #3: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21">
            <a:extLst>
              <a:ext uri="{FF2B5EF4-FFF2-40B4-BE49-F238E27FC236}">
                <a16:creationId xmlns:a16="http://schemas.microsoft.com/office/drawing/2014/main" xmlns="" id="{1E5CE14F-C214-4875-9DD2-3E036735B550}"/>
              </a:ext>
            </a:extLst>
          </p:cNvPr>
          <p:cNvSpPr/>
          <p:nvPr/>
        </p:nvSpPr>
        <p:spPr>
          <a:xfrm>
            <a:off x="6801465" y="4987823"/>
            <a:ext cx="5154561" cy="28226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xmlns="" id="{1CB88D0B-C72B-4F74-A8A5-C9CEA879FD7C}"/>
              </a:ext>
            </a:extLst>
          </p:cNvPr>
          <p:cNvSpPr/>
          <p:nvPr/>
        </p:nvSpPr>
        <p:spPr>
          <a:xfrm>
            <a:off x="395748" y="2868971"/>
            <a:ext cx="6132871" cy="857455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21">
            <a:extLst>
              <a:ext uri="{FF2B5EF4-FFF2-40B4-BE49-F238E27FC236}">
                <a16:creationId xmlns:a16="http://schemas.microsoft.com/office/drawing/2014/main" xmlns="" id="{CFFF673D-0292-433C-87A9-2B309AF3FA25}"/>
              </a:ext>
            </a:extLst>
          </p:cNvPr>
          <p:cNvSpPr/>
          <p:nvPr/>
        </p:nvSpPr>
        <p:spPr>
          <a:xfrm>
            <a:off x="439993" y="4781345"/>
            <a:ext cx="6132871" cy="857455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8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-749300" y="3468192"/>
            <a:ext cx="546100" cy="546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-762000" y="4103192"/>
            <a:ext cx="546100" cy="5461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-774700" y="4763592"/>
            <a:ext cx="546100" cy="546100"/>
          </a:xfrm>
          <a:prstGeom prst="ellipse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-774700" y="5436692"/>
            <a:ext cx="546100" cy="546100"/>
          </a:xfrm>
          <a:prstGeom prst="ellipse">
            <a:avLst/>
          </a:prstGeom>
          <a:solidFill>
            <a:srgbClr val="FFFFCC"/>
          </a:solidFill>
          <a:ln>
            <a:solidFill>
              <a:srgbClr val="B1AF5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5300" y="3239592"/>
            <a:ext cx="172357" cy="3088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60900" y="2057400"/>
            <a:ext cx="2006600" cy="1169492"/>
          </a:xfrm>
          <a:prstGeom prst="rect">
            <a:avLst/>
          </a:prstGeom>
          <a:solidFill>
            <a:srgbClr val="F1D3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>
                <a:solidFill>
                  <a:schemeClr val="tx1"/>
                </a:solidFill>
              </a:rPr>
              <a:t>Condition Variable</a:t>
            </a:r>
          </a:p>
        </p:txBody>
      </p:sp>
      <p:sp>
        <p:nvSpPr>
          <p:cNvPr id="12" name="Oval 11"/>
          <p:cNvSpPr/>
          <p:nvPr/>
        </p:nvSpPr>
        <p:spPr>
          <a:xfrm>
            <a:off x="8123702" y="2215972"/>
            <a:ext cx="546100" cy="546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1668" y="2878521"/>
            <a:ext cx="900332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wait()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0147" y="2890244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notify_one()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7803" y="2887900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notify_all()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5236" y="2327383"/>
            <a:ext cx="1450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waiting: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0</a:t>
            </a:r>
          </a:p>
          <a:p>
            <a:r>
              <a:rPr lang="en-CA" b="1"/>
              <a:t>         all:</a:t>
            </a:r>
            <a:r>
              <a:rPr lang="en-CA" b="1">
                <a:solidFill>
                  <a:srgbClr val="C00000"/>
                </a:solidFill>
              </a:rPr>
              <a:t> false</a:t>
            </a:r>
            <a:endParaRPr lang="en-CA" b="1"/>
          </a:p>
          <a:p>
            <a:r>
              <a:rPr lang="en-CA" b="1"/>
              <a:t>release: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32725" y="0"/>
            <a:ext cx="43592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++waiting;</a:t>
            </a:r>
          </a:p>
          <a:p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(all) { ++release; }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cv.wait(lock, [&amp;](){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 != 0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--release; 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(release ==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--waiting;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/>
          </a:p>
        </p:txBody>
      </p:sp>
      <p:sp>
        <p:nvSpPr>
          <p:cNvPr id="23" name="TextBox 22"/>
          <p:cNvSpPr txBox="1"/>
          <p:nvPr/>
        </p:nvSpPr>
        <p:spPr>
          <a:xfrm>
            <a:off x="5880100" y="29246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83275" y="2381700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3275" y="23785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6450" y="291827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9625" y="2381700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48053" y="2325925"/>
            <a:ext cx="2053297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release one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48053" y="2325925"/>
            <a:ext cx="2053297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release 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601528" y="556491"/>
            <a:ext cx="2974108" cy="256310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5886450" y="29373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2799" y="2648400"/>
            <a:ext cx="581025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3" name="Down Arrow 12"/>
          <p:cNvSpPr/>
          <p:nvPr/>
        </p:nvSpPr>
        <p:spPr>
          <a:xfrm rot="4582062">
            <a:off x="7056676" y="1811186"/>
            <a:ext cx="196947" cy="19782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Spurious Wakeups</a:t>
            </a:r>
          </a:p>
        </p:txBody>
      </p:sp>
    </p:spTree>
    <p:extLst>
      <p:ext uri="{BB962C8B-B14F-4D97-AF65-F5344CB8AC3E}">
        <p14:creationId xmlns:p14="http://schemas.microsoft.com/office/powerpoint/2010/main" val="151548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46719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46823 0.003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00347 L 1.07291 0.0013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46928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6928 -0.0046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59 -0.00486 L 1.07006 -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54 0.00926 L 1.07513 0.0071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94 0.00093 L 1.0737 0.0076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C6A87-E27D-4A24-84AD-AA1BEAE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Spurious Wakeups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73957-5EA0-4025-9EF7-7EFF210E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031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CA"/>
              <a:t>We solved the spurious wake-up problem by “holding the door open” until the last waiting thread has passed through.  </a:t>
            </a:r>
          </a:p>
          <a:p>
            <a:pPr>
              <a:spcAft>
                <a:spcPts val="2400"/>
              </a:spcAft>
            </a:pPr>
            <a:r>
              <a:rPr lang="en-CA"/>
              <a:t>This should work well in </a:t>
            </a:r>
            <a:r>
              <a:rPr lang="en-CA" i="1"/>
              <a:t>most</a:t>
            </a:r>
            <a:r>
              <a:rPr lang="en-CA"/>
              <a:t> cases, since the time taken to release all threads is typically very short.  If a new thread arrives at the event during this time, we are essentially </a:t>
            </a:r>
            <a:r>
              <a:rPr lang="en-CA" b="1">
                <a:solidFill>
                  <a:schemeClr val="accent2"/>
                </a:solidFill>
              </a:rPr>
              <a:t>pretending</a:t>
            </a:r>
            <a:r>
              <a:rPr lang="en-CA"/>
              <a:t> it has arrived a </a:t>
            </a:r>
            <a:r>
              <a:rPr lang="en-CA" b="1">
                <a:solidFill>
                  <a:schemeClr val="accent2"/>
                </a:solidFill>
              </a:rPr>
              <a:t>few milliseconds earlier </a:t>
            </a:r>
            <a:r>
              <a:rPr lang="en-CA"/>
              <a:t>and </a:t>
            </a:r>
            <a:r>
              <a:rPr lang="en-CA" b="1">
                <a:solidFill>
                  <a:schemeClr val="accent2"/>
                </a:solidFill>
              </a:rPr>
              <a:t>assuming</a:t>
            </a:r>
            <a:r>
              <a:rPr lang="en-CA"/>
              <a:t> this precise </a:t>
            </a:r>
            <a:r>
              <a:rPr lang="en-CA" b="1">
                <a:solidFill>
                  <a:schemeClr val="accent2"/>
                </a:solidFill>
              </a:rPr>
              <a:t>timing</a:t>
            </a:r>
            <a:r>
              <a:rPr lang="en-CA"/>
              <a:t> is of </a:t>
            </a:r>
            <a:r>
              <a:rPr lang="en-CA" b="1">
                <a:solidFill>
                  <a:schemeClr val="accent2"/>
                </a:solidFill>
              </a:rPr>
              <a:t>no importance</a:t>
            </a:r>
            <a:r>
              <a:rPr lang="en-CA"/>
              <a:t>.</a:t>
            </a:r>
          </a:p>
          <a:p>
            <a:pPr>
              <a:spcAft>
                <a:spcPts val="2400"/>
              </a:spcAft>
            </a:pPr>
            <a:r>
              <a:rPr lang="en-CA"/>
              <a:t>This is not a </a:t>
            </a:r>
            <a:r>
              <a:rPr lang="en-CA" i="1"/>
              <a:t>true</a:t>
            </a:r>
            <a:r>
              <a:rPr lang="en-CA"/>
              <a:t> event behaviour, however.  To truly fix this, we need to introduce a </a:t>
            </a:r>
            <a:r>
              <a:rPr lang="en-CA" b="1">
                <a:solidFill>
                  <a:schemeClr val="accent2"/>
                </a:solidFill>
              </a:rPr>
              <a:t>second condition variable </a:t>
            </a:r>
            <a:r>
              <a:rPr lang="en-CA"/>
              <a:t>to block new threads while the other condition is open.  This </a:t>
            </a:r>
            <a:r>
              <a:rPr lang="en-CA" b="1">
                <a:solidFill>
                  <a:schemeClr val="accent2"/>
                </a:solidFill>
              </a:rPr>
              <a:t>doubles</a:t>
            </a:r>
            <a:r>
              <a:rPr lang="en-CA"/>
              <a:t> the synchronization </a:t>
            </a:r>
            <a:r>
              <a:rPr lang="en-CA" b="1">
                <a:solidFill>
                  <a:schemeClr val="accent2"/>
                </a:solidFill>
              </a:rPr>
              <a:t>overhead</a:t>
            </a:r>
            <a:r>
              <a:rPr lang="en-CA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200A77-0321-4920-8744-0868D66B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D5D905-AA1E-46E9-9D23-FB4995C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77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91" y="437024"/>
            <a:ext cx="10058400" cy="778109"/>
          </a:xfrm>
        </p:spPr>
        <p:txBody>
          <a:bodyPr/>
          <a:lstStyle/>
          <a:p>
            <a:r>
              <a:rPr lang="en-CA"/>
              <a:t>Interprocess 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153" y="1244269"/>
            <a:ext cx="10642138" cy="1200329"/>
          </a:xfrm>
        </p:spPr>
        <p:txBody>
          <a:bodyPr/>
          <a:lstStyle/>
          <a:p>
            <a:r>
              <a:rPr lang="en-CA"/>
              <a:t>The standard C++11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std::condition_variable </a:t>
            </a:r>
            <a:r>
              <a:rPr lang="en-CA"/>
              <a:t>only works between </a:t>
            </a:r>
            <a:r>
              <a:rPr lang="en-CA" b="1">
                <a:solidFill>
                  <a:schemeClr val="accent2"/>
                </a:solidFill>
              </a:rPr>
              <a:t>threads</a:t>
            </a:r>
            <a:r>
              <a:rPr lang="en-CA"/>
              <a:t> within a </a:t>
            </a:r>
            <a:r>
              <a:rPr lang="en-CA" b="1">
                <a:solidFill>
                  <a:schemeClr val="accent2"/>
                </a:solidFill>
              </a:rPr>
              <a:t>single process</a:t>
            </a:r>
            <a:r>
              <a:rPr lang="en-CA"/>
              <a:t>.  To create a condition variable for interpress synchronization, we can use the CPEN333 course library.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9659" y="2695182"/>
            <a:ext cx="8562109" cy="2862322"/>
          </a:xfrm>
          <a:prstGeom prst="rect">
            <a:avLst/>
          </a:prstGeom>
          <a:solidFill>
            <a:srgbClr val="EAEA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condition_variable :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virtual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named_resource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condition_variable(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&amp;name);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wait(std::unique_lock&lt;cpen333::process::mutex&gt;&amp; lock);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waits to be notified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continues to wait until the predicate is true and cv is notified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Predicate&gt;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wait(std::unique_lock&lt;cpen333::process::mutex&gt;&amp; lock, Predicate pred);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notify_one();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awakes one waiting thread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notify_all();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awakes all waiting threads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unlink();     </a:t>
            </a:r>
            <a:r>
              <a:rPr kumimoji="0" lang="en-US" altLang="en-US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unlinks name from condition variable (POSIX)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463" y="5839752"/>
            <a:ext cx="10515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Unlike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std::condition_variable</a:t>
            </a:r>
            <a:r>
              <a:rPr lang="en-CA" sz="2400"/>
              <a:t>, these do </a:t>
            </a:r>
            <a:r>
              <a:rPr lang="en-CA" sz="2400" i="1"/>
              <a:t>not</a:t>
            </a:r>
            <a:r>
              <a:rPr lang="en-CA" sz="2400"/>
              <a:t> suffer from spurious wakes.</a:t>
            </a:r>
          </a:p>
        </p:txBody>
      </p:sp>
    </p:spTree>
    <p:extLst>
      <p:ext uri="{BB962C8B-B14F-4D97-AF65-F5344CB8AC3E}">
        <p14:creationId xmlns:p14="http://schemas.microsoft.com/office/powerpoint/2010/main" val="3890390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4874" y="1254483"/>
            <a:ext cx="5126181" cy="4493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"traffic_mutex"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condition_variable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"traffic_cv"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shared_object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TrafficLightInfo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"traffic_light"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to green light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lock.unlock();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flip lights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lock.lock();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!light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lock.unlock();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cv.notify_all();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notify threads of change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::sleep_for(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02399" y="418381"/>
            <a:ext cx="5052292" cy="26314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"traffic_mutex"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condition_variable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"traffic_cv"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shared_object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TrafficLightInfo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"traffic_light"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green light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cv.wait(lock, [&amp;](){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"Driving through"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02400" y="3491388"/>
            <a:ext cx="5052291" cy="2800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 with traffic light off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"traffic_mutex"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condition_variable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"traffic_cv"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shared_object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TrafficLightInfo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"traffic_light"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walk light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cv.wait(lock, [&amp;](){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"Walking through"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037" y="94211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Traffic Light Controller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2364" y="9698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0837" y="3163454"/>
            <a:ext cx="12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Pedestrian</a:t>
            </a:r>
          </a:p>
        </p:txBody>
      </p:sp>
    </p:spTree>
    <p:extLst>
      <p:ext uri="{BB962C8B-B14F-4D97-AF65-F5344CB8AC3E}">
        <p14:creationId xmlns:p14="http://schemas.microsoft.com/office/powerpoint/2010/main" val="186244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533965" y="2100582"/>
            <a:ext cx="993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b="1">
                <a:solidFill>
                  <a:schemeClr val="accent5"/>
                </a:solidFill>
              </a:rPr>
              <a:t>https://www.youtube.com/watch?v=18_kVlQMavE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" y="1682652"/>
            <a:ext cx="835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Go through the tutorial on </a:t>
            </a:r>
            <a:r>
              <a:rPr lang="en-CA" sz="2400" b="1">
                <a:solidFill>
                  <a:schemeClr val="accent2"/>
                </a:solidFill>
              </a:rPr>
              <a:t>Sequence Diagrams </a:t>
            </a:r>
            <a:r>
              <a:rPr lang="en-CA" sz="2400"/>
              <a:t>in Visual Paradigm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297" y="2977076"/>
            <a:ext cx="9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Go through the course library examples 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9697" y="3400794"/>
            <a:ext cx="4434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examples/q9_condition</a:t>
            </a:r>
          </a:p>
          <a:p>
            <a:r>
              <a:rPr lang="en-CA" sz="2400"/>
              <a:t>examples/q10_condition_variable</a:t>
            </a:r>
          </a:p>
          <a:p>
            <a:r>
              <a:rPr lang="en-CA" sz="2400"/>
              <a:t>examples/q11_event</a:t>
            </a:r>
          </a:p>
          <a:p>
            <a:r>
              <a:rPr lang="en-CA" sz="2400"/>
              <a:t>examples/q12_rendezvous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334" y="5437234"/>
            <a:ext cx="3908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Quiz 5 next week on UML</a:t>
            </a:r>
          </a:p>
        </p:txBody>
      </p:sp>
      <p:pic>
        <p:nvPicPr>
          <p:cNvPr id="11" name="Picture 2" descr="Image result for ic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8554260" y="3213357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Traffic Light Control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pic>
        <p:nvPicPr>
          <p:cNvPr id="1026" name="Picture 2" descr="Image result for traffic inter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960561"/>
            <a:ext cx="5121275" cy="398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300" y="1841500"/>
            <a:ext cx="421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Pedestrians wait for walk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Cars wait for traffic light</a:t>
            </a:r>
          </a:p>
          <a:p>
            <a:endParaRPr lang="en-CA" sz="2400"/>
          </a:p>
        </p:txBody>
      </p:sp>
      <p:sp>
        <p:nvSpPr>
          <p:cNvPr id="8" name="TextBox 7"/>
          <p:cNvSpPr txBox="1"/>
          <p:nvPr/>
        </p:nvSpPr>
        <p:spPr>
          <a:xfrm>
            <a:off x="1549400" y="4013200"/>
            <a:ext cx="297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36396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Events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180" y="1631043"/>
            <a:ext cx="10058400" cy="461665"/>
          </a:xfrm>
        </p:spPr>
        <p:txBody>
          <a:bodyPr/>
          <a:lstStyle/>
          <a:p>
            <a:r>
              <a:rPr lang="en-CA"/>
              <a:t>Used to wait </a:t>
            </a:r>
            <a:r>
              <a:rPr lang="en-CA" i="1"/>
              <a:t>until</a:t>
            </a:r>
            <a:r>
              <a:rPr lang="en-CA"/>
              <a:t> something happens to trigger threads to continue.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8325" y="2374571"/>
            <a:ext cx="10058400" cy="1723549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540000"/>
            <a:r>
              <a:rPr lang="en-CA" b="1"/>
              <a:t>Event</a:t>
            </a:r>
            <a:r>
              <a:rPr lang="en-CA"/>
              <a:t>: an </a:t>
            </a:r>
            <a:r>
              <a:rPr lang="en-CA" b="1">
                <a:solidFill>
                  <a:schemeClr val="accent2"/>
                </a:solidFill>
              </a:rPr>
              <a:t>instantaneously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pulsed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occurrence.  When triggered, causes one or all waiting threads to wake up and continue. Future threads attempting to wait will block until the next trigger.  </a:t>
            </a:r>
          </a:p>
          <a:p>
            <a:pPr marL="540000" indent="-540000">
              <a:spcBef>
                <a:spcPts val="600"/>
              </a:spcBef>
            </a:pPr>
            <a:r>
              <a:rPr lang="en-CA"/>
              <a:t>	Think: start gun of a race.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3689" y="4395025"/>
            <a:ext cx="10058400" cy="1723549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540000">
              <a:spcBef>
                <a:spcPts val="1200"/>
              </a:spcBef>
            </a:pPr>
            <a:r>
              <a:rPr lang="en-CA" b="1"/>
              <a:t>Condition</a:t>
            </a:r>
            <a:r>
              <a:rPr lang="en-CA"/>
              <a:t>: an occurrence with a </a:t>
            </a:r>
            <a:r>
              <a:rPr lang="en-CA" b="1">
                <a:solidFill>
                  <a:schemeClr val="accent2"/>
                </a:solidFill>
              </a:rPr>
              <a:t>persisted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state.  When triggered, causes </a:t>
            </a:r>
            <a:r>
              <a:rPr lang="en-CA" i="1"/>
              <a:t>all</a:t>
            </a:r>
            <a:r>
              <a:rPr lang="en-CA"/>
              <a:t> waiting threads to wake up and continue.  Future threads attempting to wait will continue without blocking until the condition is manually reset. </a:t>
            </a:r>
          </a:p>
          <a:p>
            <a:pPr marL="540000" indent="-540000">
              <a:spcBef>
                <a:spcPts val="600"/>
              </a:spcBef>
            </a:pPr>
            <a:r>
              <a:rPr lang="en-CA"/>
              <a:t>	Think: doorway or gate</a:t>
            </a:r>
          </a:p>
        </p:txBody>
      </p:sp>
    </p:spTree>
    <p:extLst>
      <p:ext uri="{BB962C8B-B14F-4D97-AF65-F5344CB8AC3E}">
        <p14:creationId xmlns:p14="http://schemas.microsoft.com/office/powerpoint/2010/main" val="55277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Traffic Light Control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pic>
        <p:nvPicPr>
          <p:cNvPr id="6" name="Picture 2" descr="Image result for traffic inter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960561"/>
            <a:ext cx="5121275" cy="398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9900" y="2133600"/>
            <a:ext cx="449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Cars wait </a:t>
            </a:r>
            <a:r>
              <a:rPr lang="en-CA" sz="2400" b="1">
                <a:solidFill>
                  <a:schemeClr val="accent2"/>
                </a:solidFill>
              </a:rPr>
              <a:t>until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light turns green, </a:t>
            </a:r>
            <a:br>
              <a:rPr lang="en-CA" sz="2400"/>
            </a:br>
            <a:r>
              <a:rPr lang="en-CA" sz="2400"/>
              <a:t>    future cars continue if still 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700" y="4762500"/>
            <a:ext cx="528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Pedestrains wait </a:t>
            </a:r>
            <a:r>
              <a:rPr lang="en-CA" sz="2400" b="1">
                <a:solidFill>
                  <a:schemeClr val="accent2"/>
                </a:solidFill>
              </a:rPr>
              <a:t>until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walk sign turns on,</a:t>
            </a:r>
          </a:p>
          <a:p>
            <a:r>
              <a:rPr lang="en-CA" sz="2400"/>
              <a:t>    future pedestrians continue if still on</a:t>
            </a:r>
            <a:br>
              <a:rPr lang="en-CA" sz="2400"/>
            </a:br>
            <a:r>
              <a:rPr lang="en-CA" sz="240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500" y="3251200"/>
            <a:ext cx="5594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Pedestrian light waits </a:t>
            </a:r>
            <a:r>
              <a:rPr lang="en-CA" sz="2400" b="1">
                <a:solidFill>
                  <a:schemeClr val="accent2"/>
                </a:solidFill>
              </a:rPr>
              <a:t>until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button pressed,</a:t>
            </a:r>
          </a:p>
          <a:p>
            <a:r>
              <a:rPr lang="en-CA" sz="2400"/>
              <a:t>    future light changes will wait until button</a:t>
            </a:r>
            <a:br>
              <a:rPr lang="en-CA" sz="2400"/>
            </a:br>
            <a:r>
              <a:rPr lang="en-CA" sz="2400"/>
              <a:t>    pressed again.</a:t>
            </a:r>
          </a:p>
        </p:txBody>
      </p:sp>
    </p:spTree>
    <p:extLst>
      <p:ext uri="{BB962C8B-B14F-4D97-AF65-F5344CB8AC3E}">
        <p14:creationId xmlns:p14="http://schemas.microsoft.com/office/powerpoint/2010/main" val="39818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Condition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22300" y="1670735"/>
            <a:ext cx="110236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/>
              <a:t>Condition variables allow us to implement </a:t>
            </a:r>
            <a:r>
              <a:rPr lang="en-CA" sz="2400" i="1"/>
              <a:t>both</a:t>
            </a:r>
            <a:r>
              <a:rPr lang="en-CA" sz="2400"/>
              <a:t> events and conditions.</a:t>
            </a:r>
          </a:p>
          <a:p>
            <a:pPr>
              <a:spcAft>
                <a:spcPts val="1200"/>
              </a:spcAft>
            </a:pPr>
            <a:r>
              <a:rPr lang="en-CA" sz="2400"/>
              <a:t>They rely on </a:t>
            </a:r>
            <a:r>
              <a:rPr lang="en-CA" sz="2400" b="1">
                <a:solidFill>
                  <a:schemeClr val="accent2"/>
                </a:solidFill>
              </a:rPr>
              <a:t>data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shared between threads, and consist of: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A synchronization primitive that supports </a:t>
            </a:r>
            <a:r>
              <a:rPr lang="en-CA" sz="2400" b="1">
                <a:solidFill>
                  <a:srgbClr val="7030A0"/>
                </a:solidFill>
              </a:rPr>
              <a:t>wait()</a:t>
            </a:r>
            <a:r>
              <a:rPr lang="en-CA" sz="2400"/>
              <a:t>,</a:t>
            </a:r>
            <a:r>
              <a:rPr lang="en-CA" sz="2400" b="1">
                <a:solidFill>
                  <a:srgbClr val="7030A0"/>
                </a:solidFill>
              </a:rPr>
              <a:t> notify_one()</a:t>
            </a:r>
            <a:r>
              <a:rPr lang="en-CA" sz="2400"/>
              <a:t> and </a:t>
            </a:r>
            <a:r>
              <a:rPr lang="en-CA" sz="2400" b="1">
                <a:solidFill>
                  <a:srgbClr val="7030A0"/>
                </a:solidFill>
              </a:rPr>
              <a:t>notify_all()</a:t>
            </a:r>
            <a:endParaRPr lang="en-CA" sz="240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An optional </a:t>
            </a:r>
            <a:r>
              <a:rPr lang="en-CA" sz="2400" b="1">
                <a:solidFill>
                  <a:schemeClr val="accent2"/>
                </a:solidFill>
              </a:rPr>
              <a:t>predicate</a:t>
            </a:r>
            <a:r>
              <a:rPr lang="en-CA" sz="2400"/>
              <a:t> to determine if the thread should continue (thread will wait </a:t>
            </a:r>
            <a:r>
              <a:rPr lang="en-CA" sz="2400" b="1"/>
              <a:t>until</a:t>
            </a:r>
            <a:r>
              <a:rPr lang="en-CA" sz="2400"/>
              <a:t> predicate evaluates to </a:t>
            </a:r>
            <a:r>
              <a:rPr lang="en-CA" sz="2400" b="1"/>
              <a:t>true</a:t>
            </a:r>
            <a:r>
              <a:rPr lang="en-CA" sz="2400"/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/>
          </a:p>
          <a:p>
            <a:pPr>
              <a:spcAft>
                <a:spcPts val="600"/>
              </a:spcAft>
            </a:pPr>
            <a:r>
              <a:rPr lang="en-CA" sz="2400"/>
              <a:t>When </a:t>
            </a:r>
            <a:r>
              <a:rPr lang="en-CA" sz="2400" b="1">
                <a:solidFill>
                  <a:schemeClr val="accent2"/>
                </a:solidFill>
              </a:rPr>
              <a:t>waiting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on a condition variable, the current thread will block.</a:t>
            </a:r>
          </a:p>
          <a:p>
            <a:pPr>
              <a:spcAft>
                <a:spcPts val="600"/>
              </a:spcAft>
            </a:pPr>
            <a:endParaRPr lang="en-CA" sz="2400"/>
          </a:p>
          <a:p>
            <a:pPr>
              <a:spcAft>
                <a:spcPts val="600"/>
              </a:spcAft>
            </a:pPr>
            <a:r>
              <a:rPr lang="en-CA" sz="2400"/>
              <a:t>When the condition variable is </a:t>
            </a:r>
            <a:r>
              <a:rPr lang="en-CA" sz="2400" b="1">
                <a:solidFill>
                  <a:schemeClr val="accent2"/>
                </a:solidFill>
              </a:rPr>
              <a:t>notified</a:t>
            </a:r>
            <a:r>
              <a:rPr lang="en-CA" sz="2400"/>
              <a:t>, either one or all waiting threads are awoken, ready to check any shared data to see if the thread should continue waiting.</a:t>
            </a:r>
          </a:p>
          <a:p>
            <a:pPr>
              <a:spcAft>
                <a:spcPts val="600"/>
              </a:spcAft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42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09" y="497060"/>
            <a:ext cx="10058400" cy="778109"/>
          </a:xfrm>
        </p:spPr>
        <p:txBody>
          <a:bodyPr/>
          <a:lstStyle/>
          <a:p>
            <a:r>
              <a:rPr lang="en-CA"/>
              <a:t>Condition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-749300" y="2727967"/>
            <a:ext cx="546100" cy="546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-762000" y="3362967"/>
            <a:ext cx="546100" cy="5461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-774700" y="4023367"/>
            <a:ext cx="546100" cy="546100"/>
          </a:xfrm>
          <a:prstGeom prst="ellipse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-774700" y="4696467"/>
            <a:ext cx="546100" cy="546100"/>
          </a:xfrm>
          <a:prstGeom prst="ellipse">
            <a:avLst/>
          </a:prstGeom>
          <a:solidFill>
            <a:srgbClr val="FFFFCC"/>
          </a:solidFill>
          <a:ln>
            <a:solidFill>
              <a:srgbClr val="B1AF5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5300" y="2499367"/>
            <a:ext cx="177800" cy="350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60900" y="1965967"/>
            <a:ext cx="2006600" cy="520700"/>
          </a:xfrm>
          <a:prstGeom prst="rect">
            <a:avLst/>
          </a:prstGeom>
          <a:solidFill>
            <a:srgbClr val="F1D3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Condition Variable</a:t>
            </a:r>
          </a:p>
        </p:txBody>
      </p:sp>
      <p:sp>
        <p:nvSpPr>
          <p:cNvPr id="12" name="Oval 11"/>
          <p:cNvSpPr/>
          <p:nvPr/>
        </p:nvSpPr>
        <p:spPr>
          <a:xfrm>
            <a:off x="8123702" y="1475747"/>
            <a:ext cx="546100" cy="546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1668" y="2138296"/>
            <a:ext cx="900332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wait()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0147" y="2150019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notify_one()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7803" y="2147675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notify_all()</a:t>
            </a:r>
          </a:p>
        </p:txBody>
      </p:sp>
    </p:spTree>
    <p:extLst>
      <p:ext uri="{BB962C8B-B14F-4D97-AF65-F5344CB8AC3E}">
        <p14:creationId xmlns:p14="http://schemas.microsoft.com/office/powerpoint/2010/main" val="30860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46719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46823 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00347 L 1.07291 0.00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6928 -0.000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54 0.00926 L 1.07513 0.0071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42 0.00532 L 1.07383 0.003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46928 -0.0046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076 0.00162 L 1.07149 -0.0067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09" y="497060"/>
            <a:ext cx="10058400" cy="778109"/>
          </a:xfrm>
        </p:spPr>
        <p:txBody>
          <a:bodyPr/>
          <a:lstStyle/>
          <a:p>
            <a:r>
              <a:rPr lang="en-CA"/>
              <a:t>Condition Variable with Predicate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-749300" y="2727967"/>
            <a:ext cx="546100" cy="546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-762000" y="3362967"/>
            <a:ext cx="546100" cy="5461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-774700" y="4023367"/>
            <a:ext cx="546100" cy="546100"/>
          </a:xfrm>
          <a:prstGeom prst="ellipse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-774700" y="4696467"/>
            <a:ext cx="546100" cy="546100"/>
          </a:xfrm>
          <a:prstGeom prst="ellipse">
            <a:avLst/>
          </a:prstGeom>
          <a:solidFill>
            <a:srgbClr val="FFFFCC"/>
          </a:solidFill>
          <a:ln>
            <a:solidFill>
              <a:srgbClr val="B1AF5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5300" y="2499367"/>
            <a:ext cx="177800" cy="350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60900" y="1589649"/>
            <a:ext cx="2006600" cy="897018"/>
          </a:xfrm>
          <a:prstGeom prst="rect">
            <a:avLst/>
          </a:prstGeom>
          <a:solidFill>
            <a:srgbClr val="F1D3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>
                <a:solidFill>
                  <a:schemeClr val="tx1"/>
                </a:solidFill>
              </a:rPr>
              <a:t>Condition Variable</a:t>
            </a:r>
          </a:p>
        </p:txBody>
      </p:sp>
      <p:sp>
        <p:nvSpPr>
          <p:cNvPr id="12" name="Oval 11"/>
          <p:cNvSpPr/>
          <p:nvPr/>
        </p:nvSpPr>
        <p:spPr>
          <a:xfrm>
            <a:off x="8123702" y="1475747"/>
            <a:ext cx="546100" cy="546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1668" y="2138296"/>
            <a:ext cx="900332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wait()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0147" y="2150019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notify_one()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7803" y="2147675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notify_all()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1150" y="2053883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predicate():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7100" y="2063750"/>
            <a:ext cx="590550" cy="374650"/>
          </a:xfrm>
          <a:prstGeom prst="rect">
            <a:avLst/>
          </a:prstGeom>
          <a:solidFill>
            <a:srgbClr val="F1D3F0"/>
          </a:solidFill>
        </p:spPr>
        <p:txBody>
          <a:bodyPr wrap="square" lIns="36000" rtlCol="0">
            <a:sp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3" name="Down Arrow 12"/>
          <p:cNvSpPr/>
          <p:nvPr/>
        </p:nvSpPr>
        <p:spPr>
          <a:xfrm rot="4550706">
            <a:off x="7182033" y="1148915"/>
            <a:ext cx="196947" cy="16541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393950" y="2984500"/>
            <a:ext cx="1962150" cy="863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Predicate still false, so will again block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3950" y="2984500"/>
            <a:ext cx="1962150" cy="863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Still waiting to be notified of predicate change</a:t>
            </a:r>
          </a:p>
        </p:txBody>
      </p:sp>
    </p:spTree>
    <p:extLst>
      <p:ext uri="{BB962C8B-B14F-4D97-AF65-F5344CB8AC3E}">
        <p14:creationId xmlns:p14="http://schemas.microsoft.com/office/powerpoint/2010/main" val="31360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46719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46823 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6928 -0.0009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42 0.00532 L 1.07383 0.0032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00347 L 1.07291 0.0013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54 0.00926 L 1.07513 0.0071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46928 -0.004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076 0.00162 L 1.07149 -0.0067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6" grpId="0" animBg="1"/>
      <p:bldP spid="16" grpId="2" animBg="1"/>
      <p:bldP spid="16" grpId="3" animBg="1"/>
      <p:bldP spid="17" grpId="0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Condition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61665"/>
          </a:xfrm>
        </p:spPr>
        <p:txBody>
          <a:bodyPr/>
          <a:lstStyle/>
          <a:p>
            <a:r>
              <a:rPr lang="en-CA"/>
              <a:t>When should we use a condition variable?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8842" y="3622634"/>
            <a:ext cx="4486102" cy="2616101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Events:</a:t>
            </a:r>
          </a:p>
          <a:p>
            <a:pPr marL="726948" lvl="1" indent="-342900"/>
            <a:r>
              <a:rPr lang="en-CA"/>
              <a:t>Let through a group at a time</a:t>
            </a:r>
          </a:p>
          <a:p>
            <a:pPr marL="726948" lvl="1" indent="-342900"/>
            <a:r>
              <a:rPr lang="en-CA"/>
              <a:t>Any stragglers must wait for the next event</a:t>
            </a:r>
          </a:p>
          <a:p>
            <a:pPr marL="726948" lvl="1" indent="-342900"/>
            <a:endParaRPr lang="en-CA"/>
          </a:p>
          <a:p>
            <a:endParaRPr lang="en-CA" b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3706" y="3613399"/>
            <a:ext cx="5369099" cy="1723549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Condition:</a:t>
            </a:r>
          </a:p>
          <a:p>
            <a:pPr marL="726948" lvl="1" indent="-342900"/>
            <a:r>
              <a:rPr lang="en-CA"/>
              <a:t>Let through a group at a time</a:t>
            </a:r>
          </a:p>
          <a:p>
            <a:pPr marL="726948" lvl="1" indent="-342900"/>
            <a:r>
              <a:rPr lang="en-CA"/>
              <a:t>Any stragglers will still be allowed through until we close the gate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236" y="2228426"/>
            <a:ext cx="10353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 In general, when we are interested in </a:t>
            </a:r>
            <a:r>
              <a:rPr lang="en-CA" sz="2400" b="1">
                <a:solidFill>
                  <a:schemeClr val="accent2"/>
                </a:solidFill>
              </a:rPr>
              <a:t>non-counting</a:t>
            </a:r>
            <a:r>
              <a:rPr lang="en-CA" sz="2400"/>
              <a:t> synchronization, letting one or all waiting threads/processes through.</a:t>
            </a:r>
          </a:p>
        </p:txBody>
      </p:sp>
    </p:spTree>
    <p:extLst>
      <p:ext uri="{BB962C8B-B14F-4D97-AF65-F5344CB8AC3E}">
        <p14:creationId xmlns:p14="http://schemas.microsoft.com/office/powerpoint/2010/main" val="1659508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6035</TotalTime>
  <Words>1492</Words>
  <Application>Microsoft Office PowerPoint</Application>
  <PresentationFormat>Widescreen</PresentationFormat>
  <Paragraphs>309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Myriad Pro</vt:lpstr>
      <vt:lpstr>Open Sans</vt:lpstr>
      <vt:lpstr>Times New Roman</vt:lpstr>
      <vt:lpstr>Retrospect</vt:lpstr>
      <vt:lpstr>Lecture 14 – Condition Variables</vt:lpstr>
      <vt:lpstr>Interthread/process Synchronization</vt:lpstr>
      <vt:lpstr>Traffic Light Control System</vt:lpstr>
      <vt:lpstr>Events and Conditions</vt:lpstr>
      <vt:lpstr>Traffic Light Control System</vt:lpstr>
      <vt:lpstr>Condition Variable</vt:lpstr>
      <vt:lpstr>Condition Variable</vt:lpstr>
      <vt:lpstr>Condition Variable with Predicate</vt:lpstr>
      <vt:lpstr>Condition Variable</vt:lpstr>
      <vt:lpstr>C++11 Condition Variables</vt:lpstr>
      <vt:lpstr>C++11 Condition Variables</vt:lpstr>
      <vt:lpstr>C++11 Condition Variables</vt:lpstr>
      <vt:lpstr>C++11 Condition Variables</vt:lpstr>
      <vt:lpstr>Condition Variables: Typical Usage</vt:lpstr>
      <vt:lpstr>Condition Variable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Spurious Wakeups</vt:lpstr>
      <vt:lpstr>Interprocess Condition Variables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– Condition Variables</dc:title>
  <dc:creator>Antonio Sánchez</dc:creator>
  <cp:lastModifiedBy>Antonio Sánchez</cp:lastModifiedBy>
  <cp:revision>108</cp:revision>
  <dcterms:created xsi:type="dcterms:W3CDTF">2017-10-16T21:10:18Z</dcterms:created>
  <dcterms:modified xsi:type="dcterms:W3CDTF">2018-01-09T19:12:01Z</dcterms:modified>
</cp:coreProperties>
</file>