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ystem Software Engineering" id="{5D8130B2-2E4C-416C-AAB1-4B728089E40F}">
          <p14:sldIdLst>
            <p14:sldId id="256"/>
            <p14:sldId id="258"/>
            <p14:sldId id="257"/>
            <p14:sldId id="259"/>
            <p14:sldId id="262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BB083-0271-4C34-A092-3EA9DBA1EFBD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4C357-DAEE-461C-8179-FEA14C8980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0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761" y="672891"/>
            <a:ext cx="10058400" cy="673338"/>
          </a:xfr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48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244" y="6459785"/>
            <a:ext cx="766974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CA"/>
              <a:t>Communication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77937" y="2579688"/>
            <a:ext cx="9344134" cy="907941"/>
          </a:xfrm>
        </p:spPr>
        <p:txBody>
          <a:bodyPr>
            <a:spAutoFit/>
          </a:bodyPr>
          <a:lstStyle>
            <a:lvl1pPr marL="360000" indent="-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658368" indent="-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841248" indent="-360000">
              <a:buClrTx/>
              <a:buFont typeface="Arial" panose="020B0604020202020204" pitchFamily="34" charset="0"/>
              <a:buChar char="•"/>
              <a:defRPr/>
            </a:lvl3pPr>
            <a:lvl4pPr marL="1024128" indent="-457200">
              <a:buClrTx/>
              <a:buFont typeface="Arial" panose="020B0604020202020204" pitchFamily="34" charset="0"/>
              <a:buChar char="•"/>
              <a:defRPr/>
            </a:lvl4pPr>
            <a:lvl5pPr marL="1207008" indent="-4572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1862" y="1790569"/>
            <a:ext cx="5874511" cy="6270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 b="0">
                <a:solidFill>
                  <a:schemeClr val="accent5"/>
                </a:solidFill>
                <a:latin typeface="Open Sans"/>
              </a:defRPr>
            </a:lvl1pPr>
            <a:lvl2pPr marL="201168" indent="0">
              <a:buFontTx/>
              <a:buNone/>
              <a:defRPr/>
            </a:lvl2pPr>
            <a:lvl3pPr marL="384048" indent="0">
              <a:buFontTx/>
              <a:buNone/>
              <a:defRPr/>
            </a:lvl3pPr>
            <a:lvl4pPr marL="566928" indent="0">
              <a:buFontTx/>
              <a:buNone/>
              <a:defRPr/>
            </a:lvl4pPr>
            <a:lvl5pPr marL="749808" indent="0">
              <a:buFontTx/>
              <a:buNone/>
              <a:defRPr/>
            </a:lvl5pPr>
          </a:lstStyle>
          <a:p>
            <a:pPr lvl="0"/>
            <a:r>
              <a:rPr lang="en-US"/>
              <a:t>Click to add Learning Goals title</a:t>
            </a:r>
          </a:p>
        </p:txBody>
      </p:sp>
    </p:spTree>
    <p:extLst>
      <p:ext uri="{BB962C8B-B14F-4D97-AF65-F5344CB8AC3E}">
        <p14:creationId xmlns:p14="http://schemas.microsoft.com/office/powerpoint/2010/main" val="201225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649460"/>
            <a:ext cx="10058400" cy="7781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2246769"/>
          </a:xfrm>
          <a:noFill/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tx1"/>
                </a:solidFill>
              </a:defRPr>
            </a:lvl1pPr>
            <a:lvl2pPr marL="38404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6692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4980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Communication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42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Communication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33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Communication Diagram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1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794" y="678489"/>
            <a:ext cx="10058400" cy="690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41714"/>
            <a:ext cx="10058400" cy="41273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9244" y="6459785"/>
            <a:ext cx="7669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Communication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AE11FE2D-6E70-4277-81CE-0AEFFA29198E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5" r:id="rId3"/>
    <p:sldLayoutId id="2147483696" r:id="rId4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761" y="672891"/>
            <a:ext cx="9952157" cy="673338"/>
          </a:xfrm>
        </p:spPr>
        <p:txBody>
          <a:bodyPr/>
          <a:lstStyle/>
          <a:p>
            <a:r>
              <a:rPr lang="en-CA" sz="4000"/>
              <a:t>Lecture 15 – Communication Diagrams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57023" y="3073174"/>
            <a:ext cx="11044692" cy="1800493"/>
          </a:xfrm>
        </p:spPr>
        <p:txBody>
          <a:bodyPr/>
          <a:lstStyle/>
          <a:p>
            <a:r>
              <a:rPr lang="en-CA"/>
              <a:t>Describe the difference between a </a:t>
            </a:r>
            <a:r>
              <a:rPr lang="en-CA" b="1">
                <a:solidFill>
                  <a:schemeClr val="accent2"/>
                </a:solidFill>
              </a:rPr>
              <a:t>sequence diagram </a:t>
            </a:r>
            <a:r>
              <a:rPr lang="en-CA"/>
              <a:t>and </a:t>
            </a:r>
            <a:r>
              <a:rPr lang="en-CA" b="1">
                <a:solidFill>
                  <a:schemeClr val="accent2"/>
                </a:solidFill>
              </a:rPr>
              <a:t>communication diagram</a:t>
            </a:r>
          </a:p>
          <a:p>
            <a:r>
              <a:rPr lang="en-CA"/>
              <a:t>Given a use-case scenario, sketch out an </a:t>
            </a:r>
            <a:r>
              <a:rPr lang="en-CA" b="1">
                <a:solidFill>
                  <a:schemeClr val="accent2"/>
                </a:solidFill>
              </a:rPr>
              <a:t>object interaction diagram</a:t>
            </a:r>
          </a:p>
          <a:p>
            <a:r>
              <a:rPr lang="en-CA"/>
              <a:t>Given a systems problem description, sketch out a </a:t>
            </a:r>
            <a:r>
              <a:rPr lang="en-CA" b="1">
                <a:solidFill>
                  <a:schemeClr val="accent2"/>
                </a:solidFill>
              </a:rPr>
              <a:t>system overview diagram</a:t>
            </a:r>
          </a:p>
          <a:p>
            <a:endParaRPr lang="en-CA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5748" y="2225998"/>
            <a:ext cx="5874511" cy="627063"/>
          </a:xfrm>
        </p:spPr>
        <p:txBody>
          <a:bodyPr/>
          <a:lstStyle/>
          <a:p>
            <a:r>
              <a:rPr lang="en-CA"/>
              <a:t>Learning Goals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4320778" y="6460123"/>
            <a:ext cx="35758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©</a:t>
            </a:r>
            <a:r>
              <a:rPr lang="en-US" sz="800" b="1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Paul </a:t>
            </a:r>
            <a:r>
              <a:rPr lang="en-US" sz="800" b="1" smtClean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Davies, C. Antonio Sanchez. </a:t>
            </a: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Not to be copied, used, or revised without explicit written permission from the copyright owner.</a:t>
            </a:r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349DFD-5BDC-46BF-9FFD-057E9ED2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Object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69DE53-A35C-47AF-8D54-48587F6C9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523" y="1553813"/>
            <a:ext cx="10058400" cy="1723549"/>
          </a:xfrm>
        </p:spPr>
        <p:txBody>
          <a:bodyPr/>
          <a:lstStyle/>
          <a:p>
            <a:r>
              <a:rPr lang="en-CA"/>
              <a:t>Like a class diagram, but shows </a:t>
            </a:r>
            <a:r>
              <a:rPr lang="en-CA" b="1">
                <a:solidFill>
                  <a:schemeClr val="accent2"/>
                </a:solidFill>
              </a:rPr>
              <a:t>instances</a:t>
            </a:r>
            <a:r>
              <a:rPr lang="en-CA"/>
              <a:t> of classes (i.e. objects).</a:t>
            </a:r>
          </a:p>
          <a:p>
            <a:r>
              <a:rPr lang="en-CA"/>
              <a:t>Underline the </a:t>
            </a:r>
            <a:r>
              <a:rPr lang="en-CA" b="1">
                <a:solidFill>
                  <a:srgbClr val="7030A0"/>
                </a:solidFill>
              </a:rPr>
              <a:t>name : class</a:t>
            </a:r>
            <a:r>
              <a:rPr lang="en-CA"/>
              <a:t> type to show it is an instance, shows any known values within the instance.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00913E2-931F-40B4-ABF2-7757A4D9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Communication Diagram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88648A9-B302-45F1-856F-4FEAA929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06D4CD4-2AB9-4124-A361-F361613A0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793" y="3332978"/>
            <a:ext cx="2619375" cy="1543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7128982-8A13-4EA4-BC58-44E275CEF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485" y="2889807"/>
            <a:ext cx="4762500" cy="2676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116D934-E4BF-4783-9CED-22DEC1BAC4D5}"/>
              </a:ext>
            </a:extLst>
          </p:cNvPr>
          <p:cNvSpPr txBox="1"/>
          <p:nvPr/>
        </p:nvSpPr>
        <p:spPr>
          <a:xfrm>
            <a:off x="1993557" y="5296929"/>
            <a:ext cx="151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Class Diagram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7D38F7B-CDEB-4273-8BC9-21D627119997}"/>
              </a:ext>
            </a:extLst>
          </p:cNvPr>
          <p:cNvSpPr txBox="1"/>
          <p:nvPr/>
        </p:nvSpPr>
        <p:spPr>
          <a:xfrm>
            <a:off x="7912443" y="5688225"/>
            <a:ext cx="167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Object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DC58150-B341-4916-B4A6-2ECC1EDF1771}"/>
              </a:ext>
            </a:extLst>
          </p:cNvPr>
          <p:cNvSpPr txBox="1"/>
          <p:nvPr/>
        </p:nvSpPr>
        <p:spPr>
          <a:xfrm>
            <a:off x="0" y="6087762"/>
            <a:ext cx="6941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b="1"/>
              <a:t>Source: </a:t>
            </a:r>
            <a:r>
              <a:rPr lang="en-CA" sz="1000"/>
              <a:t>Fowler, Martin. </a:t>
            </a:r>
            <a:r>
              <a:rPr lang="en-CA" sz="1000" i="1"/>
              <a:t>UML distilled: a brief guide to the standard object modeling language</a:t>
            </a:r>
            <a:r>
              <a:rPr lang="en-CA" sz="1000"/>
              <a:t>. Addison-Wesley Professional, 2004.</a:t>
            </a:r>
          </a:p>
        </p:txBody>
      </p:sp>
    </p:spTree>
    <p:extLst>
      <p:ext uri="{BB962C8B-B14F-4D97-AF65-F5344CB8AC3E}">
        <p14:creationId xmlns:p14="http://schemas.microsoft.com/office/powerpoint/2010/main" val="225595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21A0A2-8849-471A-B3EC-A4C203C1C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20" y="369374"/>
            <a:ext cx="10058400" cy="778109"/>
          </a:xfrm>
        </p:spPr>
        <p:txBody>
          <a:bodyPr/>
          <a:lstStyle/>
          <a:p>
            <a:r>
              <a:rPr lang="en-CA"/>
              <a:t>Communication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F78006-7F4B-4B8A-93D3-FADB10195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052" y="1184620"/>
            <a:ext cx="10058400" cy="907941"/>
          </a:xfrm>
        </p:spPr>
        <p:txBody>
          <a:bodyPr/>
          <a:lstStyle/>
          <a:p>
            <a:r>
              <a:rPr lang="en-CA"/>
              <a:t>Similar to the object diagram, pictoral version of a sequence diagram.</a:t>
            </a:r>
          </a:p>
          <a:p>
            <a:r>
              <a:rPr lang="en-CA"/>
              <a:t>Numbered messages go on the interaction arrows.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30DE565-7144-46A8-9404-F236C63D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Communication Diagram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1A7973C-5EBE-4483-9F13-49E64499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8CD932E-64EE-402B-B7A7-AACCDCE6F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60" y="2205914"/>
            <a:ext cx="4161931" cy="4046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0C3A75F-C242-47D8-9A8F-AF72D2AAF8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3897" y="1970468"/>
            <a:ext cx="4641775" cy="431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9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CE7E95-7FC1-4722-9A41-F1F2D301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08" y="649460"/>
            <a:ext cx="11410559" cy="778109"/>
          </a:xfrm>
        </p:spPr>
        <p:txBody>
          <a:bodyPr>
            <a:normAutofit/>
          </a:bodyPr>
          <a:lstStyle/>
          <a:p>
            <a:r>
              <a:rPr lang="en-CA"/>
              <a:t>Object Interaction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A6DBC4-2ACD-40A9-82B7-DCAA19C78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7748" y="1694901"/>
            <a:ext cx="5432309" cy="461665"/>
          </a:xfrm>
        </p:spPr>
        <p:txBody>
          <a:bodyPr/>
          <a:lstStyle/>
          <a:p>
            <a:r>
              <a:rPr lang="en-CA"/>
              <a:t>Not official UML!!     </a:t>
            </a:r>
            <a:r>
              <a:rPr lang="en-CA">
                <a:sym typeface="Wingdings" panose="05000000000000000000" pitchFamily="2" charset="2"/>
              </a:rPr>
              <a:t></a:t>
            </a:r>
            <a:r>
              <a:rPr lang="en-CA"/>
              <a:t>     Anything goes!!!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51D5CB-6B45-4E25-81FD-F2D9C6DE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Communication Diagram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437A533-672A-4A25-83F5-0C858E98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</a:t>
            </a:fld>
            <a:endParaRPr lang="en-C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F4B6449-E3D8-41FC-BE86-9558E84F6E7E}"/>
              </a:ext>
            </a:extLst>
          </p:cNvPr>
          <p:cNvSpPr txBox="1">
            <a:spLocks/>
          </p:cNvSpPr>
          <p:nvPr/>
        </p:nvSpPr>
        <p:spPr>
          <a:xfrm>
            <a:off x="683008" y="2426850"/>
            <a:ext cx="10907977" cy="830997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Usually similar to a communication diagram, with messages removed.  Use anything you like that helps make it clear what’s going 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0AEC9C5-309A-4472-8609-7D593B00C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16" y="3567448"/>
            <a:ext cx="4362816" cy="2501754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514C29D6-9066-4EF4-9651-A770DEE8730F}"/>
              </a:ext>
            </a:extLst>
          </p:cNvPr>
          <p:cNvGrpSpPr/>
          <p:nvPr/>
        </p:nvGrpSpPr>
        <p:grpSpPr>
          <a:xfrm>
            <a:off x="6877318" y="3541438"/>
            <a:ext cx="4162942" cy="2665707"/>
            <a:chOff x="381511" y="111213"/>
            <a:chExt cx="6563268" cy="420273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xmlns="" id="{652A7938-1C59-4027-A650-95F567AE3936}"/>
                </a:ext>
              </a:extLst>
            </p:cNvPr>
            <p:cNvSpPr/>
            <p:nvPr/>
          </p:nvSpPr>
          <p:spPr>
            <a:xfrm>
              <a:off x="3258210" y="2089734"/>
              <a:ext cx="893609" cy="700216"/>
            </a:xfrm>
            <a:prstGeom prst="ellipse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Chef 1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xmlns="" id="{E3415626-4EB6-4F2F-AE24-8FD9414A366A}"/>
                </a:ext>
              </a:extLst>
            </p:cNvPr>
            <p:cNvSpPr/>
            <p:nvPr/>
          </p:nvSpPr>
          <p:spPr>
            <a:xfrm>
              <a:off x="5948217" y="403657"/>
              <a:ext cx="996562" cy="613719"/>
            </a:xfrm>
            <a:prstGeom prst="ellipse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Server 1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73E96B62-9B8B-4C52-9447-74BFEF08E3D8}"/>
                </a:ext>
              </a:extLst>
            </p:cNvPr>
            <p:cNvSpPr/>
            <p:nvPr/>
          </p:nvSpPr>
          <p:spPr>
            <a:xfrm>
              <a:off x="5947431" y="1268630"/>
              <a:ext cx="997200" cy="615600"/>
            </a:xfrm>
            <a:prstGeom prst="ellipse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Server 2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xmlns="" id="{929E8871-5D6E-4FE9-BFCB-17B95B4108B6}"/>
                </a:ext>
              </a:extLst>
            </p:cNvPr>
            <p:cNvSpPr/>
            <p:nvPr/>
          </p:nvSpPr>
          <p:spPr>
            <a:xfrm>
              <a:off x="381511" y="111213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Customer 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xmlns="" id="{25F48FBD-28F2-4256-A909-150B7AA575AE}"/>
                </a:ext>
              </a:extLst>
            </p:cNvPr>
            <p:cNvSpPr/>
            <p:nvPr/>
          </p:nvSpPr>
          <p:spPr>
            <a:xfrm>
              <a:off x="3258210" y="2851256"/>
              <a:ext cx="893609" cy="700216"/>
            </a:xfrm>
            <a:prstGeom prst="ellipse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Chef 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xmlns="" id="{4643F1BF-C8B6-4319-8C7E-DB61E513A57E}"/>
                </a:ext>
              </a:extLst>
            </p:cNvPr>
            <p:cNvSpPr/>
            <p:nvPr/>
          </p:nvSpPr>
          <p:spPr>
            <a:xfrm>
              <a:off x="3258210" y="3613734"/>
              <a:ext cx="893609" cy="700216"/>
            </a:xfrm>
            <a:prstGeom prst="ellipse">
              <a:avLst/>
            </a:prstGeom>
            <a:gradFill rotWithShape="1">
              <a:gsLst>
                <a:gs pos="0">
                  <a:srgbClr val="5B9BD5">
                    <a:lumMod val="110000"/>
                    <a:satMod val="105000"/>
                    <a:tint val="67000"/>
                  </a:srgbClr>
                </a:gs>
                <a:gs pos="50000">
                  <a:srgbClr val="5B9BD5">
                    <a:lumMod val="105000"/>
                    <a:satMod val="103000"/>
                    <a:tint val="73000"/>
                  </a:srgbClr>
                </a:gs>
                <a:gs pos="100000">
                  <a:srgbClr val="5B9BD5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Chef 3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xmlns="" id="{421A7F0F-9151-4588-9F1F-2B7099BBD7FA}"/>
                </a:ext>
              </a:extLst>
            </p:cNvPr>
            <p:cNvSpPr/>
            <p:nvPr/>
          </p:nvSpPr>
          <p:spPr>
            <a:xfrm>
              <a:off x="381511" y="823786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Customer 2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xmlns="" id="{EFCFE7CE-A0D2-4D3F-A302-B7B25664AEBA}"/>
                </a:ext>
              </a:extLst>
            </p:cNvPr>
            <p:cNvSpPr/>
            <p:nvPr/>
          </p:nvSpPr>
          <p:spPr>
            <a:xfrm>
              <a:off x="381511" y="1561072"/>
              <a:ext cx="1353326" cy="584886"/>
            </a:xfrm>
            <a:prstGeom prst="ellipse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Customer 3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xmlns="" id="{03886287-8E29-44C2-BF71-D7E50E063879}"/>
                </a:ext>
              </a:extLst>
            </p:cNvPr>
            <p:cNvGrpSpPr/>
            <p:nvPr/>
          </p:nvGrpSpPr>
          <p:grpSpPr>
            <a:xfrm rot="16200000">
              <a:off x="1307113" y="2250577"/>
              <a:ext cx="463574" cy="1878227"/>
              <a:chOff x="3519488" y="2248929"/>
              <a:chExt cx="463574" cy="1878227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xmlns="" id="{F2590C89-4970-43E8-A3E5-801B1CE29F04}"/>
                  </a:ext>
                </a:extLst>
              </p:cNvPr>
              <p:cNvSpPr/>
              <p:nvPr/>
            </p:nvSpPr>
            <p:spPr>
              <a:xfrm>
                <a:off x="3525794" y="2248929"/>
                <a:ext cx="428368" cy="1878227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xmlns="" id="{DAC32016-8FC2-4445-8ADF-6C0C89A14C0B}"/>
                  </a:ext>
                </a:extLst>
              </p:cNvPr>
              <p:cNvCxnSpPr/>
              <p:nvPr/>
            </p:nvCxnSpPr>
            <p:spPr>
              <a:xfrm>
                <a:off x="3519488" y="2390775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xmlns="" id="{572D2534-8449-4B66-BADA-941ACF020856}"/>
                  </a:ext>
                </a:extLst>
              </p:cNvPr>
              <p:cNvCxnSpPr/>
              <p:nvPr/>
            </p:nvCxnSpPr>
            <p:spPr>
              <a:xfrm>
                <a:off x="3524251" y="2543175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xmlns="" id="{A8D5AE49-08FB-4F50-B606-6BF134DCCD0C}"/>
                  </a:ext>
                </a:extLst>
              </p:cNvPr>
              <p:cNvCxnSpPr/>
              <p:nvPr/>
            </p:nvCxnSpPr>
            <p:spPr>
              <a:xfrm>
                <a:off x="3519488" y="2705100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xmlns="" id="{5B5272C5-65AA-446E-9C8E-57B85B1217A9}"/>
                  </a:ext>
                </a:extLst>
              </p:cNvPr>
              <p:cNvCxnSpPr/>
              <p:nvPr/>
            </p:nvCxnSpPr>
            <p:spPr>
              <a:xfrm>
                <a:off x="3519488" y="2857500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xmlns="" id="{314B29E5-06C6-4406-8D8C-18952254ABC6}"/>
                  </a:ext>
                </a:extLst>
              </p:cNvPr>
              <p:cNvCxnSpPr/>
              <p:nvPr/>
            </p:nvCxnSpPr>
            <p:spPr>
              <a:xfrm>
                <a:off x="3519488" y="30146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xmlns="" id="{753F331E-B181-4637-B17B-096345A4C90C}"/>
                  </a:ext>
                </a:extLst>
              </p:cNvPr>
              <p:cNvCxnSpPr/>
              <p:nvPr/>
            </p:nvCxnSpPr>
            <p:spPr>
              <a:xfrm>
                <a:off x="3519488" y="31670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xmlns="" id="{6775276F-421C-4904-8C47-9FF0AF27E726}"/>
                  </a:ext>
                </a:extLst>
              </p:cNvPr>
              <p:cNvCxnSpPr/>
              <p:nvPr/>
            </p:nvCxnSpPr>
            <p:spPr>
              <a:xfrm>
                <a:off x="3519488" y="33194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xmlns="" id="{691DDABC-3A29-4FD3-BACF-6F399F1416CD}"/>
                  </a:ext>
                </a:extLst>
              </p:cNvPr>
              <p:cNvCxnSpPr/>
              <p:nvPr/>
            </p:nvCxnSpPr>
            <p:spPr>
              <a:xfrm>
                <a:off x="3519488" y="3471862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xmlns="" id="{B8057974-5D84-4AFE-B527-EFCB09381765}"/>
                  </a:ext>
                </a:extLst>
              </p:cNvPr>
              <p:cNvCxnSpPr/>
              <p:nvPr/>
            </p:nvCxnSpPr>
            <p:spPr>
              <a:xfrm>
                <a:off x="3519488" y="36242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xmlns="" id="{7D2F5CB8-8C33-460A-8085-78F5B6B92EB0}"/>
                  </a:ext>
                </a:extLst>
              </p:cNvPr>
              <p:cNvSpPr txBox="1"/>
              <p:nvPr/>
            </p:nvSpPr>
            <p:spPr>
              <a:xfrm rot="5400000">
                <a:off x="3607001" y="3733102"/>
                <a:ext cx="412453" cy="33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FFC000">
                        <a:lumMod val="75000"/>
                      </a:srgbClr>
                    </a:solidFill>
                    <a:effectLst/>
                    <a:uLnTx/>
                    <a:uFillTx/>
                  </a:rPr>
                  <a:t>...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xmlns="" id="{69A4C0FE-B667-4686-98EA-CEB75E4FEBB3}"/>
                </a:ext>
              </a:extLst>
            </p:cNvPr>
            <p:cNvGrpSpPr/>
            <p:nvPr/>
          </p:nvGrpSpPr>
          <p:grpSpPr>
            <a:xfrm rot="16200000">
              <a:off x="5761519" y="2250000"/>
              <a:ext cx="463574" cy="1878227"/>
              <a:chOff x="3519488" y="2248929"/>
              <a:chExt cx="463574" cy="1878227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xmlns="" id="{3D0F9A9F-9CDB-4625-973B-B73957ABD7F1}"/>
                  </a:ext>
                </a:extLst>
              </p:cNvPr>
              <p:cNvSpPr/>
              <p:nvPr/>
            </p:nvSpPr>
            <p:spPr>
              <a:xfrm>
                <a:off x="3525794" y="2248929"/>
                <a:ext cx="428368" cy="1878227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xmlns="" id="{A32BFA17-03D7-4F36-BA92-2EFCFA4105CF}"/>
                  </a:ext>
                </a:extLst>
              </p:cNvPr>
              <p:cNvCxnSpPr/>
              <p:nvPr/>
            </p:nvCxnSpPr>
            <p:spPr>
              <a:xfrm>
                <a:off x="3519488" y="2390775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xmlns="" id="{06212132-8C7F-4996-ADE9-5D283F824549}"/>
                  </a:ext>
                </a:extLst>
              </p:cNvPr>
              <p:cNvCxnSpPr/>
              <p:nvPr/>
            </p:nvCxnSpPr>
            <p:spPr>
              <a:xfrm>
                <a:off x="3524251" y="2543175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xmlns="" id="{96B656C7-8C39-44D4-931F-4AA0738ADF65}"/>
                  </a:ext>
                </a:extLst>
              </p:cNvPr>
              <p:cNvCxnSpPr/>
              <p:nvPr/>
            </p:nvCxnSpPr>
            <p:spPr>
              <a:xfrm>
                <a:off x="3519488" y="2705100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xmlns="" id="{B341445F-D18C-41C6-A319-6C9E8D310FB4}"/>
                  </a:ext>
                </a:extLst>
              </p:cNvPr>
              <p:cNvCxnSpPr/>
              <p:nvPr/>
            </p:nvCxnSpPr>
            <p:spPr>
              <a:xfrm>
                <a:off x="3519488" y="2857500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xmlns="" id="{955047C2-3201-4FFE-ACED-D9ED35C67B5B}"/>
                  </a:ext>
                </a:extLst>
              </p:cNvPr>
              <p:cNvCxnSpPr/>
              <p:nvPr/>
            </p:nvCxnSpPr>
            <p:spPr>
              <a:xfrm>
                <a:off x="3519488" y="30146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xmlns="" id="{CB67D391-3A7E-4615-A2D9-DF05D6EF3953}"/>
                  </a:ext>
                </a:extLst>
              </p:cNvPr>
              <p:cNvCxnSpPr/>
              <p:nvPr/>
            </p:nvCxnSpPr>
            <p:spPr>
              <a:xfrm>
                <a:off x="3519488" y="31670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xmlns="" id="{0587EABD-00E0-49E1-91BE-4A4BB3B67192}"/>
                  </a:ext>
                </a:extLst>
              </p:cNvPr>
              <p:cNvCxnSpPr/>
              <p:nvPr/>
            </p:nvCxnSpPr>
            <p:spPr>
              <a:xfrm>
                <a:off x="3519488" y="33194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xmlns="" id="{0E7DC689-A48D-4716-89EE-DED8C3289AFA}"/>
                  </a:ext>
                </a:extLst>
              </p:cNvPr>
              <p:cNvCxnSpPr/>
              <p:nvPr/>
            </p:nvCxnSpPr>
            <p:spPr>
              <a:xfrm>
                <a:off x="3519488" y="3471862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xmlns="" id="{BC7242EF-35E5-45C9-812F-2E5AFEBFC4E8}"/>
                  </a:ext>
                </a:extLst>
              </p:cNvPr>
              <p:cNvCxnSpPr/>
              <p:nvPr/>
            </p:nvCxnSpPr>
            <p:spPr>
              <a:xfrm>
                <a:off x="3519488" y="3624263"/>
                <a:ext cx="4381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92D4AD06-BF85-4651-AD78-1B74C35444CF}"/>
                  </a:ext>
                </a:extLst>
              </p:cNvPr>
              <p:cNvSpPr txBox="1"/>
              <p:nvPr/>
            </p:nvSpPr>
            <p:spPr>
              <a:xfrm rot="5400000">
                <a:off x="3607001" y="3733102"/>
                <a:ext cx="412453" cy="33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FFC000">
                        <a:lumMod val="75000"/>
                      </a:srgbClr>
                    </a:solidFill>
                    <a:effectLst/>
                    <a:uLnTx/>
                    <a:uFillTx/>
                  </a:rPr>
                  <a:t>...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4E50EF31-6FE9-411D-B086-C4CC43178BF3}"/>
                </a:ext>
              </a:extLst>
            </p:cNvPr>
            <p:cNvSpPr txBox="1"/>
            <p:nvPr/>
          </p:nvSpPr>
          <p:spPr>
            <a:xfrm>
              <a:off x="1054600" y="2728527"/>
              <a:ext cx="1152947" cy="339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Order Queue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20A5282B-CD97-48E6-BD25-851943402AFB}"/>
                </a:ext>
              </a:extLst>
            </p:cNvPr>
            <p:cNvSpPr txBox="1"/>
            <p:nvPr/>
          </p:nvSpPr>
          <p:spPr>
            <a:xfrm>
              <a:off x="5502333" y="2711435"/>
              <a:ext cx="1132729" cy="339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Serve Queue</a:t>
              </a:r>
            </a:p>
          </p:txBody>
        </p: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xmlns="" id="{817CB1A6-DC0A-4E71-8B23-CB31D0E25239}"/>
                </a:ext>
              </a:extLst>
            </p:cNvPr>
            <p:cNvCxnSpPr>
              <a:stCxn id="60" idx="2"/>
              <a:endCxn id="66" idx="0"/>
            </p:cNvCxnSpPr>
            <p:nvPr/>
          </p:nvCxnSpPr>
          <p:spPr>
            <a:xfrm rot="10800000" flipH="1" flipV="1">
              <a:off x="381511" y="403655"/>
              <a:ext cx="218276" cy="2797331"/>
            </a:xfrm>
            <a:prstGeom prst="bentConnector3">
              <a:avLst>
                <a:gd name="adj1" fmla="val -10473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xmlns="" id="{4097710C-BBAB-47EB-8A35-48EB13A55F90}"/>
                </a:ext>
              </a:extLst>
            </p:cNvPr>
            <p:cNvCxnSpPr>
              <a:stCxn id="63" idx="2"/>
              <a:endCxn id="66" idx="0"/>
            </p:cNvCxnSpPr>
            <p:nvPr/>
          </p:nvCxnSpPr>
          <p:spPr>
            <a:xfrm rot="10800000" flipH="1" flipV="1">
              <a:off x="381511" y="1116229"/>
              <a:ext cx="218276" cy="2084758"/>
            </a:xfrm>
            <a:prstGeom prst="bentConnector3">
              <a:avLst>
                <a:gd name="adj1" fmla="val -10473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xmlns="" id="{1A723207-A684-44B1-BEF3-2DA3C05C7DBF}"/>
                </a:ext>
              </a:extLst>
            </p:cNvPr>
            <p:cNvCxnSpPr>
              <a:stCxn id="64" idx="2"/>
              <a:endCxn id="66" idx="0"/>
            </p:cNvCxnSpPr>
            <p:nvPr/>
          </p:nvCxnSpPr>
          <p:spPr>
            <a:xfrm rot="10800000" flipH="1" flipV="1">
              <a:off x="381511" y="1853515"/>
              <a:ext cx="218276" cy="1347472"/>
            </a:xfrm>
            <a:prstGeom prst="bentConnector3">
              <a:avLst>
                <a:gd name="adj1" fmla="val -10473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xmlns="" id="{872C2687-C87A-4871-B9E8-19ABAB6E4222}"/>
                </a:ext>
              </a:extLst>
            </p:cNvPr>
            <p:cNvCxnSpPr>
              <a:stCxn id="66" idx="2"/>
              <a:endCxn id="57" idx="2"/>
            </p:cNvCxnSpPr>
            <p:nvPr/>
          </p:nvCxnSpPr>
          <p:spPr>
            <a:xfrm flipV="1">
              <a:off x="2478014" y="2439842"/>
              <a:ext cx="780196" cy="76114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xmlns="" id="{9CCC0F44-2CC6-453D-AB9F-A4444A5364F9}"/>
                </a:ext>
              </a:extLst>
            </p:cNvPr>
            <p:cNvCxnSpPr>
              <a:stCxn id="66" idx="2"/>
              <a:endCxn id="61" idx="2"/>
            </p:cNvCxnSpPr>
            <p:nvPr/>
          </p:nvCxnSpPr>
          <p:spPr>
            <a:xfrm>
              <a:off x="2478014" y="3200986"/>
              <a:ext cx="780196" cy="37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xmlns="" id="{CDBA2709-0AED-414F-A79C-969C96F76D45}"/>
                </a:ext>
              </a:extLst>
            </p:cNvPr>
            <p:cNvCxnSpPr>
              <a:stCxn id="66" idx="2"/>
              <a:endCxn id="62" idx="2"/>
            </p:cNvCxnSpPr>
            <p:nvPr/>
          </p:nvCxnSpPr>
          <p:spPr>
            <a:xfrm>
              <a:off x="2478014" y="3200986"/>
              <a:ext cx="780196" cy="762856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xmlns="" id="{464866E2-2D76-4EAA-BDA1-1D72796D519F}"/>
                </a:ext>
              </a:extLst>
            </p:cNvPr>
            <p:cNvCxnSpPr>
              <a:stCxn id="58" idx="2"/>
              <a:endCxn id="60" idx="6"/>
            </p:cNvCxnSpPr>
            <p:nvPr/>
          </p:nvCxnSpPr>
          <p:spPr>
            <a:xfrm rot="10800000">
              <a:off x="1734837" y="403657"/>
              <a:ext cx="4213380" cy="306861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xmlns="" id="{0FFA08B4-0220-4C24-8DEC-9480D44E2A95}"/>
                </a:ext>
              </a:extLst>
            </p:cNvPr>
            <p:cNvCxnSpPr>
              <a:stCxn id="58" idx="2"/>
              <a:endCxn id="63" idx="6"/>
            </p:cNvCxnSpPr>
            <p:nvPr/>
          </p:nvCxnSpPr>
          <p:spPr>
            <a:xfrm rot="10800000" flipV="1">
              <a:off x="1734837" y="710517"/>
              <a:ext cx="4213380" cy="405712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xmlns="" id="{013BE330-2331-4697-8D44-D8960123124B}"/>
                </a:ext>
              </a:extLst>
            </p:cNvPr>
            <p:cNvCxnSpPr>
              <a:stCxn id="58" idx="2"/>
              <a:endCxn id="64" idx="6"/>
            </p:cNvCxnSpPr>
            <p:nvPr/>
          </p:nvCxnSpPr>
          <p:spPr>
            <a:xfrm rot="10800000" flipV="1">
              <a:off x="1734837" y="710517"/>
              <a:ext cx="4213380" cy="1142998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xmlns="" id="{63B76BAC-38AA-4A49-86D4-6D931E02DCB9}"/>
                </a:ext>
              </a:extLst>
            </p:cNvPr>
            <p:cNvCxnSpPr>
              <a:stCxn id="59" idx="2"/>
              <a:endCxn id="60" idx="6"/>
            </p:cNvCxnSpPr>
            <p:nvPr/>
          </p:nvCxnSpPr>
          <p:spPr>
            <a:xfrm rot="10800000">
              <a:off x="1734837" y="403656"/>
              <a:ext cx="4212594" cy="1172774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xmlns="" id="{431A6E86-96F9-4949-A989-6C8225326F25}"/>
                </a:ext>
              </a:extLst>
            </p:cNvPr>
            <p:cNvCxnSpPr>
              <a:stCxn id="57" idx="6"/>
              <a:endCxn id="78" idx="0"/>
            </p:cNvCxnSpPr>
            <p:nvPr/>
          </p:nvCxnSpPr>
          <p:spPr>
            <a:xfrm>
              <a:off x="4151819" y="2439842"/>
              <a:ext cx="902374" cy="760568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xmlns="" id="{085AD2DF-DD45-4EC0-B65B-4443DFE4F6B8}"/>
                </a:ext>
              </a:extLst>
            </p:cNvPr>
            <p:cNvCxnSpPr>
              <a:stCxn id="61" idx="6"/>
              <a:endCxn id="78" idx="0"/>
            </p:cNvCxnSpPr>
            <p:nvPr/>
          </p:nvCxnSpPr>
          <p:spPr>
            <a:xfrm flipV="1">
              <a:off x="4151819" y="3200410"/>
              <a:ext cx="902374" cy="95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xmlns="" id="{A22F3AAA-C30C-4EB8-9FEE-B753C65476FF}"/>
                </a:ext>
              </a:extLst>
            </p:cNvPr>
            <p:cNvCxnSpPr>
              <a:stCxn id="62" idx="6"/>
              <a:endCxn id="78" idx="0"/>
            </p:cNvCxnSpPr>
            <p:nvPr/>
          </p:nvCxnSpPr>
          <p:spPr>
            <a:xfrm flipV="1">
              <a:off x="4151819" y="3200410"/>
              <a:ext cx="902374" cy="763432"/>
            </a:xfrm>
            <a:prstGeom prst="bentConnector3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xmlns="" id="{8C74E834-DCCD-4146-84A3-EBD42AE2D6A0}"/>
                </a:ext>
              </a:extLst>
            </p:cNvPr>
            <p:cNvCxnSpPr>
              <a:stCxn id="78" idx="2"/>
              <a:endCxn id="59" idx="6"/>
            </p:cNvCxnSpPr>
            <p:nvPr/>
          </p:nvCxnSpPr>
          <p:spPr>
            <a:xfrm flipV="1">
              <a:off x="6932420" y="1576430"/>
              <a:ext cx="12211" cy="1623979"/>
            </a:xfrm>
            <a:prstGeom prst="bentConnector3">
              <a:avLst>
                <a:gd name="adj1" fmla="val 1972083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xmlns="" id="{7CCBD4AD-9D19-4386-A3A0-0A4E6760CAA4}"/>
                </a:ext>
              </a:extLst>
            </p:cNvPr>
            <p:cNvCxnSpPr>
              <a:stCxn id="78" idx="2"/>
              <a:endCxn id="58" idx="6"/>
            </p:cNvCxnSpPr>
            <p:nvPr/>
          </p:nvCxnSpPr>
          <p:spPr>
            <a:xfrm flipV="1">
              <a:off x="6932420" y="710517"/>
              <a:ext cx="12359" cy="2489892"/>
            </a:xfrm>
            <a:prstGeom prst="bentConnector3">
              <a:avLst>
                <a:gd name="adj1" fmla="val 1949664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8356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283B270-9310-436E-9DCD-B554E9B2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Communication Diagram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C5BE14C-5DA3-4718-AFD2-03647B70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5</a:t>
            </a:fld>
            <a:endParaRPr lang="en-CA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xmlns="" id="{E76342F0-AEE1-43D6-B111-DCC89C7F5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150" y="856547"/>
            <a:ext cx="3920942" cy="53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A341FC-F7FD-4065-9FAA-0906104CF0B2}"/>
              </a:ext>
            </a:extLst>
          </p:cNvPr>
          <p:cNvSpPr txBox="1"/>
          <p:nvPr/>
        </p:nvSpPr>
        <p:spPr>
          <a:xfrm>
            <a:off x="7628789" y="255941"/>
            <a:ext cx="2976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b="1"/>
              <a:t>Elevator Control System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8DB5EB1-E7DF-4E68-9BD5-027F838D1411}"/>
              </a:ext>
            </a:extLst>
          </p:cNvPr>
          <p:cNvGrpSpPr/>
          <p:nvPr/>
        </p:nvGrpSpPr>
        <p:grpSpPr>
          <a:xfrm>
            <a:off x="599001" y="682171"/>
            <a:ext cx="5690901" cy="5516561"/>
            <a:chOff x="2387600" y="0"/>
            <a:chExt cx="6529388" cy="632936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2A11115-00CF-4CD8-97E7-0CB43763FE9C}"/>
                </a:ext>
              </a:extLst>
            </p:cNvPr>
            <p:cNvSpPr/>
            <p:nvPr/>
          </p:nvSpPr>
          <p:spPr>
            <a:xfrm>
              <a:off x="2662238" y="407987"/>
              <a:ext cx="2232025" cy="6651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CA" sz="16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D0543898-D0FC-40B5-8AB3-74A1B07BD53E}"/>
                </a:ext>
              </a:extLst>
            </p:cNvPr>
            <p:cNvSpPr/>
            <p:nvPr/>
          </p:nvSpPr>
          <p:spPr>
            <a:xfrm>
              <a:off x="7489825" y="1152525"/>
              <a:ext cx="1157288" cy="665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CA" sz="16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0D2D342-C83E-4157-8FF6-5057186BD762}"/>
                </a:ext>
              </a:extLst>
            </p:cNvPr>
            <p:cNvSpPr/>
            <p:nvPr/>
          </p:nvSpPr>
          <p:spPr>
            <a:xfrm>
              <a:off x="7926388" y="2124075"/>
              <a:ext cx="698500" cy="21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CA" sz="16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A3672261-A806-4BD8-9578-6846C4E755AC}"/>
                </a:ext>
              </a:extLst>
            </p:cNvPr>
            <p:cNvSpPr/>
            <p:nvPr/>
          </p:nvSpPr>
          <p:spPr>
            <a:xfrm>
              <a:off x="5073650" y="5426075"/>
              <a:ext cx="3579813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CA" sz="1600"/>
            </a:p>
          </p:txBody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xmlns="" id="{6344D2AB-86EE-4E5F-AF8C-081BBF40C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850" y="5726112"/>
              <a:ext cx="33718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CA" altLang="en-US" sz="1600">
                  <a:latin typeface="Arial" panose="020B0604020202020204" pitchFamily="34" charset="0"/>
                </a:rPr>
                <a:t>Gas Station Simulation</a:t>
              </a:r>
            </a:p>
          </p:txBody>
        </p:sp>
        <p:pic>
          <p:nvPicPr>
            <p:cNvPr id="16" name="Picture 10">
              <a:extLst>
                <a:ext uri="{FF2B5EF4-FFF2-40B4-BE49-F238E27FC236}">
                  <a16:creationId xmlns:a16="http://schemas.microsoft.com/office/drawing/2014/main" xmlns="" id="{0C5D8B24-C4DB-4A49-88E2-B3470D98DD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050" y="0"/>
              <a:ext cx="5708650" cy="6329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45316EA2-32FC-4E4D-B18E-E58856660BB7}"/>
                </a:ext>
              </a:extLst>
            </p:cNvPr>
            <p:cNvSpPr/>
            <p:nvPr/>
          </p:nvSpPr>
          <p:spPr>
            <a:xfrm>
              <a:off x="7489825" y="1152525"/>
              <a:ext cx="1157288" cy="665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CA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52C69C79-7FF0-41F3-B2DF-613D0DFE0FFB}"/>
                </a:ext>
              </a:extLst>
            </p:cNvPr>
            <p:cNvSpPr/>
            <p:nvPr/>
          </p:nvSpPr>
          <p:spPr>
            <a:xfrm>
              <a:off x="7926388" y="2124075"/>
              <a:ext cx="698500" cy="21669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CA" sz="1600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xmlns="" id="{CB5DEE6F-B143-419F-9BD1-73EB054A8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600" y="1177925"/>
              <a:ext cx="660400" cy="1566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CA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xmlns="" id="{12302841-B1D7-44D4-B4C7-0C9779985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2700" y="1701800"/>
              <a:ext cx="660400" cy="1566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CA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xmlns="" id="{D1F4B80A-DCEC-4C07-A479-7C50194DB903}"/>
                </a:ext>
              </a:extLst>
            </p:cNvPr>
            <p:cNvSpPr/>
            <p:nvPr/>
          </p:nvSpPr>
          <p:spPr>
            <a:xfrm>
              <a:off x="7878763" y="26987"/>
              <a:ext cx="1038225" cy="965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CA" sz="1600"/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xmlns="" id="{5F06D085-EC95-4902-A7F8-D910BAEFEA85}"/>
                </a:ext>
              </a:extLst>
            </p:cNvPr>
            <p:cNvSpPr/>
            <p:nvPr/>
          </p:nvSpPr>
          <p:spPr>
            <a:xfrm>
              <a:off x="7526338" y="3030537"/>
              <a:ext cx="1038225" cy="965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CA" sz="160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3D946D4-C697-4E7E-9D97-8F066FF0541A}"/>
              </a:ext>
            </a:extLst>
          </p:cNvPr>
          <p:cNvSpPr txBox="1"/>
          <p:nvPr/>
        </p:nvSpPr>
        <p:spPr>
          <a:xfrm>
            <a:off x="2193189" y="205142"/>
            <a:ext cx="1514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b="1"/>
              <a:t>Gas Station</a:t>
            </a:r>
          </a:p>
        </p:txBody>
      </p:sp>
    </p:spTree>
    <p:extLst>
      <p:ext uri="{BB962C8B-B14F-4D97-AF65-F5344CB8AC3E}">
        <p14:creationId xmlns:p14="http://schemas.microsoft.com/office/powerpoint/2010/main" val="122539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AF4E77CF-EA67-4896-A628-12BBA4745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98" y="1673368"/>
            <a:ext cx="5911974" cy="413681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099ECEA-C539-4647-8797-B7DB1005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Communication Diagram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E7102AF-C6D8-42BE-B5EB-C0577F3E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6AFBABC-671D-4FE8-B617-09E903DB3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711" y="1133340"/>
            <a:ext cx="3917485" cy="48364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2498F87-3A50-458D-9076-8A429412105F}"/>
              </a:ext>
            </a:extLst>
          </p:cNvPr>
          <p:cNvSpPr txBox="1"/>
          <p:nvPr/>
        </p:nvSpPr>
        <p:spPr>
          <a:xfrm>
            <a:off x="921350" y="1072422"/>
            <a:ext cx="41523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b="1"/>
              <a:t>Amazoom Automated Warehouse</a:t>
            </a:r>
          </a:p>
        </p:txBody>
      </p:sp>
    </p:spTree>
    <p:extLst>
      <p:ext uri="{BB962C8B-B14F-4D97-AF65-F5344CB8AC3E}">
        <p14:creationId xmlns:p14="http://schemas.microsoft.com/office/powerpoint/2010/main" val="175006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AEEF83-B24D-4B8E-8FFA-B45563D5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Object Interaction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8AF9F8-C8A7-44E5-BCB9-74543C885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708" y="2191658"/>
            <a:ext cx="10058400" cy="830997"/>
          </a:xfrm>
        </p:spPr>
        <p:txBody>
          <a:bodyPr/>
          <a:lstStyle/>
          <a:p>
            <a:r>
              <a:rPr lang="en-CA"/>
              <a:t>Provide an overview of the interaction, give a </a:t>
            </a:r>
            <a:r>
              <a:rPr lang="en-CA" i="1"/>
              <a:t>strong-enough</a:t>
            </a:r>
            <a:r>
              <a:rPr lang="en-CA"/>
              <a:t> indication of what needs to communicate with what.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2359A7-46E3-4A6F-BEBE-CE1289D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Communication Diagram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8672A2E-BF26-4A46-BFCC-FD4A3558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7</a:t>
            </a:fld>
            <a:endParaRPr lang="en-C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EC224C1F-1A1C-4B1C-92BA-2AABD58215F6}"/>
              </a:ext>
            </a:extLst>
          </p:cNvPr>
          <p:cNvSpPr txBox="1">
            <a:spLocks/>
          </p:cNvSpPr>
          <p:nvPr/>
        </p:nvSpPr>
        <p:spPr>
          <a:xfrm>
            <a:off x="1075508" y="3403601"/>
            <a:ext cx="10058400" cy="2092881"/>
          </a:xfrm>
          <a:prstGeom prst="rect">
            <a:avLst/>
          </a:prstGeom>
          <a:noFill/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Can be used to document each use-case, or use-case scenario.</a:t>
            </a:r>
          </a:p>
          <a:p>
            <a:endParaRPr lang="en-CA"/>
          </a:p>
          <a:p>
            <a:r>
              <a:rPr lang="en-CA"/>
              <a:t>Can also be used to provide a  </a:t>
            </a:r>
            <a:r>
              <a:rPr lang="en-CA" b="1">
                <a:solidFill>
                  <a:schemeClr val="accent2"/>
                </a:solidFill>
              </a:rPr>
              <a:t>high-level overview</a:t>
            </a:r>
            <a:r>
              <a:rPr lang="en-CA"/>
              <a:t> of the system components.  If the diagram shows the overall system design, we sometimes call it a </a:t>
            </a:r>
            <a:r>
              <a:rPr lang="en-CA" b="1"/>
              <a:t>System Overview Diagram</a:t>
            </a:r>
            <a:r>
              <a:rPr lang="en-CA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52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293964-C621-46B4-A773-B4FF5353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7" y="330146"/>
            <a:ext cx="10058400" cy="778109"/>
          </a:xfrm>
        </p:spPr>
        <p:txBody>
          <a:bodyPr/>
          <a:lstStyle/>
          <a:p>
            <a:r>
              <a:rPr lang="en-CA"/>
              <a:t>UML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47462-EABB-4E61-99DC-4777C99C8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9" y="1407886"/>
            <a:ext cx="11248571" cy="4862870"/>
          </a:xfrm>
        </p:spPr>
        <p:txBody>
          <a:bodyPr/>
          <a:lstStyle/>
          <a:p>
            <a:pPr marL="457200" indent="-457200">
              <a:spcAft>
                <a:spcPts val="1200"/>
              </a:spcAft>
            </a:pPr>
            <a:r>
              <a:rPr lang="en-CA" b="1"/>
              <a:t>Use-Case Diagram:</a:t>
            </a:r>
            <a:r>
              <a:rPr lang="en-CA"/>
              <a:t>  shows all use-cases, initiated by actors</a:t>
            </a:r>
          </a:p>
          <a:p>
            <a:pPr marL="457200" indent="-457200">
              <a:spcAft>
                <a:spcPts val="1200"/>
              </a:spcAft>
            </a:pPr>
            <a:r>
              <a:rPr lang="en-CA" b="1"/>
              <a:t>Class Diagram:</a:t>
            </a:r>
            <a:r>
              <a:rPr lang="en-CA"/>
              <a:t> structure of class hierarchies, associations between classes</a:t>
            </a:r>
          </a:p>
          <a:p>
            <a:pPr marL="457200" indent="-457200">
              <a:spcAft>
                <a:spcPts val="1200"/>
              </a:spcAft>
            </a:pPr>
            <a:r>
              <a:rPr lang="en-CA" b="1"/>
              <a:t>Sequence Diagram:</a:t>
            </a:r>
            <a:r>
              <a:rPr lang="en-CA"/>
              <a:t> documents sequence/timings of events for each use-case scenario</a:t>
            </a:r>
          </a:p>
          <a:p>
            <a:pPr marL="457200" indent="-457200">
              <a:spcAft>
                <a:spcPts val="1200"/>
              </a:spcAft>
            </a:pPr>
            <a:r>
              <a:rPr lang="en-CA" b="1"/>
              <a:t>Communication Diagram:</a:t>
            </a:r>
            <a:r>
              <a:rPr lang="en-CA"/>
              <a:t> pictoral version of sequence diagram, can be used to replace a sequence diagram in a given use-case scenario</a:t>
            </a:r>
          </a:p>
          <a:p>
            <a:pPr marL="457200" indent="-457200">
              <a:spcAft>
                <a:spcPts val="1200"/>
              </a:spcAft>
            </a:pPr>
            <a:endParaRPr lang="en-CA"/>
          </a:p>
          <a:p>
            <a:pPr marL="457200" indent="-457200">
              <a:spcAft>
                <a:spcPts val="1200"/>
              </a:spcAft>
            </a:pPr>
            <a:r>
              <a:rPr lang="en-CA" sz="2600" b="1">
                <a:solidFill>
                  <a:schemeClr val="tx2"/>
                </a:solidFill>
              </a:rPr>
              <a:t>Non UML</a:t>
            </a:r>
          </a:p>
          <a:p>
            <a:pPr marL="457200" indent="-457200">
              <a:spcAft>
                <a:spcPts val="1200"/>
              </a:spcAft>
            </a:pPr>
            <a:r>
              <a:rPr lang="en-CA" b="1"/>
              <a:t>Object Interaction Diagram: </a:t>
            </a:r>
            <a:r>
              <a:rPr lang="en-CA"/>
              <a:t>communication diagram without messages, plus extras to improve clarity of interactions</a:t>
            </a:r>
          </a:p>
          <a:p>
            <a:pPr marL="457200" indent="-457200">
              <a:spcAft>
                <a:spcPts val="1200"/>
              </a:spcAft>
            </a:pPr>
            <a:r>
              <a:rPr lang="en-CA" b="1"/>
              <a:t>System Overview Diagram: </a:t>
            </a:r>
            <a:r>
              <a:rPr lang="en-CA"/>
              <a:t>high-level interaction of major system components</a:t>
            </a:r>
            <a:endParaRPr lang="en-CA" b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F03D36-8002-4646-9836-43734D22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Communication Diagram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D48CF76-F2E0-4B9F-9469-A62E804F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12828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lides.potx" id="{9AD238D2-7818-49F7-8643-9B29FE785E43}" vid="{013CE4D2-CA63-4BA3-8FD7-F45FEDB8C9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LectureSlides</Template>
  <TotalTime>365</TotalTime>
  <Words>377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Myriad Pro</vt:lpstr>
      <vt:lpstr>Open Sans</vt:lpstr>
      <vt:lpstr>Times New Roman</vt:lpstr>
      <vt:lpstr>Wingdings</vt:lpstr>
      <vt:lpstr>Retrospect</vt:lpstr>
      <vt:lpstr>Lecture 15 – Communication Diagrams</vt:lpstr>
      <vt:lpstr>Object Diagram</vt:lpstr>
      <vt:lpstr>Communication Diagram</vt:lpstr>
      <vt:lpstr>Object Interaction Diagram</vt:lpstr>
      <vt:lpstr>PowerPoint Presentation</vt:lpstr>
      <vt:lpstr>PowerPoint Presentation</vt:lpstr>
      <vt:lpstr>Object Interaction Diagram</vt:lpstr>
      <vt:lpstr>UML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 – Interaction and Overview Diagrams</dc:title>
  <dc:creator>Antonio Sanchez</dc:creator>
  <cp:lastModifiedBy>Antonio Sánchez</cp:lastModifiedBy>
  <cp:revision>18</cp:revision>
  <dcterms:created xsi:type="dcterms:W3CDTF">2017-10-26T16:51:28Z</dcterms:created>
  <dcterms:modified xsi:type="dcterms:W3CDTF">2018-01-09T19:12:15Z</dcterms:modified>
</cp:coreProperties>
</file>