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1"/>
  </p:notesMasterIdLst>
  <p:sldIdLst>
    <p:sldId id="256" r:id="rId2"/>
    <p:sldId id="274" r:id="rId3"/>
    <p:sldId id="275" r:id="rId4"/>
    <p:sldId id="276" r:id="rId5"/>
    <p:sldId id="257" r:id="rId6"/>
    <p:sldId id="259" r:id="rId7"/>
    <p:sldId id="258" r:id="rId8"/>
    <p:sldId id="260" r:id="rId9"/>
    <p:sldId id="261" r:id="rId10"/>
    <p:sldId id="263" r:id="rId11"/>
    <p:sldId id="265" r:id="rId12"/>
    <p:sldId id="267" r:id="rId13"/>
    <p:sldId id="268" r:id="rId14"/>
    <p:sldId id="262" r:id="rId15"/>
    <p:sldId id="264" r:id="rId16"/>
    <p:sldId id="269" r:id="rId17"/>
    <p:sldId id="270" r:id="rId18"/>
    <p:sldId id="272" r:id="rId19"/>
    <p:sldId id="273" r:id="rId20"/>
    <p:sldId id="271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 Software Engineering" id="{5D8130B2-2E4C-416C-AAB1-4B728089E40F}">
          <p14:sldIdLst>
            <p14:sldId id="256"/>
            <p14:sldId id="274"/>
            <p14:sldId id="275"/>
            <p14:sldId id="276"/>
            <p14:sldId id="257"/>
            <p14:sldId id="259"/>
            <p14:sldId id="258"/>
            <p14:sldId id="260"/>
            <p14:sldId id="261"/>
            <p14:sldId id="263"/>
            <p14:sldId id="265"/>
            <p14:sldId id="267"/>
            <p14:sldId id="268"/>
            <p14:sldId id="262"/>
            <p14:sldId id="264"/>
            <p14:sldId id="269"/>
            <p14:sldId id="270"/>
            <p14:sldId id="272"/>
            <p14:sldId id="273"/>
            <p14:sldId id="271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Producers and Consumers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907941"/>
          </a:xfrm>
        </p:spPr>
        <p:txBody>
          <a:bodyPr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41248" indent="-360000">
              <a:buClrTx/>
              <a:buFont typeface="Arial" panose="020B0604020202020204" pitchFamily="34" charset="0"/>
              <a:buChar char="•"/>
              <a:defRPr/>
            </a:lvl3pPr>
            <a:lvl4pPr marL="1024128" indent="-457200">
              <a:buClrTx/>
              <a:buFont typeface="Arial" panose="020B0604020202020204" pitchFamily="34" charset="0"/>
              <a:buChar char="•"/>
              <a:defRPr/>
            </a:lvl4pPr>
            <a:lvl5pPr marL="1207008" indent="-4572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1862" y="1790569"/>
            <a:ext cx="5874511" cy="6270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>
                <a:solidFill>
                  <a:schemeClr val="accent5"/>
                </a:solidFill>
                <a:latin typeface="Open Sans"/>
              </a:defRPr>
            </a:lvl1pPr>
            <a:lvl2pPr marL="201168" indent="0">
              <a:buFontTx/>
              <a:buNone/>
              <a:defRPr/>
            </a:lvl2pPr>
            <a:lvl3pPr marL="384048" indent="0">
              <a:buFontTx/>
              <a:buNone/>
              <a:defRPr/>
            </a:lvl3pPr>
            <a:lvl4pPr marL="566928" indent="0">
              <a:buFontTx/>
              <a:buNone/>
              <a:defRPr/>
            </a:lvl4pPr>
            <a:lvl5pPr marL="749808" indent="0">
              <a:buFontTx/>
              <a:buNone/>
              <a:defRPr/>
            </a:lvl5pPr>
          </a:lstStyle>
          <a:p>
            <a:pPr lvl="0"/>
            <a:r>
              <a:rPr lang="en-US"/>
              <a:t>Click to add Learning Goals title</a:t>
            </a:r>
          </a:p>
        </p:txBody>
      </p:sp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246769"/>
          </a:xfrm>
          <a:noFill/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Producers and Consumers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Producers and Consumers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Producers and Consumers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Producers and Consumers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5" r:id="rId3"/>
    <p:sldLayoutId id="2147483696" r:id="rId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16 – Producers and Consumers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29994" y="2664094"/>
            <a:ext cx="10916529" cy="2985433"/>
          </a:xfrm>
        </p:spPr>
        <p:txBody>
          <a:bodyPr/>
          <a:lstStyle/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producer-consumer pattern </a:t>
            </a:r>
            <a:r>
              <a:rPr lang="en-CA"/>
              <a:t>for distributing work between threads</a:t>
            </a:r>
          </a:p>
          <a:p>
            <a:r>
              <a:rPr lang="en-CA"/>
              <a:t>Solve the </a:t>
            </a:r>
            <a:r>
              <a:rPr lang="en-CA" b="1">
                <a:solidFill>
                  <a:schemeClr val="accent2"/>
                </a:solidFill>
              </a:rPr>
              <a:t>producer-consumer problem</a:t>
            </a:r>
            <a:r>
              <a:rPr lang="en-CA"/>
              <a:t> using semaphores and/or condition variables</a:t>
            </a:r>
          </a:p>
          <a:p>
            <a:r>
              <a:rPr lang="en-CA"/>
              <a:t>Implement various types of </a:t>
            </a:r>
            <a:r>
              <a:rPr lang="en-CA" b="1">
                <a:solidFill>
                  <a:schemeClr val="accent2"/>
                </a:solidFill>
              </a:rPr>
              <a:t>thread-safe queues</a:t>
            </a:r>
            <a:r>
              <a:rPr lang="en-CA"/>
              <a:t> and identify when each should be applied</a:t>
            </a:r>
          </a:p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generator pattern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and when it applies</a:t>
            </a:r>
          </a:p>
          <a:p>
            <a:r>
              <a:rPr lang="en-CA"/>
              <a:t>Given a problem description, identify and justify the optimal approach for distributing work between threads/processes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A3F727-7B26-409F-BAA5-DAB4972A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CA"/>
              <a:t>Producers and Consumers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0EB0D9-93F1-46BA-8C56-E6CC40BE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349478" y="64686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xmlns="" id="{89CC70AB-F8EB-4D77-8C11-32575415AE9C}"/>
              </a:ext>
            </a:extLst>
          </p:cNvPr>
          <p:cNvSpPr/>
          <p:nvPr/>
        </p:nvSpPr>
        <p:spPr>
          <a:xfrm>
            <a:off x="5704070" y="3060982"/>
            <a:ext cx="655362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BC94A7E5-C210-4BEC-AD8E-89F7A510A63D}"/>
              </a:ext>
            </a:extLst>
          </p:cNvPr>
          <p:cNvGrpSpPr/>
          <p:nvPr/>
        </p:nvGrpSpPr>
        <p:grpSpPr>
          <a:xfrm>
            <a:off x="3926925" y="3492548"/>
            <a:ext cx="1921902" cy="375812"/>
            <a:chOff x="3660094" y="3578469"/>
            <a:chExt cx="1921902" cy="375812"/>
          </a:xfrm>
        </p:grpSpPr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xmlns="" id="{9FE94B23-D450-48D5-A144-EEAEEC5F3D07}"/>
                </a:ext>
              </a:extLst>
            </p:cNvPr>
            <p:cNvSpPr/>
            <p:nvPr/>
          </p:nvSpPr>
          <p:spPr>
            <a:xfrm rot="19938565">
              <a:off x="3660094" y="387481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3C39862-569D-41AC-AF6E-66855216934F}"/>
                </a:ext>
              </a:extLst>
            </p:cNvPr>
            <p:cNvSpPr txBox="1"/>
            <p:nvPr/>
          </p:nvSpPr>
          <p:spPr>
            <a:xfrm rot="19906684">
              <a:off x="3950186" y="3578469"/>
              <a:ext cx="1163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wait(false)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C275DAF0-E071-40B3-A542-672555F47951}"/>
              </a:ext>
            </a:extLst>
          </p:cNvPr>
          <p:cNvGrpSpPr/>
          <p:nvPr/>
        </p:nvGrpSpPr>
        <p:grpSpPr>
          <a:xfrm>
            <a:off x="6200223" y="3477893"/>
            <a:ext cx="1921902" cy="369332"/>
            <a:chOff x="5933392" y="3563814"/>
            <a:chExt cx="1921902" cy="369332"/>
          </a:xfrm>
        </p:grpSpPr>
        <p:sp>
          <p:nvSpPr>
            <p:cNvPr id="93" name="Arrow: Right 92">
              <a:extLst>
                <a:ext uri="{FF2B5EF4-FFF2-40B4-BE49-F238E27FC236}">
                  <a16:creationId xmlns:a16="http://schemas.microsoft.com/office/drawing/2014/main" xmlns="" id="{DF83D656-F46D-4885-B51C-06EBC9DEE5C2}"/>
                </a:ext>
              </a:extLst>
            </p:cNvPr>
            <p:cNvSpPr/>
            <p:nvPr/>
          </p:nvSpPr>
          <p:spPr>
            <a:xfrm rot="1661435" flipH="1">
              <a:off x="5933392" y="384941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9415258-2E3D-45F1-81EF-69F0D19E7F03}"/>
                </a:ext>
              </a:extLst>
            </p:cNvPr>
            <p:cNvSpPr txBox="1"/>
            <p:nvPr/>
          </p:nvSpPr>
          <p:spPr>
            <a:xfrm rot="1709155">
              <a:off x="6419605" y="3563814"/>
              <a:ext cx="1206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notify_all()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A90F3630-7C59-44C0-83AB-E83B976471F1}"/>
              </a:ext>
            </a:extLst>
          </p:cNvPr>
          <p:cNvGrpSpPr/>
          <p:nvPr/>
        </p:nvGrpSpPr>
        <p:grpSpPr>
          <a:xfrm rot="18277965">
            <a:off x="4040814" y="3712902"/>
            <a:ext cx="1921902" cy="374364"/>
            <a:chOff x="3685494" y="5214668"/>
            <a:chExt cx="1921902" cy="374364"/>
          </a:xfrm>
        </p:grpSpPr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xmlns="" id="{04C9300A-4C2F-483A-9821-857F72AEE0EB}"/>
                </a:ext>
              </a:extLst>
            </p:cNvPr>
            <p:cNvSpPr/>
            <p:nvPr/>
          </p:nvSpPr>
          <p:spPr>
            <a:xfrm rot="1661435" flipV="1">
              <a:off x="3685494" y="521466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7072D55B-42ED-448C-9C46-E8C5B8F49F2E}"/>
                </a:ext>
              </a:extLst>
            </p:cNvPr>
            <p:cNvSpPr txBox="1"/>
            <p:nvPr/>
          </p:nvSpPr>
          <p:spPr>
            <a:xfrm rot="1709155">
              <a:off x="3951897" y="5219700"/>
              <a:ext cx="1206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notify_all()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07552DFE-391E-4531-9FD1-60D0CD0630EE}"/>
              </a:ext>
            </a:extLst>
          </p:cNvPr>
          <p:cNvGrpSpPr/>
          <p:nvPr/>
        </p:nvGrpSpPr>
        <p:grpSpPr>
          <a:xfrm rot="3320942">
            <a:off x="6078138" y="3697333"/>
            <a:ext cx="1921902" cy="388041"/>
            <a:chOff x="5958792" y="5189268"/>
            <a:chExt cx="1921902" cy="388041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xmlns="" id="{E0221AAB-008C-46D5-9E73-A8ED1FE35EFE}"/>
                </a:ext>
              </a:extLst>
            </p:cNvPr>
            <p:cNvSpPr/>
            <p:nvPr/>
          </p:nvSpPr>
          <p:spPr>
            <a:xfrm rot="19938565" flipH="1" flipV="1">
              <a:off x="5958792" y="518926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F0DD8906-F4E8-4820-A5A6-4D059172C33B}"/>
                </a:ext>
              </a:extLst>
            </p:cNvPr>
            <p:cNvSpPr txBox="1"/>
            <p:nvPr/>
          </p:nvSpPr>
          <p:spPr>
            <a:xfrm rot="19906684">
              <a:off x="6452746" y="5207977"/>
              <a:ext cx="1123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wait(true)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9938C-9E75-430A-9777-1C88A5B3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A746A2-6FE0-430D-81E9-58B0EEFD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36" y="1600849"/>
            <a:ext cx="10058400" cy="523220"/>
          </a:xfrm>
        </p:spPr>
        <p:txBody>
          <a:bodyPr/>
          <a:lstStyle/>
          <a:p>
            <a:r>
              <a:rPr lang="en-CA" sz="2800" b="1"/>
              <a:t>Solution #2: </a:t>
            </a:r>
            <a:r>
              <a:rPr lang="en-CA" sz="2800"/>
              <a:t> One Condition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1DD303-54D2-443C-8E59-E3092410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31089013-23AA-4AEA-B986-35F20AE08F65}"/>
              </a:ext>
            </a:extLst>
          </p:cNvPr>
          <p:cNvSpPr/>
          <p:nvPr/>
        </p:nvSpPr>
        <p:spPr>
          <a:xfrm>
            <a:off x="3049162" y="4211774"/>
            <a:ext cx="1353326" cy="58488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Producer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CBFC7E07-BC4E-4ECC-A917-F0571A2FA13D}"/>
              </a:ext>
            </a:extLst>
          </p:cNvPr>
          <p:cNvSpPr/>
          <p:nvPr/>
        </p:nvSpPr>
        <p:spPr>
          <a:xfrm>
            <a:off x="7621395" y="4203836"/>
            <a:ext cx="1459927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47E727F1-60F7-42BF-B9EC-904E307CA932}"/>
              </a:ext>
            </a:extLst>
          </p:cNvPr>
          <p:cNvSpPr/>
          <p:nvPr/>
        </p:nvSpPr>
        <p:spPr>
          <a:xfrm rot="16200000">
            <a:off x="5837155" y="3783395"/>
            <a:ext cx="428368" cy="14344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50717AE-5D08-47A3-9415-04FCAFAABAA7}"/>
              </a:ext>
            </a:extLst>
          </p:cNvPr>
          <p:cNvSpPr txBox="1"/>
          <p:nvPr/>
        </p:nvSpPr>
        <p:spPr>
          <a:xfrm>
            <a:off x="5653115" y="430831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Empty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476A93B-3FB7-4933-9395-1DD9DF4458F5}"/>
              </a:ext>
            </a:extLst>
          </p:cNvPr>
          <p:cNvSpPr txBox="1"/>
          <p:nvPr/>
        </p:nvSpPr>
        <p:spPr>
          <a:xfrm>
            <a:off x="5789333" y="4314660"/>
            <a:ext cx="69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Full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xmlns="" id="{D56D905D-CF3E-4F26-BEBD-02A2B6268E6A}"/>
              </a:ext>
            </a:extLst>
          </p:cNvPr>
          <p:cNvSpPr/>
          <p:nvPr/>
        </p:nvSpPr>
        <p:spPr>
          <a:xfrm>
            <a:off x="4543127" y="4371950"/>
            <a:ext cx="6159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xmlns="" id="{585B064F-3716-4DB1-8F6A-CCF209C208B7}"/>
              </a:ext>
            </a:extLst>
          </p:cNvPr>
          <p:cNvSpPr/>
          <p:nvPr/>
        </p:nvSpPr>
        <p:spPr>
          <a:xfrm>
            <a:off x="6886277" y="4346550"/>
            <a:ext cx="6159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08831BD-CB30-423A-B515-AB9934ABD105}"/>
              </a:ext>
            </a:extLst>
          </p:cNvPr>
          <p:cNvSpPr txBox="1"/>
          <p:nvPr/>
        </p:nvSpPr>
        <p:spPr>
          <a:xfrm>
            <a:off x="5750414" y="306944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4CC97B5-13F6-467D-BA15-B1F472FF2000}"/>
              </a:ext>
            </a:extLst>
          </p:cNvPr>
          <p:cNvSpPr txBox="1"/>
          <p:nvPr/>
        </p:nvSpPr>
        <p:spPr>
          <a:xfrm>
            <a:off x="5727268" y="308624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false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817979A-FD5D-4FB6-833C-388769F9C6D3}"/>
              </a:ext>
            </a:extLst>
          </p:cNvPr>
          <p:cNvSpPr txBox="1"/>
          <p:nvPr/>
        </p:nvSpPr>
        <p:spPr>
          <a:xfrm>
            <a:off x="5863108" y="271521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7030A0"/>
                </a:solidFill>
              </a:rPr>
              <a:t>cv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xmlns="" id="{5063C358-2380-45D4-A42C-B423D6AE7144}"/>
              </a:ext>
            </a:extLst>
          </p:cNvPr>
          <p:cNvSpPr/>
          <p:nvPr/>
        </p:nvSpPr>
        <p:spPr>
          <a:xfrm>
            <a:off x="455730" y="2686777"/>
            <a:ext cx="2514972" cy="115037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>
                <a:solidFill>
                  <a:schemeClr val="tx1"/>
                </a:solidFill>
              </a:rPr>
              <a:t>Produce:</a:t>
            </a:r>
            <a:endParaRPr lang="en-CA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cv.wait() until full ==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push(data)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flag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cv.notify_all()</a:t>
            </a:r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xmlns="" id="{081995EE-E042-4AC2-A5C3-2E6EB83F3A5F}"/>
              </a:ext>
            </a:extLst>
          </p:cNvPr>
          <p:cNvSpPr/>
          <p:nvPr/>
        </p:nvSpPr>
        <p:spPr>
          <a:xfrm>
            <a:off x="9135530" y="2723598"/>
            <a:ext cx="2535128" cy="117657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>
                <a:solidFill>
                  <a:schemeClr val="tx1"/>
                </a:solidFill>
              </a:rPr>
              <a:t>Consume:</a:t>
            </a:r>
            <a:endParaRPr lang="en-CA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cv.wait() until full ==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pop(data)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flag = false;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cv.notify_all()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0DC82D-F82E-4DF2-9BBB-B776435904F7}"/>
              </a:ext>
            </a:extLst>
          </p:cNvPr>
          <p:cNvSpPr txBox="1"/>
          <p:nvPr/>
        </p:nvSpPr>
        <p:spPr>
          <a:xfrm>
            <a:off x="786581" y="5496233"/>
            <a:ext cx="793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/>
              <a:t>Advantage:</a:t>
            </a:r>
            <a:r>
              <a:rPr lang="en-CA" sz="2000"/>
              <a:t> 	simpler design</a:t>
            </a:r>
          </a:p>
          <a:p>
            <a:r>
              <a:rPr lang="en-CA" sz="2000" b="1"/>
              <a:t>Disadvantage:	</a:t>
            </a:r>
            <a:r>
              <a:rPr lang="en-CA" sz="2000"/>
              <a:t>all producers/consumers must be woken up every time</a:t>
            </a:r>
            <a:endParaRPr lang="en-CA" sz="2000" b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F03DCD-040A-4ACE-8C3A-AE543AB9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2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86" grpId="0"/>
      <p:bldP spid="86" grpId="1"/>
      <p:bldP spid="87" grpId="0" animBg="1"/>
      <p:bldP spid="87" grpId="1" animBg="1"/>
      <p:bldP spid="88" grpId="0" animBg="1"/>
      <p:bldP spid="88" grpId="1" animBg="1"/>
      <p:bldP spid="96" grpId="0"/>
      <p:bldP spid="96" grpId="1"/>
      <p:bldP spid="97" grpId="0"/>
      <p:bldP spid="97" grpId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BDDF5-EDE8-4B13-8035-594601B4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94FC02-D5B7-4F81-B1C0-DF8B93E93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15" y="1492162"/>
            <a:ext cx="10748625" cy="2123658"/>
          </a:xfrm>
        </p:spPr>
        <p:txBody>
          <a:bodyPr/>
          <a:lstStyle/>
          <a:p>
            <a:r>
              <a:rPr lang="en-CA" b="1"/>
              <a:t>Solution 2:</a:t>
            </a:r>
            <a:r>
              <a:rPr lang="en-CA"/>
              <a:t> Two Condition Variables</a:t>
            </a:r>
          </a:p>
          <a:p>
            <a:pPr marL="726948" lvl="1" indent="-342900"/>
            <a:r>
              <a:rPr lang="en-CA" sz="2200"/>
              <a:t>Boolean </a:t>
            </a:r>
            <a:r>
              <a:rPr lang="en-CA" sz="2200" b="1">
                <a:solidFill>
                  <a:schemeClr val="accent2"/>
                </a:solidFill>
              </a:rPr>
              <a:t>flag</a:t>
            </a:r>
            <a:r>
              <a:rPr lang="en-CA" sz="2200"/>
              <a:t> to indicate if slot is </a:t>
            </a:r>
            <a:r>
              <a:rPr lang="en-CA" sz="2200" b="1">
                <a:solidFill>
                  <a:srgbClr val="7030A0"/>
                </a:solidFill>
              </a:rPr>
              <a:t>full</a:t>
            </a:r>
            <a:r>
              <a:rPr lang="en-CA" sz="2200"/>
              <a:t>, initialized to false</a:t>
            </a:r>
          </a:p>
          <a:p>
            <a:pPr marL="726948" lvl="1" indent="-342900"/>
            <a:r>
              <a:rPr lang="en-CA" sz="2200"/>
              <a:t>Two </a:t>
            </a:r>
            <a:r>
              <a:rPr lang="en-CA" sz="2200" b="1">
                <a:solidFill>
                  <a:schemeClr val="accent2"/>
                </a:solidFill>
              </a:rPr>
              <a:t>condition variables </a:t>
            </a:r>
            <a:r>
              <a:rPr lang="en-CA" sz="2200"/>
              <a:t>to wait for changes of flag status, </a:t>
            </a:r>
            <a:r>
              <a:rPr lang="en-CA" sz="2200" b="1">
                <a:solidFill>
                  <a:srgbClr val="7030A0"/>
                </a:solidFill>
              </a:rPr>
              <a:t>pcv</a:t>
            </a:r>
            <a:r>
              <a:rPr lang="en-CA" sz="2200"/>
              <a:t> and </a:t>
            </a:r>
            <a:r>
              <a:rPr lang="en-CA" sz="2200" b="1">
                <a:solidFill>
                  <a:srgbClr val="7030A0"/>
                </a:solidFill>
              </a:rPr>
              <a:t>ccv</a:t>
            </a:r>
          </a:p>
          <a:p>
            <a:pPr marL="726948" lvl="1" indent="-342900"/>
            <a:r>
              <a:rPr lang="en-CA" sz="2200"/>
              <a:t>Producer </a:t>
            </a:r>
            <a:r>
              <a:rPr lang="en-CA" sz="2200" b="1">
                <a:solidFill>
                  <a:schemeClr val="accent2"/>
                </a:solidFill>
              </a:rPr>
              <a:t>waits</a:t>
            </a:r>
            <a:r>
              <a:rPr lang="en-CA" sz="2200"/>
              <a:t> on </a:t>
            </a:r>
            <a:r>
              <a:rPr lang="en-CA" sz="2200" b="1">
                <a:solidFill>
                  <a:srgbClr val="7030A0"/>
                </a:solidFill>
              </a:rPr>
              <a:t>pcv </a:t>
            </a:r>
            <a:r>
              <a:rPr lang="en-CA" sz="2200"/>
              <a:t>for flag to be false, pushes data, sets </a:t>
            </a:r>
            <a:r>
              <a:rPr lang="en-CA" sz="2200" b="1">
                <a:solidFill>
                  <a:srgbClr val="7030A0"/>
                </a:solidFill>
              </a:rPr>
              <a:t>full</a:t>
            </a:r>
            <a:r>
              <a:rPr lang="en-CA" sz="2200"/>
              <a:t> to true, </a:t>
            </a:r>
            <a:r>
              <a:rPr lang="en-CA" sz="2200" b="1">
                <a:solidFill>
                  <a:schemeClr val="accent2"/>
                </a:solidFill>
              </a:rPr>
              <a:t>notifies</a:t>
            </a:r>
            <a:r>
              <a:rPr lang="en-CA" sz="2200"/>
              <a:t> </a:t>
            </a:r>
            <a:r>
              <a:rPr lang="en-CA" sz="2200" b="1">
                <a:solidFill>
                  <a:srgbClr val="7030A0"/>
                </a:solidFill>
              </a:rPr>
              <a:t>ccv </a:t>
            </a:r>
          </a:p>
          <a:p>
            <a:pPr marL="726948" lvl="1" indent="-342900"/>
            <a:r>
              <a:rPr lang="en-CA" sz="2200"/>
              <a:t>Consumer </a:t>
            </a:r>
            <a:r>
              <a:rPr lang="en-CA" sz="2200" b="1">
                <a:solidFill>
                  <a:schemeClr val="accent2"/>
                </a:solidFill>
              </a:rPr>
              <a:t>waits</a:t>
            </a:r>
            <a:r>
              <a:rPr lang="en-CA" sz="2200"/>
              <a:t> on </a:t>
            </a:r>
            <a:r>
              <a:rPr lang="en-CA" sz="2200" b="1">
                <a:solidFill>
                  <a:srgbClr val="7030A0"/>
                </a:solidFill>
              </a:rPr>
              <a:t>ccv </a:t>
            </a:r>
            <a:r>
              <a:rPr lang="en-CA" sz="2200"/>
              <a:t>for flag to be true, pops data, sets </a:t>
            </a:r>
            <a:r>
              <a:rPr lang="en-CA" sz="2200" b="1">
                <a:solidFill>
                  <a:srgbClr val="7030A0"/>
                </a:solidFill>
              </a:rPr>
              <a:t>full</a:t>
            </a:r>
            <a:r>
              <a:rPr lang="en-CA" sz="2200"/>
              <a:t> to false, </a:t>
            </a:r>
            <a:r>
              <a:rPr lang="en-CA" sz="2200" b="1">
                <a:solidFill>
                  <a:schemeClr val="accent2"/>
                </a:solidFill>
              </a:rPr>
              <a:t>notifies</a:t>
            </a:r>
            <a:r>
              <a:rPr lang="en-CA" sz="2200"/>
              <a:t> </a:t>
            </a:r>
            <a:r>
              <a:rPr lang="en-CA" sz="2200" b="1">
                <a:solidFill>
                  <a:srgbClr val="7030A0"/>
                </a:solidFill>
              </a:rPr>
              <a:t>pcv </a:t>
            </a:r>
            <a:endParaRPr lang="en-CA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AE733B-1634-487E-877D-961279B9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99CF1AC8-B61B-4E29-8440-CB12B68B3A02}"/>
              </a:ext>
            </a:extLst>
          </p:cNvPr>
          <p:cNvSpPr/>
          <p:nvPr/>
        </p:nvSpPr>
        <p:spPr>
          <a:xfrm>
            <a:off x="1803842" y="4088784"/>
            <a:ext cx="4100051" cy="192265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>
                <a:solidFill>
                  <a:schemeClr val="tx1"/>
                </a:solidFill>
              </a:rPr>
              <a:t>Produce:</a:t>
            </a:r>
            <a:endParaRPr lang="en-CA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pcv.wait() until full ==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push(data)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flag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ccv.notify_one()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xmlns="" id="{A12216A7-43C1-43AA-BCC1-8F9613CE33A7}"/>
              </a:ext>
            </a:extLst>
          </p:cNvPr>
          <p:cNvSpPr/>
          <p:nvPr/>
        </p:nvSpPr>
        <p:spPr>
          <a:xfrm>
            <a:off x="6270714" y="4068889"/>
            <a:ext cx="3972231" cy="196645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>
                <a:solidFill>
                  <a:schemeClr val="tx1"/>
                </a:solidFill>
              </a:rPr>
              <a:t>Consume:</a:t>
            </a:r>
            <a:endParaRPr lang="en-CA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ccv.wait() until full ==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data = pop()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flag = false;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pcv.notify_one()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D75A523-A49C-41F0-AA02-D593900B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1001841-8758-4CAD-9ABB-C08035D3564B}"/>
              </a:ext>
            </a:extLst>
          </p:cNvPr>
          <p:cNvSpPr/>
          <p:nvPr/>
        </p:nvSpPr>
        <p:spPr>
          <a:xfrm>
            <a:off x="1582994" y="5624052"/>
            <a:ext cx="8888361" cy="4522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06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03AD424-0402-427B-86F8-D94AE0B3DFEA}"/>
              </a:ext>
            </a:extLst>
          </p:cNvPr>
          <p:cNvSpPr txBox="1"/>
          <p:nvPr/>
        </p:nvSpPr>
        <p:spPr>
          <a:xfrm>
            <a:off x="5740656" y="547782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false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AC4FD0C5-72B0-4CA1-8E8D-2A9E632AD75D}"/>
              </a:ext>
            </a:extLst>
          </p:cNvPr>
          <p:cNvSpPr/>
          <p:nvPr/>
        </p:nvSpPr>
        <p:spPr>
          <a:xfrm>
            <a:off x="5717458" y="5452566"/>
            <a:ext cx="655362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4ACACF8-F080-4E52-AC03-BE8B44B43658}"/>
              </a:ext>
            </a:extLst>
          </p:cNvPr>
          <p:cNvSpPr txBox="1"/>
          <p:nvPr/>
        </p:nvSpPr>
        <p:spPr>
          <a:xfrm>
            <a:off x="5763802" y="546103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3CFD014-C1D8-4D6F-A4D9-FD5AE41981EE}"/>
              </a:ext>
            </a:extLst>
          </p:cNvPr>
          <p:cNvSpPr txBox="1"/>
          <p:nvPr/>
        </p:nvSpPr>
        <p:spPr>
          <a:xfrm>
            <a:off x="5788005" y="510679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7030A0"/>
                </a:solidFill>
              </a:rPr>
              <a:t>ccv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xmlns="" id="{89CC70AB-F8EB-4D77-8C11-32575415AE9C}"/>
              </a:ext>
            </a:extLst>
          </p:cNvPr>
          <p:cNvSpPr/>
          <p:nvPr/>
        </p:nvSpPr>
        <p:spPr>
          <a:xfrm>
            <a:off x="5712542" y="3166566"/>
            <a:ext cx="655362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BC94A7E5-C210-4BEC-AD8E-89F7A510A63D}"/>
              </a:ext>
            </a:extLst>
          </p:cNvPr>
          <p:cNvGrpSpPr/>
          <p:nvPr/>
        </p:nvGrpSpPr>
        <p:grpSpPr>
          <a:xfrm>
            <a:off x="3935397" y="3598132"/>
            <a:ext cx="1921902" cy="375812"/>
            <a:chOff x="3660094" y="3578469"/>
            <a:chExt cx="1921902" cy="375812"/>
          </a:xfrm>
        </p:grpSpPr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xmlns="" id="{9FE94B23-D450-48D5-A144-EEAEEC5F3D07}"/>
                </a:ext>
              </a:extLst>
            </p:cNvPr>
            <p:cNvSpPr/>
            <p:nvPr/>
          </p:nvSpPr>
          <p:spPr>
            <a:xfrm rot="19938565">
              <a:off x="3660094" y="387481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3C39862-569D-41AC-AF6E-66855216934F}"/>
                </a:ext>
              </a:extLst>
            </p:cNvPr>
            <p:cNvSpPr txBox="1"/>
            <p:nvPr/>
          </p:nvSpPr>
          <p:spPr>
            <a:xfrm rot="19906684">
              <a:off x="3950186" y="3578469"/>
              <a:ext cx="1163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wait(false)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C275DAF0-E071-40B3-A542-672555F47951}"/>
              </a:ext>
            </a:extLst>
          </p:cNvPr>
          <p:cNvGrpSpPr/>
          <p:nvPr/>
        </p:nvGrpSpPr>
        <p:grpSpPr>
          <a:xfrm>
            <a:off x="6208695" y="3583477"/>
            <a:ext cx="1921902" cy="369332"/>
            <a:chOff x="5933392" y="3563814"/>
            <a:chExt cx="1921902" cy="369332"/>
          </a:xfrm>
        </p:grpSpPr>
        <p:sp>
          <p:nvSpPr>
            <p:cNvPr id="93" name="Arrow: Right 92">
              <a:extLst>
                <a:ext uri="{FF2B5EF4-FFF2-40B4-BE49-F238E27FC236}">
                  <a16:creationId xmlns:a16="http://schemas.microsoft.com/office/drawing/2014/main" xmlns="" id="{DF83D656-F46D-4885-B51C-06EBC9DEE5C2}"/>
                </a:ext>
              </a:extLst>
            </p:cNvPr>
            <p:cNvSpPr/>
            <p:nvPr/>
          </p:nvSpPr>
          <p:spPr>
            <a:xfrm rot="1661435" flipH="1">
              <a:off x="5933392" y="384941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9415258-2E3D-45F1-81EF-69F0D19E7F03}"/>
                </a:ext>
              </a:extLst>
            </p:cNvPr>
            <p:cNvSpPr txBox="1"/>
            <p:nvPr/>
          </p:nvSpPr>
          <p:spPr>
            <a:xfrm rot="1709155">
              <a:off x="6348270" y="3563814"/>
              <a:ext cx="1349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notify_one()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07552DFE-391E-4531-9FD1-60D0CD0630EE}"/>
              </a:ext>
            </a:extLst>
          </p:cNvPr>
          <p:cNvGrpSpPr/>
          <p:nvPr/>
        </p:nvGrpSpPr>
        <p:grpSpPr>
          <a:xfrm>
            <a:off x="6214429" y="5189265"/>
            <a:ext cx="1921902" cy="388041"/>
            <a:chOff x="5958792" y="5189268"/>
            <a:chExt cx="1921902" cy="388041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xmlns="" id="{E0221AAB-008C-46D5-9E73-A8ED1FE35EFE}"/>
                </a:ext>
              </a:extLst>
            </p:cNvPr>
            <p:cNvSpPr/>
            <p:nvPr/>
          </p:nvSpPr>
          <p:spPr>
            <a:xfrm rot="19938565" flipH="1" flipV="1">
              <a:off x="5958792" y="518926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F0DD8906-F4E8-4820-A5A6-4D059172C33B}"/>
                </a:ext>
              </a:extLst>
            </p:cNvPr>
            <p:cNvSpPr txBox="1"/>
            <p:nvPr/>
          </p:nvSpPr>
          <p:spPr>
            <a:xfrm rot="19906684">
              <a:off x="6452746" y="5207977"/>
              <a:ext cx="1123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wait(true)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9938C-9E75-430A-9777-1C88A5B3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A746A2-6FE0-430D-81E9-58B0EEFD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36" y="1600849"/>
            <a:ext cx="10058400" cy="523220"/>
          </a:xfrm>
        </p:spPr>
        <p:txBody>
          <a:bodyPr/>
          <a:lstStyle/>
          <a:p>
            <a:r>
              <a:rPr lang="en-CA" sz="2800" b="1"/>
              <a:t>Solution #2: </a:t>
            </a:r>
            <a:r>
              <a:rPr lang="en-CA" sz="2800"/>
              <a:t> Two Condition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1DD303-54D2-443C-8E59-E3092410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CBFC7E07-BC4E-4ECC-A917-F0571A2FA13D}"/>
              </a:ext>
            </a:extLst>
          </p:cNvPr>
          <p:cNvSpPr/>
          <p:nvPr/>
        </p:nvSpPr>
        <p:spPr>
          <a:xfrm>
            <a:off x="7629867" y="4309420"/>
            <a:ext cx="1459927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47E727F1-60F7-42BF-B9EC-904E307CA932}"/>
              </a:ext>
            </a:extLst>
          </p:cNvPr>
          <p:cNvSpPr/>
          <p:nvPr/>
        </p:nvSpPr>
        <p:spPr>
          <a:xfrm rot="16200000">
            <a:off x="5845627" y="3888979"/>
            <a:ext cx="428368" cy="14344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50717AE-5D08-47A3-9415-04FCAFAABAA7}"/>
              </a:ext>
            </a:extLst>
          </p:cNvPr>
          <p:cNvSpPr txBox="1"/>
          <p:nvPr/>
        </p:nvSpPr>
        <p:spPr>
          <a:xfrm>
            <a:off x="5661587" y="441389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Empty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476A93B-3FB7-4933-9395-1DD9DF4458F5}"/>
              </a:ext>
            </a:extLst>
          </p:cNvPr>
          <p:cNvSpPr txBox="1"/>
          <p:nvPr/>
        </p:nvSpPr>
        <p:spPr>
          <a:xfrm>
            <a:off x="5797805" y="4420244"/>
            <a:ext cx="69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Full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xmlns="" id="{D56D905D-CF3E-4F26-BEBD-02A2B6268E6A}"/>
              </a:ext>
            </a:extLst>
          </p:cNvPr>
          <p:cNvSpPr/>
          <p:nvPr/>
        </p:nvSpPr>
        <p:spPr>
          <a:xfrm>
            <a:off x="4551599" y="4477534"/>
            <a:ext cx="6159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xmlns="" id="{585B064F-3716-4DB1-8F6A-CCF209C208B7}"/>
              </a:ext>
            </a:extLst>
          </p:cNvPr>
          <p:cNvSpPr/>
          <p:nvPr/>
        </p:nvSpPr>
        <p:spPr>
          <a:xfrm>
            <a:off x="6894749" y="4452134"/>
            <a:ext cx="6159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08831BD-CB30-423A-B515-AB9934ABD105}"/>
              </a:ext>
            </a:extLst>
          </p:cNvPr>
          <p:cNvSpPr txBox="1"/>
          <p:nvPr/>
        </p:nvSpPr>
        <p:spPr>
          <a:xfrm>
            <a:off x="5758886" y="317503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4CC97B5-13F6-467D-BA15-B1F472FF2000}"/>
              </a:ext>
            </a:extLst>
          </p:cNvPr>
          <p:cNvSpPr txBox="1"/>
          <p:nvPr/>
        </p:nvSpPr>
        <p:spPr>
          <a:xfrm>
            <a:off x="5735740" y="317216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false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817979A-FD5D-4FB6-833C-388769F9C6D3}"/>
              </a:ext>
            </a:extLst>
          </p:cNvPr>
          <p:cNvSpPr txBox="1"/>
          <p:nvPr/>
        </p:nvSpPr>
        <p:spPr>
          <a:xfrm>
            <a:off x="5783089" y="282079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7030A0"/>
                </a:solidFill>
              </a:rPr>
              <a:t>pcv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xmlns="" id="{5063C358-2380-45D4-A42C-B423D6AE7144}"/>
              </a:ext>
            </a:extLst>
          </p:cNvPr>
          <p:cNvSpPr/>
          <p:nvPr/>
        </p:nvSpPr>
        <p:spPr>
          <a:xfrm>
            <a:off x="464201" y="2792361"/>
            <a:ext cx="2623127" cy="115037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>
                <a:solidFill>
                  <a:schemeClr val="tx1"/>
                </a:solidFill>
              </a:rPr>
              <a:t>Produce:</a:t>
            </a:r>
            <a:endParaRPr lang="en-CA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pcv.wait() until full ==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push(data)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flag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ccv.notify_one()</a:t>
            </a:r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xmlns="" id="{081995EE-E042-4AC2-A5C3-2E6EB83F3A5F}"/>
              </a:ext>
            </a:extLst>
          </p:cNvPr>
          <p:cNvSpPr/>
          <p:nvPr/>
        </p:nvSpPr>
        <p:spPr>
          <a:xfrm>
            <a:off x="9144002" y="2829182"/>
            <a:ext cx="2535128" cy="117657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>
                <a:solidFill>
                  <a:schemeClr val="tx1"/>
                </a:solidFill>
              </a:rPr>
              <a:t>Consume:</a:t>
            </a:r>
            <a:endParaRPr lang="en-CA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ccv.wait() until full ==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data = pop()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flag = false;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pcv.notify_one()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A90F3630-7C59-44C0-83AB-E83B976471F1}"/>
              </a:ext>
            </a:extLst>
          </p:cNvPr>
          <p:cNvGrpSpPr/>
          <p:nvPr/>
        </p:nvGrpSpPr>
        <p:grpSpPr>
          <a:xfrm>
            <a:off x="4000126" y="5214666"/>
            <a:ext cx="1921902" cy="374362"/>
            <a:chOff x="3685494" y="5214668"/>
            <a:chExt cx="1921902" cy="374362"/>
          </a:xfrm>
        </p:grpSpPr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xmlns="" id="{04C9300A-4C2F-483A-9821-857F72AEE0EB}"/>
                </a:ext>
              </a:extLst>
            </p:cNvPr>
            <p:cNvSpPr/>
            <p:nvPr/>
          </p:nvSpPr>
          <p:spPr>
            <a:xfrm rot="1661435" flipV="1">
              <a:off x="3685494" y="521466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7072D55B-42ED-448C-9C46-E8C5B8F49F2E}"/>
                </a:ext>
              </a:extLst>
            </p:cNvPr>
            <p:cNvSpPr txBox="1"/>
            <p:nvPr/>
          </p:nvSpPr>
          <p:spPr>
            <a:xfrm rot="1709155">
              <a:off x="3880562" y="5219698"/>
              <a:ext cx="1349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notify_one()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31089013-23AA-4AEA-B986-35F20AE08F65}"/>
              </a:ext>
            </a:extLst>
          </p:cNvPr>
          <p:cNvSpPr/>
          <p:nvPr/>
        </p:nvSpPr>
        <p:spPr>
          <a:xfrm>
            <a:off x="3057634" y="4317358"/>
            <a:ext cx="1353326" cy="58488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C235C15-0B8B-4CE3-8D9F-B1541F2A8D9F}"/>
              </a:ext>
            </a:extLst>
          </p:cNvPr>
          <p:cNvSpPr txBox="1"/>
          <p:nvPr/>
        </p:nvSpPr>
        <p:spPr>
          <a:xfrm>
            <a:off x="5740657" y="545816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false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10C2AE-2086-4BAD-8D25-97C5E92B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0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2" grpId="0"/>
      <p:bldP spid="32" grpId="1"/>
      <p:bldP spid="82" grpId="0"/>
      <p:bldP spid="82" grpId="1"/>
      <p:bldP spid="86" grpId="0"/>
      <p:bldP spid="86" grpId="1"/>
      <p:bldP spid="87" grpId="0" animBg="1"/>
      <p:bldP spid="87" grpId="1" animBg="1"/>
      <p:bldP spid="88" grpId="0" animBg="1"/>
      <p:bldP spid="88" grpId="1" animBg="1"/>
      <p:bldP spid="96" grpId="0"/>
      <p:bldP spid="96" grpId="1"/>
      <p:bldP spid="97" grpId="0"/>
      <p:bldP spid="97" grpId="1"/>
      <p:bldP spid="37" grpId="0"/>
      <p:bldP spid="3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8AC6D-1BBE-4DFE-BA3B-158D14EA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359C32-68A4-4181-8DE7-431B0CE2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47" y="1737969"/>
            <a:ext cx="10058400" cy="461665"/>
          </a:xfrm>
        </p:spPr>
        <p:txBody>
          <a:bodyPr/>
          <a:lstStyle/>
          <a:p>
            <a:r>
              <a:rPr lang="en-CA"/>
              <a:t>What if two consumers try to remove an item at the same time?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3A4D4D-702B-43EB-90F9-76417430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11A97FB-D3B1-441C-8418-29E40D0DE6A4}"/>
              </a:ext>
            </a:extLst>
          </p:cNvPr>
          <p:cNvSpPr/>
          <p:nvPr/>
        </p:nvSpPr>
        <p:spPr>
          <a:xfrm>
            <a:off x="4182479" y="3923650"/>
            <a:ext cx="425450" cy="4254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CE61E-4691-46BF-9433-B1CCC34A1248}"/>
              </a:ext>
            </a:extLst>
          </p:cNvPr>
          <p:cNvSpPr txBox="1"/>
          <p:nvPr/>
        </p:nvSpPr>
        <p:spPr>
          <a:xfrm>
            <a:off x="4042779" y="43349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7030A0"/>
                </a:solidFill>
              </a:rPr>
              <a:t>csem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29F31AF7-9190-478C-8D8F-6F67B4D147F3}"/>
              </a:ext>
            </a:extLst>
          </p:cNvPr>
          <p:cNvSpPr txBox="1">
            <a:spLocks/>
          </p:cNvSpPr>
          <p:nvPr/>
        </p:nvSpPr>
        <p:spPr>
          <a:xfrm>
            <a:off x="748234" y="5164511"/>
            <a:ext cx="10804669" cy="830997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Since there is only one slot, only one consumer can “consume” at a time, others need to wait until next item is produced.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7646306-B77E-417F-9BC0-5CC9F9647594}"/>
              </a:ext>
            </a:extLst>
          </p:cNvPr>
          <p:cNvGrpSpPr/>
          <p:nvPr/>
        </p:nvGrpSpPr>
        <p:grpSpPr>
          <a:xfrm rot="1666366">
            <a:off x="4739591" y="4088054"/>
            <a:ext cx="1921902" cy="388041"/>
            <a:chOff x="5958792" y="5189268"/>
            <a:chExt cx="1921902" cy="388041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xmlns="" id="{C8B22013-365B-4BA9-B277-89467A10C1AA}"/>
                </a:ext>
              </a:extLst>
            </p:cNvPr>
            <p:cNvSpPr/>
            <p:nvPr/>
          </p:nvSpPr>
          <p:spPr>
            <a:xfrm rot="19938565" flipH="1" flipV="1">
              <a:off x="5958792" y="518926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768589F-FDB3-4497-8C0C-7082E7966BB2}"/>
                </a:ext>
              </a:extLst>
            </p:cNvPr>
            <p:cNvSpPr txBox="1"/>
            <p:nvPr/>
          </p:nvSpPr>
          <p:spPr>
            <a:xfrm rot="19906684">
              <a:off x="6649915" y="5207977"/>
              <a:ext cx="728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wait()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3AEC19F-9B2A-4588-B418-0811CC1979FA}"/>
              </a:ext>
            </a:extLst>
          </p:cNvPr>
          <p:cNvSpPr/>
          <p:nvPr/>
        </p:nvSpPr>
        <p:spPr>
          <a:xfrm>
            <a:off x="6666305" y="3847303"/>
            <a:ext cx="1459927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48C3EE5-CFDA-40EF-B9E8-69366926018B}"/>
              </a:ext>
            </a:extLst>
          </p:cNvPr>
          <p:cNvGrpSpPr/>
          <p:nvPr/>
        </p:nvGrpSpPr>
        <p:grpSpPr>
          <a:xfrm>
            <a:off x="4665849" y="3483371"/>
            <a:ext cx="1921902" cy="388041"/>
            <a:chOff x="5958792" y="5189268"/>
            <a:chExt cx="1921902" cy="388041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xmlns="" id="{7C0505D2-785E-4673-AB2E-84CC863E949D}"/>
                </a:ext>
              </a:extLst>
            </p:cNvPr>
            <p:cNvSpPr/>
            <p:nvPr/>
          </p:nvSpPr>
          <p:spPr>
            <a:xfrm rot="19938565" flipH="1" flipV="1">
              <a:off x="5958792" y="518926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1D29089-8AE8-4448-AB3B-AD2C7B179502}"/>
                </a:ext>
              </a:extLst>
            </p:cNvPr>
            <p:cNvSpPr txBox="1"/>
            <p:nvPr/>
          </p:nvSpPr>
          <p:spPr>
            <a:xfrm rot="19906684">
              <a:off x="6649915" y="5207977"/>
              <a:ext cx="728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wait()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B2EA537-99C2-464D-A3CD-023AC8FBDC42}"/>
              </a:ext>
            </a:extLst>
          </p:cNvPr>
          <p:cNvSpPr/>
          <p:nvPr/>
        </p:nvSpPr>
        <p:spPr>
          <a:xfrm>
            <a:off x="6415582" y="2721509"/>
            <a:ext cx="1459927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xmlns="" id="{6E669EE6-8285-4B0D-9464-CF83E56A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6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8AC6D-1BBE-4DFE-BA3B-158D14EA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359C32-68A4-4181-8DE7-431B0CE2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47" y="1737969"/>
            <a:ext cx="10058400" cy="461665"/>
          </a:xfrm>
        </p:spPr>
        <p:txBody>
          <a:bodyPr/>
          <a:lstStyle/>
          <a:p>
            <a:r>
              <a:rPr lang="en-CA"/>
              <a:t>What if two producers try to add an item at the same time?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3A4D4D-702B-43EB-90F9-76417430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58F0F2A-4833-4130-87D9-60EA9BB19371}"/>
              </a:ext>
            </a:extLst>
          </p:cNvPr>
          <p:cNvGrpSpPr/>
          <p:nvPr/>
        </p:nvGrpSpPr>
        <p:grpSpPr>
          <a:xfrm>
            <a:off x="4181204" y="3332662"/>
            <a:ext cx="1921902" cy="375812"/>
            <a:chOff x="3660094" y="3578469"/>
            <a:chExt cx="1921902" cy="375812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xmlns="" id="{D1A659EB-DF23-4FE1-AEA1-55DA6668E962}"/>
                </a:ext>
              </a:extLst>
            </p:cNvPr>
            <p:cNvSpPr/>
            <p:nvPr/>
          </p:nvSpPr>
          <p:spPr>
            <a:xfrm rot="19938565">
              <a:off x="3660094" y="387481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7CC8E58-08F1-4468-8FB0-47AE199E73F9}"/>
                </a:ext>
              </a:extLst>
            </p:cNvPr>
            <p:cNvSpPr txBox="1"/>
            <p:nvPr/>
          </p:nvSpPr>
          <p:spPr>
            <a:xfrm rot="19906684">
              <a:off x="4167553" y="3578469"/>
              <a:ext cx="728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wait()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BD9C46A-F579-450E-8275-5A50972E8296}"/>
              </a:ext>
            </a:extLst>
          </p:cNvPr>
          <p:cNvSpPr/>
          <p:nvPr/>
        </p:nvSpPr>
        <p:spPr>
          <a:xfrm>
            <a:off x="3303441" y="4051888"/>
            <a:ext cx="1353326" cy="58488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11A97FB-D3B1-441C-8418-29E40D0DE6A4}"/>
              </a:ext>
            </a:extLst>
          </p:cNvPr>
          <p:cNvSpPr/>
          <p:nvPr/>
        </p:nvSpPr>
        <p:spPr>
          <a:xfrm>
            <a:off x="6080106" y="2891264"/>
            <a:ext cx="425450" cy="4254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CE61E-4691-46BF-9433-B1CCC34A1248}"/>
              </a:ext>
            </a:extLst>
          </p:cNvPr>
          <p:cNvSpPr txBox="1"/>
          <p:nvPr/>
        </p:nvSpPr>
        <p:spPr>
          <a:xfrm>
            <a:off x="5940406" y="2535664"/>
            <a:ext cx="69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7030A0"/>
                </a:solidFill>
              </a:rPr>
              <a:t>psem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3143B07-9FCA-4376-9EEE-1F3CC7B34D31}"/>
              </a:ext>
            </a:extLst>
          </p:cNvPr>
          <p:cNvGrpSpPr/>
          <p:nvPr/>
        </p:nvGrpSpPr>
        <p:grpSpPr>
          <a:xfrm rot="1664145">
            <a:off x="4097628" y="2786971"/>
            <a:ext cx="1921902" cy="375812"/>
            <a:chOff x="3660094" y="3578469"/>
            <a:chExt cx="1921902" cy="375812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xmlns="" id="{702F042D-917A-4BF9-A93C-CDB737893947}"/>
                </a:ext>
              </a:extLst>
            </p:cNvPr>
            <p:cNvSpPr/>
            <p:nvPr/>
          </p:nvSpPr>
          <p:spPr>
            <a:xfrm rot="19938565">
              <a:off x="3660094" y="387481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A0C370D-5D84-4D60-867D-639EE148CE4C}"/>
                </a:ext>
              </a:extLst>
            </p:cNvPr>
            <p:cNvSpPr txBox="1"/>
            <p:nvPr/>
          </p:nvSpPr>
          <p:spPr>
            <a:xfrm rot="19906684">
              <a:off x="4167553" y="3578469"/>
              <a:ext cx="728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wait()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0648B4E-095C-4A7C-B5CD-52FF8FBFBEC8}"/>
              </a:ext>
            </a:extLst>
          </p:cNvPr>
          <p:cNvSpPr/>
          <p:nvPr/>
        </p:nvSpPr>
        <p:spPr>
          <a:xfrm>
            <a:off x="2708589" y="2808107"/>
            <a:ext cx="1353326" cy="58488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29F31AF7-9190-478C-8D8F-6F67B4D147F3}"/>
              </a:ext>
            </a:extLst>
          </p:cNvPr>
          <p:cNvSpPr txBox="1">
            <a:spLocks/>
          </p:cNvSpPr>
          <p:nvPr/>
        </p:nvSpPr>
        <p:spPr>
          <a:xfrm>
            <a:off x="836724" y="5321827"/>
            <a:ext cx="10804669" cy="830997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Since there is only one slot, only one producer can “produce” at a time, others need to wait until item is consumed.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E57DB4BB-E344-41D0-AF51-BF5A643A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2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63394-64FE-4E5D-B508-FF98CCC5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8E6DA8-A55D-48F7-9563-EF80AC6D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6F96390B-52EF-4A16-9E88-389C4AF24981}"/>
              </a:ext>
            </a:extLst>
          </p:cNvPr>
          <p:cNvSpPr txBox="1"/>
          <p:nvPr/>
        </p:nvSpPr>
        <p:spPr>
          <a:xfrm>
            <a:off x="883218" y="1621968"/>
            <a:ext cx="1042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Producers are usually faster than consumers, since </a:t>
            </a:r>
            <a:r>
              <a:rPr lang="en-CA" sz="2400" b="1">
                <a:solidFill>
                  <a:schemeClr val="accent2"/>
                </a:solidFill>
              </a:rPr>
              <a:t>consumers</a:t>
            </a:r>
            <a:r>
              <a:rPr lang="en-CA" sz="2400"/>
              <a:t> are the ones actually </a:t>
            </a:r>
            <a:r>
              <a:rPr lang="en-CA" sz="2400" b="1">
                <a:solidFill>
                  <a:schemeClr val="accent2"/>
                </a:solidFill>
              </a:rPr>
              <a:t>processing data</a:t>
            </a:r>
            <a:r>
              <a:rPr lang="en-CA" sz="2400"/>
              <a:t>.  We may not want our producers to block, so they can continue gathering more data in their own threads.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E5F9E9E5-E002-4DD0-9A4C-65A0AA797EF8}"/>
              </a:ext>
            </a:extLst>
          </p:cNvPr>
          <p:cNvSpPr txBox="1"/>
          <p:nvPr/>
        </p:nvSpPr>
        <p:spPr>
          <a:xfrm>
            <a:off x="912034" y="3053924"/>
            <a:ext cx="1042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How can we allow more than one producer to produce at a time?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xmlns="" id="{7239B842-BF24-4D47-BF38-E67202E3A4BA}"/>
              </a:ext>
            </a:extLst>
          </p:cNvPr>
          <p:cNvGrpSpPr/>
          <p:nvPr/>
        </p:nvGrpSpPr>
        <p:grpSpPr>
          <a:xfrm>
            <a:off x="2909087" y="3823248"/>
            <a:ext cx="6214807" cy="2096186"/>
            <a:chOff x="3148825" y="3973890"/>
            <a:chExt cx="6214807" cy="2096186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xmlns="" id="{2260B68B-D62D-4770-A7C3-1D1EB5CDD534}"/>
                </a:ext>
              </a:extLst>
            </p:cNvPr>
            <p:cNvSpPr/>
            <p:nvPr/>
          </p:nvSpPr>
          <p:spPr>
            <a:xfrm>
              <a:off x="3148922" y="4723190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567A9DF7-8E6A-4808-B1BB-56C94AC07964}"/>
                </a:ext>
              </a:extLst>
            </p:cNvPr>
            <p:cNvSpPr/>
            <p:nvPr/>
          </p:nvSpPr>
          <p:spPr>
            <a:xfrm>
              <a:off x="7903705" y="4723189"/>
              <a:ext cx="1459927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xmlns="" id="{151771F9-C1EE-43E8-98E2-C3F368FA61CD}"/>
                </a:ext>
              </a:extLst>
            </p:cNvPr>
            <p:cNvCxnSpPr>
              <a:cxnSpLocks/>
              <a:stCxn id="146" idx="6"/>
              <a:endCxn id="160" idx="0"/>
            </p:cNvCxnSpPr>
            <p:nvPr/>
          </p:nvCxnSpPr>
          <p:spPr>
            <a:xfrm>
              <a:off x="4502248" y="5015633"/>
              <a:ext cx="875096" cy="716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xmlns="" id="{E016DB89-AC0E-4936-80C9-76A330944CD1}"/>
                </a:ext>
              </a:extLst>
            </p:cNvPr>
            <p:cNvCxnSpPr>
              <a:cxnSpLocks/>
              <a:stCxn id="160" idx="2"/>
              <a:endCxn id="147" idx="2"/>
            </p:cNvCxnSpPr>
            <p:nvPr/>
          </p:nvCxnSpPr>
          <p:spPr>
            <a:xfrm flipV="1">
              <a:off x="6891495" y="5015632"/>
              <a:ext cx="1012210" cy="71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5D142007-B472-4224-AD31-59DDFC4E34FA}"/>
                </a:ext>
              </a:extLst>
            </p:cNvPr>
            <p:cNvSpPr/>
            <p:nvPr/>
          </p:nvSpPr>
          <p:spPr>
            <a:xfrm>
              <a:off x="3148825" y="3973890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xmlns="" id="{FACBFC95-EF77-4D36-9AF9-9B8FC8DF502F}"/>
                </a:ext>
              </a:extLst>
            </p:cNvPr>
            <p:cNvCxnSpPr>
              <a:cxnSpLocks/>
              <a:stCxn id="150" idx="6"/>
              <a:endCxn id="160" idx="0"/>
            </p:cNvCxnSpPr>
            <p:nvPr/>
          </p:nvCxnSpPr>
          <p:spPr>
            <a:xfrm>
              <a:off x="4502151" y="4266333"/>
              <a:ext cx="875193" cy="750016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5765A828-EDDA-4EFA-8909-D94F57CA7BE2}"/>
                </a:ext>
              </a:extLst>
            </p:cNvPr>
            <p:cNvSpPr/>
            <p:nvPr/>
          </p:nvSpPr>
          <p:spPr>
            <a:xfrm>
              <a:off x="3148825" y="5485190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xmlns="" id="{36823936-84B9-4773-9BA7-1CDAE869F533}"/>
                </a:ext>
              </a:extLst>
            </p:cNvPr>
            <p:cNvCxnSpPr>
              <a:cxnSpLocks/>
              <a:stCxn id="152" idx="6"/>
              <a:endCxn id="160" idx="0"/>
            </p:cNvCxnSpPr>
            <p:nvPr/>
          </p:nvCxnSpPr>
          <p:spPr>
            <a:xfrm flipV="1">
              <a:off x="4502151" y="5016349"/>
              <a:ext cx="875193" cy="761284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2873651F-4E78-4B91-A877-0FC17A65985D}"/>
                </a:ext>
              </a:extLst>
            </p:cNvPr>
            <p:cNvSpPr/>
            <p:nvPr/>
          </p:nvSpPr>
          <p:spPr>
            <a:xfrm>
              <a:off x="7903527" y="3975289"/>
              <a:ext cx="1459927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7810923E-DF1A-4273-8A62-D187123F41BF}"/>
                </a:ext>
              </a:extLst>
            </p:cNvPr>
            <p:cNvSpPr/>
            <p:nvPr/>
          </p:nvSpPr>
          <p:spPr>
            <a:xfrm>
              <a:off x="7903527" y="5483689"/>
              <a:ext cx="1459927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xmlns="" id="{5AFB64BD-23AC-41FD-8591-1D4547499EAA}"/>
                </a:ext>
              </a:extLst>
            </p:cNvPr>
            <p:cNvCxnSpPr>
              <a:cxnSpLocks/>
              <a:stCxn id="160" idx="2"/>
              <a:endCxn id="154" idx="2"/>
            </p:cNvCxnSpPr>
            <p:nvPr/>
          </p:nvCxnSpPr>
          <p:spPr>
            <a:xfrm flipV="1">
              <a:off x="6891495" y="4267732"/>
              <a:ext cx="1012032" cy="748616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xmlns="" id="{8FA6F577-1A8C-404A-86BF-7F8C7583D709}"/>
                </a:ext>
              </a:extLst>
            </p:cNvPr>
            <p:cNvCxnSpPr>
              <a:cxnSpLocks/>
              <a:stCxn id="160" idx="2"/>
              <a:endCxn id="155" idx="2"/>
            </p:cNvCxnSpPr>
            <p:nvPr/>
          </p:nvCxnSpPr>
          <p:spPr>
            <a:xfrm>
              <a:off x="6891495" y="5016348"/>
              <a:ext cx="1012032" cy="759784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573AC6CD-7237-4053-BB47-E05E01682C97}"/>
                </a:ext>
              </a:extLst>
            </p:cNvPr>
            <p:cNvSpPr txBox="1"/>
            <p:nvPr/>
          </p:nvSpPr>
          <p:spPr>
            <a:xfrm>
              <a:off x="5729385" y="447431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kern="0">
                  <a:solidFill>
                    <a:prstClr val="black"/>
                  </a:solidFill>
                </a:rPr>
                <a:t>Queue</a:t>
              </a:r>
              <a:endPara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xmlns="" id="{74664409-DF94-46F4-AF25-F2E8E6309580}"/>
                </a:ext>
              </a:extLst>
            </p:cNvPr>
            <p:cNvGrpSpPr/>
            <p:nvPr/>
          </p:nvGrpSpPr>
          <p:grpSpPr>
            <a:xfrm rot="16200000">
              <a:off x="5912962" y="4258307"/>
              <a:ext cx="442913" cy="1514151"/>
              <a:chOff x="3519488" y="2248931"/>
              <a:chExt cx="442913" cy="1514151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xmlns="" id="{AB1EC69B-A3F3-476D-ADED-4A3089A6CF2D}"/>
                  </a:ext>
                </a:extLst>
              </p:cNvPr>
              <p:cNvSpPr/>
              <p:nvPr/>
            </p:nvSpPr>
            <p:spPr>
              <a:xfrm>
                <a:off x="3525794" y="2248931"/>
                <a:ext cx="428368" cy="1514151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xmlns="" id="{B15B5A8F-9B58-4085-BDC3-C7A242C0E1EC}"/>
                  </a:ext>
                </a:extLst>
              </p:cNvPr>
              <p:cNvCxnSpPr/>
              <p:nvPr/>
            </p:nvCxnSpPr>
            <p:spPr>
              <a:xfrm>
                <a:off x="3519488" y="23907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xmlns="" id="{DEE10EE9-8A39-4DE4-8964-3CFF938D944F}"/>
                  </a:ext>
                </a:extLst>
              </p:cNvPr>
              <p:cNvCxnSpPr/>
              <p:nvPr/>
            </p:nvCxnSpPr>
            <p:spPr>
              <a:xfrm>
                <a:off x="3524251" y="25431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8990EAB5-842C-49BD-BA4B-C0E6D080A05B}"/>
                  </a:ext>
                </a:extLst>
              </p:cNvPr>
              <p:cNvCxnSpPr/>
              <p:nvPr/>
            </p:nvCxnSpPr>
            <p:spPr>
              <a:xfrm>
                <a:off x="3519488" y="27051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F03CAC59-42E0-4AD1-ABB0-EE371DD56648}"/>
                  </a:ext>
                </a:extLst>
              </p:cNvPr>
              <p:cNvCxnSpPr/>
              <p:nvPr/>
            </p:nvCxnSpPr>
            <p:spPr>
              <a:xfrm>
                <a:off x="3519488" y="28575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CA5A302F-C376-44B3-91AA-FD0CE8D93248}"/>
                  </a:ext>
                </a:extLst>
              </p:cNvPr>
              <p:cNvCxnSpPr/>
              <p:nvPr/>
            </p:nvCxnSpPr>
            <p:spPr>
              <a:xfrm>
                <a:off x="3519488" y="30146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576C6D80-E4E6-4129-8705-CEC28EA98A10}"/>
                  </a:ext>
                </a:extLst>
              </p:cNvPr>
              <p:cNvCxnSpPr/>
              <p:nvPr/>
            </p:nvCxnSpPr>
            <p:spPr>
              <a:xfrm>
                <a:off x="3519488" y="31670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3F2165EA-A6EE-4C0F-92AC-F7D74C8DF5B8}"/>
                  </a:ext>
                </a:extLst>
              </p:cNvPr>
              <p:cNvCxnSpPr/>
              <p:nvPr/>
            </p:nvCxnSpPr>
            <p:spPr>
              <a:xfrm>
                <a:off x="3519488" y="33194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EC44CFBE-2A16-42C7-A5DE-655567001D1D}"/>
                  </a:ext>
                </a:extLst>
              </p:cNvPr>
              <p:cNvCxnSpPr/>
              <p:nvPr/>
            </p:nvCxnSpPr>
            <p:spPr>
              <a:xfrm>
                <a:off x="3519488" y="3471862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F03DA200-C639-4060-8B28-0764FBFFE801}"/>
                  </a:ext>
                </a:extLst>
              </p:cNvPr>
              <p:cNvCxnSpPr/>
              <p:nvPr/>
            </p:nvCxnSpPr>
            <p:spPr>
              <a:xfrm>
                <a:off x="3519488" y="36242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171" name="Slide Number Placeholder 170">
            <a:extLst>
              <a:ext uri="{FF2B5EF4-FFF2-40B4-BE49-F238E27FC236}">
                <a16:creationId xmlns:a16="http://schemas.microsoft.com/office/drawing/2014/main" xmlns="" id="{7A4DE4FB-66F4-4B9B-ACF0-095E36DF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4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61052-65CE-46EF-980C-90521561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F9BBB4-1603-449D-AB01-ABB8B690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36793D-140E-4177-A533-CEE0560AAD96}"/>
              </a:ext>
            </a:extLst>
          </p:cNvPr>
          <p:cNvSpPr txBox="1"/>
          <p:nvPr/>
        </p:nvSpPr>
        <p:spPr>
          <a:xfrm>
            <a:off x="794048" y="1728233"/>
            <a:ext cx="10524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How would you solve the producer-consumer problem using a </a:t>
            </a:r>
            <a:r>
              <a:rPr lang="en-CA" sz="2400" b="1">
                <a:solidFill>
                  <a:schemeClr val="accent2"/>
                </a:solidFill>
              </a:rPr>
              <a:t>fixed-sized buffer</a:t>
            </a:r>
            <a:r>
              <a:rPr lang="en-CA" sz="2400"/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5551EFC-F504-4DF0-9B6F-BC5E152E5BC6}"/>
              </a:ext>
            </a:extLst>
          </p:cNvPr>
          <p:cNvSpPr/>
          <p:nvPr/>
        </p:nvSpPr>
        <p:spPr>
          <a:xfrm>
            <a:off x="3257077" y="3444997"/>
            <a:ext cx="1353326" cy="58488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3A34CFF-9014-478C-A860-22787E4280FC}"/>
              </a:ext>
            </a:extLst>
          </p:cNvPr>
          <p:cNvSpPr/>
          <p:nvPr/>
        </p:nvSpPr>
        <p:spPr>
          <a:xfrm>
            <a:off x="8011860" y="3444996"/>
            <a:ext cx="1459927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0C77BC7F-21E9-4901-9242-5BD192BB38DC}"/>
              </a:ext>
            </a:extLst>
          </p:cNvPr>
          <p:cNvCxnSpPr>
            <a:cxnSpLocks/>
            <a:stCxn id="7" idx="6"/>
            <a:endCxn id="21" idx="0"/>
          </p:cNvCxnSpPr>
          <p:nvPr/>
        </p:nvCxnSpPr>
        <p:spPr>
          <a:xfrm>
            <a:off x="4610403" y="3737440"/>
            <a:ext cx="875096" cy="716"/>
          </a:xfrm>
          <a:prstGeom prst="bent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9DB4292-B695-44B8-BDC6-6EB9EC34BAD1}"/>
              </a:ext>
            </a:extLst>
          </p:cNvPr>
          <p:cNvCxnSpPr>
            <a:cxnSpLocks/>
            <a:stCxn id="21" idx="2"/>
            <a:endCxn id="8" idx="2"/>
          </p:cNvCxnSpPr>
          <p:nvPr/>
        </p:nvCxnSpPr>
        <p:spPr>
          <a:xfrm flipV="1">
            <a:off x="6999650" y="3737439"/>
            <a:ext cx="1012210" cy="716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EADBE82-73A6-4F71-BB61-40DBABC57E52}"/>
              </a:ext>
            </a:extLst>
          </p:cNvPr>
          <p:cNvSpPr/>
          <p:nvPr/>
        </p:nvSpPr>
        <p:spPr>
          <a:xfrm>
            <a:off x="3256980" y="2695697"/>
            <a:ext cx="1353326" cy="58488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xmlns="" id="{7F0B5063-16E2-40C9-9650-A04AF5696858}"/>
              </a:ext>
            </a:extLst>
          </p:cNvPr>
          <p:cNvCxnSpPr>
            <a:cxnSpLocks/>
            <a:stCxn id="11" idx="6"/>
            <a:endCxn id="21" idx="0"/>
          </p:cNvCxnSpPr>
          <p:nvPr/>
        </p:nvCxnSpPr>
        <p:spPr>
          <a:xfrm>
            <a:off x="4610306" y="2988140"/>
            <a:ext cx="875193" cy="750016"/>
          </a:xfrm>
          <a:prstGeom prst="bent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84D3D0B-FA88-4681-9ED7-B459E6C003BE}"/>
              </a:ext>
            </a:extLst>
          </p:cNvPr>
          <p:cNvSpPr/>
          <p:nvPr/>
        </p:nvSpPr>
        <p:spPr>
          <a:xfrm>
            <a:off x="3256980" y="4206997"/>
            <a:ext cx="1353326" cy="58488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80B475D8-C9C7-4B4D-B135-77FFE51E5A6D}"/>
              </a:ext>
            </a:extLst>
          </p:cNvPr>
          <p:cNvCxnSpPr>
            <a:cxnSpLocks/>
            <a:stCxn id="13" idx="6"/>
            <a:endCxn id="21" idx="0"/>
          </p:cNvCxnSpPr>
          <p:nvPr/>
        </p:nvCxnSpPr>
        <p:spPr>
          <a:xfrm flipV="1">
            <a:off x="4610306" y="3738156"/>
            <a:ext cx="875193" cy="761284"/>
          </a:xfrm>
          <a:prstGeom prst="bent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FFFBB45-736C-4258-B12E-0B1E52935FFE}"/>
              </a:ext>
            </a:extLst>
          </p:cNvPr>
          <p:cNvSpPr/>
          <p:nvPr/>
        </p:nvSpPr>
        <p:spPr>
          <a:xfrm>
            <a:off x="8011682" y="2697096"/>
            <a:ext cx="1459927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DBF3EA8-BBD8-441C-BEB0-DC7B7B9D6058}"/>
              </a:ext>
            </a:extLst>
          </p:cNvPr>
          <p:cNvSpPr/>
          <p:nvPr/>
        </p:nvSpPr>
        <p:spPr>
          <a:xfrm>
            <a:off x="8011682" y="4205496"/>
            <a:ext cx="1459927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7B6E2393-13B3-437D-AAC1-B3A828EEC1C2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flipV="1">
            <a:off x="6999650" y="2989539"/>
            <a:ext cx="1012032" cy="748616"/>
          </a:xfrm>
          <a:prstGeom prst="bent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D084BCA6-6FAC-41B2-919D-227D9824DFB4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>
            <a:off x="6999650" y="3738155"/>
            <a:ext cx="1012032" cy="759784"/>
          </a:xfrm>
          <a:prstGeom prst="bent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58A14B2-B205-452A-B516-414B7293345F}"/>
              </a:ext>
            </a:extLst>
          </p:cNvPr>
          <p:cNvSpPr txBox="1"/>
          <p:nvPr/>
        </p:nvSpPr>
        <p:spPr>
          <a:xfrm>
            <a:off x="5837540" y="319612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Queue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C65AFAC-76E4-46E7-9F6F-1F21C0614F93}"/>
              </a:ext>
            </a:extLst>
          </p:cNvPr>
          <p:cNvGrpSpPr/>
          <p:nvPr/>
        </p:nvGrpSpPr>
        <p:grpSpPr>
          <a:xfrm rot="16200000">
            <a:off x="6021117" y="2980114"/>
            <a:ext cx="442913" cy="1514151"/>
            <a:chOff x="3519488" y="2248931"/>
            <a:chExt cx="442913" cy="151415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BF2911A-B859-4731-92B3-3EEE61F65D05}"/>
                </a:ext>
              </a:extLst>
            </p:cNvPr>
            <p:cNvSpPr/>
            <p:nvPr/>
          </p:nvSpPr>
          <p:spPr>
            <a:xfrm>
              <a:off x="3525794" y="2248931"/>
              <a:ext cx="428368" cy="151415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9FCBD1CE-2944-4978-B628-FDE560A5EB66}"/>
                </a:ext>
              </a:extLst>
            </p:cNvPr>
            <p:cNvCxnSpPr/>
            <p:nvPr/>
          </p:nvCxnSpPr>
          <p:spPr>
            <a:xfrm>
              <a:off x="3519488" y="2390775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BE40A81B-8934-4928-8619-7DD0EC095666}"/>
                </a:ext>
              </a:extLst>
            </p:cNvPr>
            <p:cNvCxnSpPr/>
            <p:nvPr/>
          </p:nvCxnSpPr>
          <p:spPr>
            <a:xfrm>
              <a:off x="3524251" y="2543175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B5CA7CA3-7B1B-43C4-AEE3-6D99B47E76FE}"/>
                </a:ext>
              </a:extLst>
            </p:cNvPr>
            <p:cNvCxnSpPr/>
            <p:nvPr/>
          </p:nvCxnSpPr>
          <p:spPr>
            <a:xfrm>
              <a:off x="3519488" y="2705100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4BF33441-9727-4A21-A2B2-30969E81B906}"/>
                </a:ext>
              </a:extLst>
            </p:cNvPr>
            <p:cNvCxnSpPr/>
            <p:nvPr/>
          </p:nvCxnSpPr>
          <p:spPr>
            <a:xfrm>
              <a:off x="3519488" y="2857500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31BA95E-6AF4-4DE0-921D-5D7A89027BAC}"/>
                </a:ext>
              </a:extLst>
            </p:cNvPr>
            <p:cNvCxnSpPr/>
            <p:nvPr/>
          </p:nvCxnSpPr>
          <p:spPr>
            <a:xfrm>
              <a:off x="3519488" y="3014663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E51987EE-D180-44AC-AA62-6714F5C73F14}"/>
                </a:ext>
              </a:extLst>
            </p:cNvPr>
            <p:cNvCxnSpPr/>
            <p:nvPr/>
          </p:nvCxnSpPr>
          <p:spPr>
            <a:xfrm>
              <a:off x="3519488" y="3167063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4BC40F4-24E6-4F6B-BA13-091FF0C7F611}"/>
                </a:ext>
              </a:extLst>
            </p:cNvPr>
            <p:cNvCxnSpPr/>
            <p:nvPr/>
          </p:nvCxnSpPr>
          <p:spPr>
            <a:xfrm>
              <a:off x="3519488" y="3319463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8B9E7787-BEFB-4AE8-972F-A738120CAA16}"/>
                </a:ext>
              </a:extLst>
            </p:cNvPr>
            <p:cNvCxnSpPr/>
            <p:nvPr/>
          </p:nvCxnSpPr>
          <p:spPr>
            <a:xfrm>
              <a:off x="3519488" y="3471862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B771CF8-B572-434A-B570-86CCC49B942E}"/>
                </a:ext>
              </a:extLst>
            </p:cNvPr>
            <p:cNvCxnSpPr/>
            <p:nvPr/>
          </p:nvCxnSpPr>
          <p:spPr>
            <a:xfrm>
              <a:off x="3519488" y="3624263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FA14021-2F4A-4713-9336-065D1A89576F}"/>
              </a:ext>
            </a:extLst>
          </p:cNvPr>
          <p:cNvSpPr txBox="1"/>
          <p:nvPr/>
        </p:nvSpPr>
        <p:spPr>
          <a:xfrm>
            <a:off x="739971" y="5518567"/>
            <a:ext cx="109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Treat it as a thread-safe circular buffer, use mutexes and semaphores to control access.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xmlns="" id="{0FBAA3B5-8C4A-418D-9F76-CFF78705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16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E4A2D-7251-4A14-ABA1-2E4D9A01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50" y="318893"/>
            <a:ext cx="10058400" cy="778109"/>
          </a:xfrm>
        </p:spPr>
        <p:txBody>
          <a:bodyPr/>
          <a:lstStyle/>
          <a:p>
            <a:r>
              <a:rPr lang="en-CA"/>
              <a:t>Circular Buffer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6B224C-F170-4F30-97DD-30498C88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95F8FC-515E-462F-9947-E855FF0B2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139" y="1616537"/>
            <a:ext cx="1266825" cy="154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0D1482D-64C1-4D52-BC96-4EECCC0B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351" y="1164100"/>
            <a:ext cx="1138238" cy="319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C08BEB-5772-47E3-8FAA-CDA183840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426" y="1121237"/>
            <a:ext cx="1138238" cy="3190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Buffer 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5FA88A-5316-4F35-B2CC-C0E93F8B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289" y="3262775"/>
            <a:ext cx="1319212" cy="319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F2768E-4B88-4B7B-A00E-147E39DE7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889" y="3235787"/>
            <a:ext cx="1319212" cy="3190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Buffer Bottom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AC9E805-C58B-4C81-BE07-6CE9BD796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214" y="1562562"/>
            <a:ext cx="1266825" cy="1560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xmlns="" id="{8CD8F6FD-4B07-4248-9A2E-F1817BCB6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5626" y="1776875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xmlns="" id="{E0B7E8D0-0A9B-4D46-931B-45CD65D58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7214" y="200230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xmlns="" id="{0BE849A7-B3B6-4229-88E5-E166CB89C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9276" y="221820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xmlns="" id="{8BB64872-594B-4B22-942B-5F694BF95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7214" y="2449975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xmlns="" id="{FE5F7A66-D919-467A-8BB2-4983250C4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8801" y="267540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xmlns="" id="{5A609F05-8217-46F4-AC71-42C1DD5AB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0864" y="289130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xmlns="" id="{6BDDB03F-DA76-43FA-9E62-744FDA6DC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2639" y="2592850"/>
            <a:ext cx="1052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xmlns="" id="{D947876A-5E37-4B1C-B821-92CB814D9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7376" y="1837200"/>
            <a:ext cx="1258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BC6B967-5698-42C0-B409-5B83810D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751" y="2345200"/>
            <a:ext cx="1768475" cy="50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D471170-BE23-4CA6-821D-36879010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351" y="2311862"/>
            <a:ext cx="1768475" cy="508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Pointer to Reading 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>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69527FB-F131-4ADC-85DB-854AB9DF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0176" y="1586375"/>
            <a:ext cx="1768475" cy="50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13ABE40-C742-4763-8747-76071A951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4776" y="1553037"/>
            <a:ext cx="1768475" cy="508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Pointer to Writing 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>Position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B394C75E-998E-4E4B-82C1-1A1E8250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176" y="1638762"/>
            <a:ext cx="414338" cy="1466850"/>
          </a:xfrm>
          <a:prstGeom prst="ellips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B4CA1342-860B-40E1-A34B-5E911DE70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051" y="1611775"/>
            <a:ext cx="414338" cy="1466850"/>
          </a:xfrm>
          <a:prstGeom prst="ellips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" name="Line 56">
            <a:extLst>
              <a:ext uri="{FF2B5EF4-FFF2-40B4-BE49-F238E27FC236}">
                <a16:creationId xmlns:a16="http://schemas.microsoft.com/office/drawing/2014/main" xmlns="" id="{36E9C94A-F87B-4803-90F6-6615AE4C4D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57876" y="2267412"/>
            <a:ext cx="1588" cy="106363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7" name="Line 57">
            <a:extLst>
              <a:ext uri="{FF2B5EF4-FFF2-40B4-BE49-F238E27FC236}">
                <a16:creationId xmlns:a16="http://schemas.microsoft.com/office/drawing/2014/main" xmlns="" id="{F3A22A11-252B-4925-8024-E99BE4B39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4776" y="2329325"/>
            <a:ext cx="1588" cy="120650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8" name="Line 58">
            <a:extLst>
              <a:ext uri="{FF2B5EF4-FFF2-40B4-BE49-F238E27FC236}">
                <a16:creationId xmlns:a16="http://schemas.microsoft.com/office/drawing/2014/main" xmlns="" id="{BCB4B141-FA25-4CDD-8BDD-242B22AE9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6401" y="2407112"/>
            <a:ext cx="4763" cy="112713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9" name="Line 59">
            <a:extLst>
              <a:ext uri="{FF2B5EF4-FFF2-40B4-BE49-F238E27FC236}">
                <a16:creationId xmlns:a16="http://schemas.microsoft.com/office/drawing/2014/main" xmlns="" id="{BE8B9B05-D11A-4514-9CA7-E44363E5B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6976" y="2288050"/>
            <a:ext cx="4763" cy="112712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260AB51-84B8-4896-98DE-322B4487FC13}"/>
              </a:ext>
            </a:extLst>
          </p:cNvPr>
          <p:cNvSpPr txBox="1"/>
          <p:nvPr/>
        </p:nvSpPr>
        <p:spPr>
          <a:xfrm>
            <a:off x="545358" y="1272558"/>
            <a:ext cx="1042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Materials: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8100FA8-5294-4613-8CE8-E7B06F0B9999}"/>
              </a:ext>
            </a:extLst>
          </p:cNvPr>
          <p:cNvSpPr/>
          <p:nvPr/>
        </p:nvSpPr>
        <p:spPr>
          <a:xfrm>
            <a:off x="945930" y="1661169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index for read offset  </a:t>
            </a:r>
            <a:r>
              <a:rPr lang="en-CA" sz="2200" b="1">
                <a:solidFill>
                  <a:srgbClr val="7030A0"/>
                </a:solidFill>
              </a:rPr>
              <a:t>cidx(0)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index for write offset </a:t>
            </a:r>
            <a:r>
              <a:rPr lang="en-CA" sz="2200" b="1">
                <a:solidFill>
                  <a:srgbClr val="7030A0"/>
                </a:solidFill>
              </a:rPr>
              <a:t>pidx(0)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mutex for read offset </a:t>
            </a:r>
            <a:r>
              <a:rPr lang="en-CA" sz="2200" b="1">
                <a:solidFill>
                  <a:srgbClr val="7030A0"/>
                </a:solidFill>
              </a:rPr>
              <a:t>cmut</a:t>
            </a:r>
            <a:endParaRPr lang="en-CA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mutex for write offset </a:t>
            </a:r>
            <a:r>
              <a:rPr lang="en-CA" sz="2200" b="1">
                <a:solidFill>
                  <a:srgbClr val="7030A0"/>
                </a:solidFill>
              </a:rPr>
              <a:t>pmut</a:t>
            </a:r>
            <a:endParaRPr lang="en-CA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semaphore for reading </a:t>
            </a:r>
            <a:r>
              <a:rPr lang="en-CA" sz="2200" b="1">
                <a:solidFill>
                  <a:srgbClr val="7030A0"/>
                </a:solidFill>
              </a:rPr>
              <a:t>csem(0)</a:t>
            </a:r>
            <a:endParaRPr lang="en-CA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semaphore for writing </a:t>
            </a:r>
            <a:r>
              <a:rPr lang="en-CA" sz="2200" b="1">
                <a:solidFill>
                  <a:srgbClr val="7030A0"/>
                </a:solidFill>
              </a:rPr>
              <a:t>psem(N)</a:t>
            </a:r>
            <a:endParaRPr lang="en-CA" sz="2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AADDABE-98FF-4861-9941-8E525A33CCC9}"/>
              </a:ext>
            </a:extLst>
          </p:cNvPr>
          <p:cNvSpPr txBox="1"/>
          <p:nvPr/>
        </p:nvSpPr>
        <p:spPr>
          <a:xfrm>
            <a:off x="562139" y="4079838"/>
            <a:ext cx="1042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Methods: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xmlns="" id="{85527BC9-EAFA-4985-AD0C-971D8FA31F71}"/>
              </a:ext>
            </a:extLst>
          </p:cNvPr>
          <p:cNvSpPr/>
          <p:nvPr/>
        </p:nvSpPr>
        <p:spPr>
          <a:xfrm>
            <a:off x="2336061" y="4172605"/>
            <a:ext cx="4600767" cy="21178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>
                <a:solidFill>
                  <a:schemeClr val="tx1"/>
                </a:solidFill>
              </a:rPr>
              <a:t>Produce:</a:t>
            </a:r>
            <a:endParaRPr lang="en-CA" sz="16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psem.wait()                    </a:t>
            </a:r>
            <a:r>
              <a:rPr lang="en-CA" sz="1600">
                <a:solidFill>
                  <a:schemeClr val="accent5"/>
                </a:solidFill>
              </a:rPr>
              <a:t>// wait for empty slot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pmut.lock()                    </a:t>
            </a:r>
            <a:r>
              <a:rPr lang="en-CA" sz="1600">
                <a:solidFill>
                  <a:schemeClr val="accent5"/>
                </a:solidFill>
              </a:rPr>
              <a:t>// grab index under 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     idx = pidx;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     pidx = (pidx+1)%N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     push(data)                 </a:t>
            </a:r>
            <a:r>
              <a:rPr lang="en-CA" sz="1600">
                <a:solidFill>
                  <a:schemeClr val="accent5"/>
                </a:solidFill>
              </a:rPr>
              <a:t>// produce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pmut.unlock()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csem.notify()                 </a:t>
            </a:r>
            <a:r>
              <a:rPr lang="en-CA" sz="1600">
                <a:solidFill>
                  <a:schemeClr val="accent5"/>
                </a:solidFill>
              </a:rPr>
              <a:t>// one more item avail.</a:t>
            </a:r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xmlns="" id="{70E8B977-2F21-4406-86C8-D24D80FFD3E5}"/>
              </a:ext>
            </a:extLst>
          </p:cNvPr>
          <p:cNvSpPr/>
          <p:nvPr/>
        </p:nvSpPr>
        <p:spPr>
          <a:xfrm>
            <a:off x="6999890" y="4174641"/>
            <a:ext cx="4698124" cy="21168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>
                <a:solidFill>
                  <a:schemeClr val="tx1"/>
                </a:solidFill>
              </a:rPr>
              <a:t>Consume:</a:t>
            </a:r>
            <a:endParaRPr lang="en-CA" sz="16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csem.wait()                     </a:t>
            </a:r>
            <a:r>
              <a:rPr lang="en-CA" sz="1600">
                <a:solidFill>
                  <a:schemeClr val="accent5"/>
                </a:solidFill>
              </a:rPr>
              <a:t>// wait for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cmut.lock()                     </a:t>
            </a:r>
            <a:r>
              <a:rPr lang="en-CA" sz="1600">
                <a:solidFill>
                  <a:schemeClr val="accent5"/>
                </a:solidFill>
              </a:rPr>
              <a:t>// grab index under 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     idx = cidx;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     cidx = (cidx+1)%N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     data = pop()               </a:t>
            </a:r>
            <a:r>
              <a:rPr lang="en-CA" sz="1600">
                <a:solidFill>
                  <a:schemeClr val="accent5"/>
                </a:solidFill>
              </a:rPr>
              <a:t>// consume</a:t>
            </a:r>
            <a:endParaRPr lang="en-CA" sz="16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cmut.unlock()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psem.notify()                </a:t>
            </a:r>
            <a:r>
              <a:rPr lang="en-CA" sz="1600">
                <a:solidFill>
                  <a:schemeClr val="accent5"/>
                </a:solidFill>
              </a:rPr>
              <a:t>// one more empty slot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xmlns="" id="{05E1BECC-AD5A-4972-AFEF-986BD251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9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0D5AA-2A66-4D15-8DE6-0282DCD1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Circular Buffer: Producer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ED5594-1FB7-473D-A4BE-A04468DB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F27415E-EA06-4071-AF56-D68FE150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484" y="3012719"/>
            <a:ext cx="1266825" cy="154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C71C94-89A2-4613-8C40-B37DE0A1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696" y="2560282"/>
            <a:ext cx="1138238" cy="319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189540-3189-4E92-8CA1-5CC7A5FDD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771" y="2517419"/>
            <a:ext cx="1138238" cy="3190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Buffer 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7757489-430C-44C0-867D-64D40753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634" y="4658957"/>
            <a:ext cx="1319212" cy="319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8FCB74-DD26-4D8C-AA08-A96E79E02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234" y="4631969"/>
            <a:ext cx="1319212" cy="3190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Buffer Bottom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B42AA62-62FE-482E-92E5-1A7B2070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559" y="2958744"/>
            <a:ext cx="1266825" cy="1560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xmlns="" id="{D75726DA-785E-4B2B-A7E3-E01314C3B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971" y="3173057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xmlns="" id="{88B4AD29-ED39-4A61-B795-511EB3078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9559" y="3398482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xmlns="" id="{88DD54FA-D2B7-4048-BCF3-B7AABCA67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1621" y="3614382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xmlns="" id="{83D18F2F-93E6-473E-980A-40720C40A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9559" y="3846157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xmlns="" id="{B65C1A38-30C3-4C23-9B04-BE3B1603F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146" y="4071582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xmlns="" id="{E603804A-7C68-4C88-A2E1-263768BC1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209" y="4287482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64F5606-014F-44A3-8FDD-39FC70C09026}"/>
              </a:ext>
            </a:extLst>
          </p:cNvPr>
          <p:cNvGrpSpPr/>
          <p:nvPr/>
        </p:nvGrpSpPr>
        <p:grpSpPr>
          <a:xfrm>
            <a:off x="6502149" y="2743202"/>
            <a:ext cx="740916" cy="369332"/>
            <a:chOff x="7423353" y="2625214"/>
            <a:chExt cx="740916" cy="369332"/>
          </a:xfrm>
        </p:grpSpPr>
        <p:sp>
          <p:nvSpPr>
            <p:cNvPr id="25" name="Line 31">
              <a:extLst>
                <a:ext uri="{FF2B5EF4-FFF2-40B4-BE49-F238E27FC236}">
                  <a16:creationId xmlns:a16="http://schemas.microsoft.com/office/drawing/2014/main" xmlns="" id="{15DF5B75-EC44-4B13-AA61-6833E103A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23353" y="2969343"/>
              <a:ext cx="7275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DB84E5C-0F40-47E9-BEC8-55910547D698}"/>
                </a:ext>
              </a:extLst>
            </p:cNvPr>
            <p:cNvSpPr txBox="1"/>
            <p:nvPr/>
          </p:nvSpPr>
          <p:spPr>
            <a:xfrm>
              <a:off x="7570837" y="262521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rgbClr val="7030A0"/>
                  </a:solidFill>
                </a:rPr>
                <a:t>pidx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AEA8B8D9-36C5-4424-8F03-9E26CFAFFA7C}"/>
              </a:ext>
            </a:extLst>
          </p:cNvPr>
          <p:cNvSpPr/>
          <p:nvPr/>
        </p:nvSpPr>
        <p:spPr>
          <a:xfrm>
            <a:off x="2352738" y="2665539"/>
            <a:ext cx="1602857" cy="58488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Producer 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A14DAC8-57CD-49FC-8B03-B02BEB122B0E}"/>
              </a:ext>
            </a:extLst>
          </p:cNvPr>
          <p:cNvSpPr/>
          <p:nvPr/>
        </p:nvSpPr>
        <p:spPr>
          <a:xfrm>
            <a:off x="2337990" y="3840494"/>
            <a:ext cx="1602857" cy="58488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Producer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9BEECB3-E25E-4A91-A243-13C0DEC472F2}"/>
              </a:ext>
            </a:extLst>
          </p:cNvPr>
          <p:cNvSpPr txBox="1"/>
          <p:nvPr/>
        </p:nvSpPr>
        <p:spPr>
          <a:xfrm>
            <a:off x="5400938" y="204511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queue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E058011-2414-4A44-8FAD-F63AF65DB5F1}"/>
              </a:ext>
            </a:extLst>
          </p:cNvPr>
          <p:cNvSpPr txBox="1"/>
          <p:nvPr/>
        </p:nvSpPr>
        <p:spPr>
          <a:xfrm>
            <a:off x="2382435" y="229091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queue.push(A)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A5A60F2-85BD-4F12-A4FF-8AB5ECD86B27}"/>
              </a:ext>
            </a:extLst>
          </p:cNvPr>
          <p:cNvSpPr txBox="1"/>
          <p:nvPr/>
        </p:nvSpPr>
        <p:spPr>
          <a:xfrm>
            <a:off x="2387352" y="4449099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queue.push(B)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9AB6C11-46BC-41DC-8908-7A135EABBF61}"/>
              </a:ext>
            </a:extLst>
          </p:cNvPr>
          <p:cNvSpPr txBox="1"/>
          <p:nvPr/>
        </p:nvSpPr>
        <p:spPr>
          <a:xfrm>
            <a:off x="7953331" y="2840601"/>
            <a:ext cx="393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Producer A </a:t>
            </a:r>
            <a:r>
              <a:rPr lang="en-CA" i="1"/>
              <a:t>safely</a:t>
            </a:r>
            <a:r>
              <a:rPr lang="en-CA"/>
              <a:t> gets  idx = pidx = 0</a:t>
            </a:r>
          </a:p>
          <a:p>
            <a:r>
              <a:rPr lang="en-CA"/>
              <a:t>Pushes data into queue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19A8A78-A79D-4853-8CD5-1A14EBB04CA3}"/>
              </a:ext>
            </a:extLst>
          </p:cNvPr>
          <p:cNvGrpSpPr/>
          <p:nvPr/>
        </p:nvGrpSpPr>
        <p:grpSpPr>
          <a:xfrm>
            <a:off x="4053919" y="2754313"/>
            <a:ext cx="1061884" cy="342849"/>
            <a:chOff x="3559277" y="2655990"/>
            <a:chExt cx="1061884" cy="34284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BB9DF454-A04A-49CD-966F-B4C5FA7AE40E}"/>
                </a:ext>
              </a:extLst>
            </p:cNvPr>
            <p:cNvCxnSpPr>
              <a:cxnSpLocks/>
            </p:cNvCxnSpPr>
            <p:nvPr/>
          </p:nvCxnSpPr>
          <p:spPr>
            <a:xfrm>
              <a:off x="3559277" y="2851355"/>
              <a:ext cx="1061884" cy="147484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5B6B7CE-DE46-4040-82CE-D76618837C2E}"/>
                </a:ext>
              </a:extLst>
            </p:cNvPr>
            <p:cNvSpPr txBox="1"/>
            <p:nvPr/>
          </p:nvSpPr>
          <p:spPr>
            <a:xfrm rot="464834">
              <a:off x="3824050" y="2655990"/>
              <a:ext cx="660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idx = 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99E79A3-01B3-4673-983B-622A1A968815}"/>
              </a:ext>
            </a:extLst>
          </p:cNvPr>
          <p:cNvSpPr txBox="1"/>
          <p:nvPr/>
        </p:nvSpPr>
        <p:spPr>
          <a:xfrm>
            <a:off x="7949977" y="3702009"/>
            <a:ext cx="393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Producer B </a:t>
            </a:r>
            <a:r>
              <a:rPr lang="en-CA" i="1"/>
              <a:t>safely</a:t>
            </a:r>
            <a:r>
              <a:rPr lang="en-CA"/>
              <a:t> gets  idx = pidx = 1</a:t>
            </a:r>
          </a:p>
          <a:p>
            <a:r>
              <a:rPr lang="en-CA"/>
              <a:t>Pushes data into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2D7BCF84-7888-474A-B288-D5E75202AB67}"/>
              </a:ext>
            </a:extLst>
          </p:cNvPr>
          <p:cNvGrpSpPr/>
          <p:nvPr/>
        </p:nvGrpSpPr>
        <p:grpSpPr>
          <a:xfrm rot="19767812">
            <a:off x="3698598" y="3351622"/>
            <a:ext cx="1447359" cy="342848"/>
            <a:chOff x="3559277" y="2655991"/>
            <a:chExt cx="1061884" cy="34284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AD11DF4A-3D31-4B8A-B91C-F90297CF5E14}"/>
                </a:ext>
              </a:extLst>
            </p:cNvPr>
            <p:cNvCxnSpPr>
              <a:cxnSpLocks/>
            </p:cNvCxnSpPr>
            <p:nvPr/>
          </p:nvCxnSpPr>
          <p:spPr>
            <a:xfrm>
              <a:off x="3559277" y="2851355"/>
              <a:ext cx="1061884" cy="147484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51AF9F1-88B0-474B-9E38-4E8CA77BE9C9}"/>
                </a:ext>
              </a:extLst>
            </p:cNvPr>
            <p:cNvSpPr txBox="1"/>
            <p:nvPr/>
          </p:nvSpPr>
          <p:spPr>
            <a:xfrm rot="464834">
              <a:off x="3912039" y="2655991"/>
              <a:ext cx="4847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idx = 1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0040A0E-10CE-4F4B-9252-9507EB3C8354}"/>
              </a:ext>
            </a:extLst>
          </p:cNvPr>
          <p:cNvSpPr txBox="1"/>
          <p:nvPr/>
        </p:nvSpPr>
        <p:spPr>
          <a:xfrm>
            <a:off x="5685767" y="2936773"/>
            <a:ext cx="2808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0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5B22494-34BC-43DE-9253-82F791CBD4FB}"/>
              </a:ext>
            </a:extLst>
          </p:cNvPr>
          <p:cNvSpPr txBox="1"/>
          <p:nvPr/>
        </p:nvSpPr>
        <p:spPr>
          <a:xfrm>
            <a:off x="5685767" y="3155848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00"/>
              <a:t>B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xmlns="" id="{533F2532-6423-490E-B3E9-5B68AC42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79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00052 0.031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5 L 0.00039 0.06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4" grpId="0"/>
      <p:bldP spid="40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0D5AA-2A66-4D15-8DE6-0282DCD1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Circular Buffer: Consumer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ED5594-1FB7-473D-A4BE-A04468DB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F27415E-EA06-4071-AF56-D68FE150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484" y="3012719"/>
            <a:ext cx="1266825" cy="154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C71C94-89A2-4613-8C40-B37DE0A1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696" y="2560282"/>
            <a:ext cx="1138238" cy="319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189540-3189-4E92-8CA1-5CC7A5FDD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771" y="2517419"/>
            <a:ext cx="1138238" cy="3190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Buffer 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7757489-430C-44C0-867D-64D40753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634" y="4658957"/>
            <a:ext cx="1319212" cy="319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8FCB74-DD26-4D8C-AA08-A96E79E02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234" y="4631969"/>
            <a:ext cx="1319212" cy="3190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Buffer Bottom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B42AA62-62FE-482E-92E5-1A7B2070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559" y="2958744"/>
            <a:ext cx="1266825" cy="1560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xmlns="" id="{D75726DA-785E-4B2B-A7E3-E01314C3B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971" y="3173057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xmlns="" id="{88B4AD29-ED39-4A61-B795-511EB3078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9559" y="3398482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xmlns="" id="{88DD54FA-D2B7-4048-BCF3-B7AABCA67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1621" y="3614382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xmlns="" id="{83D18F2F-93E6-473E-980A-40720C40A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9559" y="3846157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xmlns="" id="{B65C1A38-30C3-4C23-9B04-BE3B1603F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146" y="4071582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xmlns="" id="{E603804A-7C68-4C88-A2E1-263768BC1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209" y="4287482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64F5606-014F-44A3-8FDD-39FC70C09026}"/>
              </a:ext>
            </a:extLst>
          </p:cNvPr>
          <p:cNvGrpSpPr/>
          <p:nvPr/>
        </p:nvGrpSpPr>
        <p:grpSpPr>
          <a:xfrm>
            <a:off x="4425699" y="3178177"/>
            <a:ext cx="727587" cy="369332"/>
            <a:chOff x="7423353" y="2625214"/>
            <a:chExt cx="727587" cy="369332"/>
          </a:xfrm>
        </p:grpSpPr>
        <p:sp>
          <p:nvSpPr>
            <p:cNvPr id="25" name="Line 31">
              <a:extLst>
                <a:ext uri="{FF2B5EF4-FFF2-40B4-BE49-F238E27FC236}">
                  <a16:creationId xmlns:a16="http://schemas.microsoft.com/office/drawing/2014/main" xmlns="" id="{15DF5B75-EC44-4B13-AA61-6833E103A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23353" y="2969343"/>
              <a:ext cx="72758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stealth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DB84E5C-0F40-47E9-BEC8-55910547D698}"/>
                </a:ext>
              </a:extLst>
            </p:cNvPr>
            <p:cNvSpPr txBox="1"/>
            <p:nvPr/>
          </p:nvSpPr>
          <p:spPr>
            <a:xfrm>
              <a:off x="7481937" y="2625214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rgbClr val="7030A0"/>
                  </a:solidFill>
                </a:rPr>
                <a:t>cidx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AEA8B8D9-36C5-4424-8F03-9E26CFAFFA7C}"/>
              </a:ext>
            </a:extLst>
          </p:cNvPr>
          <p:cNvSpPr/>
          <p:nvPr/>
        </p:nvSpPr>
        <p:spPr>
          <a:xfrm>
            <a:off x="8086788" y="2760789"/>
            <a:ext cx="1683667" cy="58488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 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A14DAC8-57CD-49FC-8B03-B02BEB122B0E}"/>
              </a:ext>
            </a:extLst>
          </p:cNvPr>
          <p:cNvSpPr/>
          <p:nvPr/>
        </p:nvSpPr>
        <p:spPr>
          <a:xfrm>
            <a:off x="8072040" y="3935744"/>
            <a:ext cx="1683667" cy="58488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9BEECB3-E25E-4A91-A243-13C0DEC472F2}"/>
              </a:ext>
            </a:extLst>
          </p:cNvPr>
          <p:cNvSpPr txBox="1"/>
          <p:nvPr/>
        </p:nvSpPr>
        <p:spPr>
          <a:xfrm>
            <a:off x="5400938" y="204511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queue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E058011-2414-4A44-8FAD-F63AF65DB5F1}"/>
              </a:ext>
            </a:extLst>
          </p:cNvPr>
          <p:cNvSpPr txBox="1"/>
          <p:nvPr/>
        </p:nvSpPr>
        <p:spPr>
          <a:xfrm>
            <a:off x="8116485" y="2405218"/>
            <a:ext cx="19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next = queue.pop()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A5A60F2-85BD-4F12-A4FF-8AB5ECD86B27}"/>
              </a:ext>
            </a:extLst>
          </p:cNvPr>
          <p:cNvSpPr txBox="1"/>
          <p:nvPr/>
        </p:nvSpPr>
        <p:spPr>
          <a:xfrm>
            <a:off x="8121402" y="4563399"/>
            <a:ext cx="19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next = queue.pop()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9AB6C11-46BC-41DC-8908-7A135EABBF61}"/>
              </a:ext>
            </a:extLst>
          </p:cNvPr>
          <p:cNvSpPr txBox="1"/>
          <p:nvPr/>
        </p:nvSpPr>
        <p:spPr>
          <a:xfrm>
            <a:off x="584156" y="2700901"/>
            <a:ext cx="393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Consumer A </a:t>
            </a:r>
            <a:r>
              <a:rPr lang="en-CA" i="1"/>
              <a:t>safely</a:t>
            </a:r>
            <a:r>
              <a:rPr lang="en-CA"/>
              <a:t> gets  idx = cidx = 2</a:t>
            </a:r>
          </a:p>
          <a:p>
            <a:r>
              <a:rPr lang="en-CA"/>
              <a:t>Pops data out of queue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19A8A78-A79D-4853-8CD5-1A14EBB04CA3}"/>
              </a:ext>
            </a:extLst>
          </p:cNvPr>
          <p:cNvGrpSpPr/>
          <p:nvPr/>
        </p:nvGrpSpPr>
        <p:grpSpPr>
          <a:xfrm rot="20214417">
            <a:off x="6546565" y="3055429"/>
            <a:ext cx="1372087" cy="342848"/>
            <a:chOff x="3559277" y="2655991"/>
            <a:chExt cx="1061884" cy="34284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BB9DF454-A04A-49CD-966F-B4C5FA7AE40E}"/>
                </a:ext>
              </a:extLst>
            </p:cNvPr>
            <p:cNvCxnSpPr>
              <a:cxnSpLocks/>
            </p:cNvCxnSpPr>
            <p:nvPr/>
          </p:nvCxnSpPr>
          <p:spPr>
            <a:xfrm>
              <a:off x="3559277" y="2851355"/>
              <a:ext cx="1061884" cy="147484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5B6B7CE-DE46-4040-82CE-D76618837C2E}"/>
                </a:ext>
              </a:extLst>
            </p:cNvPr>
            <p:cNvSpPr txBox="1"/>
            <p:nvPr/>
          </p:nvSpPr>
          <p:spPr>
            <a:xfrm rot="464834">
              <a:off x="3824050" y="2655991"/>
              <a:ext cx="660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idx = 2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99E79A3-01B3-4673-983B-622A1A968815}"/>
              </a:ext>
            </a:extLst>
          </p:cNvPr>
          <p:cNvSpPr txBox="1"/>
          <p:nvPr/>
        </p:nvSpPr>
        <p:spPr>
          <a:xfrm>
            <a:off x="577915" y="3586069"/>
            <a:ext cx="393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Consumer B </a:t>
            </a:r>
            <a:r>
              <a:rPr lang="en-CA" i="1"/>
              <a:t>safely</a:t>
            </a:r>
            <a:r>
              <a:rPr lang="en-CA"/>
              <a:t> gets  idx = cidx = 3</a:t>
            </a:r>
          </a:p>
          <a:p>
            <a:r>
              <a:rPr lang="en-CA"/>
              <a:t>Pops data out of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2D7BCF84-7888-474A-B288-D5E75202AB67}"/>
              </a:ext>
            </a:extLst>
          </p:cNvPr>
          <p:cNvGrpSpPr/>
          <p:nvPr/>
        </p:nvGrpSpPr>
        <p:grpSpPr>
          <a:xfrm rot="460690">
            <a:off x="6565623" y="3665946"/>
            <a:ext cx="1447359" cy="342848"/>
            <a:chOff x="3559277" y="2655991"/>
            <a:chExt cx="1061884" cy="34284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AD11DF4A-3D31-4B8A-B91C-F90297CF5E14}"/>
                </a:ext>
              </a:extLst>
            </p:cNvPr>
            <p:cNvCxnSpPr>
              <a:cxnSpLocks/>
            </p:cNvCxnSpPr>
            <p:nvPr/>
          </p:nvCxnSpPr>
          <p:spPr>
            <a:xfrm>
              <a:off x="3559277" y="2851355"/>
              <a:ext cx="1061884" cy="147484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51AF9F1-88B0-474B-9E38-4E8CA77BE9C9}"/>
                </a:ext>
              </a:extLst>
            </p:cNvPr>
            <p:cNvSpPr txBox="1"/>
            <p:nvPr/>
          </p:nvSpPr>
          <p:spPr>
            <a:xfrm rot="464834">
              <a:off x="3912039" y="2655991"/>
              <a:ext cx="4847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idx = 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0040A0E-10CE-4F4B-9252-9507EB3C8354}"/>
              </a:ext>
            </a:extLst>
          </p:cNvPr>
          <p:cNvSpPr txBox="1"/>
          <p:nvPr/>
        </p:nvSpPr>
        <p:spPr>
          <a:xfrm>
            <a:off x="5657192" y="3359048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0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5B22494-34BC-43DE-9253-82F791CBD4FB}"/>
              </a:ext>
            </a:extLst>
          </p:cNvPr>
          <p:cNvSpPr txBox="1"/>
          <p:nvPr/>
        </p:nvSpPr>
        <p:spPr>
          <a:xfrm>
            <a:off x="5666717" y="3587648"/>
            <a:ext cx="2872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00"/>
              <a:t>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67F6ED9-A671-47FB-8528-C6F1FBDF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8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00052 0.031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4 L 0.00039 0.06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4" grpId="0"/>
      <p:bldP spid="40" grpId="0"/>
      <p:bldP spid="4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FA2016-2922-48C7-8863-1EE4C75E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Concurrent 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24B509-B751-4DD0-8072-C22E7EF0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693045"/>
          </a:xfrm>
        </p:spPr>
        <p:txBody>
          <a:bodyPr/>
          <a:lstStyle/>
          <a:p>
            <a:r>
              <a:rPr lang="en-CA"/>
              <a:t>What is the optimal way to distribute work between threads?</a:t>
            </a:r>
          </a:p>
          <a:p>
            <a:endParaRPr lang="en-CA"/>
          </a:p>
          <a:p>
            <a:r>
              <a:rPr lang="en-CA" b="1"/>
              <a:t>Considerations:</a:t>
            </a:r>
          </a:p>
          <a:p>
            <a:pPr marL="726948" lvl="1" indent="-342900"/>
            <a:r>
              <a:rPr lang="en-CA"/>
              <a:t>More threads </a:t>
            </a:r>
            <a:r>
              <a:rPr lang="en-CA" i="1"/>
              <a:t>potentially</a:t>
            </a:r>
            <a:r>
              <a:rPr lang="en-CA"/>
              <a:t> lead to more opportunity for concurrency</a:t>
            </a:r>
          </a:p>
          <a:p>
            <a:pPr marL="726948" lvl="1" indent="-342900"/>
            <a:r>
              <a:rPr lang="en-CA"/>
              <a:t>Creating/managing each thread adds overhead</a:t>
            </a:r>
          </a:p>
          <a:p>
            <a:pPr marL="726948" lvl="1" indent="-342900"/>
            <a:r>
              <a:rPr lang="en-CA"/>
              <a:t>Uneven distribution of work between threads can lead to cores sitting idle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8AECA3-F04D-40A9-AF62-22E68570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819382-A71A-427B-9CA4-253A23169A1C}"/>
              </a:ext>
            </a:extLst>
          </p:cNvPr>
          <p:cNvSpPr/>
          <p:nvPr/>
        </p:nvSpPr>
        <p:spPr>
          <a:xfrm>
            <a:off x="6469043" y="5106469"/>
            <a:ext cx="1712528" cy="388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1 – 1,000,000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24012C-EE5D-4277-AFC1-775CDEE96A47}"/>
              </a:ext>
            </a:extLst>
          </p:cNvPr>
          <p:cNvSpPr/>
          <p:nvPr/>
        </p:nvSpPr>
        <p:spPr>
          <a:xfrm>
            <a:off x="6467694" y="5493539"/>
            <a:ext cx="3958313" cy="388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1,000,001 – 2,000,000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D800E8-7F48-4AB7-8B90-CB1274278E7E}"/>
              </a:ext>
            </a:extLst>
          </p:cNvPr>
          <p:cNvSpPr txBox="1"/>
          <p:nvPr/>
        </p:nvSpPr>
        <p:spPr>
          <a:xfrm>
            <a:off x="1420837" y="5247249"/>
            <a:ext cx="477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e.g. Computing primes on two cores: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953C30-4995-414F-A018-3A6D993269DC}"/>
              </a:ext>
            </a:extLst>
          </p:cNvPr>
          <p:cNvSpPr/>
          <p:nvPr/>
        </p:nvSpPr>
        <p:spPr>
          <a:xfrm>
            <a:off x="8182956" y="5104124"/>
            <a:ext cx="2241205" cy="388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/>
              <a:t>idle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8BE583-8B13-44F7-8413-A719229D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41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DFABCC-5C6F-4032-97AE-FD21CD72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EF578D2-73D5-43C5-8D3A-EB931F8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881E035-DC7A-4F28-998B-830F2EF617DD}"/>
              </a:ext>
            </a:extLst>
          </p:cNvPr>
          <p:cNvSpPr txBox="1"/>
          <p:nvPr/>
        </p:nvSpPr>
        <p:spPr>
          <a:xfrm>
            <a:off x="897286" y="1762645"/>
            <a:ext cx="10429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As long as producers and consumers are operating at roughly the </a:t>
            </a:r>
            <a:r>
              <a:rPr lang="en-CA" sz="2400" b="1">
                <a:solidFill>
                  <a:schemeClr val="accent2"/>
                </a:solidFill>
              </a:rPr>
              <a:t>same rate</a:t>
            </a:r>
            <a:r>
              <a:rPr lang="en-CA" sz="2400"/>
              <a:t>, and if the buffer is </a:t>
            </a:r>
            <a:r>
              <a:rPr lang="en-CA" sz="2400" b="1">
                <a:solidFill>
                  <a:schemeClr val="accent2"/>
                </a:solidFill>
              </a:rPr>
              <a:t>large enough</a:t>
            </a:r>
            <a:r>
              <a:rPr lang="en-CA" sz="2400"/>
              <a:t> to account for any small deviations, the </a:t>
            </a:r>
            <a:r>
              <a:rPr lang="en-CA" sz="2400" b="1">
                <a:solidFill>
                  <a:schemeClr val="accent2"/>
                </a:solidFill>
              </a:rPr>
              <a:t>circular buffer </a:t>
            </a:r>
            <a:r>
              <a:rPr lang="en-CA" sz="2400"/>
              <a:t>solution is </a:t>
            </a:r>
            <a:r>
              <a:rPr lang="en-CA" sz="2400" b="1">
                <a:solidFill>
                  <a:schemeClr val="accent2"/>
                </a:solidFill>
              </a:rPr>
              <a:t>optimal</a:t>
            </a:r>
            <a:r>
              <a:rPr lang="en-CA" sz="2400"/>
              <a:t>.</a:t>
            </a:r>
          </a:p>
          <a:p>
            <a:endParaRPr lang="en-CA" sz="2400"/>
          </a:p>
          <a:p>
            <a:r>
              <a:rPr lang="en-CA" sz="2400"/>
              <a:t>Q1:  How big should the buffer be?</a:t>
            </a:r>
          </a:p>
          <a:p>
            <a:r>
              <a:rPr lang="en-CA" sz="2400"/>
              <a:t>Q2:  What if producers are faster than consumers?</a:t>
            </a:r>
          </a:p>
          <a:p>
            <a:r>
              <a:rPr lang="en-CA" sz="2400"/>
              <a:t>Q3:  What can we do to guarantee that a producer will </a:t>
            </a:r>
            <a:r>
              <a:rPr lang="en-CA" sz="2400" b="1"/>
              <a:t>never</a:t>
            </a:r>
            <a:r>
              <a:rPr lang="en-CA" sz="2400"/>
              <a:t> block?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AF1F98-0F3A-482E-9B1C-2263E911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20</a:t>
            </a:fld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B0DC43-9DA8-4978-8601-88B3B503D843}"/>
              </a:ext>
            </a:extLst>
          </p:cNvPr>
          <p:cNvSpPr/>
          <p:nvPr/>
        </p:nvSpPr>
        <p:spPr>
          <a:xfrm>
            <a:off x="923776" y="4953057"/>
            <a:ext cx="104288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The queue should be sufficiently large to </a:t>
            </a:r>
            <a:r>
              <a:rPr lang="en-CA" sz="2400" b="1">
                <a:solidFill>
                  <a:schemeClr val="accent2"/>
                </a:solidFill>
              </a:rPr>
              <a:t>minimize wait time</a:t>
            </a:r>
            <a:r>
              <a:rPr lang="en-CA" sz="2400"/>
              <a:t> for producers, while balancing </a:t>
            </a:r>
            <a:r>
              <a:rPr lang="en-CA" sz="2400" b="1">
                <a:solidFill>
                  <a:schemeClr val="accent2"/>
                </a:solidFill>
              </a:rPr>
              <a:t>memory restrictions </a:t>
            </a:r>
            <a:r>
              <a:rPr lang="en-CA" sz="2400"/>
              <a:t>of the queue.  To guarantee a producer will never block, disregard memory restrictions and make a </a:t>
            </a:r>
            <a:r>
              <a:rPr lang="en-CA" sz="2400" b="1"/>
              <a:t>dynamically-sized queue</a:t>
            </a:r>
            <a:r>
              <a:rPr lang="en-CA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7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6E041-7E98-4C11-ABFB-8BACB6F9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Dynamic Producer-Consumer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7105C8-88A7-45CA-BEF2-A8F89D2C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3904D4-A589-4678-ABBD-2546A35E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21</a:t>
            </a:fld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F1FB138-E270-4223-8E47-9B9F73A20E1F}"/>
              </a:ext>
            </a:extLst>
          </p:cNvPr>
          <p:cNvGrpSpPr/>
          <p:nvPr/>
        </p:nvGrpSpPr>
        <p:grpSpPr>
          <a:xfrm>
            <a:off x="5221141" y="3263704"/>
            <a:ext cx="6498956" cy="2531217"/>
            <a:chOff x="6155214" y="3403314"/>
            <a:chExt cx="5382004" cy="2096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56E5A1A3-7994-4978-BB7A-D6C2319115F4}"/>
                </a:ext>
              </a:extLst>
            </p:cNvPr>
            <p:cNvGrpSpPr/>
            <p:nvPr/>
          </p:nvGrpSpPr>
          <p:grpSpPr>
            <a:xfrm rot="16200000">
              <a:off x="8611118" y="3494958"/>
              <a:ext cx="463574" cy="1878227"/>
              <a:chOff x="3519488" y="2248929"/>
              <a:chExt cx="463574" cy="18782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C9593EFD-E633-469B-A7F7-6DD0FCA6AC1C}"/>
                  </a:ext>
                </a:extLst>
              </p:cNvPr>
              <p:cNvSpPr/>
              <p:nvPr/>
            </p:nvSpPr>
            <p:spPr>
              <a:xfrm>
                <a:off x="3525794" y="2248929"/>
                <a:ext cx="428368" cy="1878227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896B47CE-BC76-4A72-AB47-407B942D32DF}"/>
                  </a:ext>
                </a:extLst>
              </p:cNvPr>
              <p:cNvCxnSpPr/>
              <p:nvPr/>
            </p:nvCxnSpPr>
            <p:spPr>
              <a:xfrm>
                <a:off x="3519488" y="23907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58054764-F3F3-470C-8995-A5694696393B}"/>
                  </a:ext>
                </a:extLst>
              </p:cNvPr>
              <p:cNvCxnSpPr/>
              <p:nvPr/>
            </p:nvCxnSpPr>
            <p:spPr>
              <a:xfrm>
                <a:off x="3524251" y="25431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4FFF21D9-D5ED-43D8-B02B-C196E35FBFAA}"/>
                  </a:ext>
                </a:extLst>
              </p:cNvPr>
              <p:cNvCxnSpPr/>
              <p:nvPr/>
            </p:nvCxnSpPr>
            <p:spPr>
              <a:xfrm>
                <a:off x="3519488" y="27051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49DB08A3-3253-4806-9638-65FDA7C4A4A2}"/>
                  </a:ext>
                </a:extLst>
              </p:cNvPr>
              <p:cNvCxnSpPr/>
              <p:nvPr/>
            </p:nvCxnSpPr>
            <p:spPr>
              <a:xfrm>
                <a:off x="3519488" y="28575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xmlns="" id="{00F615E8-9CC6-4C81-8DC6-23F2B02D3CC0}"/>
                  </a:ext>
                </a:extLst>
              </p:cNvPr>
              <p:cNvCxnSpPr/>
              <p:nvPr/>
            </p:nvCxnSpPr>
            <p:spPr>
              <a:xfrm>
                <a:off x="3519488" y="30146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xmlns="" id="{3740AD5C-47BF-4D99-A59C-6F0587B4C36F}"/>
                  </a:ext>
                </a:extLst>
              </p:cNvPr>
              <p:cNvCxnSpPr/>
              <p:nvPr/>
            </p:nvCxnSpPr>
            <p:spPr>
              <a:xfrm>
                <a:off x="3519488" y="31670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2D6F725B-FABC-42E5-A6B2-C795ABBCD4B9}"/>
                  </a:ext>
                </a:extLst>
              </p:cNvPr>
              <p:cNvCxnSpPr/>
              <p:nvPr/>
            </p:nvCxnSpPr>
            <p:spPr>
              <a:xfrm>
                <a:off x="3519488" y="33194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xmlns="" id="{6285DC11-D276-4D24-A99E-2F03C667F0AB}"/>
                  </a:ext>
                </a:extLst>
              </p:cNvPr>
              <p:cNvCxnSpPr/>
              <p:nvPr/>
            </p:nvCxnSpPr>
            <p:spPr>
              <a:xfrm>
                <a:off x="3519488" y="3471862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1FCAAA6F-813C-4D01-9383-F310CD5B96B1}"/>
                  </a:ext>
                </a:extLst>
              </p:cNvPr>
              <p:cNvCxnSpPr/>
              <p:nvPr/>
            </p:nvCxnSpPr>
            <p:spPr>
              <a:xfrm>
                <a:off x="3519488" y="36242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9F19F0A7-E406-4B3F-8CB1-626B9244B90C}"/>
                  </a:ext>
                </a:extLst>
              </p:cNvPr>
              <p:cNvSpPr txBox="1"/>
              <p:nvPr/>
            </p:nvSpPr>
            <p:spPr>
              <a:xfrm rot="5400000">
                <a:off x="3719997" y="3692533"/>
                <a:ext cx="258889" cy="267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</a:rPr>
                  <a:t>...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9F2E48FF-F3CB-49A8-9368-8F67969EBB22}"/>
                </a:ext>
              </a:extLst>
            </p:cNvPr>
            <p:cNvSpPr/>
            <p:nvPr/>
          </p:nvSpPr>
          <p:spPr>
            <a:xfrm>
              <a:off x="6155311" y="4152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D2599FB3-AD18-43E1-AEB6-188C829F4243}"/>
                </a:ext>
              </a:extLst>
            </p:cNvPr>
            <p:cNvSpPr/>
            <p:nvPr/>
          </p:nvSpPr>
          <p:spPr>
            <a:xfrm>
              <a:off x="10183892" y="4152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xmlns="" id="{DF824F84-5056-4B83-B197-B6904F3E38DC}"/>
                </a:ext>
              </a:extLst>
            </p:cNvPr>
            <p:cNvCxnSpPr>
              <a:stCxn id="8" idx="6"/>
              <a:endCxn id="21" idx="0"/>
            </p:cNvCxnSpPr>
            <p:nvPr/>
          </p:nvCxnSpPr>
          <p:spPr>
            <a:xfrm>
              <a:off x="7508637" y="4445057"/>
              <a:ext cx="395155" cy="3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58CC8D24-223B-4696-9A93-CBA04A90D300}"/>
                </a:ext>
              </a:extLst>
            </p:cNvPr>
            <p:cNvCxnSpPr>
              <a:stCxn id="21" idx="2"/>
              <a:endCxn id="9" idx="2"/>
            </p:cNvCxnSpPr>
            <p:nvPr/>
          </p:nvCxnSpPr>
          <p:spPr>
            <a:xfrm flipV="1">
              <a:off x="9782019" y="4445057"/>
              <a:ext cx="401873" cy="31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E673D12F-461E-4D61-A742-493138EC271D}"/>
                </a:ext>
              </a:extLst>
            </p:cNvPr>
            <p:cNvSpPr/>
            <p:nvPr/>
          </p:nvSpPr>
          <p:spPr>
            <a:xfrm>
              <a:off x="6155214" y="34033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xmlns="" id="{417E6B80-361E-4E6C-B0F7-A877BF1B42AF}"/>
                </a:ext>
              </a:extLst>
            </p:cNvPr>
            <p:cNvCxnSpPr>
              <a:stCxn id="12" idx="6"/>
              <a:endCxn id="21" idx="0"/>
            </p:cNvCxnSpPr>
            <p:nvPr/>
          </p:nvCxnSpPr>
          <p:spPr>
            <a:xfrm>
              <a:off x="7508540" y="3695757"/>
              <a:ext cx="395252" cy="7496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A2A5BE97-6E3C-49C0-B0C0-19A0A4CE401B}"/>
                </a:ext>
              </a:extLst>
            </p:cNvPr>
            <p:cNvSpPr/>
            <p:nvPr/>
          </p:nvSpPr>
          <p:spPr>
            <a:xfrm>
              <a:off x="6155214" y="4914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xmlns="" id="{BEE5E531-30FE-4D7F-A945-58AB59BCA870}"/>
                </a:ext>
              </a:extLst>
            </p:cNvPr>
            <p:cNvCxnSpPr>
              <a:stCxn id="14" idx="6"/>
              <a:endCxn id="21" idx="0"/>
            </p:cNvCxnSpPr>
            <p:nvPr/>
          </p:nvCxnSpPr>
          <p:spPr>
            <a:xfrm flipV="1">
              <a:off x="7508540" y="4445369"/>
              <a:ext cx="395252" cy="76168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9C88D83C-BD4B-4398-A542-B0D88512DB23}"/>
                </a:ext>
              </a:extLst>
            </p:cNvPr>
            <p:cNvSpPr/>
            <p:nvPr/>
          </p:nvSpPr>
          <p:spPr>
            <a:xfrm>
              <a:off x="10183714" y="34047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DAE17B6C-5460-4CD7-9A05-7356E23CC785}"/>
                </a:ext>
              </a:extLst>
            </p:cNvPr>
            <p:cNvSpPr/>
            <p:nvPr/>
          </p:nvSpPr>
          <p:spPr>
            <a:xfrm>
              <a:off x="10183714" y="49131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xmlns="" id="{E727CBBC-6A59-4B98-AC97-7A3FB7D97DD5}"/>
                </a:ext>
              </a:extLst>
            </p:cNvPr>
            <p:cNvCxnSpPr>
              <a:stCxn id="21" idx="2"/>
              <a:endCxn id="16" idx="2"/>
            </p:cNvCxnSpPr>
            <p:nvPr/>
          </p:nvCxnSpPr>
          <p:spPr>
            <a:xfrm flipV="1">
              <a:off x="9782019" y="3697157"/>
              <a:ext cx="401695" cy="7482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xmlns="" id="{7B885763-F72D-4D4F-8ECE-871A422EF6F2}"/>
                </a:ext>
              </a:extLst>
            </p:cNvPr>
            <p:cNvCxnSpPr>
              <a:stCxn id="21" idx="2"/>
              <a:endCxn id="17" idx="2"/>
            </p:cNvCxnSpPr>
            <p:nvPr/>
          </p:nvCxnSpPr>
          <p:spPr>
            <a:xfrm>
              <a:off x="9782019" y="4445369"/>
              <a:ext cx="401695" cy="76018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A48F7B4-4279-448B-AF43-D628D55578FA}"/>
                </a:ext>
              </a:extLst>
            </p:cNvPr>
            <p:cNvSpPr txBox="1"/>
            <p:nvPr/>
          </p:nvSpPr>
          <p:spPr>
            <a:xfrm>
              <a:off x="8541434" y="3961814"/>
              <a:ext cx="589460" cy="267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Queue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803949E-6D51-4F6C-A909-2A35613D32DB}"/>
              </a:ext>
            </a:extLst>
          </p:cNvPr>
          <p:cNvSpPr txBox="1"/>
          <p:nvPr/>
        </p:nvSpPr>
        <p:spPr>
          <a:xfrm>
            <a:off x="956603" y="1716258"/>
            <a:ext cx="9481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Internal dynamic </a:t>
            </a:r>
            <a:r>
              <a:rPr lang="en-CA" sz="2400" b="1">
                <a:solidFill>
                  <a:schemeClr val="accent2"/>
                </a:solidFill>
              </a:rPr>
              <a:t>queue</a:t>
            </a:r>
            <a:r>
              <a:rPr lang="en-CA" sz="2400"/>
              <a:t>, protected by </a:t>
            </a:r>
            <a:r>
              <a:rPr lang="en-CA" sz="2400" b="1">
                <a:solidFill>
                  <a:schemeClr val="accent2"/>
                </a:solidFill>
              </a:rPr>
              <a:t>mutual exclusion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One </a:t>
            </a:r>
            <a:r>
              <a:rPr lang="en-CA" sz="2400" b="1">
                <a:solidFill>
                  <a:schemeClr val="accent2"/>
                </a:solidFill>
              </a:rPr>
              <a:t>condition variable </a:t>
            </a:r>
            <a:r>
              <a:rPr lang="en-CA" sz="2400"/>
              <a:t>for consumers to wait while queue is </a:t>
            </a:r>
            <a:r>
              <a:rPr lang="en-CA" sz="2400" b="1">
                <a:solidFill>
                  <a:schemeClr val="accent2"/>
                </a:solidFill>
              </a:rPr>
              <a:t>empty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xmlns="" id="{A029C57E-C2C5-4C05-BB0F-18A83EE14AD8}"/>
              </a:ext>
            </a:extLst>
          </p:cNvPr>
          <p:cNvSpPr/>
          <p:nvPr/>
        </p:nvSpPr>
        <p:spPr>
          <a:xfrm>
            <a:off x="1027767" y="2822108"/>
            <a:ext cx="3164406" cy="153887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chemeClr val="tx1"/>
                </a:solidFill>
              </a:rPr>
              <a:t>Produce:</a:t>
            </a:r>
            <a:endParaRPr lang="en-CA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mutex.lock()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   queue.push(data)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mutex.unlock()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cv.notify_one()</a:t>
            </a:r>
            <a:endParaRPr lang="en-CA">
              <a:solidFill>
                <a:schemeClr val="accent5"/>
              </a:solidFill>
            </a:endParaRPr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xmlns="" id="{29D11E1A-B8E2-44C8-9095-5B38CA94ADCC}"/>
              </a:ext>
            </a:extLst>
          </p:cNvPr>
          <p:cNvSpPr/>
          <p:nvPr/>
        </p:nvSpPr>
        <p:spPr>
          <a:xfrm>
            <a:off x="978918" y="4502049"/>
            <a:ext cx="3227322" cy="16877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chemeClr val="tx1"/>
                </a:solidFill>
              </a:rPr>
              <a:t>Consume: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mutex.lock()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   cv.wait( !queue.empty()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   data = queue.pop()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mutex.unlock()</a:t>
            </a:r>
            <a:endParaRPr lang="en-CA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BE0E7-5813-4542-B94C-437DAA6A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Three Thread-Safe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51170-ECB6-4D55-9D2B-0A2131EC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56601"/>
            <a:ext cx="10058400" cy="1241365"/>
          </a:xfrm>
        </p:spPr>
        <p:txBody>
          <a:bodyPr/>
          <a:lstStyle/>
          <a:p>
            <a:r>
              <a:rPr lang="en-CA" b="1"/>
              <a:t>Single element:</a:t>
            </a:r>
          </a:p>
          <a:p>
            <a:pPr marL="726948" lvl="1" indent="-342900">
              <a:spcAft>
                <a:spcPts val="200"/>
              </a:spcAft>
            </a:pPr>
            <a:r>
              <a:rPr lang="en-CA" sz="2200"/>
              <a:t>Smallest memory footprint, least synchronization overhead</a:t>
            </a:r>
          </a:p>
          <a:p>
            <a:pPr marL="726948" lvl="1" indent="-342900">
              <a:spcAft>
                <a:spcPts val="200"/>
              </a:spcAft>
            </a:pPr>
            <a:r>
              <a:rPr lang="en-CA" sz="2200"/>
              <a:t>Ideal when produced tasks are infrequent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AB8C14-AEAC-4AFC-8CE8-B567D0B4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BF69CE-85AA-4B3D-81A2-03844E99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22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A1C7384-2C8D-4617-9A81-0B4DA1A2ED23}"/>
              </a:ext>
            </a:extLst>
          </p:cNvPr>
          <p:cNvSpPr txBox="1">
            <a:spLocks/>
          </p:cNvSpPr>
          <p:nvPr/>
        </p:nvSpPr>
        <p:spPr>
          <a:xfrm>
            <a:off x="1109002" y="3017296"/>
            <a:ext cx="10058400" cy="1241365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/>
              <a:t>Circular buffer:</a:t>
            </a:r>
          </a:p>
          <a:p>
            <a:pPr marL="726948" lvl="1" indent="-342900">
              <a:spcAft>
                <a:spcPts val="200"/>
              </a:spcAft>
            </a:pPr>
            <a:r>
              <a:rPr lang="en-CA" sz="2200"/>
              <a:t>Fixed memory footprint, slightly more synchronization overhead</a:t>
            </a:r>
          </a:p>
          <a:p>
            <a:pPr marL="726948" lvl="1" indent="-342900">
              <a:spcAft>
                <a:spcPts val="200"/>
              </a:spcAft>
            </a:pPr>
            <a:r>
              <a:rPr lang="en-CA" sz="2200"/>
              <a:t>Ideal when memory is restricted, or produce/consume rate roughy equal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E782986-1E10-48C7-8F28-3BB7EEE13524}"/>
              </a:ext>
            </a:extLst>
          </p:cNvPr>
          <p:cNvSpPr txBox="1">
            <a:spLocks/>
          </p:cNvSpPr>
          <p:nvPr/>
        </p:nvSpPr>
        <p:spPr>
          <a:xfrm>
            <a:off x="1078522" y="4506126"/>
            <a:ext cx="10058400" cy="1579920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/>
              <a:t>Dynamic buffer:</a:t>
            </a:r>
          </a:p>
          <a:p>
            <a:pPr marL="726948" lvl="1" indent="-342900">
              <a:spcAft>
                <a:spcPts val="200"/>
              </a:spcAft>
            </a:pPr>
            <a:r>
              <a:rPr lang="en-CA" sz="2200"/>
              <a:t>Unbounded memory footprint, most synchronization overhead</a:t>
            </a:r>
          </a:p>
          <a:p>
            <a:pPr marL="726948" lvl="1" indent="-342900">
              <a:spcAft>
                <a:spcPts val="200"/>
              </a:spcAft>
            </a:pPr>
            <a:r>
              <a:rPr lang="en-CA" sz="2200"/>
              <a:t>Ideal when we do not want producers to ever block, should have some sense of worst-case 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7396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95C26-9C5A-45EA-B184-A8FB5A85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CD40CC-8C7E-40C1-8F1B-E98AC7FB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84055D-D7E7-483C-B2D5-1AFB19AB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23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CD8AC1-9F02-41C1-8A89-308F7DB488E0}"/>
              </a:ext>
            </a:extLst>
          </p:cNvPr>
          <p:cNvSpPr txBox="1"/>
          <p:nvPr/>
        </p:nvSpPr>
        <p:spPr>
          <a:xfrm>
            <a:off x="838201" y="1612900"/>
            <a:ext cx="1033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You want to find all prime numbers from 1 to 2,000,000,000 using “trial division”.</a:t>
            </a:r>
          </a:p>
          <a:p>
            <a:r>
              <a:rPr lang="en-CA" sz="2400"/>
              <a:t>Your machine has 2 cores.  How many threads should you create?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D94D80-3BF1-4AFD-955D-29AC22AC45D0}"/>
              </a:ext>
            </a:extLst>
          </p:cNvPr>
          <p:cNvSpPr txBox="1"/>
          <p:nvPr/>
        </p:nvSpPr>
        <p:spPr>
          <a:xfrm>
            <a:off x="2941320" y="2691032"/>
            <a:ext cx="609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a) 2       b) 20       c) 2,000       d) 20,000,000,000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4F7AB3-C022-4202-815D-44E249CABA9A}"/>
              </a:ext>
            </a:extLst>
          </p:cNvPr>
          <p:cNvSpPr txBox="1"/>
          <p:nvPr/>
        </p:nvSpPr>
        <p:spPr>
          <a:xfrm>
            <a:off x="821789" y="3354949"/>
            <a:ext cx="1033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A:  Two consumer threads using the producer-consumer pattern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D642D63-8F79-4FFA-BEF0-2D3DE5DB9CCB}"/>
              </a:ext>
            </a:extLst>
          </p:cNvPr>
          <p:cNvSpPr/>
          <p:nvPr/>
        </p:nvSpPr>
        <p:spPr>
          <a:xfrm>
            <a:off x="810451" y="4158734"/>
            <a:ext cx="6624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Q: What type of thread-safe queue should you use?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B761BD8-CEC8-4E2A-AFAC-89733C05487C}"/>
              </a:ext>
            </a:extLst>
          </p:cNvPr>
          <p:cNvSpPr/>
          <p:nvPr/>
        </p:nvSpPr>
        <p:spPr>
          <a:xfrm>
            <a:off x="1384882" y="4859773"/>
            <a:ext cx="954571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Circular buffer with a size of about 4 to minimize consumer wait time.  </a:t>
            </a:r>
          </a:p>
          <a:p>
            <a:pPr>
              <a:spcBef>
                <a:spcPts val="600"/>
              </a:spcBef>
            </a:pPr>
            <a:r>
              <a:rPr lang="en-CA" sz="2400"/>
              <a:t>(we want to leave </a:t>
            </a:r>
            <a:r>
              <a:rPr lang="en-CA" sz="2400" i="1"/>
              <a:t>some</a:t>
            </a:r>
            <a:r>
              <a:rPr lang="en-CA" sz="2400"/>
              <a:t> extra room for producers to add to the queue before a consumer is ready)</a:t>
            </a:r>
          </a:p>
        </p:txBody>
      </p:sp>
    </p:spTree>
    <p:extLst>
      <p:ext uri="{BB962C8B-B14F-4D97-AF65-F5344CB8AC3E}">
        <p14:creationId xmlns:p14="http://schemas.microsoft.com/office/powerpoint/2010/main" val="31634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CF644-DA04-49E2-AA8C-4A3A5A67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Stopping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D3869-EEA3-48EC-AC3C-F442049A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1277273"/>
          </a:xfrm>
        </p:spPr>
        <p:txBody>
          <a:bodyPr/>
          <a:lstStyle/>
          <a:p>
            <a:r>
              <a:rPr lang="en-CA"/>
              <a:t>As written, when the work is complete, our consumers will </a:t>
            </a:r>
            <a:r>
              <a:rPr lang="en-CA" b="1">
                <a:solidFill>
                  <a:schemeClr val="accent2"/>
                </a:solidFill>
              </a:rPr>
              <a:t>wait forever </a:t>
            </a:r>
            <a:r>
              <a:rPr lang="en-CA"/>
              <a:t>for the next item in the queue which will never come </a:t>
            </a:r>
            <a:r>
              <a:rPr lang="en-CA">
                <a:sym typeface="Wingdings" panose="05000000000000000000" pitchFamily="2" charset="2"/>
              </a:rPr>
              <a:t>.</a:t>
            </a:r>
          </a:p>
          <a:p>
            <a:r>
              <a:rPr lang="en-CA">
                <a:sym typeface="Wingdings" panose="05000000000000000000" pitchFamily="2" charset="2"/>
              </a:rPr>
              <a:t>How do we tell consumers they are done?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DB369-019A-4226-883B-FA29DF6E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53ACBD-9898-48BA-8465-FF5AAB50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24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54834A-C0F4-4D9E-9FBE-10A9D2D5B73D}"/>
              </a:ext>
            </a:extLst>
          </p:cNvPr>
          <p:cNvSpPr txBox="1"/>
          <p:nvPr/>
        </p:nvSpPr>
        <p:spPr>
          <a:xfrm>
            <a:off x="1026941" y="3362178"/>
            <a:ext cx="695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Check for a </a:t>
            </a:r>
            <a:r>
              <a:rPr lang="en-CA" sz="2400" b="1">
                <a:solidFill>
                  <a:schemeClr val="accent2"/>
                </a:solidFill>
              </a:rPr>
              <a:t>“done” </a:t>
            </a:r>
            <a:r>
              <a:rPr lang="en-CA" sz="2400"/>
              <a:t>flag before trying to get next item?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6AC35A-0674-418F-88FC-C582E918563B}"/>
              </a:ext>
            </a:extLst>
          </p:cNvPr>
          <p:cNvSpPr txBox="1"/>
          <p:nvPr/>
        </p:nvSpPr>
        <p:spPr>
          <a:xfrm>
            <a:off x="1446627" y="3852202"/>
            <a:ext cx="9120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Could lead to race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e.g. one item left to process, two consumers concurrently check flag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764CEB-CE80-4CD2-A53A-454BD78E4EDA}"/>
              </a:ext>
            </a:extLst>
          </p:cNvPr>
          <p:cNvSpPr txBox="1"/>
          <p:nvPr/>
        </p:nvSpPr>
        <p:spPr>
          <a:xfrm>
            <a:off x="1052732" y="5160499"/>
            <a:ext cx="10173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We need a way to </a:t>
            </a:r>
            <a:r>
              <a:rPr lang="en-CA" sz="2400" b="1">
                <a:solidFill>
                  <a:schemeClr val="accent2"/>
                </a:solidFill>
              </a:rPr>
              <a:t>wake up</a:t>
            </a:r>
            <a:r>
              <a:rPr lang="en-CA" sz="2400"/>
              <a:t> waiting consumers from within </a:t>
            </a:r>
            <a:r>
              <a:rPr lang="en-CA" sz="2400" b="1">
                <a:solidFill>
                  <a:srgbClr val="7030A0"/>
                </a:solidFill>
              </a:rPr>
              <a:t>pop()</a:t>
            </a:r>
            <a:r>
              <a:rPr lang="en-CA" sz="2400"/>
              <a:t>, inform them that they are done and so should shut down (or </a:t>
            </a:r>
            <a:r>
              <a:rPr lang="en-CA" sz="2400" b="1">
                <a:solidFill>
                  <a:schemeClr val="accent2"/>
                </a:solidFill>
              </a:rPr>
              <a:t>die</a:t>
            </a:r>
            <a:r>
              <a:rPr lang="en-CA" sz="24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05821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150FE-FE3E-4C91-A761-473DFFFD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Poison Pill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F5DEDA-69C2-45FA-85F6-43621C65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12" y="1514399"/>
            <a:ext cx="10058400" cy="2062103"/>
          </a:xfrm>
        </p:spPr>
        <p:txBody>
          <a:bodyPr/>
          <a:lstStyle/>
          <a:p>
            <a:r>
              <a:rPr lang="en-CA"/>
              <a:t>A </a:t>
            </a:r>
            <a:r>
              <a:rPr lang="en-CA" b="1">
                <a:solidFill>
                  <a:schemeClr val="accent2"/>
                </a:solidFill>
              </a:rPr>
              <a:t>poison pill </a:t>
            </a:r>
            <a:r>
              <a:rPr lang="en-CA"/>
              <a:t>is a </a:t>
            </a:r>
            <a:r>
              <a:rPr lang="en-CA" b="1">
                <a:solidFill>
                  <a:schemeClr val="accent2"/>
                </a:solidFill>
              </a:rPr>
              <a:t>meaningful item </a:t>
            </a:r>
            <a:r>
              <a:rPr lang="en-CA"/>
              <a:t>that tells the consumer to </a:t>
            </a:r>
            <a:r>
              <a:rPr lang="en-CA" b="1">
                <a:solidFill>
                  <a:schemeClr val="accent2"/>
                </a:solidFill>
              </a:rPr>
              <a:t>ignore it and quit</a:t>
            </a:r>
            <a:r>
              <a:rPr lang="en-CA"/>
              <a:t>.</a:t>
            </a:r>
          </a:p>
          <a:p>
            <a:r>
              <a:rPr lang="en-CA" b="1"/>
              <a:t>MUST</a:t>
            </a:r>
            <a:r>
              <a:rPr lang="en-CA"/>
              <a:t> be </a:t>
            </a:r>
            <a:r>
              <a:rPr lang="en-CA" b="1">
                <a:solidFill>
                  <a:schemeClr val="accent2"/>
                </a:solidFill>
              </a:rPr>
              <a:t>unique</a:t>
            </a:r>
            <a:r>
              <a:rPr lang="en-CA"/>
              <a:t> enough that will never actually appear in data.</a:t>
            </a:r>
          </a:p>
          <a:p>
            <a:endParaRPr lang="en-CA" sz="1200"/>
          </a:p>
          <a:p>
            <a:pPr marL="726948" lvl="1" indent="-342900"/>
            <a:r>
              <a:rPr lang="en-CA"/>
              <a:t>If using pointers, could be </a:t>
            </a:r>
            <a:r>
              <a:rPr lang="en-CA" b="1">
                <a:solidFill>
                  <a:srgbClr val="7030A0"/>
                </a:solidFill>
              </a:rPr>
              <a:t>nullptr</a:t>
            </a:r>
            <a:r>
              <a:rPr lang="en-CA"/>
              <a:t> or known constant pointer</a:t>
            </a:r>
          </a:p>
          <a:p>
            <a:pPr marL="726948" lvl="1" indent="-342900"/>
            <a:r>
              <a:rPr lang="en-CA"/>
              <a:t>Otherwise, some known constant invalid entry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D279F5-D018-4D2F-B0E8-867A0264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A8F025-2407-4896-B233-A8062BFF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25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5BD3647-C390-432C-962F-71CE9BFE911C}"/>
              </a:ext>
            </a:extLst>
          </p:cNvPr>
          <p:cNvSpPr txBox="1">
            <a:spLocks/>
          </p:cNvSpPr>
          <p:nvPr/>
        </p:nvSpPr>
        <p:spPr>
          <a:xfrm>
            <a:off x="1094934" y="3748817"/>
            <a:ext cx="10058400" cy="461665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E.g. for prime numbers, could use  POISON = 0.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xmlns="" id="{02EC959A-0C02-46CD-8F6D-F3FD064FA31A}"/>
              </a:ext>
            </a:extLst>
          </p:cNvPr>
          <p:cNvSpPr/>
          <p:nvPr/>
        </p:nvSpPr>
        <p:spPr>
          <a:xfrm>
            <a:off x="3398561" y="4389508"/>
            <a:ext cx="6083064" cy="16877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200" b="1">
                <a:solidFill>
                  <a:schemeClr val="tx1"/>
                </a:solidFill>
              </a:rPr>
              <a:t>Consumer:</a:t>
            </a:r>
          </a:p>
          <a:p>
            <a:endParaRPr lang="en-CA">
              <a:solidFill>
                <a:schemeClr val="tx1"/>
              </a:solidFill>
            </a:endParaRPr>
          </a:p>
          <a:p>
            <a:r>
              <a:rPr lang="en-CA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CA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CA">
                <a:solidFill>
                  <a:schemeClr val="tx1"/>
                </a:solidFill>
                <a:latin typeface="Consolas" panose="020B0609020204030204" pitchFamily="49" charset="0"/>
              </a:rPr>
              <a:t>( (data = queue.pop()) != </a:t>
            </a:r>
            <a:r>
              <a:rPr lang="en-CA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POISON</a:t>
            </a:r>
            <a:r>
              <a:rPr lang="en-CA">
                <a:solidFill>
                  <a:schemeClr val="tx1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CA">
                <a:solidFill>
                  <a:schemeClr val="accent5"/>
                </a:solidFill>
                <a:latin typeface="Consolas" panose="020B0609020204030204" pitchFamily="49" charset="0"/>
              </a:rPr>
              <a:t>   // process data …</a:t>
            </a:r>
          </a:p>
          <a:p>
            <a:r>
              <a:rPr lang="en-CA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4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757E9-F9CB-461E-8550-F2A4DEC4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Generator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CCEE4D-035E-44C2-AE7E-C9244164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092881"/>
          </a:xfrm>
        </p:spPr>
        <p:txBody>
          <a:bodyPr/>
          <a:lstStyle/>
          <a:p>
            <a:r>
              <a:rPr lang="en-CA"/>
              <a:t>In cases where inputs are predictable (e.g. compute all prime numbers…), do we really need producer threads to populate a queue?</a:t>
            </a:r>
          </a:p>
          <a:p>
            <a:endParaRPr lang="en-CA"/>
          </a:p>
          <a:p>
            <a:r>
              <a:rPr lang="en-CA"/>
              <a:t>Instead, we can remove the producer side, and make the “queue” itself </a:t>
            </a:r>
            <a:r>
              <a:rPr lang="en-CA" b="1">
                <a:solidFill>
                  <a:schemeClr val="accent2"/>
                </a:solidFill>
              </a:rPr>
              <a:t>generate</a:t>
            </a:r>
            <a:r>
              <a:rPr lang="en-CA"/>
              <a:t> the next item.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329C81-8FC9-487D-B8E0-19B7C356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ECC4456-F57E-429F-B39E-11A7C9D5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26</a:t>
            </a:fld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DA986AF-D958-44A9-A31C-D26236C0EC68}"/>
              </a:ext>
            </a:extLst>
          </p:cNvPr>
          <p:cNvGrpSpPr/>
          <p:nvPr/>
        </p:nvGrpSpPr>
        <p:grpSpPr>
          <a:xfrm>
            <a:off x="2507391" y="3687424"/>
            <a:ext cx="4387488" cy="2527715"/>
            <a:chOff x="7903792" y="3404714"/>
            <a:chExt cx="3633426" cy="20932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A6D696F4-1082-465E-9F7A-725F3B5560E6}"/>
                </a:ext>
              </a:extLst>
            </p:cNvPr>
            <p:cNvGrpSpPr/>
            <p:nvPr/>
          </p:nvGrpSpPr>
          <p:grpSpPr>
            <a:xfrm rot="16200000">
              <a:off x="8621449" y="3505289"/>
              <a:ext cx="442913" cy="1878227"/>
              <a:chOff x="3519488" y="2248929"/>
              <a:chExt cx="442913" cy="18782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8B736005-6AE1-428C-B950-C95F743D4AF3}"/>
                  </a:ext>
                </a:extLst>
              </p:cNvPr>
              <p:cNvSpPr/>
              <p:nvPr/>
            </p:nvSpPr>
            <p:spPr>
              <a:xfrm>
                <a:off x="3525794" y="2248929"/>
                <a:ext cx="428368" cy="1878227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9589446A-D520-4A84-BDCB-0BE2CE912840}"/>
                  </a:ext>
                </a:extLst>
              </p:cNvPr>
              <p:cNvCxnSpPr/>
              <p:nvPr/>
            </p:nvCxnSpPr>
            <p:spPr>
              <a:xfrm>
                <a:off x="3519488" y="23907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F53F5357-19BB-4A5A-84F9-F85AB54E55F8}"/>
                  </a:ext>
                </a:extLst>
              </p:cNvPr>
              <p:cNvCxnSpPr/>
              <p:nvPr/>
            </p:nvCxnSpPr>
            <p:spPr>
              <a:xfrm>
                <a:off x="3524251" y="25431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352C0893-A03C-4B5F-9AC2-AB1FBD40CC9F}"/>
                  </a:ext>
                </a:extLst>
              </p:cNvPr>
              <p:cNvCxnSpPr/>
              <p:nvPr/>
            </p:nvCxnSpPr>
            <p:spPr>
              <a:xfrm>
                <a:off x="3519488" y="27051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2FB35169-739A-4389-9E5C-08CC7E6D0687}"/>
                  </a:ext>
                </a:extLst>
              </p:cNvPr>
              <p:cNvCxnSpPr/>
              <p:nvPr/>
            </p:nvCxnSpPr>
            <p:spPr>
              <a:xfrm>
                <a:off x="3519488" y="28575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xmlns="" id="{54FA0C83-A9DB-4D38-B4AB-E30BD50891E5}"/>
                  </a:ext>
                </a:extLst>
              </p:cNvPr>
              <p:cNvCxnSpPr/>
              <p:nvPr/>
            </p:nvCxnSpPr>
            <p:spPr>
              <a:xfrm>
                <a:off x="3519488" y="30146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xmlns="" id="{CEEFDC98-180A-4B31-B9DD-ABE69B9DC9E9}"/>
                  </a:ext>
                </a:extLst>
              </p:cNvPr>
              <p:cNvCxnSpPr/>
              <p:nvPr/>
            </p:nvCxnSpPr>
            <p:spPr>
              <a:xfrm>
                <a:off x="3519488" y="31670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8FD1D99E-B177-4BE8-A266-E2776A8440BC}"/>
                  </a:ext>
                </a:extLst>
              </p:cNvPr>
              <p:cNvCxnSpPr/>
              <p:nvPr/>
            </p:nvCxnSpPr>
            <p:spPr>
              <a:xfrm>
                <a:off x="3519488" y="33194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xmlns="" id="{78865794-E5EF-4D01-B740-F0CBB2EED09E}"/>
                  </a:ext>
                </a:extLst>
              </p:cNvPr>
              <p:cNvCxnSpPr/>
              <p:nvPr/>
            </p:nvCxnSpPr>
            <p:spPr>
              <a:xfrm>
                <a:off x="3519488" y="3471862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0AB5E815-B04B-45B7-A53B-58335A667D3C}"/>
                  </a:ext>
                </a:extLst>
              </p:cNvPr>
              <p:cNvCxnSpPr/>
              <p:nvPr/>
            </p:nvCxnSpPr>
            <p:spPr>
              <a:xfrm>
                <a:off x="3519488" y="36242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8FA152DB-75BD-482A-A117-103C38FC753E}"/>
                  </a:ext>
                </a:extLst>
              </p:cNvPr>
              <p:cNvSpPr txBox="1"/>
              <p:nvPr/>
            </p:nvSpPr>
            <p:spPr>
              <a:xfrm rot="5400000">
                <a:off x="3661748" y="3704183"/>
                <a:ext cx="258889" cy="267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</a:rPr>
                  <a:t>...</a:t>
                </a: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42735A9-DCE6-4257-A2C2-EB7A8AABFC3C}"/>
                </a:ext>
              </a:extLst>
            </p:cNvPr>
            <p:cNvSpPr/>
            <p:nvPr/>
          </p:nvSpPr>
          <p:spPr>
            <a:xfrm>
              <a:off x="10183892" y="4152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A90C4A58-A9B0-4DDF-B24E-12034BC44847}"/>
                </a:ext>
              </a:extLst>
            </p:cNvPr>
            <p:cNvCxnSpPr>
              <a:stCxn id="21" idx="2"/>
              <a:endCxn id="9" idx="2"/>
            </p:cNvCxnSpPr>
            <p:nvPr/>
          </p:nvCxnSpPr>
          <p:spPr>
            <a:xfrm flipV="1">
              <a:off x="9782019" y="4445057"/>
              <a:ext cx="401873" cy="31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5D342ED-6D89-4B40-BBCF-40A8F8F9013C}"/>
                </a:ext>
              </a:extLst>
            </p:cNvPr>
            <p:cNvSpPr/>
            <p:nvPr/>
          </p:nvSpPr>
          <p:spPr>
            <a:xfrm>
              <a:off x="10183714" y="34047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9D452AC6-3C19-4961-9F2C-37AD87F28A8D}"/>
                </a:ext>
              </a:extLst>
            </p:cNvPr>
            <p:cNvSpPr/>
            <p:nvPr/>
          </p:nvSpPr>
          <p:spPr>
            <a:xfrm>
              <a:off x="10183714" y="49131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xmlns="" id="{26CF0293-3D88-464F-911C-2125382B94F6}"/>
                </a:ext>
              </a:extLst>
            </p:cNvPr>
            <p:cNvCxnSpPr>
              <a:stCxn id="21" idx="2"/>
              <a:endCxn id="16" idx="2"/>
            </p:cNvCxnSpPr>
            <p:nvPr/>
          </p:nvCxnSpPr>
          <p:spPr>
            <a:xfrm flipV="1">
              <a:off x="9782019" y="3697157"/>
              <a:ext cx="401695" cy="7482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xmlns="" id="{D175001C-ED41-4C03-AF24-DC9B8DB347DF}"/>
                </a:ext>
              </a:extLst>
            </p:cNvPr>
            <p:cNvCxnSpPr>
              <a:stCxn id="21" idx="2"/>
              <a:endCxn id="17" idx="2"/>
            </p:cNvCxnSpPr>
            <p:nvPr/>
          </p:nvCxnSpPr>
          <p:spPr>
            <a:xfrm>
              <a:off x="9782019" y="4445369"/>
              <a:ext cx="401695" cy="76018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770B8DB-FF73-474A-8095-6226D84D4F69}"/>
                </a:ext>
              </a:extLst>
            </p:cNvPr>
            <p:cNvSpPr txBox="1"/>
            <p:nvPr/>
          </p:nvSpPr>
          <p:spPr>
            <a:xfrm>
              <a:off x="8331736" y="3950163"/>
              <a:ext cx="954739" cy="305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Generator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241FEF0-78DA-4B90-A1DD-D377F2469667}"/>
              </a:ext>
            </a:extLst>
          </p:cNvPr>
          <p:cNvSpPr txBox="1"/>
          <p:nvPr/>
        </p:nvSpPr>
        <p:spPr>
          <a:xfrm>
            <a:off x="7997709" y="4526622"/>
            <a:ext cx="28280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1">
                <a:solidFill>
                  <a:srgbClr val="7030A0"/>
                </a:solidFill>
                <a:latin typeface="Consolas" panose="020B0609020204030204" pitchFamily="49" charset="0"/>
              </a:rPr>
              <a:t>generator.yield()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E2E2F45-0CD3-4EBA-8C47-505ECE74A569}"/>
              </a:ext>
            </a:extLst>
          </p:cNvPr>
          <p:cNvSpPr txBox="1"/>
          <p:nvPr/>
        </p:nvSpPr>
        <p:spPr>
          <a:xfrm>
            <a:off x="8580233" y="5129112"/>
            <a:ext cx="311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or </a:t>
            </a:r>
            <a:r>
              <a:rPr lang="en-CA" sz="1600" b="1">
                <a:solidFill>
                  <a:srgbClr val="7030A0"/>
                </a:solidFill>
              </a:rPr>
              <a:t>next() </a:t>
            </a:r>
            <a:r>
              <a:rPr lang="en-CA" sz="1600"/>
              <a:t>or </a:t>
            </a:r>
            <a:r>
              <a:rPr lang="en-CA" sz="1600" b="1">
                <a:solidFill>
                  <a:srgbClr val="7030A0"/>
                </a:solidFill>
              </a:rPr>
              <a:t>emit() </a:t>
            </a:r>
            <a:r>
              <a:rPr lang="en-CA" sz="1600"/>
              <a:t>or </a:t>
            </a:r>
            <a:r>
              <a:rPr lang="en-CA" sz="1600" b="1">
                <a:solidFill>
                  <a:srgbClr val="7030A0"/>
                </a:solidFill>
              </a:rPr>
              <a:t>get() </a:t>
            </a:r>
            <a:r>
              <a:rPr lang="en-CA" sz="1600"/>
              <a:t>or </a:t>
            </a:r>
            <a:r>
              <a:rPr lang="en-CA" sz="1600" b="1">
                <a:solidFill>
                  <a:srgbClr val="7030A0"/>
                </a:solidFill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195157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4C1465-81ED-464E-83FA-D9FE06D0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Generator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ECB4D-F911-4F9B-BFEB-D2F7B8B5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1894226"/>
            <a:ext cx="10058400" cy="461665"/>
          </a:xfrm>
        </p:spPr>
        <p:txBody>
          <a:bodyPr/>
          <a:lstStyle/>
          <a:p>
            <a:r>
              <a:rPr lang="en-CA"/>
              <a:t>Thread-safe generator: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B76769-0E2F-4DEB-AAE0-80883549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8F1F3F-F484-47F3-A34B-A4E7710E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27</a:t>
            </a:fld>
            <a:endParaRPr lang="en-CA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BA1D5B8D-1C81-4F3A-981F-BFC21AF5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935" y="654619"/>
            <a:ext cx="5081840" cy="5478423"/>
          </a:xfrm>
          <a:prstGeom prst="rect">
            <a:avLst/>
          </a:prstGeom>
          <a:solidFill>
            <a:srgbClr val="F8F8F8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OddIntegerGenerator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std::mutex mutex_;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POISON 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OddIntegerGenerator(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max)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next_(start), max_(max), mutex_() {}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std::lock_guard&lt;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(mutex_)&gt; lock;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out = next_;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(next_ &gt; max)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next_ = POISON;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next_ +=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80FD8077-8655-4E54-A0BF-03CE24E3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94" y="2804627"/>
            <a:ext cx="501772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consumer(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OddIntegerGenerator&amp; oig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((val = oig.yield()) != oig.POISON)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 process number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6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B24CA-C10E-4BD7-8961-FF671BDA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DBDB2D-0314-4893-A56B-1DAFC80E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031873"/>
          </a:xfrm>
        </p:spPr>
        <p:txBody>
          <a:bodyPr/>
          <a:lstStyle/>
          <a:p>
            <a:r>
              <a:rPr lang="en-CA"/>
              <a:t>How would you compute all primes in the range [2, 2,000,000,000]?</a:t>
            </a:r>
          </a:p>
          <a:p>
            <a:endParaRPr lang="en-CA"/>
          </a:p>
          <a:p>
            <a:r>
              <a:rPr lang="en-CA"/>
              <a:t>How would you process Google search requests?</a:t>
            </a:r>
          </a:p>
          <a:p>
            <a:endParaRPr lang="en-CA"/>
          </a:p>
          <a:p>
            <a:r>
              <a:rPr lang="en-CA"/>
              <a:t>Processing of data already gathered and stored in a file?</a:t>
            </a:r>
          </a:p>
          <a:p>
            <a:endParaRPr lang="en-CA"/>
          </a:p>
          <a:p>
            <a:r>
              <a:rPr lang="en-CA"/>
              <a:t>Live streams of weather data?</a:t>
            </a:r>
          </a:p>
          <a:p>
            <a:endParaRPr lang="en-CA"/>
          </a:p>
          <a:p>
            <a:r>
              <a:rPr lang="en-CA"/>
              <a:t>Customer service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F4ACD8-FDF7-44FF-8075-4DEFBFA6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605D41-BAFF-44A7-9806-BF62A733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854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Homework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29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768839" y="3216226"/>
            <a:ext cx="99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Go through the course library examples 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0036" y="3738418"/>
            <a:ext cx="4640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examples/q14_monitor</a:t>
            </a:r>
          </a:p>
          <a:p>
            <a:r>
              <a:rPr lang="en-CA" sz="2400"/>
              <a:t>examples/q15_producer_consumer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605" y="5127745"/>
            <a:ext cx="5509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Quiz 6 next week on synchronization</a:t>
            </a:r>
          </a:p>
        </p:txBody>
      </p:sp>
      <p:pic>
        <p:nvPicPr>
          <p:cNvPr id="11" name="Picture 2" descr="Image result for icli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8751209" y="3044544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9329B00-F493-4F7B-8C50-F744D0E8400D}"/>
              </a:ext>
            </a:extLst>
          </p:cNvPr>
          <p:cNvSpPr txBox="1"/>
          <p:nvPr/>
        </p:nvSpPr>
        <p:spPr>
          <a:xfrm>
            <a:off x="724291" y="1835248"/>
            <a:ext cx="991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Finalize teams for </a:t>
            </a:r>
            <a:r>
              <a:rPr lang="en-CA" sz="2400" b="1">
                <a:solidFill>
                  <a:schemeClr val="accent2"/>
                </a:solidFill>
              </a:rPr>
              <a:t>course project</a:t>
            </a:r>
            <a:r>
              <a:rPr lang="en-CA" sz="2400"/>
              <a:t>, get started on overall </a:t>
            </a:r>
            <a:r>
              <a:rPr lang="en-CA" sz="2400" b="1">
                <a:solidFill>
                  <a:schemeClr val="accent2"/>
                </a:solidFill>
              </a:rPr>
              <a:t>system design</a:t>
            </a:r>
            <a:r>
              <a:rPr lang="en-CA" sz="2400"/>
              <a:t/>
            </a:r>
            <a:br>
              <a:rPr lang="en-CA" sz="2400"/>
            </a:br>
            <a:r>
              <a:rPr lang="en-CA" sz="2400"/>
              <a:t>UML DIAGRAMS!!!!</a:t>
            </a:r>
          </a:p>
        </p:txBody>
      </p:sp>
    </p:spTree>
    <p:extLst>
      <p:ext uri="{BB962C8B-B14F-4D97-AF65-F5344CB8AC3E}">
        <p14:creationId xmlns:p14="http://schemas.microsoft.com/office/powerpoint/2010/main" val="15790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4EBC1-2A4C-4B5C-9FB2-264B255C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Concurrent 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A7CF31-2538-4FA6-A662-A85DD854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431435"/>
          </a:xfrm>
        </p:spPr>
        <p:txBody>
          <a:bodyPr/>
          <a:lstStyle/>
          <a:p>
            <a:r>
              <a:rPr lang="en-CA"/>
              <a:t>What if instead of manually deciding how to split up workload, we let the </a:t>
            </a:r>
            <a:r>
              <a:rPr lang="en-CA" b="1">
                <a:solidFill>
                  <a:schemeClr val="accent2"/>
                </a:solidFill>
              </a:rPr>
              <a:t>threads themselves decide</a:t>
            </a:r>
            <a:r>
              <a:rPr lang="en-CA"/>
              <a:t>?</a:t>
            </a:r>
          </a:p>
          <a:p>
            <a:endParaRPr lang="en-CA" sz="1200"/>
          </a:p>
          <a:p>
            <a:pPr marL="726948" lvl="1" indent="-342900"/>
            <a:r>
              <a:rPr lang="en-CA"/>
              <a:t>Put everything that needs to be done into common memory </a:t>
            </a:r>
          </a:p>
          <a:p>
            <a:pPr marL="726948" lvl="1" indent="-342900"/>
            <a:r>
              <a:rPr lang="en-CA"/>
              <a:t>If a thread is ready to do some work, it can grab the next task</a:t>
            </a:r>
          </a:p>
          <a:p>
            <a:pPr marL="726948" lvl="1" indent="-342900"/>
            <a:r>
              <a:rPr lang="en-CA"/>
              <a:t>No worker threads will sit idle until all work is complete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0BECD3-0810-4F55-8376-079A06DF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3BDDE0D-8DF5-4D42-9500-7D3DA02C21CE}"/>
              </a:ext>
            </a:extLst>
          </p:cNvPr>
          <p:cNvSpPr/>
          <p:nvPr/>
        </p:nvSpPr>
        <p:spPr>
          <a:xfrm>
            <a:off x="3759925" y="5474797"/>
            <a:ext cx="1470473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0EFBEE2-39C5-45A2-A357-B3DC00D19B0C}"/>
              </a:ext>
            </a:extLst>
          </p:cNvPr>
          <p:cNvSpPr/>
          <p:nvPr/>
        </p:nvSpPr>
        <p:spPr>
          <a:xfrm>
            <a:off x="5853667" y="5500588"/>
            <a:ext cx="1470473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8F75D9A-E908-486A-8960-F2927C9E64E1}"/>
              </a:ext>
            </a:extLst>
          </p:cNvPr>
          <p:cNvSpPr/>
          <p:nvPr/>
        </p:nvSpPr>
        <p:spPr>
          <a:xfrm>
            <a:off x="7823144" y="5528723"/>
            <a:ext cx="1470473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F3AF83FD-A572-4AF4-97BE-6D9EBECAEBE9}"/>
              </a:ext>
            </a:extLst>
          </p:cNvPr>
          <p:cNvGrpSpPr/>
          <p:nvPr/>
        </p:nvGrpSpPr>
        <p:grpSpPr>
          <a:xfrm rot="16200000">
            <a:off x="6197617" y="3867784"/>
            <a:ext cx="463573" cy="1878227"/>
            <a:chOff x="3519488" y="2248929"/>
            <a:chExt cx="463573" cy="18782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3D304D6A-8A4C-46FB-A6BA-570319D8FDF1}"/>
                </a:ext>
              </a:extLst>
            </p:cNvPr>
            <p:cNvSpPr/>
            <p:nvPr/>
          </p:nvSpPr>
          <p:spPr>
            <a:xfrm>
              <a:off x="3525794" y="2248929"/>
              <a:ext cx="428368" cy="18782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599BE8EE-D253-4C87-82DC-079D7E231D0A}"/>
                </a:ext>
              </a:extLst>
            </p:cNvPr>
            <p:cNvCxnSpPr/>
            <p:nvPr/>
          </p:nvCxnSpPr>
          <p:spPr>
            <a:xfrm>
              <a:off x="3519488" y="2390775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5ED0B17B-356D-4BE6-B74B-8766D1D336DE}"/>
                </a:ext>
              </a:extLst>
            </p:cNvPr>
            <p:cNvCxnSpPr/>
            <p:nvPr/>
          </p:nvCxnSpPr>
          <p:spPr>
            <a:xfrm>
              <a:off x="3524251" y="2543175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D46DA3FB-6EE1-4D87-ADAA-FC0F2A2070CA}"/>
                </a:ext>
              </a:extLst>
            </p:cNvPr>
            <p:cNvCxnSpPr/>
            <p:nvPr/>
          </p:nvCxnSpPr>
          <p:spPr>
            <a:xfrm>
              <a:off x="3519488" y="2705100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A9EAE175-86D4-4448-8798-5670A8DB10A7}"/>
                </a:ext>
              </a:extLst>
            </p:cNvPr>
            <p:cNvCxnSpPr/>
            <p:nvPr/>
          </p:nvCxnSpPr>
          <p:spPr>
            <a:xfrm>
              <a:off x="3519488" y="2857500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B58A61EA-8CF9-44F4-A580-889B59205851}"/>
                </a:ext>
              </a:extLst>
            </p:cNvPr>
            <p:cNvCxnSpPr/>
            <p:nvPr/>
          </p:nvCxnSpPr>
          <p:spPr>
            <a:xfrm>
              <a:off x="3519488" y="3014663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623B2575-5A8F-4C3A-8A13-D611BA7C61E9}"/>
                </a:ext>
              </a:extLst>
            </p:cNvPr>
            <p:cNvCxnSpPr/>
            <p:nvPr/>
          </p:nvCxnSpPr>
          <p:spPr>
            <a:xfrm>
              <a:off x="3519488" y="3167063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431CCDD1-7E7E-44E4-AC31-6AFEFADA2C5F}"/>
                </a:ext>
              </a:extLst>
            </p:cNvPr>
            <p:cNvCxnSpPr/>
            <p:nvPr/>
          </p:nvCxnSpPr>
          <p:spPr>
            <a:xfrm>
              <a:off x="3519488" y="3319463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38F77D33-0887-4C7D-83AB-DDAB365EFB20}"/>
                </a:ext>
              </a:extLst>
            </p:cNvPr>
            <p:cNvCxnSpPr/>
            <p:nvPr/>
          </p:nvCxnSpPr>
          <p:spPr>
            <a:xfrm>
              <a:off x="3519488" y="3471862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B81C108-4C39-4BB0-8BC8-4C367EEF7100}"/>
                </a:ext>
              </a:extLst>
            </p:cNvPr>
            <p:cNvCxnSpPr/>
            <p:nvPr/>
          </p:nvCxnSpPr>
          <p:spPr>
            <a:xfrm>
              <a:off x="3519488" y="3624263"/>
              <a:ext cx="438150" cy="0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F5FCC3C-614F-4371-B67C-63A7B8EC9734}"/>
                </a:ext>
              </a:extLst>
            </p:cNvPr>
            <p:cNvSpPr txBox="1"/>
            <p:nvPr/>
          </p:nvSpPr>
          <p:spPr>
            <a:xfrm rot="5400000">
              <a:off x="3619500" y="369093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</a:rPr>
                <a:t>...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88B7F9A-07E7-42DF-B3D6-1B6289A160BC}"/>
              </a:ext>
            </a:extLst>
          </p:cNvPr>
          <p:cNvSpPr txBox="1"/>
          <p:nvPr/>
        </p:nvSpPr>
        <p:spPr>
          <a:xfrm>
            <a:off x="4614203" y="4642338"/>
            <a:ext cx="7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To Do: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FB9F9AB-71E4-4BF8-83D9-64D2C42119A8}"/>
              </a:ext>
            </a:extLst>
          </p:cNvPr>
          <p:cNvCxnSpPr>
            <a:cxnSpLocks/>
          </p:cNvCxnSpPr>
          <p:nvPr/>
        </p:nvCxnSpPr>
        <p:spPr>
          <a:xfrm flipH="1">
            <a:off x="4881490" y="4951828"/>
            <a:ext cx="984738" cy="5627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DF4DB8E6-2E4A-45D6-B5B2-8C250EAC071F}"/>
              </a:ext>
            </a:extLst>
          </p:cNvPr>
          <p:cNvCxnSpPr>
            <a:cxnSpLocks/>
          </p:cNvCxnSpPr>
          <p:nvPr/>
        </p:nvCxnSpPr>
        <p:spPr>
          <a:xfrm>
            <a:off x="5978769" y="4951828"/>
            <a:ext cx="281354" cy="5627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85941138-620D-4366-A044-4A8A2DB66BD7}"/>
              </a:ext>
            </a:extLst>
          </p:cNvPr>
          <p:cNvCxnSpPr>
            <a:cxnSpLocks/>
          </p:cNvCxnSpPr>
          <p:nvPr/>
        </p:nvCxnSpPr>
        <p:spPr>
          <a:xfrm>
            <a:off x="6189786" y="4979963"/>
            <a:ext cx="1716257" cy="70338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xmlns="" id="{EF7A1872-82F1-433F-B245-01156497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60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999BF-4000-4F23-B125-DC680E02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A87907-5EE8-4682-9B92-D7EFC45B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907941"/>
          </a:xfrm>
        </p:spPr>
        <p:txBody>
          <a:bodyPr/>
          <a:lstStyle/>
          <a:p>
            <a:r>
              <a:rPr lang="en-CA" b="1"/>
              <a:t>Producers:</a:t>
            </a:r>
            <a:r>
              <a:rPr lang="en-CA"/>
              <a:t> add work to a shared thread-safe queue</a:t>
            </a:r>
          </a:p>
          <a:p>
            <a:r>
              <a:rPr lang="en-CA" b="1"/>
              <a:t>Consumers:</a:t>
            </a:r>
            <a:r>
              <a:rPr lang="en-CA"/>
              <a:t> remove work from a shared thread-safe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A26D74-8875-409E-9E7C-B833E6AB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7E23EB53-24D5-4C66-B158-B40F0416BECD}"/>
              </a:ext>
            </a:extLst>
          </p:cNvPr>
          <p:cNvGrpSpPr/>
          <p:nvPr/>
        </p:nvGrpSpPr>
        <p:grpSpPr>
          <a:xfrm>
            <a:off x="5221141" y="3263704"/>
            <a:ext cx="6498956" cy="2531217"/>
            <a:chOff x="6155214" y="3403314"/>
            <a:chExt cx="5382004" cy="20961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FDA98349-D90C-4C54-BBA9-7BEFD8AC592C}"/>
                </a:ext>
              </a:extLst>
            </p:cNvPr>
            <p:cNvGrpSpPr/>
            <p:nvPr/>
          </p:nvGrpSpPr>
          <p:grpSpPr>
            <a:xfrm rot="16200000">
              <a:off x="8611118" y="3494958"/>
              <a:ext cx="463574" cy="1878227"/>
              <a:chOff x="3519488" y="2248929"/>
              <a:chExt cx="463574" cy="187822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B635A15F-277B-4D7A-B4C9-A60F2E9223FC}"/>
                  </a:ext>
                </a:extLst>
              </p:cNvPr>
              <p:cNvSpPr/>
              <p:nvPr/>
            </p:nvSpPr>
            <p:spPr>
              <a:xfrm>
                <a:off x="3525794" y="2248929"/>
                <a:ext cx="428368" cy="1878227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72CF0BC4-91A3-4F1E-ABC1-85BE06D988E4}"/>
                  </a:ext>
                </a:extLst>
              </p:cNvPr>
              <p:cNvCxnSpPr/>
              <p:nvPr/>
            </p:nvCxnSpPr>
            <p:spPr>
              <a:xfrm>
                <a:off x="3519488" y="23907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432D3D2C-71C3-4C31-94C2-F2D9713A65DC}"/>
                  </a:ext>
                </a:extLst>
              </p:cNvPr>
              <p:cNvCxnSpPr/>
              <p:nvPr/>
            </p:nvCxnSpPr>
            <p:spPr>
              <a:xfrm>
                <a:off x="3524251" y="25431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C5C018CF-06A5-43AC-AC1A-17794E72EEAF}"/>
                  </a:ext>
                </a:extLst>
              </p:cNvPr>
              <p:cNvCxnSpPr/>
              <p:nvPr/>
            </p:nvCxnSpPr>
            <p:spPr>
              <a:xfrm>
                <a:off x="3519488" y="27051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AF5BEF36-D463-4455-9FE6-95C3AFDB12D0}"/>
                  </a:ext>
                </a:extLst>
              </p:cNvPr>
              <p:cNvCxnSpPr/>
              <p:nvPr/>
            </p:nvCxnSpPr>
            <p:spPr>
              <a:xfrm>
                <a:off x="3519488" y="28575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B249B2F9-4487-4A03-A7E1-B9DDADD3A0EF}"/>
                  </a:ext>
                </a:extLst>
              </p:cNvPr>
              <p:cNvCxnSpPr/>
              <p:nvPr/>
            </p:nvCxnSpPr>
            <p:spPr>
              <a:xfrm>
                <a:off x="3519488" y="30146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E1446A6D-5A36-4AA1-A212-5359BC045620}"/>
                  </a:ext>
                </a:extLst>
              </p:cNvPr>
              <p:cNvCxnSpPr/>
              <p:nvPr/>
            </p:nvCxnSpPr>
            <p:spPr>
              <a:xfrm>
                <a:off x="3519488" y="31670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1DBE4FBB-C3AF-4668-AD76-FC2719DAC961}"/>
                  </a:ext>
                </a:extLst>
              </p:cNvPr>
              <p:cNvCxnSpPr/>
              <p:nvPr/>
            </p:nvCxnSpPr>
            <p:spPr>
              <a:xfrm>
                <a:off x="3519488" y="33194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D22C7AE6-6FF4-432A-84A5-425D89AFB6DB}"/>
                  </a:ext>
                </a:extLst>
              </p:cNvPr>
              <p:cNvCxnSpPr/>
              <p:nvPr/>
            </p:nvCxnSpPr>
            <p:spPr>
              <a:xfrm>
                <a:off x="3519488" y="3471862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97A50D4F-E5DE-43D0-97E0-F7F282CDBC85}"/>
                  </a:ext>
                </a:extLst>
              </p:cNvPr>
              <p:cNvCxnSpPr/>
              <p:nvPr/>
            </p:nvCxnSpPr>
            <p:spPr>
              <a:xfrm>
                <a:off x="3519488" y="36242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4C3B0113-F9F1-490E-BD2A-4164AD4FCF7A}"/>
                  </a:ext>
                </a:extLst>
              </p:cNvPr>
              <p:cNvSpPr txBox="1"/>
              <p:nvPr/>
            </p:nvSpPr>
            <p:spPr>
              <a:xfrm rot="5400000">
                <a:off x="3719997" y="3692533"/>
                <a:ext cx="258889" cy="267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</a:rPr>
                  <a:t>...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1C5DB400-8D37-4FA4-AEA1-F799D8AEB737}"/>
                </a:ext>
              </a:extLst>
            </p:cNvPr>
            <p:cNvSpPr/>
            <p:nvPr/>
          </p:nvSpPr>
          <p:spPr>
            <a:xfrm>
              <a:off x="6155311" y="4152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90953416-8231-4450-9595-AEB1141D4687}"/>
                </a:ext>
              </a:extLst>
            </p:cNvPr>
            <p:cNvSpPr/>
            <p:nvPr/>
          </p:nvSpPr>
          <p:spPr>
            <a:xfrm>
              <a:off x="10183892" y="4152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xmlns="" id="{FACD26B7-EA2A-4539-9500-2217ECC09E26}"/>
                </a:ext>
              </a:extLst>
            </p:cNvPr>
            <p:cNvCxnSpPr>
              <a:stCxn id="42" idx="6"/>
              <a:endCxn id="31" idx="0"/>
            </p:cNvCxnSpPr>
            <p:nvPr/>
          </p:nvCxnSpPr>
          <p:spPr>
            <a:xfrm>
              <a:off x="7508637" y="4445057"/>
              <a:ext cx="395155" cy="3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76470EF8-DB54-46C4-AF37-B855A80CD106}"/>
                </a:ext>
              </a:extLst>
            </p:cNvPr>
            <p:cNvCxnSpPr>
              <a:stCxn id="31" idx="2"/>
              <a:endCxn id="43" idx="2"/>
            </p:cNvCxnSpPr>
            <p:nvPr/>
          </p:nvCxnSpPr>
          <p:spPr>
            <a:xfrm flipV="1">
              <a:off x="9782019" y="4445057"/>
              <a:ext cx="401873" cy="31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5910382A-6F26-4B11-BA2F-69A1FEA14424}"/>
                </a:ext>
              </a:extLst>
            </p:cNvPr>
            <p:cNvSpPr/>
            <p:nvPr/>
          </p:nvSpPr>
          <p:spPr>
            <a:xfrm>
              <a:off x="6155214" y="34033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xmlns="" id="{1F9655DC-107D-481F-9E49-C1C78E16B8B4}"/>
                </a:ext>
              </a:extLst>
            </p:cNvPr>
            <p:cNvCxnSpPr>
              <a:stCxn id="46" idx="6"/>
              <a:endCxn id="31" idx="0"/>
            </p:cNvCxnSpPr>
            <p:nvPr/>
          </p:nvCxnSpPr>
          <p:spPr>
            <a:xfrm>
              <a:off x="7508540" y="3695757"/>
              <a:ext cx="395252" cy="7496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88EB9722-2457-4312-946B-19A82E53EBEA}"/>
                </a:ext>
              </a:extLst>
            </p:cNvPr>
            <p:cNvSpPr/>
            <p:nvPr/>
          </p:nvSpPr>
          <p:spPr>
            <a:xfrm>
              <a:off x="6155214" y="4914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xmlns="" id="{DA9E3989-7640-40BC-986F-3BA313688CFF}"/>
                </a:ext>
              </a:extLst>
            </p:cNvPr>
            <p:cNvCxnSpPr>
              <a:stCxn id="48" idx="6"/>
              <a:endCxn id="31" idx="0"/>
            </p:cNvCxnSpPr>
            <p:nvPr/>
          </p:nvCxnSpPr>
          <p:spPr>
            <a:xfrm flipV="1">
              <a:off x="7508540" y="4445369"/>
              <a:ext cx="395252" cy="76168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3DEA0328-8F02-4AE5-BF51-8464866527A8}"/>
                </a:ext>
              </a:extLst>
            </p:cNvPr>
            <p:cNvSpPr/>
            <p:nvPr/>
          </p:nvSpPr>
          <p:spPr>
            <a:xfrm>
              <a:off x="10183714" y="34047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AA7B63F9-4146-4670-91DA-36F9661F9EF3}"/>
                </a:ext>
              </a:extLst>
            </p:cNvPr>
            <p:cNvSpPr/>
            <p:nvPr/>
          </p:nvSpPr>
          <p:spPr>
            <a:xfrm>
              <a:off x="10183714" y="49131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xmlns="" id="{AB00EE4A-EF83-4C70-8B89-A3162F17EEFF}"/>
                </a:ext>
              </a:extLst>
            </p:cNvPr>
            <p:cNvCxnSpPr>
              <a:stCxn id="31" idx="2"/>
              <a:endCxn id="50" idx="2"/>
            </p:cNvCxnSpPr>
            <p:nvPr/>
          </p:nvCxnSpPr>
          <p:spPr>
            <a:xfrm flipV="1">
              <a:off x="9782019" y="3697157"/>
              <a:ext cx="401695" cy="7482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xmlns="" id="{BE93986F-1CF0-4B84-A07F-B46791D1DC43}"/>
                </a:ext>
              </a:extLst>
            </p:cNvPr>
            <p:cNvCxnSpPr>
              <a:stCxn id="31" idx="2"/>
              <a:endCxn id="51" idx="2"/>
            </p:cNvCxnSpPr>
            <p:nvPr/>
          </p:nvCxnSpPr>
          <p:spPr>
            <a:xfrm>
              <a:off x="9782019" y="4445369"/>
              <a:ext cx="401695" cy="76018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BCFBA06F-63BC-4E12-991C-4E45AAC827DA}"/>
                </a:ext>
              </a:extLst>
            </p:cNvPr>
            <p:cNvSpPr txBox="1"/>
            <p:nvPr/>
          </p:nvSpPr>
          <p:spPr>
            <a:xfrm>
              <a:off x="8541434" y="3961814"/>
              <a:ext cx="589460" cy="267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Queue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F03F4FB-711E-4EB3-8798-832B7C6685E5}"/>
              </a:ext>
            </a:extLst>
          </p:cNvPr>
          <p:cNvSpPr txBox="1"/>
          <p:nvPr/>
        </p:nvSpPr>
        <p:spPr>
          <a:xfrm>
            <a:off x="787791" y="3319975"/>
            <a:ext cx="4290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/>
              <a:t>All synchronization is handled </a:t>
            </a:r>
            <a:r>
              <a:rPr lang="en-CA" sz="2200" b="1">
                <a:solidFill>
                  <a:schemeClr val="accent2"/>
                </a:solidFill>
              </a:rPr>
              <a:t>internally</a:t>
            </a:r>
            <a:r>
              <a:rPr lang="en-CA" sz="2200"/>
              <a:t> by the queue.</a:t>
            </a:r>
          </a:p>
          <a:p>
            <a:endParaRPr lang="en-CA" sz="2200"/>
          </a:p>
          <a:p>
            <a:r>
              <a:rPr lang="en-CA" sz="2200"/>
              <a:t>Queue supports two operations: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>
                <a:solidFill>
                  <a:srgbClr val="7030A0"/>
                </a:solidFill>
              </a:rPr>
              <a:t>push(…) </a:t>
            </a:r>
            <a:r>
              <a:rPr lang="en-CA" sz="2200"/>
              <a:t>adds an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>
                <a:solidFill>
                  <a:srgbClr val="7030A0"/>
                </a:solidFill>
              </a:rPr>
              <a:t>pop(…) </a:t>
            </a:r>
            <a:r>
              <a:rPr lang="en-CA" sz="2200"/>
              <a:t>removes an item 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xmlns="" id="{D9E6C350-A03D-48BB-A3EB-BBB0C33F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28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F7D44E-2A5B-4B83-984D-FE35DFE8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809EBB-5D5F-40F8-839E-3B1C483C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366" y="1513668"/>
            <a:ext cx="10058400" cy="1200329"/>
          </a:xfrm>
        </p:spPr>
        <p:txBody>
          <a:bodyPr/>
          <a:lstStyle/>
          <a:p>
            <a:r>
              <a:rPr lang="en-CA"/>
              <a:t>Given a </a:t>
            </a:r>
            <a:r>
              <a:rPr lang="en-CA" b="1">
                <a:solidFill>
                  <a:schemeClr val="accent2"/>
                </a:solidFill>
              </a:rPr>
              <a:t>fixed-size memory block </a:t>
            </a:r>
            <a:r>
              <a:rPr lang="en-CA"/>
              <a:t>that has one or more </a:t>
            </a:r>
            <a:r>
              <a:rPr lang="en-CA" b="1">
                <a:solidFill>
                  <a:schemeClr val="accent2"/>
                </a:solidFill>
              </a:rPr>
              <a:t>producers</a:t>
            </a:r>
            <a:r>
              <a:rPr lang="en-CA"/>
              <a:t> </a:t>
            </a:r>
            <a:r>
              <a:rPr lang="en-CA" b="1">
                <a:solidFill>
                  <a:srgbClr val="7030A0"/>
                </a:solidFill>
              </a:rPr>
              <a:t>populating</a:t>
            </a:r>
            <a:r>
              <a:rPr lang="en-CA"/>
              <a:t> the block with data, and one or more </a:t>
            </a:r>
            <a:r>
              <a:rPr lang="en-CA" b="1">
                <a:solidFill>
                  <a:schemeClr val="accent2"/>
                </a:solidFill>
              </a:rPr>
              <a:t>consumers</a:t>
            </a:r>
            <a:r>
              <a:rPr lang="en-CA"/>
              <a:t> </a:t>
            </a:r>
            <a:r>
              <a:rPr lang="en-CA" b="1">
                <a:solidFill>
                  <a:srgbClr val="7030A0"/>
                </a:solidFill>
              </a:rPr>
              <a:t>removing</a:t>
            </a:r>
            <a:r>
              <a:rPr lang="en-CA"/>
              <a:t> data from the block, design a </a:t>
            </a:r>
            <a:r>
              <a:rPr lang="en-CA" b="1">
                <a:solidFill>
                  <a:schemeClr val="accent2"/>
                </a:solidFill>
              </a:rPr>
              <a:t>synchronization mechanism</a:t>
            </a:r>
            <a:r>
              <a:rPr lang="en-CA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E55149-CECC-465E-BB7E-17E77FDA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128DDC4F-3489-4754-8CC3-192CE1288CD0}"/>
              </a:ext>
            </a:extLst>
          </p:cNvPr>
          <p:cNvSpPr/>
          <p:nvPr/>
        </p:nvSpPr>
        <p:spPr>
          <a:xfrm rot="16200000">
            <a:off x="5468748" y="2946799"/>
            <a:ext cx="428368" cy="108357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9D7E1E91-B10A-4383-8CD8-3A0029EEBF1D}"/>
              </a:ext>
            </a:extLst>
          </p:cNvPr>
          <p:cNvSpPr/>
          <p:nvPr/>
        </p:nvSpPr>
        <p:spPr>
          <a:xfrm>
            <a:off x="3392662" y="3195832"/>
            <a:ext cx="1353326" cy="58488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Producer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234D4EC3-88AB-47FE-AB3C-C950EFB77DD8}"/>
              </a:ext>
            </a:extLst>
          </p:cNvPr>
          <p:cNvSpPr/>
          <p:nvPr/>
        </p:nvSpPr>
        <p:spPr>
          <a:xfrm>
            <a:off x="6686005" y="3195832"/>
            <a:ext cx="1470473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xmlns="" id="{4E408446-608C-4822-9470-1833FAD4FA74}"/>
              </a:ext>
            </a:extLst>
          </p:cNvPr>
          <p:cNvCxnSpPr>
            <a:cxnSpLocks/>
            <a:stCxn id="57" idx="6"/>
            <a:endCxn id="46" idx="0"/>
          </p:cNvCxnSpPr>
          <p:nvPr/>
        </p:nvCxnSpPr>
        <p:spPr>
          <a:xfrm>
            <a:off x="4745988" y="3488275"/>
            <a:ext cx="395156" cy="312"/>
          </a:xfrm>
          <a:prstGeom prst="bent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B253B045-6B9C-4096-9E78-F05A64A78B68}"/>
              </a:ext>
            </a:extLst>
          </p:cNvPr>
          <p:cNvCxnSpPr>
            <a:cxnSpLocks/>
            <a:stCxn id="46" idx="2"/>
            <a:endCxn id="58" idx="2"/>
          </p:cNvCxnSpPr>
          <p:nvPr/>
        </p:nvCxnSpPr>
        <p:spPr>
          <a:xfrm flipV="1">
            <a:off x="6224720" y="3488275"/>
            <a:ext cx="461285" cy="31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0371D94-80C5-49F3-BA93-B3A8CA05E50D}"/>
              </a:ext>
            </a:extLst>
          </p:cNvPr>
          <p:cNvSpPr txBox="1"/>
          <p:nvPr/>
        </p:nvSpPr>
        <p:spPr>
          <a:xfrm>
            <a:off x="5188396" y="330543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Memory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xmlns="" id="{EA367F66-ECF5-4D37-81A2-CEBF6FCAE17C}"/>
              </a:ext>
            </a:extLst>
          </p:cNvPr>
          <p:cNvSpPr txBox="1">
            <a:spLocks/>
          </p:cNvSpPr>
          <p:nvPr/>
        </p:nvSpPr>
        <p:spPr>
          <a:xfrm>
            <a:off x="1097280" y="4181683"/>
            <a:ext cx="10058400" cy="1938992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/>
              <a:t>Two issues to resolve:</a:t>
            </a:r>
          </a:p>
          <a:p>
            <a:pPr marL="726948" lvl="1" indent="-342900"/>
            <a:r>
              <a:rPr lang="en-CA" sz="2200" b="1"/>
              <a:t>Concurrent access:</a:t>
            </a:r>
            <a:r>
              <a:rPr lang="en-CA" sz="2200"/>
              <a:t> we don’t want any two threads to read/modify the contents at the same time (</a:t>
            </a:r>
            <a:r>
              <a:rPr lang="en-CA" sz="2200" b="1">
                <a:solidFill>
                  <a:schemeClr val="accent2"/>
                </a:solidFill>
              </a:rPr>
              <a:t>mutual exclusion</a:t>
            </a:r>
            <a:r>
              <a:rPr lang="en-CA" sz="2200"/>
              <a:t>)</a:t>
            </a:r>
          </a:p>
          <a:p>
            <a:pPr marL="726948" lvl="1" indent="-342900"/>
            <a:r>
              <a:rPr lang="en-CA" sz="2200" b="1"/>
              <a:t>Update notifications: </a:t>
            </a:r>
            <a:r>
              <a:rPr lang="en-CA" sz="2200"/>
              <a:t>the consumer needs to be notified when there is new data to be read, otherwise it will re-read old data (</a:t>
            </a:r>
            <a:r>
              <a:rPr lang="en-CA" sz="2200" b="1">
                <a:solidFill>
                  <a:schemeClr val="accent2"/>
                </a:solidFill>
              </a:rPr>
              <a:t>synchronization</a:t>
            </a:r>
            <a:r>
              <a:rPr lang="en-CA" sz="2200"/>
              <a:t>)</a:t>
            </a:r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xmlns="" id="{74198030-F6D1-4AEA-BF0F-098CAC1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56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B44EC5-DB2E-4F02-91A2-FD2B4109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9F3520-6ED5-4677-8D0E-D67F9658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7E84CF-948D-407C-BFC4-F3018ACDFBDD}"/>
              </a:ext>
            </a:extLst>
          </p:cNvPr>
          <p:cNvSpPr txBox="1"/>
          <p:nvPr/>
        </p:nvSpPr>
        <p:spPr>
          <a:xfrm>
            <a:off x="626899" y="1639741"/>
            <a:ext cx="773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How would you do it if the memory stored a single element?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5FDD4300-8242-4FB9-972E-85E52A8B095C}"/>
              </a:ext>
            </a:extLst>
          </p:cNvPr>
          <p:cNvGrpSpPr/>
          <p:nvPr/>
        </p:nvGrpSpPr>
        <p:grpSpPr>
          <a:xfrm>
            <a:off x="2798961" y="2725811"/>
            <a:ext cx="6205841" cy="2563641"/>
            <a:chOff x="3474212" y="2922759"/>
            <a:chExt cx="5074266" cy="209618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9580D262-B4F8-4DB9-9DE3-6FCD688AB299}"/>
                </a:ext>
              </a:extLst>
            </p:cNvPr>
            <p:cNvSpPr/>
            <p:nvPr/>
          </p:nvSpPr>
          <p:spPr>
            <a:xfrm>
              <a:off x="3474309" y="3672059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9B6F9DCB-5218-4F6D-9C46-B3E52A0071DA}"/>
                </a:ext>
              </a:extLst>
            </p:cNvPr>
            <p:cNvSpPr/>
            <p:nvPr/>
          </p:nvSpPr>
          <p:spPr>
            <a:xfrm>
              <a:off x="7088551" y="3672058"/>
              <a:ext cx="1459927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xmlns="" id="{5AA3A2EE-8515-4E2D-ADEB-C9F16E4C3F83}"/>
                </a:ext>
              </a:extLst>
            </p:cNvPr>
            <p:cNvCxnSpPr>
              <a:cxnSpLocks/>
              <a:stCxn id="61" idx="6"/>
              <a:endCxn id="74" idx="0"/>
            </p:cNvCxnSpPr>
            <p:nvPr/>
          </p:nvCxnSpPr>
          <p:spPr>
            <a:xfrm flipV="1">
              <a:off x="4827635" y="3964063"/>
              <a:ext cx="412488" cy="439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FB5F1BAB-DFE2-4C7D-A710-91B4E37C3FFD}"/>
                </a:ext>
              </a:extLst>
            </p:cNvPr>
            <p:cNvCxnSpPr>
              <a:cxnSpLocks/>
              <a:stCxn id="74" idx="2"/>
              <a:endCxn id="62" idx="2"/>
            </p:cNvCxnSpPr>
            <p:nvPr/>
          </p:nvCxnSpPr>
          <p:spPr>
            <a:xfrm>
              <a:off x="6674539" y="3964063"/>
              <a:ext cx="414012" cy="43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165D5090-12F6-4468-AAA4-2909905AC84A}"/>
                </a:ext>
              </a:extLst>
            </p:cNvPr>
            <p:cNvSpPr/>
            <p:nvPr/>
          </p:nvSpPr>
          <p:spPr>
            <a:xfrm>
              <a:off x="3474212" y="2922759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xmlns="" id="{40205C3F-C05D-4546-900F-1AF40A1B6C7E}"/>
                </a:ext>
              </a:extLst>
            </p:cNvPr>
            <p:cNvCxnSpPr>
              <a:cxnSpLocks/>
              <a:stCxn id="65" idx="6"/>
              <a:endCxn id="74" idx="0"/>
            </p:cNvCxnSpPr>
            <p:nvPr/>
          </p:nvCxnSpPr>
          <p:spPr>
            <a:xfrm>
              <a:off x="4827538" y="3215202"/>
              <a:ext cx="412585" cy="748861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97267018-262B-43A5-BE36-0F68788CC300}"/>
                </a:ext>
              </a:extLst>
            </p:cNvPr>
            <p:cNvSpPr/>
            <p:nvPr/>
          </p:nvSpPr>
          <p:spPr>
            <a:xfrm>
              <a:off x="3474212" y="4434059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xmlns="" id="{D70941CB-D2EF-4945-B8AA-AC837C07897E}"/>
                </a:ext>
              </a:extLst>
            </p:cNvPr>
            <p:cNvCxnSpPr>
              <a:cxnSpLocks/>
              <a:stCxn id="67" idx="6"/>
              <a:endCxn id="74" idx="0"/>
            </p:cNvCxnSpPr>
            <p:nvPr/>
          </p:nvCxnSpPr>
          <p:spPr>
            <a:xfrm flipV="1">
              <a:off x="4827538" y="3964063"/>
              <a:ext cx="412585" cy="762439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57890D92-1759-4F8E-B2AD-0D896A2A3B73}"/>
                </a:ext>
              </a:extLst>
            </p:cNvPr>
            <p:cNvSpPr/>
            <p:nvPr/>
          </p:nvSpPr>
          <p:spPr>
            <a:xfrm>
              <a:off x="7088373" y="2924158"/>
              <a:ext cx="1459927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3D85BFD6-E38D-4C79-8B0B-1EA84407500E}"/>
                </a:ext>
              </a:extLst>
            </p:cNvPr>
            <p:cNvSpPr/>
            <p:nvPr/>
          </p:nvSpPr>
          <p:spPr>
            <a:xfrm>
              <a:off x="7088373" y="4432558"/>
              <a:ext cx="1459927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xmlns="" id="{A27B0D9F-AEDF-4903-8A21-37E3FF7F1F72}"/>
                </a:ext>
              </a:extLst>
            </p:cNvPr>
            <p:cNvCxnSpPr>
              <a:cxnSpLocks/>
              <a:stCxn id="74" idx="2"/>
              <a:endCxn id="69" idx="2"/>
            </p:cNvCxnSpPr>
            <p:nvPr/>
          </p:nvCxnSpPr>
          <p:spPr>
            <a:xfrm flipV="1">
              <a:off x="6674539" y="3216601"/>
              <a:ext cx="413834" cy="74746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xmlns="" id="{7C86EFD8-4648-472C-BB35-3236D53E4EA6}"/>
                </a:ext>
              </a:extLst>
            </p:cNvPr>
            <p:cNvCxnSpPr>
              <a:cxnSpLocks/>
              <a:stCxn id="74" idx="2"/>
              <a:endCxn id="70" idx="2"/>
            </p:cNvCxnSpPr>
            <p:nvPr/>
          </p:nvCxnSpPr>
          <p:spPr>
            <a:xfrm>
              <a:off x="6674539" y="3964063"/>
              <a:ext cx="413834" cy="76093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DEAEE39F-396E-421C-A9F2-4359A238ADED}"/>
                </a:ext>
              </a:extLst>
            </p:cNvPr>
            <p:cNvSpPr/>
            <p:nvPr/>
          </p:nvSpPr>
          <p:spPr>
            <a:xfrm rot="16200000">
              <a:off x="5743147" y="3246855"/>
              <a:ext cx="428368" cy="143441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2CF520F7-5C5D-4C13-A508-601763C33AC6}"/>
                </a:ext>
              </a:extLst>
            </p:cNvPr>
            <p:cNvSpPr txBox="1"/>
            <p:nvPr/>
          </p:nvSpPr>
          <p:spPr>
            <a:xfrm>
              <a:off x="5555187" y="3826499"/>
              <a:ext cx="787999" cy="301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kern="0">
                  <a:solidFill>
                    <a:prstClr val="black"/>
                  </a:solidFill>
                </a:rPr>
                <a:t>Element</a:t>
              </a:r>
              <a:endPara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C34428B7-F26C-4B09-97B6-34AD34C9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50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9938C-9E75-430A-9777-1C88A5B3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531473"/>
            <a:ext cx="10058400" cy="778109"/>
          </a:xfrm>
        </p:spPr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A746A2-6FE0-430D-81E9-58B0EEFD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1730483"/>
            <a:ext cx="10902462" cy="2185214"/>
          </a:xfrm>
        </p:spPr>
        <p:txBody>
          <a:bodyPr/>
          <a:lstStyle/>
          <a:p>
            <a:r>
              <a:rPr lang="en-CA" sz="2800" b="1"/>
              <a:t>Solution #1: </a:t>
            </a:r>
            <a:r>
              <a:rPr lang="en-CA" sz="2800"/>
              <a:t> Semaphores</a:t>
            </a:r>
          </a:p>
          <a:p>
            <a:pPr marL="726948" lvl="1" indent="-342900"/>
            <a:r>
              <a:rPr lang="en-CA" sz="2200"/>
              <a:t>Create a producer semaphore </a:t>
            </a:r>
            <a:r>
              <a:rPr lang="en-CA" sz="2200" b="1">
                <a:solidFill>
                  <a:srgbClr val="7030A0"/>
                </a:solidFill>
              </a:rPr>
              <a:t>psem(1)</a:t>
            </a:r>
            <a:r>
              <a:rPr lang="en-CA" sz="2200"/>
              <a:t> (one element free)</a:t>
            </a:r>
          </a:p>
          <a:p>
            <a:pPr marL="726948" lvl="1" indent="-342900"/>
            <a:r>
              <a:rPr lang="en-CA" sz="2200"/>
              <a:t>Create a consumer semaphore </a:t>
            </a:r>
            <a:r>
              <a:rPr lang="en-CA" sz="2200" b="1">
                <a:solidFill>
                  <a:srgbClr val="7030A0"/>
                </a:solidFill>
              </a:rPr>
              <a:t>csem(0)</a:t>
            </a:r>
            <a:r>
              <a:rPr lang="en-CA" sz="2200"/>
              <a:t>  (no elements to read)</a:t>
            </a:r>
          </a:p>
          <a:p>
            <a:pPr marL="726948" lvl="1" indent="-342900"/>
            <a:r>
              <a:rPr lang="en-CA" sz="2200"/>
              <a:t>Producer </a:t>
            </a:r>
            <a:r>
              <a:rPr lang="en-CA" sz="2200" b="1">
                <a:solidFill>
                  <a:schemeClr val="accent2"/>
                </a:solidFill>
              </a:rPr>
              <a:t>waits</a:t>
            </a:r>
            <a:r>
              <a:rPr lang="en-CA" sz="2200"/>
              <a:t> on </a:t>
            </a:r>
            <a:r>
              <a:rPr lang="en-CA" sz="2200" b="1">
                <a:solidFill>
                  <a:srgbClr val="7030A0"/>
                </a:solidFill>
              </a:rPr>
              <a:t>psem</a:t>
            </a:r>
            <a:r>
              <a:rPr lang="en-CA" sz="2200"/>
              <a:t>, pushes new element, </a:t>
            </a:r>
            <a:r>
              <a:rPr lang="en-CA" sz="2200" b="1">
                <a:solidFill>
                  <a:schemeClr val="accent2"/>
                </a:solidFill>
              </a:rPr>
              <a:t>notifies</a:t>
            </a:r>
            <a:r>
              <a:rPr lang="en-CA" sz="2200"/>
              <a:t> consumer of new data available</a:t>
            </a:r>
          </a:p>
          <a:p>
            <a:pPr marL="726948" lvl="1" indent="-342900"/>
            <a:r>
              <a:rPr lang="en-CA" sz="2200"/>
              <a:t>Consumer </a:t>
            </a:r>
            <a:r>
              <a:rPr lang="en-CA" sz="2200" b="1">
                <a:solidFill>
                  <a:schemeClr val="accent2"/>
                </a:solidFill>
              </a:rPr>
              <a:t>waits</a:t>
            </a:r>
            <a:r>
              <a:rPr lang="en-CA" sz="2200"/>
              <a:t> on </a:t>
            </a:r>
            <a:r>
              <a:rPr lang="en-CA" sz="2200" b="1">
                <a:solidFill>
                  <a:srgbClr val="7030A0"/>
                </a:solidFill>
              </a:rPr>
              <a:t>csem</a:t>
            </a:r>
            <a:r>
              <a:rPr lang="en-CA" sz="2200"/>
              <a:t>, pops element, </a:t>
            </a:r>
            <a:r>
              <a:rPr lang="en-CA" sz="2200" b="1">
                <a:solidFill>
                  <a:schemeClr val="accent2"/>
                </a:solidFill>
              </a:rPr>
              <a:t>notifies</a:t>
            </a:r>
            <a:r>
              <a:rPr lang="en-CA" sz="2200"/>
              <a:t> producer of free slot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1DD303-54D2-443C-8E59-E3092410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110" name="Rounded Rectangle 6">
            <a:extLst>
              <a:ext uri="{FF2B5EF4-FFF2-40B4-BE49-F238E27FC236}">
                <a16:creationId xmlns:a16="http://schemas.microsoft.com/office/drawing/2014/main" xmlns="" id="{C6283BAC-6AFA-42CB-8B7A-6583CBD2705A}"/>
              </a:ext>
            </a:extLst>
          </p:cNvPr>
          <p:cNvSpPr/>
          <p:nvPr/>
        </p:nvSpPr>
        <p:spPr>
          <a:xfrm>
            <a:off x="2820659" y="4201328"/>
            <a:ext cx="3136491" cy="18288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>
                <a:solidFill>
                  <a:schemeClr val="tx1"/>
                </a:solidFill>
              </a:rPr>
              <a:t>Produce:</a:t>
            </a:r>
            <a:endParaRPr lang="en-CA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psem.wait()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push(data)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csem.notify()</a:t>
            </a:r>
          </a:p>
        </p:txBody>
      </p:sp>
      <p:sp>
        <p:nvSpPr>
          <p:cNvPr id="111" name="Rounded Rectangle 7">
            <a:extLst>
              <a:ext uri="{FF2B5EF4-FFF2-40B4-BE49-F238E27FC236}">
                <a16:creationId xmlns:a16="http://schemas.microsoft.com/office/drawing/2014/main" xmlns="" id="{942EE118-8079-4A18-8516-25035EC6E5CA}"/>
              </a:ext>
            </a:extLst>
          </p:cNvPr>
          <p:cNvSpPr/>
          <p:nvPr/>
        </p:nvSpPr>
        <p:spPr>
          <a:xfrm>
            <a:off x="6358596" y="4196862"/>
            <a:ext cx="3136491" cy="18288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>
                <a:solidFill>
                  <a:schemeClr val="tx1"/>
                </a:solidFill>
              </a:rPr>
              <a:t>Consume:</a:t>
            </a:r>
            <a:endParaRPr lang="en-CA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csem.wait()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data = pop()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psem.notify()</a:t>
            </a:r>
          </a:p>
        </p:txBody>
      </p:sp>
      <p:sp>
        <p:nvSpPr>
          <p:cNvPr id="112" name="Slide Number Placeholder 111">
            <a:extLst>
              <a:ext uri="{FF2B5EF4-FFF2-40B4-BE49-F238E27FC236}">
                <a16:creationId xmlns:a16="http://schemas.microsoft.com/office/drawing/2014/main" xmlns="" id="{2A533A6A-2639-4724-8DAC-A97DA724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8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BC94A7E5-C210-4BEC-AD8E-89F7A510A63D}"/>
              </a:ext>
            </a:extLst>
          </p:cNvPr>
          <p:cNvGrpSpPr/>
          <p:nvPr/>
        </p:nvGrpSpPr>
        <p:grpSpPr>
          <a:xfrm>
            <a:off x="3738752" y="2939372"/>
            <a:ext cx="1921902" cy="375812"/>
            <a:chOff x="3660094" y="3578469"/>
            <a:chExt cx="1921902" cy="375812"/>
          </a:xfrm>
        </p:grpSpPr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xmlns="" id="{9FE94B23-D450-48D5-A144-EEAEEC5F3D07}"/>
                </a:ext>
              </a:extLst>
            </p:cNvPr>
            <p:cNvSpPr/>
            <p:nvPr/>
          </p:nvSpPr>
          <p:spPr>
            <a:xfrm rot="19938565">
              <a:off x="3660094" y="387481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3C39862-569D-41AC-AF6E-66855216934F}"/>
                </a:ext>
              </a:extLst>
            </p:cNvPr>
            <p:cNvSpPr txBox="1"/>
            <p:nvPr/>
          </p:nvSpPr>
          <p:spPr>
            <a:xfrm rot="19906684">
              <a:off x="4167553" y="3578469"/>
              <a:ext cx="728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wait()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C275DAF0-E071-40B3-A542-672555F47951}"/>
              </a:ext>
            </a:extLst>
          </p:cNvPr>
          <p:cNvGrpSpPr/>
          <p:nvPr/>
        </p:nvGrpSpPr>
        <p:grpSpPr>
          <a:xfrm>
            <a:off x="6012050" y="2924717"/>
            <a:ext cx="1921902" cy="369332"/>
            <a:chOff x="5933392" y="3563814"/>
            <a:chExt cx="1921902" cy="369332"/>
          </a:xfrm>
        </p:grpSpPr>
        <p:sp>
          <p:nvSpPr>
            <p:cNvPr id="93" name="Arrow: Right 92">
              <a:extLst>
                <a:ext uri="{FF2B5EF4-FFF2-40B4-BE49-F238E27FC236}">
                  <a16:creationId xmlns:a16="http://schemas.microsoft.com/office/drawing/2014/main" xmlns="" id="{DF83D656-F46D-4885-B51C-06EBC9DEE5C2}"/>
                </a:ext>
              </a:extLst>
            </p:cNvPr>
            <p:cNvSpPr/>
            <p:nvPr/>
          </p:nvSpPr>
          <p:spPr>
            <a:xfrm rot="1661435" flipH="1">
              <a:off x="5933392" y="384941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9415258-2E3D-45F1-81EF-69F0D19E7F03}"/>
                </a:ext>
              </a:extLst>
            </p:cNvPr>
            <p:cNvSpPr txBox="1"/>
            <p:nvPr/>
          </p:nvSpPr>
          <p:spPr>
            <a:xfrm rot="1709155">
              <a:off x="6585514" y="3563814"/>
              <a:ext cx="875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notify()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A90F3630-7C59-44C0-83AB-E83B976471F1}"/>
              </a:ext>
            </a:extLst>
          </p:cNvPr>
          <p:cNvGrpSpPr/>
          <p:nvPr/>
        </p:nvGrpSpPr>
        <p:grpSpPr>
          <a:xfrm>
            <a:off x="3764152" y="4575571"/>
            <a:ext cx="1921902" cy="374362"/>
            <a:chOff x="3685494" y="5214668"/>
            <a:chExt cx="1921902" cy="374362"/>
          </a:xfrm>
        </p:grpSpPr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xmlns="" id="{04C9300A-4C2F-483A-9821-857F72AEE0EB}"/>
                </a:ext>
              </a:extLst>
            </p:cNvPr>
            <p:cNvSpPr/>
            <p:nvPr/>
          </p:nvSpPr>
          <p:spPr>
            <a:xfrm rot="1661435" flipV="1">
              <a:off x="3685494" y="521466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7072D55B-42ED-448C-9C46-E8C5B8F49F2E}"/>
                </a:ext>
              </a:extLst>
            </p:cNvPr>
            <p:cNvSpPr txBox="1"/>
            <p:nvPr/>
          </p:nvSpPr>
          <p:spPr>
            <a:xfrm rot="1709155">
              <a:off x="4117806" y="5219698"/>
              <a:ext cx="875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notify()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07552DFE-391E-4531-9FD1-60D0CD0630EE}"/>
              </a:ext>
            </a:extLst>
          </p:cNvPr>
          <p:cNvGrpSpPr/>
          <p:nvPr/>
        </p:nvGrpSpPr>
        <p:grpSpPr>
          <a:xfrm>
            <a:off x="6037450" y="4550171"/>
            <a:ext cx="1921902" cy="388041"/>
            <a:chOff x="5958792" y="5189268"/>
            <a:chExt cx="1921902" cy="388041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xmlns="" id="{E0221AAB-008C-46D5-9E73-A8ED1FE35EFE}"/>
                </a:ext>
              </a:extLst>
            </p:cNvPr>
            <p:cNvSpPr/>
            <p:nvPr/>
          </p:nvSpPr>
          <p:spPr>
            <a:xfrm rot="19938565" flipH="1" flipV="1">
              <a:off x="5958792" y="518926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F0DD8906-F4E8-4820-A5A6-4D059172C33B}"/>
                </a:ext>
              </a:extLst>
            </p:cNvPr>
            <p:cNvSpPr txBox="1"/>
            <p:nvPr/>
          </p:nvSpPr>
          <p:spPr>
            <a:xfrm rot="19906684">
              <a:off x="6649915" y="5207977"/>
              <a:ext cx="728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wait()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9938C-9E75-430A-9777-1C88A5B3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A746A2-6FE0-430D-81E9-58B0EEFD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36" y="1600849"/>
            <a:ext cx="10058400" cy="523220"/>
          </a:xfrm>
        </p:spPr>
        <p:txBody>
          <a:bodyPr/>
          <a:lstStyle/>
          <a:p>
            <a:r>
              <a:rPr lang="en-CA" sz="2800" b="1"/>
              <a:t>Solution #1: </a:t>
            </a:r>
            <a:r>
              <a:rPr lang="en-CA" sz="2800"/>
              <a:t>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1DD303-54D2-443C-8E59-E3092410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31089013-23AA-4AEA-B986-35F20AE08F65}"/>
              </a:ext>
            </a:extLst>
          </p:cNvPr>
          <p:cNvSpPr/>
          <p:nvPr/>
        </p:nvSpPr>
        <p:spPr>
          <a:xfrm>
            <a:off x="2860989" y="3658598"/>
            <a:ext cx="1353326" cy="58488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Producer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CBFC7E07-BC4E-4ECC-A917-F0571A2FA13D}"/>
              </a:ext>
            </a:extLst>
          </p:cNvPr>
          <p:cNvSpPr/>
          <p:nvPr/>
        </p:nvSpPr>
        <p:spPr>
          <a:xfrm>
            <a:off x="7433222" y="3650660"/>
            <a:ext cx="1459927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47E727F1-60F7-42BF-B9EC-904E307CA932}"/>
              </a:ext>
            </a:extLst>
          </p:cNvPr>
          <p:cNvSpPr/>
          <p:nvPr/>
        </p:nvSpPr>
        <p:spPr>
          <a:xfrm rot="16200000">
            <a:off x="5648982" y="3230219"/>
            <a:ext cx="428368" cy="14344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50717AE-5D08-47A3-9415-04FCAFAABAA7}"/>
              </a:ext>
            </a:extLst>
          </p:cNvPr>
          <p:cNvSpPr txBox="1"/>
          <p:nvPr/>
        </p:nvSpPr>
        <p:spPr>
          <a:xfrm>
            <a:off x="5464942" y="375513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Empty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476A93B-3FB7-4933-9395-1DD9DF4458F5}"/>
              </a:ext>
            </a:extLst>
          </p:cNvPr>
          <p:cNvSpPr txBox="1"/>
          <p:nvPr/>
        </p:nvSpPr>
        <p:spPr>
          <a:xfrm>
            <a:off x="5601160" y="3761484"/>
            <a:ext cx="69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Full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xmlns="" id="{D56D905D-CF3E-4F26-BEBD-02A2B6268E6A}"/>
              </a:ext>
            </a:extLst>
          </p:cNvPr>
          <p:cNvSpPr/>
          <p:nvPr/>
        </p:nvSpPr>
        <p:spPr>
          <a:xfrm>
            <a:off x="4354954" y="3818774"/>
            <a:ext cx="6159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xmlns="" id="{585B064F-3716-4DB1-8F6A-CCF209C208B7}"/>
              </a:ext>
            </a:extLst>
          </p:cNvPr>
          <p:cNvSpPr/>
          <p:nvPr/>
        </p:nvSpPr>
        <p:spPr>
          <a:xfrm>
            <a:off x="6698104" y="3793374"/>
            <a:ext cx="6159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89CC70AB-F8EB-4D77-8C11-32575415AE9C}"/>
              </a:ext>
            </a:extLst>
          </p:cNvPr>
          <p:cNvSpPr/>
          <p:nvPr/>
        </p:nvSpPr>
        <p:spPr>
          <a:xfrm>
            <a:off x="5637654" y="2497974"/>
            <a:ext cx="425450" cy="4254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89607BD2-8041-4135-A66D-253FF08A4A2E}"/>
              </a:ext>
            </a:extLst>
          </p:cNvPr>
          <p:cNvSpPr/>
          <p:nvPr/>
        </p:nvSpPr>
        <p:spPr>
          <a:xfrm>
            <a:off x="5644004" y="4980824"/>
            <a:ext cx="425450" cy="4254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08831BD-CB30-423A-B515-AB9934ABD105}"/>
              </a:ext>
            </a:extLst>
          </p:cNvPr>
          <p:cNvSpPr txBox="1"/>
          <p:nvPr/>
        </p:nvSpPr>
        <p:spPr>
          <a:xfrm>
            <a:off x="5699892" y="2535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0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4CC97B5-13F6-467D-BA15-B1F472FF2000}"/>
              </a:ext>
            </a:extLst>
          </p:cNvPr>
          <p:cNvSpPr txBox="1"/>
          <p:nvPr/>
        </p:nvSpPr>
        <p:spPr>
          <a:xfrm>
            <a:off x="5696410" y="2523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D528A9EE-9DCB-4E53-BF6B-8F295E2F7BC0}"/>
              </a:ext>
            </a:extLst>
          </p:cNvPr>
          <p:cNvSpPr txBox="1"/>
          <p:nvPr/>
        </p:nvSpPr>
        <p:spPr>
          <a:xfrm>
            <a:off x="5706242" y="50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0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41452849-8672-4682-82D5-726B171FB801}"/>
              </a:ext>
            </a:extLst>
          </p:cNvPr>
          <p:cNvSpPr txBox="1"/>
          <p:nvPr/>
        </p:nvSpPr>
        <p:spPr>
          <a:xfrm>
            <a:off x="5709110" y="50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817979A-FD5D-4FB6-833C-388769F9C6D3}"/>
              </a:ext>
            </a:extLst>
          </p:cNvPr>
          <p:cNvSpPr txBox="1"/>
          <p:nvPr/>
        </p:nvSpPr>
        <p:spPr>
          <a:xfrm>
            <a:off x="5497954" y="2142374"/>
            <a:ext cx="69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7030A0"/>
                </a:solidFill>
              </a:rPr>
              <a:t>psem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7F69088-2937-4E41-8068-654EEE1B457F}"/>
              </a:ext>
            </a:extLst>
          </p:cNvPr>
          <p:cNvSpPr txBox="1"/>
          <p:nvPr/>
        </p:nvSpPr>
        <p:spPr>
          <a:xfrm>
            <a:off x="5542404" y="53173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7030A0"/>
                </a:solidFill>
              </a:rPr>
              <a:t>csem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xmlns="" id="{16A26232-E893-4A85-9E84-ADCB08B3B92B}"/>
              </a:ext>
            </a:extLst>
          </p:cNvPr>
          <p:cNvSpPr/>
          <p:nvPr/>
        </p:nvSpPr>
        <p:spPr>
          <a:xfrm>
            <a:off x="464204" y="3490452"/>
            <a:ext cx="1767720" cy="10073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>
                <a:solidFill>
                  <a:schemeClr val="tx1"/>
                </a:solidFill>
              </a:rPr>
              <a:t>Produce:</a:t>
            </a:r>
            <a:endParaRPr lang="en-CA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psem.wait()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push(data)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csem.notify()</a:t>
            </a:r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xmlns="" id="{1544B625-6CD1-4C26-8A54-128675015721}"/>
              </a:ext>
            </a:extLst>
          </p:cNvPr>
          <p:cNvSpPr/>
          <p:nvPr/>
        </p:nvSpPr>
        <p:spPr>
          <a:xfrm>
            <a:off x="9566789" y="3515483"/>
            <a:ext cx="1767720" cy="10073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>
                <a:solidFill>
                  <a:schemeClr val="tx1"/>
                </a:solidFill>
              </a:rPr>
              <a:t>Consume:</a:t>
            </a:r>
            <a:endParaRPr lang="en-CA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csem.wait()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data = pop()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psem.notify()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A10988-9102-4074-B831-440B5296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39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86" grpId="0"/>
      <p:bldP spid="86" grpId="1"/>
      <p:bldP spid="87" grpId="0" animBg="1"/>
      <p:bldP spid="87" grpId="1" animBg="1"/>
      <p:bldP spid="88" grpId="0" animBg="1"/>
      <p:bldP spid="88" grpId="1" animBg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BDDF5-EDE8-4B13-8035-594601B4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94FC02-D5B7-4F81-B1C0-DF8B93E93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37" y="1600317"/>
            <a:ext cx="10357301" cy="2123658"/>
          </a:xfrm>
        </p:spPr>
        <p:txBody>
          <a:bodyPr/>
          <a:lstStyle/>
          <a:p>
            <a:r>
              <a:rPr lang="en-CA" b="1"/>
              <a:t>Solution 2:</a:t>
            </a:r>
            <a:r>
              <a:rPr lang="en-CA"/>
              <a:t> One Condition Variable</a:t>
            </a:r>
          </a:p>
          <a:p>
            <a:pPr marL="726948" lvl="1" indent="-342900"/>
            <a:r>
              <a:rPr lang="en-CA" sz="2200"/>
              <a:t>Boolean </a:t>
            </a:r>
            <a:r>
              <a:rPr lang="en-CA" sz="2200" b="1">
                <a:solidFill>
                  <a:schemeClr val="accent2"/>
                </a:solidFill>
              </a:rPr>
              <a:t>flag</a:t>
            </a:r>
            <a:r>
              <a:rPr lang="en-CA" sz="2200"/>
              <a:t> to indicate if slot is </a:t>
            </a:r>
            <a:r>
              <a:rPr lang="en-CA" sz="2200" b="1">
                <a:solidFill>
                  <a:srgbClr val="7030A0"/>
                </a:solidFill>
              </a:rPr>
              <a:t>full</a:t>
            </a:r>
            <a:r>
              <a:rPr lang="en-CA" sz="2200"/>
              <a:t>, initialized to false</a:t>
            </a:r>
          </a:p>
          <a:p>
            <a:pPr marL="726948" lvl="1" indent="-342900"/>
            <a:r>
              <a:rPr lang="en-CA" sz="2200"/>
              <a:t>Single </a:t>
            </a:r>
            <a:r>
              <a:rPr lang="en-CA" sz="2200" b="1">
                <a:solidFill>
                  <a:schemeClr val="accent2"/>
                </a:solidFill>
              </a:rPr>
              <a:t>condition variable </a:t>
            </a:r>
            <a:r>
              <a:rPr lang="en-CA" sz="2200"/>
              <a:t>to wait for changes of flag status, </a:t>
            </a:r>
            <a:r>
              <a:rPr lang="en-CA" sz="2200" b="1">
                <a:solidFill>
                  <a:srgbClr val="7030A0"/>
                </a:solidFill>
              </a:rPr>
              <a:t>cv</a:t>
            </a:r>
          </a:p>
          <a:p>
            <a:pPr marL="726948" lvl="1" indent="-342900"/>
            <a:r>
              <a:rPr lang="en-CA" sz="2200"/>
              <a:t>Producer </a:t>
            </a:r>
            <a:r>
              <a:rPr lang="en-CA" sz="2200" b="1">
                <a:solidFill>
                  <a:schemeClr val="accent2"/>
                </a:solidFill>
              </a:rPr>
              <a:t>waits</a:t>
            </a:r>
            <a:r>
              <a:rPr lang="en-CA" sz="2200"/>
              <a:t> for flag to be false, pushes data into slot, sets </a:t>
            </a:r>
            <a:r>
              <a:rPr lang="en-CA" sz="2200" b="1">
                <a:solidFill>
                  <a:srgbClr val="7030A0"/>
                </a:solidFill>
              </a:rPr>
              <a:t>full</a:t>
            </a:r>
            <a:r>
              <a:rPr lang="en-CA" sz="2200"/>
              <a:t> to true, </a:t>
            </a:r>
            <a:r>
              <a:rPr lang="en-CA" sz="2200" b="1">
                <a:solidFill>
                  <a:schemeClr val="accent2"/>
                </a:solidFill>
              </a:rPr>
              <a:t>notifies</a:t>
            </a:r>
            <a:r>
              <a:rPr lang="en-CA" sz="2200"/>
              <a:t> </a:t>
            </a:r>
            <a:r>
              <a:rPr lang="en-CA" sz="2200" b="1">
                <a:solidFill>
                  <a:srgbClr val="7030A0"/>
                </a:solidFill>
              </a:rPr>
              <a:t>cv</a:t>
            </a:r>
          </a:p>
          <a:p>
            <a:pPr marL="726948" lvl="1" indent="-342900"/>
            <a:r>
              <a:rPr lang="en-CA" sz="2200"/>
              <a:t>Consumer </a:t>
            </a:r>
            <a:r>
              <a:rPr lang="en-CA" sz="2200" b="1">
                <a:solidFill>
                  <a:schemeClr val="accent2"/>
                </a:solidFill>
              </a:rPr>
              <a:t>waits</a:t>
            </a:r>
            <a:r>
              <a:rPr lang="en-CA" sz="2200"/>
              <a:t> for flag to be true, pops data out of slot, sets </a:t>
            </a:r>
            <a:r>
              <a:rPr lang="en-CA" sz="2200" b="1">
                <a:solidFill>
                  <a:srgbClr val="7030A0"/>
                </a:solidFill>
              </a:rPr>
              <a:t>full</a:t>
            </a:r>
            <a:r>
              <a:rPr lang="en-CA" sz="2200"/>
              <a:t> to false, </a:t>
            </a:r>
            <a:r>
              <a:rPr lang="en-CA" sz="2200" b="1">
                <a:solidFill>
                  <a:schemeClr val="accent2"/>
                </a:solidFill>
              </a:rPr>
              <a:t>notifies</a:t>
            </a:r>
            <a:r>
              <a:rPr lang="en-CA" sz="2200"/>
              <a:t> </a:t>
            </a:r>
            <a:r>
              <a:rPr lang="en-CA" sz="2200" b="1">
                <a:solidFill>
                  <a:srgbClr val="7030A0"/>
                </a:solidFill>
              </a:rPr>
              <a:t>cv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AE733B-1634-487E-877D-961279B9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99CF1AC8-B61B-4E29-8440-CB12B68B3A02}"/>
              </a:ext>
            </a:extLst>
          </p:cNvPr>
          <p:cNvSpPr/>
          <p:nvPr/>
        </p:nvSpPr>
        <p:spPr>
          <a:xfrm>
            <a:off x="1948873" y="4065187"/>
            <a:ext cx="3940649" cy="192265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>
                <a:solidFill>
                  <a:schemeClr val="tx1"/>
                </a:solidFill>
              </a:rPr>
              <a:t>Produce:</a:t>
            </a:r>
            <a:endParaRPr lang="en-CA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cv.wait() until full ==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push(data)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flag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cv.notify_all()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xmlns="" id="{A12216A7-43C1-43AA-BCC1-8F9613CE33A7}"/>
              </a:ext>
            </a:extLst>
          </p:cNvPr>
          <p:cNvSpPr/>
          <p:nvPr/>
        </p:nvSpPr>
        <p:spPr>
          <a:xfrm>
            <a:off x="6420466" y="4050888"/>
            <a:ext cx="3972231" cy="196645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>
                <a:solidFill>
                  <a:schemeClr val="tx1"/>
                </a:solidFill>
              </a:rPr>
              <a:t>Consume:</a:t>
            </a:r>
            <a:endParaRPr lang="en-CA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cv.wait() until full ==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pop(data)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flag = false;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cv.notify_all()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94A0E2E-417F-4894-A60D-FA48419F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5420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lides.potx" id="{9AD238D2-7818-49F7-8643-9B29FE785E43}" vid="{013CE4D2-CA63-4BA3-8FD7-F45FEDB8C9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4551</TotalTime>
  <Words>2060</Words>
  <Application>Microsoft Office PowerPoint</Application>
  <PresentationFormat>Widescreen</PresentationFormat>
  <Paragraphs>449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Myriad Pro</vt:lpstr>
      <vt:lpstr>Open Sans</vt:lpstr>
      <vt:lpstr>Tahoma</vt:lpstr>
      <vt:lpstr>Times New Roman</vt:lpstr>
      <vt:lpstr>Wingdings</vt:lpstr>
      <vt:lpstr>Retrospect</vt:lpstr>
      <vt:lpstr>Lecture 16 – Producers and Consumers</vt:lpstr>
      <vt:lpstr>Concurrent Work Distribution</vt:lpstr>
      <vt:lpstr>Concurrent Work Distribution</vt:lpstr>
      <vt:lpstr>Producer-Consumer Pattern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Circular Buffer</vt:lpstr>
      <vt:lpstr>Circular Buffer: Producer</vt:lpstr>
      <vt:lpstr>Circular Buffer: Consumer</vt:lpstr>
      <vt:lpstr>Producer-Consumer Problem</vt:lpstr>
      <vt:lpstr>Dynamic Producer-Consumer Queue</vt:lpstr>
      <vt:lpstr>Three Thread-Safe Queues</vt:lpstr>
      <vt:lpstr>Producer-Consumer Pattern</vt:lpstr>
      <vt:lpstr>Stopping Conditions</vt:lpstr>
      <vt:lpstr>Poison Pill</vt:lpstr>
      <vt:lpstr>Generator Pattern</vt:lpstr>
      <vt:lpstr>Generator Pattern</vt:lpstr>
      <vt:lpstr>Examples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Producers and Consumers</dc:title>
  <dc:creator>Antonio Sanchez</dc:creator>
  <cp:lastModifiedBy>Antonio Sánchez</cp:lastModifiedBy>
  <cp:revision>75</cp:revision>
  <dcterms:created xsi:type="dcterms:W3CDTF">2017-10-24T20:50:17Z</dcterms:created>
  <dcterms:modified xsi:type="dcterms:W3CDTF">2018-01-09T19:12:27Z</dcterms:modified>
</cp:coreProperties>
</file>