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9" r:id="rId1"/>
  </p:sldMasterIdLst>
  <p:notesMasterIdLst>
    <p:notesMasterId r:id="rId39"/>
  </p:notesMasterIdLst>
  <p:sldIdLst>
    <p:sldId id="256" r:id="rId2"/>
    <p:sldId id="266" r:id="rId3"/>
    <p:sldId id="258" r:id="rId4"/>
    <p:sldId id="259" r:id="rId5"/>
    <p:sldId id="260" r:id="rId6"/>
    <p:sldId id="264" r:id="rId7"/>
    <p:sldId id="262" r:id="rId8"/>
    <p:sldId id="263" r:id="rId9"/>
    <p:sldId id="265" r:id="rId10"/>
    <p:sldId id="268" r:id="rId11"/>
    <p:sldId id="261" r:id="rId12"/>
    <p:sldId id="269" r:id="rId13"/>
    <p:sldId id="270" r:id="rId14"/>
    <p:sldId id="271" r:id="rId15"/>
    <p:sldId id="274" r:id="rId16"/>
    <p:sldId id="275" r:id="rId17"/>
    <p:sldId id="276" r:id="rId18"/>
    <p:sldId id="278" r:id="rId19"/>
    <p:sldId id="279" r:id="rId20"/>
    <p:sldId id="281" r:id="rId21"/>
    <p:sldId id="277" r:id="rId22"/>
    <p:sldId id="282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97" r:id="rId37"/>
    <p:sldId id="298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adlock and Starvation" id="{5D8130B2-2E4C-416C-AAB1-4B728089E40F}">
          <p14:sldIdLst>
            <p14:sldId id="256"/>
            <p14:sldId id="266"/>
            <p14:sldId id="258"/>
            <p14:sldId id="259"/>
            <p14:sldId id="260"/>
            <p14:sldId id="264"/>
            <p14:sldId id="262"/>
            <p14:sldId id="263"/>
            <p14:sldId id="265"/>
            <p14:sldId id="268"/>
            <p14:sldId id="261"/>
            <p14:sldId id="269"/>
            <p14:sldId id="270"/>
            <p14:sldId id="271"/>
            <p14:sldId id="274"/>
            <p14:sldId id="275"/>
            <p14:sldId id="276"/>
            <p14:sldId id="278"/>
            <p14:sldId id="279"/>
            <p14:sldId id="281"/>
            <p14:sldId id="277"/>
            <p14:sldId id="282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704C04"/>
    <a:srgbClr val="8D2B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6BB083-0271-4C34-A092-3EA9DBA1EFBD}" type="datetimeFigureOut">
              <a:rPr lang="en-CA" smtClean="0"/>
              <a:t>2018-01-09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E4C357-DAEE-461C-8179-FEA14C8980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8205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761" y="672891"/>
            <a:ext cx="10058400" cy="673338"/>
          </a:xfrm>
        </p:spPr>
        <p:txBody>
          <a:bodyPr anchor="b">
            <a:noAutofit/>
          </a:bodyPr>
          <a:lstStyle>
            <a:lvl1pPr algn="l">
              <a:lnSpc>
                <a:spcPct val="85000"/>
              </a:lnSpc>
              <a:defRPr sz="4800" b="1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9244" y="6459785"/>
            <a:ext cx="7669745" cy="365125"/>
          </a:xfrm>
        </p:spPr>
        <p:txBody>
          <a:bodyPr/>
          <a:lstStyle>
            <a:lvl1pPr>
              <a:defRPr/>
            </a:lvl1pPr>
          </a:lstStyle>
          <a:p>
            <a:pPr algn="l"/>
            <a:r>
              <a:rPr lang="en-CA"/>
              <a:t>Deadlock and Starvation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‹#›</a:t>
            </a:fld>
            <a:endParaRPr lang="en-CA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43" y="6436424"/>
            <a:ext cx="281758" cy="379632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277937" y="2579688"/>
            <a:ext cx="9344134" cy="907941"/>
          </a:xfrm>
        </p:spPr>
        <p:txBody>
          <a:bodyPr>
            <a:spAutoFit/>
          </a:bodyPr>
          <a:lstStyle>
            <a:lvl1pPr marL="360000" indent="-36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1pPr>
            <a:lvl2pPr marL="658368" indent="-36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841248" indent="-360000">
              <a:buClrTx/>
              <a:buFont typeface="Arial" panose="020B0604020202020204" pitchFamily="34" charset="0"/>
              <a:buChar char="•"/>
              <a:defRPr/>
            </a:lvl3pPr>
            <a:lvl4pPr marL="1024128" indent="-457200">
              <a:buClrTx/>
              <a:buFont typeface="Arial" panose="020B0604020202020204" pitchFamily="34" charset="0"/>
              <a:buChar char="•"/>
              <a:defRPr/>
            </a:lvl4pPr>
            <a:lvl5pPr marL="1207008" indent="-457200">
              <a:buClrTx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801862" y="1790569"/>
            <a:ext cx="5874511" cy="6270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3200" b="0">
                <a:solidFill>
                  <a:schemeClr val="accent5"/>
                </a:solidFill>
                <a:latin typeface="Open Sans"/>
              </a:defRPr>
            </a:lvl1pPr>
            <a:lvl2pPr marL="201168" indent="0">
              <a:buFontTx/>
              <a:buNone/>
              <a:defRPr/>
            </a:lvl2pPr>
            <a:lvl3pPr marL="384048" indent="0">
              <a:buFontTx/>
              <a:buNone/>
              <a:defRPr/>
            </a:lvl3pPr>
            <a:lvl4pPr marL="566928" indent="0">
              <a:buFontTx/>
              <a:buNone/>
              <a:defRPr/>
            </a:lvl4pPr>
            <a:lvl5pPr marL="749808" indent="0">
              <a:buFontTx/>
              <a:buNone/>
              <a:defRPr/>
            </a:lvl5pPr>
          </a:lstStyle>
          <a:p>
            <a:pPr lvl="0"/>
            <a:r>
              <a:rPr lang="en-US"/>
              <a:t>Click to add Learning Goals title</a:t>
            </a:r>
          </a:p>
        </p:txBody>
      </p:sp>
    </p:spTree>
    <p:extLst>
      <p:ext uri="{BB962C8B-B14F-4D97-AF65-F5344CB8AC3E}">
        <p14:creationId xmlns:p14="http://schemas.microsoft.com/office/powerpoint/2010/main" val="2012253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309" y="649460"/>
            <a:ext cx="10058400" cy="778109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69143"/>
            <a:ext cx="10058400" cy="2246769"/>
          </a:xfrm>
          <a:noFill/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tx1"/>
                </a:solidFill>
              </a:defRPr>
            </a:lvl1pPr>
            <a:lvl2pPr marL="384048" indent="-18288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566928" indent="-18288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749808" indent="-18288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932688" indent="-18288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CA"/>
              <a:t>Deadlock and Starvation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2422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CA"/>
              <a:t>Deadlock and Starvation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533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algn="l"/>
            <a:r>
              <a:rPr lang="en-CA"/>
              <a:t>Deadlock and Starvation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‹#›</a:t>
            </a:fld>
            <a:endParaRPr lang="en-CA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43" y="6436424"/>
            <a:ext cx="281758" cy="37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019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3794" y="678489"/>
            <a:ext cx="10058400" cy="6904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741714"/>
            <a:ext cx="10058400" cy="41273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9244" y="6459785"/>
            <a:ext cx="76697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 cap="all" baseline="0">
                <a:solidFill>
                  <a:srgbClr val="FFFFFF"/>
                </a:solidFill>
              </a:defRPr>
            </a:lvl1pPr>
          </a:lstStyle>
          <a:p>
            <a:pPr algn="l"/>
            <a:r>
              <a:rPr lang="en-CA"/>
              <a:t>Deadlock and Starvation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</a:defRPr>
            </a:lvl1pPr>
          </a:lstStyle>
          <a:p>
            <a:fld id="{AE11FE2D-6E70-4277-81CE-0AEFFA29198E}" type="slidenum">
              <a:rPr lang="en-CA" smtClean="0"/>
              <a:pPr/>
              <a:t>‹#›</a:t>
            </a:fld>
            <a:endParaRPr lang="en-CA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43" y="6436424"/>
            <a:ext cx="281758" cy="37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543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5" r:id="rId3"/>
    <p:sldLayoutId id="2147483696" r:id="rId4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b="1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/>
              <a:t>Lecture 17 – Deadlock and Starvation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91859" y="2168283"/>
            <a:ext cx="11247892" cy="4401205"/>
          </a:xfrm>
        </p:spPr>
        <p:txBody>
          <a:bodyPr/>
          <a:lstStyle/>
          <a:p>
            <a:r>
              <a:rPr lang="en-CA"/>
              <a:t>Define the terms </a:t>
            </a:r>
            <a:r>
              <a:rPr lang="en-CA" b="1">
                <a:solidFill>
                  <a:schemeClr val="accent2"/>
                </a:solidFill>
              </a:rPr>
              <a:t>deadlock</a:t>
            </a:r>
            <a:r>
              <a:rPr lang="en-CA"/>
              <a:t>, </a:t>
            </a:r>
            <a:r>
              <a:rPr lang="en-CA" b="1">
                <a:solidFill>
                  <a:schemeClr val="accent2"/>
                </a:solidFill>
              </a:rPr>
              <a:t>livelock</a:t>
            </a:r>
            <a:r>
              <a:rPr lang="en-CA"/>
              <a:t> and </a:t>
            </a:r>
            <a:r>
              <a:rPr lang="en-CA" b="1">
                <a:solidFill>
                  <a:schemeClr val="accent2"/>
                </a:solidFill>
              </a:rPr>
              <a:t>starvation</a:t>
            </a:r>
          </a:p>
          <a:p>
            <a:r>
              <a:rPr lang="en-CA"/>
              <a:t>Give an example that causes deadlock</a:t>
            </a:r>
          </a:p>
          <a:p>
            <a:r>
              <a:rPr lang="en-CA"/>
              <a:t>List the four </a:t>
            </a:r>
            <a:r>
              <a:rPr lang="en-CA" b="1">
                <a:solidFill>
                  <a:schemeClr val="accent2"/>
                </a:solidFill>
              </a:rPr>
              <a:t>conditions</a:t>
            </a:r>
            <a:r>
              <a:rPr lang="en-CA"/>
              <a:t> that are necessary for deadlock to occur</a:t>
            </a:r>
          </a:p>
          <a:p>
            <a:r>
              <a:rPr lang="en-CA"/>
              <a:t>Given a problem description, draw a </a:t>
            </a:r>
            <a:r>
              <a:rPr lang="en-CA" b="1">
                <a:solidFill>
                  <a:schemeClr val="accent2"/>
                </a:solidFill>
              </a:rPr>
              <a:t>resource allocation graph</a:t>
            </a:r>
          </a:p>
          <a:p>
            <a:r>
              <a:rPr lang="en-CA"/>
              <a:t>Given a resource allocation graph, determine if a system is in deadlock</a:t>
            </a:r>
          </a:p>
          <a:p>
            <a:r>
              <a:rPr lang="en-CA"/>
              <a:t>Describe the four methods of dealing with deadlock</a:t>
            </a:r>
          </a:p>
          <a:p>
            <a:r>
              <a:rPr lang="en-CA"/>
              <a:t>Describe the </a:t>
            </a:r>
            <a:r>
              <a:rPr lang="en-CA" b="1">
                <a:solidFill>
                  <a:schemeClr val="accent2"/>
                </a:solidFill>
              </a:rPr>
              <a:t>Banker’s Algorithm</a:t>
            </a:r>
            <a:r>
              <a:rPr lang="en-CA"/>
              <a:t> for avoiding deadlock with multiple shared resources</a:t>
            </a:r>
          </a:p>
          <a:p>
            <a:r>
              <a:rPr lang="en-CA"/>
              <a:t>Identify whether a given state is </a:t>
            </a:r>
            <a:r>
              <a:rPr lang="en-CA" b="1">
                <a:solidFill>
                  <a:schemeClr val="accent2"/>
                </a:solidFill>
              </a:rPr>
              <a:t>safe</a:t>
            </a:r>
            <a:r>
              <a:rPr lang="en-CA"/>
              <a:t> or </a:t>
            </a:r>
            <a:r>
              <a:rPr lang="en-CA" b="1">
                <a:solidFill>
                  <a:schemeClr val="accent2"/>
                </a:solidFill>
              </a:rPr>
              <a:t>unsafe</a:t>
            </a:r>
            <a:r>
              <a:rPr lang="en-CA"/>
              <a:t> according to the Banker’s Algorithm</a:t>
            </a:r>
            <a:endParaRPr lang="en-CA" b="1">
              <a:solidFill>
                <a:schemeClr val="accent2"/>
              </a:solidFill>
            </a:endParaRPr>
          </a:p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62473" y="1442227"/>
            <a:ext cx="5874511" cy="627063"/>
          </a:xfrm>
        </p:spPr>
        <p:txBody>
          <a:bodyPr/>
          <a:lstStyle/>
          <a:p>
            <a:r>
              <a:rPr lang="en-CA"/>
              <a:t>Learning Goals</a:t>
            </a:r>
          </a:p>
        </p:txBody>
      </p:sp>
      <p:sp>
        <p:nvSpPr>
          <p:cNvPr id="5" name="Rectangle 4"/>
          <p:cNvSpPr/>
          <p:nvPr/>
        </p:nvSpPr>
        <p:spPr>
          <a:xfrm>
            <a:off x="4231878" y="6430546"/>
            <a:ext cx="3575844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r>
              <a:rPr lang="en-US" sz="800" b="1" dirty="0">
                <a:solidFill>
                  <a:schemeClr val="bg1"/>
                </a:solidFill>
                <a:latin typeface="Myriad Pro"/>
                <a:ea typeface="Calibri" panose="020F0502020204030204" pitchFamily="34" charset="0"/>
              </a:rPr>
              <a:t>©</a:t>
            </a:r>
            <a:r>
              <a:rPr lang="en-US" sz="800" b="1">
                <a:solidFill>
                  <a:schemeClr val="bg1"/>
                </a:solidFill>
                <a:latin typeface="Myriad Pro"/>
                <a:ea typeface="Calibri" panose="020F0502020204030204" pitchFamily="34" charset="0"/>
              </a:rPr>
              <a:t>Paul </a:t>
            </a:r>
            <a:r>
              <a:rPr lang="en-US" sz="800" b="1" smtClean="0">
                <a:solidFill>
                  <a:schemeClr val="bg1"/>
                </a:solidFill>
                <a:latin typeface="Myriad Pro"/>
                <a:ea typeface="Calibri" panose="020F0502020204030204" pitchFamily="34" charset="0"/>
              </a:rPr>
              <a:t>Davies, C. Antonio Sanchez. </a:t>
            </a:r>
            <a:r>
              <a:rPr lang="en-US" sz="800" b="1" dirty="0">
                <a:solidFill>
                  <a:schemeClr val="bg1"/>
                </a:solidFill>
                <a:latin typeface="Myriad Pro"/>
                <a:ea typeface="Calibri" panose="020F0502020204030204" pitchFamily="34" charset="0"/>
              </a:rPr>
              <a:t>Not to be copied, used, or revised without explicit written permission from the copyright owner.</a:t>
            </a:r>
            <a:endParaRPr lang="en-US" sz="1050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903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E8D0900-E887-4727-BCB6-72E9DF589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Deadlock and Starvation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A082D11-9B38-4C00-9ABB-9B72101ED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10</a:t>
            </a:fld>
            <a:endParaRPr lang="en-CA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60B9D0A7-C474-4725-B0FC-77483114ADE0}"/>
              </a:ext>
            </a:extLst>
          </p:cNvPr>
          <p:cNvSpPr txBox="1">
            <a:spLocks/>
          </p:cNvSpPr>
          <p:nvPr/>
        </p:nvSpPr>
        <p:spPr>
          <a:xfrm>
            <a:off x="618309" y="443398"/>
            <a:ext cx="10058400" cy="77810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b="1" kern="1200" spc="-50" baseline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CA"/>
              <a:t>Resource Allocation Graph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D3909DAB-3904-4DC3-A0E1-667BD416BDAB}"/>
              </a:ext>
            </a:extLst>
          </p:cNvPr>
          <p:cNvGrpSpPr/>
          <p:nvPr/>
        </p:nvGrpSpPr>
        <p:grpSpPr>
          <a:xfrm>
            <a:off x="1581560" y="1815724"/>
            <a:ext cx="3495676" cy="3335338"/>
            <a:chOff x="1581560" y="1815724"/>
            <a:chExt cx="3495676" cy="3335338"/>
          </a:xfrm>
        </p:grpSpPr>
        <p:sp>
          <p:nvSpPr>
            <p:cNvPr id="11" name="Rectangle 20">
              <a:extLst>
                <a:ext uri="{FF2B5EF4-FFF2-40B4-BE49-F238E27FC236}">
                  <a16:creationId xmlns:a16="http://schemas.microsoft.com/office/drawing/2014/main" xmlns="" id="{BE11ECDD-BBE6-40D6-BF7C-FFB7163C33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9885" y="1815724"/>
              <a:ext cx="755650" cy="511175"/>
            </a:xfrm>
            <a:prstGeom prst="rect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2" name="Oval 21">
              <a:extLst>
                <a:ext uri="{FF2B5EF4-FFF2-40B4-BE49-F238E27FC236}">
                  <a16:creationId xmlns:a16="http://schemas.microsoft.com/office/drawing/2014/main" xmlns="" id="{DEE0E47D-8F9B-407F-9D82-8DAB259594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1510" y="2033212"/>
              <a:ext cx="88900" cy="88900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3" name="Text Box 22">
              <a:extLst>
                <a:ext uri="{FF2B5EF4-FFF2-40B4-BE49-F238E27FC236}">
                  <a16:creationId xmlns:a16="http://schemas.microsoft.com/office/drawing/2014/main" xmlns="" id="{C457D01E-56FE-4AB2-8850-1506653456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45060" y="1874462"/>
              <a:ext cx="4254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i="1"/>
                <a:t>R</a:t>
              </a:r>
              <a:r>
                <a:rPr lang="en-US" altLang="en-US" i="1" baseline="-25000"/>
                <a:t>1</a:t>
              </a:r>
            </a:p>
          </p:txBody>
        </p:sp>
        <p:sp>
          <p:nvSpPr>
            <p:cNvPr id="14" name="Text Box 23">
              <a:extLst>
                <a:ext uri="{FF2B5EF4-FFF2-40B4-BE49-F238E27FC236}">
                  <a16:creationId xmlns:a16="http://schemas.microsoft.com/office/drawing/2014/main" xmlns="" id="{28B287CE-1DD6-4676-8FE0-58F31D084D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9511" y="1876049"/>
              <a:ext cx="4254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i="1"/>
                <a:t>R</a:t>
              </a:r>
              <a:r>
                <a:rPr lang="en-US" altLang="en-US" i="1" baseline="-25000"/>
                <a:t>3</a:t>
              </a:r>
            </a:p>
          </p:txBody>
        </p:sp>
        <p:sp>
          <p:nvSpPr>
            <p:cNvPr id="15" name="Text Box 24">
              <a:extLst>
                <a:ext uri="{FF2B5EF4-FFF2-40B4-BE49-F238E27FC236}">
                  <a16:creationId xmlns:a16="http://schemas.microsoft.com/office/drawing/2014/main" xmlns="" id="{66D7BF7F-704D-4D41-AE0F-77237ECBF8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1786" y="4317624"/>
              <a:ext cx="4254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i="1"/>
                <a:t>R</a:t>
              </a:r>
              <a:r>
                <a:rPr lang="en-US" altLang="en-US" i="1" baseline="-25000"/>
                <a:t>4</a:t>
              </a:r>
            </a:p>
          </p:txBody>
        </p:sp>
        <p:sp>
          <p:nvSpPr>
            <p:cNvPr id="16" name="Text Box 25">
              <a:extLst>
                <a:ext uri="{FF2B5EF4-FFF2-40B4-BE49-F238E27FC236}">
                  <a16:creationId xmlns:a16="http://schemas.microsoft.com/office/drawing/2014/main" xmlns="" id="{0E17D732-0FDD-44F3-A563-0CB2FF088A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49823" y="4344612"/>
              <a:ext cx="4254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i="1"/>
                <a:t>R</a:t>
              </a:r>
              <a:r>
                <a:rPr lang="en-US" altLang="en-US" i="1" baseline="-25000"/>
                <a:t>2</a:t>
              </a:r>
            </a:p>
          </p:txBody>
        </p:sp>
        <p:sp>
          <p:nvSpPr>
            <p:cNvPr id="17" name="Rectangle 26">
              <a:extLst>
                <a:ext uri="{FF2B5EF4-FFF2-40B4-BE49-F238E27FC236}">
                  <a16:creationId xmlns:a16="http://schemas.microsoft.com/office/drawing/2014/main" xmlns="" id="{3E6DFA74-9BB1-4057-A1B6-8E1792570E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2586" y="1822074"/>
              <a:ext cx="755650" cy="511175"/>
            </a:xfrm>
            <a:prstGeom prst="rect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8" name="Oval 28">
              <a:extLst>
                <a:ext uri="{FF2B5EF4-FFF2-40B4-BE49-F238E27FC236}">
                  <a16:creationId xmlns:a16="http://schemas.microsoft.com/office/drawing/2014/main" xmlns="" id="{20D759D2-081A-4A90-A8F3-AEFD19A6BD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6911" y="2039562"/>
              <a:ext cx="88900" cy="88900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xmlns="" id="{50AB9EB4-D627-4A2F-AFB2-E1E833D299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3748" y="4235074"/>
              <a:ext cx="727075" cy="557213"/>
            </a:xfrm>
            <a:prstGeom prst="rect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0" name="Oval 30">
              <a:extLst>
                <a:ext uri="{FF2B5EF4-FFF2-40B4-BE49-F238E27FC236}">
                  <a16:creationId xmlns:a16="http://schemas.microsoft.com/office/drawing/2014/main" xmlns="" id="{02F6E007-1420-4191-91C5-CDB1919239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8073" y="4452562"/>
              <a:ext cx="85725" cy="88900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3" name="Rectangle 33">
              <a:extLst>
                <a:ext uri="{FF2B5EF4-FFF2-40B4-BE49-F238E27FC236}">
                  <a16:creationId xmlns:a16="http://schemas.microsoft.com/office/drawing/2014/main" xmlns="" id="{B23B1A67-8A6E-4A26-8291-E05A188C3D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4485" y="4249362"/>
              <a:ext cx="727075" cy="901700"/>
            </a:xfrm>
            <a:prstGeom prst="rect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4" name="Oval 34">
              <a:extLst>
                <a:ext uri="{FF2B5EF4-FFF2-40B4-BE49-F238E27FC236}">
                  <a16:creationId xmlns:a16="http://schemas.microsoft.com/office/drawing/2014/main" xmlns="" id="{D7E3E6CF-3FD1-4718-B99C-BF39012024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8810" y="4466849"/>
              <a:ext cx="85725" cy="88900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grpSp>
          <p:nvGrpSpPr>
            <p:cNvPr id="26" name="Group 39">
              <a:extLst>
                <a:ext uri="{FF2B5EF4-FFF2-40B4-BE49-F238E27FC236}">
                  <a16:creationId xmlns:a16="http://schemas.microsoft.com/office/drawing/2014/main" xmlns="" id="{2EFA441B-7122-49A6-A0A4-4854DBDEB0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81560" y="2961899"/>
              <a:ext cx="517525" cy="503238"/>
              <a:chOff x="3307" y="1719"/>
              <a:chExt cx="326" cy="317"/>
            </a:xfrm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xmlns="" id="{12FCC84F-1BB2-4B9A-B3B9-A23395BA8A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7" y="1719"/>
                <a:ext cx="326" cy="317"/>
              </a:xfrm>
              <a:prstGeom prst="ellipse">
                <a:avLst/>
              </a:prstGeom>
              <a:solidFill>
                <a:srgbClr val="FF979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CA" altLang="en-US"/>
              </a:p>
            </p:txBody>
          </p:sp>
          <p:sp>
            <p:nvSpPr>
              <p:cNvPr id="39" name="Text Box 38">
                <a:extLst>
                  <a:ext uri="{FF2B5EF4-FFF2-40B4-BE49-F238E27FC236}">
                    <a16:creationId xmlns:a16="http://schemas.microsoft.com/office/drawing/2014/main" xmlns="" id="{66DE0FE8-780C-4D80-8036-E802AEDC7E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32" y="1764"/>
                <a:ext cx="26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i="1"/>
                  <a:t>P</a:t>
                </a:r>
                <a:r>
                  <a:rPr lang="en-US" altLang="en-US" i="1" baseline="-25000"/>
                  <a:t>1</a:t>
                </a:r>
              </a:p>
            </p:txBody>
          </p:sp>
        </p:grpSp>
        <p:grpSp>
          <p:nvGrpSpPr>
            <p:cNvPr id="27" name="Group 40">
              <a:extLst>
                <a:ext uri="{FF2B5EF4-FFF2-40B4-BE49-F238E27FC236}">
                  <a16:creationId xmlns:a16="http://schemas.microsoft.com/office/drawing/2014/main" xmlns="" id="{57F60DD3-D355-4334-865A-779C1060D6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69023" y="2976187"/>
              <a:ext cx="517525" cy="503238"/>
              <a:chOff x="3307" y="1719"/>
              <a:chExt cx="326" cy="317"/>
            </a:xfrm>
          </p:grpSpPr>
          <p:sp>
            <p:nvSpPr>
              <p:cNvPr id="36" name="Oval 41">
                <a:extLst>
                  <a:ext uri="{FF2B5EF4-FFF2-40B4-BE49-F238E27FC236}">
                    <a16:creationId xmlns:a16="http://schemas.microsoft.com/office/drawing/2014/main" xmlns="" id="{C208E738-DF39-4263-A848-AB8150E6D5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7" y="1719"/>
                <a:ext cx="326" cy="317"/>
              </a:xfrm>
              <a:prstGeom prst="ellipse">
                <a:avLst/>
              </a:prstGeom>
              <a:solidFill>
                <a:srgbClr val="FF979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CA" altLang="en-US"/>
              </a:p>
            </p:txBody>
          </p:sp>
          <p:sp>
            <p:nvSpPr>
              <p:cNvPr id="37" name="Text Box 42">
                <a:extLst>
                  <a:ext uri="{FF2B5EF4-FFF2-40B4-BE49-F238E27FC236}">
                    <a16:creationId xmlns:a16="http://schemas.microsoft.com/office/drawing/2014/main" xmlns="" id="{1AE71A54-17CC-4F3D-8C56-3123EE8019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32" y="1764"/>
                <a:ext cx="26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i="1"/>
                  <a:t>P</a:t>
                </a:r>
                <a:r>
                  <a:rPr lang="en-US" altLang="en-US" i="1" baseline="-25000"/>
                  <a:t>2</a:t>
                </a:r>
              </a:p>
            </p:txBody>
          </p:sp>
        </p:grpSp>
        <p:grpSp>
          <p:nvGrpSpPr>
            <p:cNvPr id="28" name="Group 43">
              <a:extLst>
                <a:ext uri="{FF2B5EF4-FFF2-40B4-BE49-F238E27FC236}">
                  <a16:creationId xmlns:a16="http://schemas.microsoft.com/office/drawing/2014/main" xmlns="" id="{33259FB8-2244-45EE-B5D0-A0AFE37A9F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64423" y="2984124"/>
              <a:ext cx="517525" cy="503238"/>
              <a:chOff x="3307" y="1719"/>
              <a:chExt cx="326" cy="317"/>
            </a:xfrm>
          </p:grpSpPr>
          <p:sp>
            <p:nvSpPr>
              <p:cNvPr id="34" name="Oval 44">
                <a:extLst>
                  <a:ext uri="{FF2B5EF4-FFF2-40B4-BE49-F238E27FC236}">
                    <a16:creationId xmlns:a16="http://schemas.microsoft.com/office/drawing/2014/main" xmlns="" id="{B5DE2D05-ED87-4FE4-9D18-7E688BC25E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7" y="1719"/>
                <a:ext cx="326" cy="317"/>
              </a:xfrm>
              <a:prstGeom prst="ellipse">
                <a:avLst/>
              </a:prstGeom>
              <a:solidFill>
                <a:srgbClr val="FF979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CA" altLang="en-US"/>
              </a:p>
            </p:txBody>
          </p:sp>
          <p:sp>
            <p:nvSpPr>
              <p:cNvPr id="35" name="Text Box 45">
                <a:extLst>
                  <a:ext uri="{FF2B5EF4-FFF2-40B4-BE49-F238E27FC236}">
                    <a16:creationId xmlns:a16="http://schemas.microsoft.com/office/drawing/2014/main" xmlns="" id="{5EC8ED77-D403-4B22-807F-A483A29874A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32" y="1764"/>
                <a:ext cx="26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i="1"/>
                  <a:t>P</a:t>
                </a:r>
                <a:r>
                  <a:rPr lang="en-US" altLang="en-US" i="1" baseline="-25000"/>
                  <a:t>3</a:t>
                </a:r>
              </a:p>
            </p:txBody>
          </p:sp>
        </p:grpSp>
        <p:sp>
          <p:nvSpPr>
            <p:cNvPr id="29" name="Line 46">
              <a:extLst>
                <a:ext uri="{FF2B5EF4-FFF2-40B4-BE49-F238E27FC236}">
                  <a16:creationId xmlns:a16="http://schemas.microsoft.com/office/drawing/2014/main" xmlns="" id="{502063CF-1787-43D7-A366-E2BD77BD05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911760" y="3465137"/>
              <a:ext cx="577850" cy="1065213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30" name="Line 47">
              <a:extLst>
                <a:ext uri="{FF2B5EF4-FFF2-40B4-BE49-F238E27FC236}">
                  <a16:creationId xmlns:a16="http://schemas.microsoft.com/office/drawing/2014/main" xmlns="" id="{61EACB76-5B87-4421-84A6-307CA12FFC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49935" y="3465137"/>
              <a:ext cx="455613" cy="777875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stealth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31" name="Line 48">
              <a:extLst>
                <a:ext uri="{FF2B5EF4-FFF2-40B4-BE49-F238E27FC236}">
                  <a16:creationId xmlns:a16="http://schemas.microsoft.com/office/drawing/2014/main" xmlns="" id="{E23F2F03-C028-47B8-A046-0C21C9F278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45260" y="2325312"/>
              <a:ext cx="425450" cy="66833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32" name="Line 49">
              <a:extLst>
                <a:ext uri="{FF2B5EF4-FFF2-40B4-BE49-F238E27FC236}">
                  <a16:creationId xmlns:a16="http://schemas.microsoft.com/office/drawing/2014/main" xmlns="" id="{4A21FA1F-D5DE-40A5-B059-230A64A713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56210" y="2330074"/>
              <a:ext cx="434975" cy="64293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33" name="Line 51">
              <a:extLst>
                <a:ext uri="{FF2B5EF4-FFF2-40B4-BE49-F238E27FC236}">
                  <a16:creationId xmlns:a16="http://schemas.microsoft.com/office/drawing/2014/main" xmlns="" id="{CCD018CE-5614-4411-A0FD-0B5C71211D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26286" y="2096712"/>
              <a:ext cx="461963" cy="912813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0" name="Line 50">
              <a:extLst>
                <a:ext uri="{FF2B5EF4-FFF2-40B4-BE49-F238E27FC236}">
                  <a16:creationId xmlns:a16="http://schemas.microsoft.com/office/drawing/2014/main" xmlns="" id="{EA75C65A-21F8-408E-91D3-9D667B1D65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32473" y="2152274"/>
              <a:ext cx="474663" cy="82708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40" name="Line 51">
              <a:extLst>
                <a:ext uri="{FF2B5EF4-FFF2-40B4-BE49-F238E27FC236}">
                  <a16:creationId xmlns:a16="http://schemas.microsoft.com/office/drawing/2014/main" xmlns="" id="{668B3310-0DFD-4E18-B970-C62CFD0A28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34376" y="3502855"/>
              <a:ext cx="154744" cy="745587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46" name="Oval 30">
              <a:extLst>
                <a:ext uri="{FF2B5EF4-FFF2-40B4-BE49-F238E27FC236}">
                  <a16:creationId xmlns:a16="http://schemas.microsoft.com/office/drawing/2014/main" xmlns="" id="{9931A884-A0A3-4FB0-B5F2-09152CD533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3037" y="4849660"/>
              <a:ext cx="85725" cy="88900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FE38C5E9-1C85-4395-A12D-E4A6ABFEE1C6}"/>
              </a:ext>
            </a:extLst>
          </p:cNvPr>
          <p:cNvSpPr txBox="1"/>
          <p:nvPr/>
        </p:nvSpPr>
        <p:spPr>
          <a:xfrm>
            <a:off x="2058639" y="5659572"/>
            <a:ext cx="813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>
                <a:solidFill>
                  <a:schemeClr val="accent5"/>
                </a:solidFill>
              </a:rPr>
              <a:t>cycle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1FFAE80F-BF17-47C0-B2C4-0D8C138E4788}"/>
              </a:ext>
            </a:extLst>
          </p:cNvPr>
          <p:cNvSpPr txBox="1"/>
          <p:nvPr/>
        </p:nvSpPr>
        <p:spPr>
          <a:xfrm>
            <a:off x="7469746" y="5537916"/>
            <a:ext cx="21323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/>
              <a:t>No Deadlock </a:t>
            </a:r>
            <a:r>
              <a:rPr lang="en-CA" sz="2400" b="1">
                <a:sym typeface="Wingdings" panose="05000000000000000000" pitchFamily="2" charset="2"/>
              </a:rPr>
              <a:t></a:t>
            </a:r>
            <a:endParaRPr lang="en-CA" sz="2400" b="1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xmlns="" id="{B364D33F-BDDA-492D-88F5-6B816C5EE878}"/>
              </a:ext>
            </a:extLst>
          </p:cNvPr>
          <p:cNvGrpSpPr/>
          <p:nvPr/>
        </p:nvGrpSpPr>
        <p:grpSpPr>
          <a:xfrm>
            <a:off x="6821115" y="1787820"/>
            <a:ext cx="3495676" cy="3335338"/>
            <a:chOff x="1581560" y="1815724"/>
            <a:chExt cx="3495676" cy="3335338"/>
          </a:xfrm>
        </p:grpSpPr>
        <p:sp>
          <p:nvSpPr>
            <p:cNvPr id="81" name="Rectangle 20">
              <a:extLst>
                <a:ext uri="{FF2B5EF4-FFF2-40B4-BE49-F238E27FC236}">
                  <a16:creationId xmlns:a16="http://schemas.microsoft.com/office/drawing/2014/main" xmlns="" id="{948BDCD6-E6E0-41C5-8BE6-FA8AF2B2AC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9885" y="1815724"/>
              <a:ext cx="755650" cy="511175"/>
            </a:xfrm>
            <a:prstGeom prst="rect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82" name="Oval 21">
              <a:extLst>
                <a:ext uri="{FF2B5EF4-FFF2-40B4-BE49-F238E27FC236}">
                  <a16:creationId xmlns:a16="http://schemas.microsoft.com/office/drawing/2014/main" xmlns="" id="{00E1FC34-1362-4D4F-90BB-BA64673814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1510" y="2033212"/>
              <a:ext cx="88900" cy="88900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83" name="Text Box 22">
              <a:extLst>
                <a:ext uri="{FF2B5EF4-FFF2-40B4-BE49-F238E27FC236}">
                  <a16:creationId xmlns:a16="http://schemas.microsoft.com/office/drawing/2014/main" xmlns="" id="{CCFFC677-AD60-495C-92C7-91FF952BC4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45060" y="1874462"/>
              <a:ext cx="4254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i="1"/>
                <a:t>R</a:t>
              </a:r>
              <a:r>
                <a:rPr lang="en-US" altLang="en-US" i="1" baseline="-25000"/>
                <a:t>1</a:t>
              </a:r>
            </a:p>
          </p:txBody>
        </p:sp>
        <p:sp>
          <p:nvSpPr>
            <p:cNvPr id="84" name="Text Box 23">
              <a:extLst>
                <a:ext uri="{FF2B5EF4-FFF2-40B4-BE49-F238E27FC236}">
                  <a16:creationId xmlns:a16="http://schemas.microsoft.com/office/drawing/2014/main" xmlns="" id="{BA0CE63C-7078-4168-BF5C-2E1313A32D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9511" y="1876049"/>
              <a:ext cx="4254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i="1"/>
                <a:t>R</a:t>
              </a:r>
              <a:r>
                <a:rPr lang="en-US" altLang="en-US" i="1" baseline="-25000"/>
                <a:t>3</a:t>
              </a:r>
            </a:p>
          </p:txBody>
        </p:sp>
        <p:sp>
          <p:nvSpPr>
            <p:cNvPr id="85" name="Text Box 24">
              <a:extLst>
                <a:ext uri="{FF2B5EF4-FFF2-40B4-BE49-F238E27FC236}">
                  <a16:creationId xmlns:a16="http://schemas.microsoft.com/office/drawing/2014/main" xmlns="" id="{B9545685-A0A3-422E-8420-CCB73826FA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1786" y="4317624"/>
              <a:ext cx="4254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i="1"/>
                <a:t>R</a:t>
              </a:r>
              <a:r>
                <a:rPr lang="en-US" altLang="en-US" i="1" baseline="-25000"/>
                <a:t>4</a:t>
              </a:r>
            </a:p>
          </p:txBody>
        </p:sp>
        <p:sp>
          <p:nvSpPr>
            <p:cNvPr id="86" name="Text Box 25">
              <a:extLst>
                <a:ext uri="{FF2B5EF4-FFF2-40B4-BE49-F238E27FC236}">
                  <a16:creationId xmlns:a16="http://schemas.microsoft.com/office/drawing/2014/main" xmlns="" id="{D71DAE0E-9477-47ED-8C85-4EBC8EEA13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49823" y="4344612"/>
              <a:ext cx="4254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i="1"/>
                <a:t>R</a:t>
              </a:r>
              <a:r>
                <a:rPr lang="en-US" altLang="en-US" i="1" baseline="-25000"/>
                <a:t>2</a:t>
              </a:r>
            </a:p>
          </p:txBody>
        </p:sp>
        <p:sp>
          <p:nvSpPr>
            <p:cNvPr id="87" name="Rectangle 26">
              <a:extLst>
                <a:ext uri="{FF2B5EF4-FFF2-40B4-BE49-F238E27FC236}">
                  <a16:creationId xmlns:a16="http://schemas.microsoft.com/office/drawing/2014/main" xmlns="" id="{A26C9D29-E050-45EB-BA53-CC8325714A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2586" y="1822074"/>
              <a:ext cx="755650" cy="511175"/>
            </a:xfrm>
            <a:prstGeom prst="rect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88" name="Oval 28">
              <a:extLst>
                <a:ext uri="{FF2B5EF4-FFF2-40B4-BE49-F238E27FC236}">
                  <a16:creationId xmlns:a16="http://schemas.microsoft.com/office/drawing/2014/main" xmlns="" id="{1D4287FC-253A-4C7C-9D45-0CA2A7728B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6911" y="2039562"/>
              <a:ext cx="88900" cy="88900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89" name="Rectangle 29">
              <a:extLst>
                <a:ext uri="{FF2B5EF4-FFF2-40B4-BE49-F238E27FC236}">
                  <a16:creationId xmlns:a16="http://schemas.microsoft.com/office/drawing/2014/main" xmlns="" id="{D523C070-45CC-472A-AE88-5FBBD16BB7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3748" y="4235074"/>
              <a:ext cx="727075" cy="557213"/>
            </a:xfrm>
            <a:prstGeom prst="rect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90" name="Oval 30">
              <a:extLst>
                <a:ext uri="{FF2B5EF4-FFF2-40B4-BE49-F238E27FC236}">
                  <a16:creationId xmlns:a16="http://schemas.microsoft.com/office/drawing/2014/main" xmlns="" id="{526F6401-B18C-4215-AF13-11E515CCDD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8073" y="4452562"/>
              <a:ext cx="85725" cy="88900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91" name="Rectangle 33">
              <a:extLst>
                <a:ext uri="{FF2B5EF4-FFF2-40B4-BE49-F238E27FC236}">
                  <a16:creationId xmlns:a16="http://schemas.microsoft.com/office/drawing/2014/main" xmlns="" id="{045EAEC1-CBC6-44BB-A065-F341B87BC8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4485" y="4249362"/>
              <a:ext cx="727075" cy="901700"/>
            </a:xfrm>
            <a:prstGeom prst="rect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92" name="Oval 34">
              <a:extLst>
                <a:ext uri="{FF2B5EF4-FFF2-40B4-BE49-F238E27FC236}">
                  <a16:creationId xmlns:a16="http://schemas.microsoft.com/office/drawing/2014/main" xmlns="" id="{8A171937-87D2-4EDD-83EE-52E3FB4FCA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8810" y="4466849"/>
              <a:ext cx="85725" cy="88900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grpSp>
          <p:nvGrpSpPr>
            <p:cNvPr id="93" name="Group 39">
              <a:extLst>
                <a:ext uri="{FF2B5EF4-FFF2-40B4-BE49-F238E27FC236}">
                  <a16:creationId xmlns:a16="http://schemas.microsoft.com/office/drawing/2014/main" xmlns="" id="{CFDB589C-622E-4733-B746-825670D821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81560" y="2961899"/>
              <a:ext cx="517525" cy="503238"/>
              <a:chOff x="3307" y="1719"/>
              <a:chExt cx="326" cy="317"/>
            </a:xfrm>
          </p:grpSpPr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xmlns="" id="{B00E803E-54EF-4EA4-AF44-62D58838F4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7" y="1719"/>
                <a:ext cx="326" cy="317"/>
              </a:xfrm>
              <a:prstGeom prst="ellipse">
                <a:avLst/>
              </a:prstGeom>
              <a:solidFill>
                <a:srgbClr val="FF979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CA" altLang="en-US"/>
              </a:p>
            </p:txBody>
          </p:sp>
          <p:sp>
            <p:nvSpPr>
              <p:cNvPr id="109" name="Text Box 38">
                <a:extLst>
                  <a:ext uri="{FF2B5EF4-FFF2-40B4-BE49-F238E27FC236}">
                    <a16:creationId xmlns:a16="http://schemas.microsoft.com/office/drawing/2014/main" xmlns="" id="{9A45DEB6-62DC-479F-AF3C-F7BA160E06D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32" y="1764"/>
                <a:ext cx="26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i="1"/>
                  <a:t>P</a:t>
                </a:r>
                <a:r>
                  <a:rPr lang="en-US" altLang="en-US" i="1" baseline="-25000"/>
                  <a:t>1</a:t>
                </a:r>
              </a:p>
            </p:txBody>
          </p:sp>
        </p:grpSp>
        <p:grpSp>
          <p:nvGrpSpPr>
            <p:cNvPr id="94" name="Group 40">
              <a:extLst>
                <a:ext uri="{FF2B5EF4-FFF2-40B4-BE49-F238E27FC236}">
                  <a16:creationId xmlns:a16="http://schemas.microsoft.com/office/drawing/2014/main" xmlns="" id="{6F658295-5768-439B-AA9E-FB13C3B90C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69023" y="2976187"/>
              <a:ext cx="517525" cy="503238"/>
              <a:chOff x="3307" y="1719"/>
              <a:chExt cx="326" cy="317"/>
            </a:xfrm>
          </p:grpSpPr>
          <p:sp>
            <p:nvSpPr>
              <p:cNvPr id="106" name="Oval 41">
                <a:extLst>
                  <a:ext uri="{FF2B5EF4-FFF2-40B4-BE49-F238E27FC236}">
                    <a16:creationId xmlns:a16="http://schemas.microsoft.com/office/drawing/2014/main" xmlns="" id="{F8DD43C8-2C5F-4F31-B956-B05DC660F7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7" y="1719"/>
                <a:ext cx="326" cy="317"/>
              </a:xfrm>
              <a:prstGeom prst="ellipse">
                <a:avLst/>
              </a:prstGeom>
              <a:solidFill>
                <a:srgbClr val="FF979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CA" altLang="en-US"/>
              </a:p>
            </p:txBody>
          </p:sp>
          <p:sp>
            <p:nvSpPr>
              <p:cNvPr id="107" name="Text Box 42">
                <a:extLst>
                  <a:ext uri="{FF2B5EF4-FFF2-40B4-BE49-F238E27FC236}">
                    <a16:creationId xmlns:a16="http://schemas.microsoft.com/office/drawing/2014/main" xmlns="" id="{1E6DA806-6EC7-4D9D-ADBB-9395220AB59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32" y="1764"/>
                <a:ext cx="26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i="1"/>
                  <a:t>P</a:t>
                </a:r>
                <a:r>
                  <a:rPr lang="en-US" altLang="en-US" i="1" baseline="-25000"/>
                  <a:t>2</a:t>
                </a:r>
              </a:p>
            </p:txBody>
          </p:sp>
        </p:grpSp>
        <p:grpSp>
          <p:nvGrpSpPr>
            <p:cNvPr id="95" name="Group 43">
              <a:extLst>
                <a:ext uri="{FF2B5EF4-FFF2-40B4-BE49-F238E27FC236}">
                  <a16:creationId xmlns:a16="http://schemas.microsoft.com/office/drawing/2014/main" xmlns="" id="{EB7862E5-9DE5-4FD8-B253-96B7B70A2F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64423" y="2984124"/>
              <a:ext cx="517525" cy="503238"/>
              <a:chOff x="3307" y="1719"/>
              <a:chExt cx="326" cy="317"/>
            </a:xfrm>
          </p:grpSpPr>
          <p:sp>
            <p:nvSpPr>
              <p:cNvPr id="104" name="Oval 44">
                <a:extLst>
                  <a:ext uri="{FF2B5EF4-FFF2-40B4-BE49-F238E27FC236}">
                    <a16:creationId xmlns:a16="http://schemas.microsoft.com/office/drawing/2014/main" xmlns="" id="{428C3A7C-1643-4895-B6DC-AD1D7AB5E5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7" y="1719"/>
                <a:ext cx="326" cy="317"/>
              </a:xfrm>
              <a:prstGeom prst="ellipse">
                <a:avLst/>
              </a:prstGeom>
              <a:solidFill>
                <a:srgbClr val="FF979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CA" altLang="en-US"/>
              </a:p>
            </p:txBody>
          </p:sp>
          <p:sp>
            <p:nvSpPr>
              <p:cNvPr id="105" name="Text Box 45">
                <a:extLst>
                  <a:ext uri="{FF2B5EF4-FFF2-40B4-BE49-F238E27FC236}">
                    <a16:creationId xmlns:a16="http://schemas.microsoft.com/office/drawing/2014/main" xmlns="" id="{AA180321-58A4-47C0-B665-F1A60F49056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32" y="1764"/>
                <a:ext cx="26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i="1"/>
                  <a:t>P</a:t>
                </a:r>
                <a:r>
                  <a:rPr lang="en-US" altLang="en-US" i="1" baseline="-25000"/>
                  <a:t>3</a:t>
                </a:r>
              </a:p>
            </p:txBody>
          </p:sp>
        </p:grpSp>
        <p:sp>
          <p:nvSpPr>
            <p:cNvPr id="96" name="Line 46">
              <a:extLst>
                <a:ext uri="{FF2B5EF4-FFF2-40B4-BE49-F238E27FC236}">
                  <a16:creationId xmlns:a16="http://schemas.microsoft.com/office/drawing/2014/main" xmlns="" id="{1660CAA4-5FEF-453A-B86A-D3F9733FD0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911760" y="3465137"/>
              <a:ext cx="577850" cy="1065213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97" name="Line 47">
              <a:extLst>
                <a:ext uri="{FF2B5EF4-FFF2-40B4-BE49-F238E27FC236}">
                  <a16:creationId xmlns:a16="http://schemas.microsoft.com/office/drawing/2014/main" xmlns="" id="{42334E5A-154F-4303-99B3-9BD1A9EB22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87769" y="3492321"/>
              <a:ext cx="566669" cy="1416675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stealth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98" name="Line 48">
              <a:extLst>
                <a:ext uri="{FF2B5EF4-FFF2-40B4-BE49-F238E27FC236}">
                  <a16:creationId xmlns:a16="http://schemas.microsoft.com/office/drawing/2014/main" xmlns="" id="{14A92F81-34B4-44B3-827A-97EBF1AE6E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45260" y="2325312"/>
              <a:ext cx="425450" cy="66833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99" name="Line 49">
              <a:extLst>
                <a:ext uri="{FF2B5EF4-FFF2-40B4-BE49-F238E27FC236}">
                  <a16:creationId xmlns:a16="http://schemas.microsoft.com/office/drawing/2014/main" xmlns="" id="{145F0492-EC92-4F4E-A75D-DE3B08BC96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56210" y="2330074"/>
              <a:ext cx="434975" cy="64293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00" name="Line 51">
              <a:extLst>
                <a:ext uri="{FF2B5EF4-FFF2-40B4-BE49-F238E27FC236}">
                  <a16:creationId xmlns:a16="http://schemas.microsoft.com/office/drawing/2014/main" xmlns="" id="{7923AD2C-EB35-4558-8EB9-899C40A820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26286" y="2096712"/>
              <a:ext cx="461963" cy="912813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01" name="Line 50">
              <a:extLst>
                <a:ext uri="{FF2B5EF4-FFF2-40B4-BE49-F238E27FC236}">
                  <a16:creationId xmlns:a16="http://schemas.microsoft.com/office/drawing/2014/main" xmlns="" id="{09602CDE-B063-49C4-85C2-D97346F2CE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32473" y="2152274"/>
              <a:ext cx="474663" cy="82708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02" name="Line 51">
              <a:extLst>
                <a:ext uri="{FF2B5EF4-FFF2-40B4-BE49-F238E27FC236}">
                  <a16:creationId xmlns:a16="http://schemas.microsoft.com/office/drawing/2014/main" xmlns="" id="{41DEC342-47B5-422B-9D05-407E6B892B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34376" y="3502855"/>
              <a:ext cx="154744" cy="745587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03" name="Oval 30">
              <a:extLst>
                <a:ext uri="{FF2B5EF4-FFF2-40B4-BE49-F238E27FC236}">
                  <a16:creationId xmlns:a16="http://schemas.microsoft.com/office/drawing/2014/main" xmlns="" id="{77E30C89-C5CA-4043-A542-D1802FCBA9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3037" y="4849660"/>
              <a:ext cx="85725" cy="88900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</p:grpSp>
      <p:sp>
        <p:nvSpPr>
          <p:cNvPr id="41" name="Oval 40">
            <a:extLst>
              <a:ext uri="{FF2B5EF4-FFF2-40B4-BE49-F238E27FC236}">
                <a16:creationId xmlns:a16="http://schemas.microsoft.com/office/drawing/2014/main" xmlns="" id="{351DAF94-3AC6-4087-B057-38AE5377D41F}"/>
              </a:ext>
            </a:extLst>
          </p:cNvPr>
          <p:cNvSpPr/>
          <p:nvPr/>
        </p:nvSpPr>
        <p:spPr>
          <a:xfrm>
            <a:off x="1175941" y="1375067"/>
            <a:ext cx="2584690" cy="4201485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8088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956594-45CD-4D19-AC94-C85CE8F2C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The Dining Philosophers Problem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0163E56-61CC-48C7-B29B-CC297B2DE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Deadlock and Starvation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D615C0E-0323-45F8-860E-83376F54B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11</a:t>
            </a:fld>
            <a:endParaRPr lang="en-CA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6A8AB7E0-7DBF-47A6-A61F-08DAA7285FCA}"/>
              </a:ext>
            </a:extLst>
          </p:cNvPr>
          <p:cNvGrpSpPr/>
          <p:nvPr/>
        </p:nvGrpSpPr>
        <p:grpSpPr>
          <a:xfrm>
            <a:off x="811210" y="2171700"/>
            <a:ext cx="3013074" cy="3127375"/>
            <a:chOff x="811210" y="2171700"/>
            <a:chExt cx="3013074" cy="3127375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xmlns="" id="{D2F5915E-F0C3-4626-987F-BE5628B05A51}"/>
                </a:ext>
              </a:extLst>
            </p:cNvPr>
            <p:cNvGrpSpPr/>
            <p:nvPr/>
          </p:nvGrpSpPr>
          <p:grpSpPr>
            <a:xfrm rot="18474416">
              <a:off x="520698" y="2819400"/>
              <a:ext cx="1041400" cy="460375"/>
              <a:chOff x="1422400" y="2616200"/>
              <a:chExt cx="1041400" cy="460375"/>
            </a:xfrm>
          </p:grpSpPr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xmlns="" id="{F692A4F2-8CE5-4EA7-9D6B-A243A62C6314}"/>
                  </a:ext>
                </a:extLst>
              </p:cNvPr>
              <p:cNvSpPr/>
              <p:nvPr/>
            </p:nvSpPr>
            <p:spPr>
              <a:xfrm>
                <a:off x="1422400" y="2705100"/>
                <a:ext cx="1041400" cy="292100"/>
              </a:xfrm>
              <a:prstGeom prst="roundRect">
                <a:avLst>
                  <a:gd name="adj" fmla="val 39493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xmlns="" id="{E0641074-3800-4832-AFFC-A6F780247F5E}"/>
                  </a:ext>
                </a:extLst>
              </p:cNvPr>
              <p:cNvSpPr/>
              <p:nvPr/>
            </p:nvSpPr>
            <p:spPr>
              <a:xfrm>
                <a:off x="1676400" y="2616200"/>
                <a:ext cx="520700" cy="460375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xmlns="" id="{33C35F6F-8B5B-48AA-B88A-DD40FC89A632}"/>
                </a:ext>
              </a:extLst>
            </p:cNvPr>
            <p:cNvGrpSpPr/>
            <p:nvPr/>
          </p:nvGrpSpPr>
          <p:grpSpPr>
            <a:xfrm>
              <a:off x="1816100" y="2171700"/>
              <a:ext cx="1041400" cy="460375"/>
              <a:chOff x="1422400" y="2616200"/>
              <a:chExt cx="1041400" cy="460375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xmlns="" id="{F1149D0E-D85A-44DB-A900-4FB4E96AE554}"/>
                  </a:ext>
                </a:extLst>
              </p:cNvPr>
              <p:cNvSpPr/>
              <p:nvPr/>
            </p:nvSpPr>
            <p:spPr>
              <a:xfrm>
                <a:off x="1422400" y="2705100"/>
                <a:ext cx="1041400" cy="292100"/>
              </a:xfrm>
              <a:prstGeom prst="roundRect">
                <a:avLst>
                  <a:gd name="adj" fmla="val 39493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xmlns="" id="{5FEE9F6B-C944-49F7-9956-38E4EAE3E97A}"/>
                  </a:ext>
                </a:extLst>
              </p:cNvPr>
              <p:cNvSpPr/>
              <p:nvPr/>
            </p:nvSpPr>
            <p:spPr>
              <a:xfrm>
                <a:off x="1676400" y="2616200"/>
                <a:ext cx="520700" cy="460375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xmlns="" id="{C5634C96-05C5-46BE-98D7-62DB5DC4D3EF}"/>
                </a:ext>
              </a:extLst>
            </p:cNvPr>
            <p:cNvGrpSpPr/>
            <p:nvPr/>
          </p:nvGrpSpPr>
          <p:grpSpPr>
            <a:xfrm>
              <a:off x="1816099" y="4838700"/>
              <a:ext cx="1041400" cy="460375"/>
              <a:chOff x="1422400" y="2616200"/>
              <a:chExt cx="1041400" cy="460375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xmlns="" id="{7C791F41-F2D8-4547-80BB-ACBC0292B99D}"/>
                  </a:ext>
                </a:extLst>
              </p:cNvPr>
              <p:cNvSpPr/>
              <p:nvPr/>
            </p:nvSpPr>
            <p:spPr>
              <a:xfrm>
                <a:off x="1422400" y="2705100"/>
                <a:ext cx="1041400" cy="292100"/>
              </a:xfrm>
              <a:prstGeom prst="roundRect">
                <a:avLst>
                  <a:gd name="adj" fmla="val 39493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xmlns="" id="{58168404-4E5A-41B0-B523-E38B62EF2BEA}"/>
                  </a:ext>
                </a:extLst>
              </p:cNvPr>
              <p:cNvSpPr/>
              <p:nvPr/>
            </p:nvSpPr>
            <p:spPr>
              <a:xfrm>
                <a:off x="1676400" y="2616200"/>
                <a:ext cx="520700" cy="460375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xmlns="" id="{4B12B0EB-075D-4D1B-99C6-40ECCE2AFE87}"/>
                </a:ext>
              </a:extLst>
            </p:cNvPr>
            <p:cNvGrpSpPr/>
            <p:nvPr/>
          </p:nvGrpSpPr>
          <p:grpSpPr>
            <a:xfrm rot="13799290">
              <a:off x="520698" y="4241800"/>
              <a:ext cx="1041400" cy="460375"/>
              <a:chOff x="1422400" y="2616200"/>
              <a:chExt cx="1041400" cy="460375"/>
            </a:xfrm>
          </p:grpSpPr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xmlns="" id="{EFDF57CC-549D-41A5-9E26-EC11ED027F54}"/>
                  </a:ext>
                </a:extLst>
              </p:cNvPr>
              <p:cNvSpPr/>
              <p:nvPr/>
            </p:nvSpPr>
            <p:spPr>
              <a:xfrm>
                <a:off x="1422400" y="2705100"/>
                <a:ext cx="1041400" cy="292100"/>
              </a:xfrm>
              <a:prstGeom prst="roundRect">
                <a:avLst>
                  <a:gd name="adj" fmla="val 39493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xmlns="" id="{CA0FB18C-3ACA-41F4-A746-A7965FE5E30F}"/>
                  </a:ext>
                </a:extLst>
              </p:cNvPr>
              <p:cNvSpPr/>
              <p:nvPr/>
            </p:nvSpPr>
            <p:spPr>
              <a:xfrm>
                <a:off x="1676400" y="2616200"/>
                <a:ext cx="520700" cy="460375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567EF30D-DDFA-4DD3-888A-48FB9EC4051F}"/>
                </a:ext>
              </a:extLst>
            </p:cNvPr>
            <p:cNvGrpSpPr/>
            <p:nvPr/>
          </p:nvGrpSpPr>
          <p:grpSpPr>
            <a:xfrm rot="3125584" flipH="1">
              <a:off x="3073397" y="2806700"/>
              <a:ext cx="1041400" cy="460375"/>
              <a:chOff x="1422400" y="2616200"/>
              <a:chExt cx="1041400" cy="460375"/>
            </a:xfrm>
          </p:grpSpPr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xmlns="" id="{369E7BF7-FEE1-4968-BD29-B85C85117BAE}"/>
                  </a:ext>
                </a:extLst>
              </p:cNvPr>
              <p:cNvSpPr/>
              <p:nvPr/>
            </p:nvSpPr>
            <p:spPr>
              <a:xfrm>
                <a:off x="1422400" y="2705100"/>
                <a:ext cx="1041400" cy="292100"/>
              </a:xfrm>
              <a:prstGeom prst="roundRect">
                <a:avLst>
                  <a:gd name="adj" fmla="val 39493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xmlns="" id="{58285027-7F22-4521-A612-EF242FCA02E4}"/>
                  </a:ext>
                </a:extLst>
              </p:cNvPr>
              <p:cNvSpPr/>
              <p:nvPr/>
            </p:nvSpPr>
            <p:spPr>
              <a:xfrm>
                <a:off x="1676400" y="2616200"/>
                <a:ext cx="520700" cy="460375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xmlns="" id="{B3796358-5C95-4272-8BDC-0D2C46513EB5}"/>
                </a:ext>
              </a:extLst>
            </p:cNvPr>
            <p:cNvGrpSpPr/>
            <p:nvPr/>
          </p:nvGrpSpPr>
          <p:grpSpPr>
            <a:xfrm rot="7800710" flipH="1">
              <a:off x="3073397" y="4229100"/>
              <a:ext cx="1041400" cy="460375"/>
              <a:chOff x="1422400" y="2616200"/>
              <a:chExt cx="1041400" cy="460375"/>
            </a:xfrm>
          </p:grpSpPr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xmlns="" id="{261B9890-1C58-4C74-87CC-5B92063FB9BF}"/>
                  </a:ext>
                </a:extLst>
              </p:cNvPr>
              <p:cNvSpPr/>
              <p:nvPr/>
            </p:nvSpPr>
            <p:spPr>
              <a:xfrm>
                <a:off x="1422400" y="2705100"/>
                <a:ext cx="1041400" cy="292100"/>
              </a:xfrm>
              <a:prstGeom prst="roundRect">
                <a:avLst>
                  <a:gd name="adj" fmla="val 39493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xmlns="" id="{499B2825-4665-4259-80D1-45DBFD817151}"/>
                  </a:ext>
                </a:extLst>
              </p:cNvPr>
              <p:cNvSpPr/>
              <p:nvPr/>
            </p:nvSpPr>
            <p:spPr>
              <a:xfrm>
                <a:off x="1676400" y="2616200"/>
                <a:ext cx="520700" cy="460375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24" name="Oval 23">
              <a:extLst>
                <a:ext uri="{FF2B5EF4-FFF2-40B4-BE49-F238E27FC236}">
                  <a16:creationId xmlns:a16="http://schemas.microsoft.com/office/drawing/2014/main" xmlns="" id="{8503FEA4-FAF4-4B9B-B057-50F583D73F2C}"/>
                </a:ext>
              </a:extLst>
            </p:cNvPr>
            <p:cNvSpPr/>
            <p:nvPr/>
          </p:nvSpPr>
          <p:spPr>
            <a:xfrm>
              <a:off x="1287460" y="2774514"/>
              <a:ext cx="2070100" cy="1975286"/>
            </a:xfrm>
            <a:prstGeom prst="ellipse">
              <a:avLst/>
            </a:prstGeom>
            <a:solidFill>
              <a:srgbClr val="704C0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5" name="Trapezoid 24">
              <a:extLst>
                <a:ext uri="{FF2B5EF4-FFF2-40B4-BE49-F238E27FC236}">
                  <a16:creationId xmlns:a16="http://schemas.microsoft.com/office/drawing/2014/main" xmlns="" id="{56253619-4775-4CF3-BEBB-FFC1CB043C54}"/>
                </a:ext>
              </a:extLst>
            </p:cNvPr>
            <p:cNvSpPr/>
            <p:nvPr/>
          </p:nvSpPr>
          <p:spPr>
            <a:xfrm rot="16200000">
              <a:off x="2970295" y="3458845"/>
              <a:ext cx="45719" cy="621778"/>
            </a:xfrm>
            <a:prstGeom prst="trapezoid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6" name="Trapezoid 25">
              <a:extLst>
                <a:ext uri="{FF2B5EF4-FFF2-40B4-BE49-F238E27FC236}">
                  <a16:creationId xmlns:a16="http://schemas.microsoft.com/office/drawing/2014/main" xmlns="" id="{0DB732B2-1D5C-48F8-B9E5-8EB30DE44FAF}"/>
                </a:ext>
              </a:extLst>
            </p:cNvPr>
            <p:cNvSpPr/>
            <p:nvPr/>
          </p:nvSpPr>
          <p:spPr>
            <a:xfrm rot="19618996">
              <a:off x="2665493" y="3955732"/>
              <a:ext cx="45719" cy="621778"/>
            </a:xfrm>
            <a:prstGeom prst="trapezoid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7" name="Trapezoid 26">
              <a:extLst>
                <a:ext uri="{FF2B5EF4-FFF2-40B4-BE49-F238E27FC236}">
                  <a16:creationId xmlns:a16="http://schemas.microsoft.com/office/drawing/2014/main" xmlns="" id="{3888E791-6255-4204-9283-08EFD31EF044}"/>
                </a:ext>
              </a:extLst>
            </p:cNvPr>
            <p:cNvSpPr/>
            <p:nvPr/>
          </p:nvSpPr>
          <p:spPr>
            <a:xfrm rot="2042308">
              <a:off x="1957467" y="3981131"/>
              <a:ext cx="45719" cy="621778"/>
            </a:xfrm>
            <a:prstGeom prst="trapezoid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8" name="Trapezoid 27">
              <a:extLst>
                <a:ext uri="{FF2B5EF4-FFF2-40B4-BE49-F238E27FC236}">
                  <a16:creationId xmlns:a16="http://schemas.microsoft.com/office/drawing/2014/main" xmlns="" id="{922937E1-177C-456F-8BAB-A85CE3AC90E7}"/>
                </a:ext>
              </a:extLst>
            </p:cNvPr>
            <p:cNvSpPr/>
            <p:nvPr/>
          </p:nvSpPr>
          <p:spPr>
            <a:xfrm rot="5400000">
              <a:off x="1646318" y="3474721"/>
              <a:ext cx="45719" cy="621778"/>
            </a:xfrm>
            <a:prstGeom prst="trapezoid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9" name="Trapezoid 28">
              <a:extLst>
                <a:ext uri="{FF2B5EF4-FFF2-40B4-BE49-F238E27FC236}">
                  <a16:creationId xmlns:a16="http://schemas.microsoft.com/office/drawing/2014/main" xmlns="" id="{2CBF3BF9-6E3F-45A8-A5F8-99DF8E2F3488}"/>
                </a:ext>
              </a:extLst>
            </p:cNvPr>
            <p:cNvSpPr/>
            <p:nvPr/>
          </p:nvSpPr>
          <p:spPr>
            <a:xfrm rot="1981004" flipV="1">
              <a:off x="2636918" y="2927032"/>
              <a:ext cx="45719" cy="621778"/>
            </a:xfrm>
            <a:prstGeom prst="trapezoid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0" name="Trapezoid 29">
              <a:extLst>
                <a:ext uri="{FF2B5EF4-FFF2-40B4-BE49-F238E27FC236}">
                  <a16:creationId xmlns:a16="http://schemas.microsoft.com/office/drawing/2014/main" xmlns="" id="{3391425B-D38E-4A3B-B873-010427514555}"/>
                </a:ext>
              </a:extLst>
            </p:cNvPr>
            <p:cNvSpPr/>
            <p:nvPr/>
          </p:nvSpPr>
          <p:spPr>
            <a:xfrm rot="19557692" flipV="1">
              <a:off x="1928892" y="2952431"/>
              <a:ext cx="45719" cy="621778"/>
            </a:xfrm>
            <a:prstGeom prst="trapezoid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xmlns="" id="{FAE4ED0D-E2D7-42F3-8DBA-4A956DFDA7E1}"/>
                </a:ext>
              </a:extLst>
            </p:cNvPr>
            <p:cNvGrpSpPr/>
            <p:nvPr/>
          </p:nvGrpSpPr>
          <p:grpSpPr>
            <a:xfrm>
              <a:off x="2097087" y="2943225"/>
              <a:ext cx="404812" cy="395288"/>
              <a:chOff x="2905126" y="3005137"/>
              <a:chExt cx="433387" cy="395288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xmlns="" id="{6904B32B-C43C-4C9B-AB72-3AA8FB7224D3}"/>
                  </a:ext>
                </a:extLst>
              </p:cNvPr>
              <p:cNvSpPr/>
              <p:nvPr/>
            </p:nvSpPr>
            <p:spPr>
              <a:xfrm>
                <a:off x="2905126" y="3005137"/>
                <a:ext cx="433387" cy="395288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xmlns="" id="{9C338625-4ECD-4CC8-8E78-4C2DE2D3E83C}"/>
                  </a:ext>
                </a:extLst>
              </p:cNvPr>
              <p:cNvSpPr/>
              <p:nvPr/>
            </p:nvSpPr>
            <p:spPr>
              <a:xfrm>
                <a:off x="2943227" y="3045998"/>
                <a:ext cx="357186" cy="316327"/>
              </a:xfrm>
              <a:prstGeom prst="ellipse">
                <a:avLst/>
              </a:prstGeom>
              <a:blipFill>
                <a:blip r:embed="rId2"/>
                <a:tile tx="0" ty="0" sx="100000" sy="100000" flip="none" algn="tl"/>
              </a:blip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xmlns="" id="{33669E1F-3688-4EED-9E86-5717ABC8C13F}"/>
                </a:ext>
              </a:extLst>
            </p:cNvPr>
            <p:cNvGrpSpPr/>
            <p:nvPr/>
          </p:nvGrpSpPr>
          <p:grpSpPr>
            <a:xfrm>
              <a:off x="2711449" y="3257550"/>
              <a:ext cx="404812" cy="395288"/>
              <a:chOff x="2905126" y="3005137"/>
              <a:chExt cx="433387" cy="395288"/>
            </a:xfrm>
          </p:grpSpPr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xmlns="" id="{C6157B53-1089-44C3-A384-5893530CCA63}"/>
                  </a:ext>
                </a:extLst>
              </p:cNvPr>
              <p:cNvSpPr/>
              <p:nvPr/>
            </p:nvSpPr>
            <p:spPr>
              <a:xfrm>
                <a:off x="2905126" y="3005137"/>
                <a:ext cx="433387" cy="395288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xmlns="" id="{3EB76619-90FC-4705-B9D2-ADE9445355DE}"/>
                  </a:ext>
                </a:extLst>
              </p:cNvPr>
              <p:cNvSpPr/>
              <p:nvPr/>
            </p:nvSpPr>
            <p:spPr>
              <a:xfrm>
                <a:off x="2943227" y="3045998"/>
                <a:ext cx="357186" cy="316327"/>
              </a:xfrm>
              <a:prstGeom prst="ellipse">
                <a:avLst/>
              </a:prstGeom>
              <a:blipFill>
                <a:blip r:embed="rId2"/>
                <a:tile tx="0" ty="0" sx="100000" sy="100000" flip="none" algn="tl"/>
              </a:blip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xmlns="" id="{D8FDDF54-2821-4B91-AC9A-2155715469D9}"/>
                </a:ext>
              </a:extLst>
            </p:cNvPr>
            <p:cNvGrpSpPr/>
            <p:nvPr/>
          </p:nvGrpSpPr>
          <p:grpSpPr>
            <a:xfrm>
              <a:off x="2735262" y="3895725"/>
              <a:ext cx="404812" cy="395288"/>
              <a:chOff x="2905126" y="3005137"/>
              <a:chExt cx="433387" cy="395288"/>
            </a:xfrm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xmlns="" id="{B5DE3B09-D603-476D-93F3-E45196F9DB32}"/>
                  </a:ext>
                </a:extLst>
              </p:cNvPr>
              <p:cNvSpPr/>
              <p:nvPr/>
            </p:nvSpPr>
            <p:spPr>
              <a:xfrm>
                <a:off x="2905126" y="3005137"/>
                <a:ext cx="433387" cy="395288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xmlns="" id="{1BE5BFE1-3ECD-4561-91FE-8DC18FCD5740}"/>
                  </a:ext>
                </a:extLst>
              </p:cNvPr>
              <p:cNvSpPr/>
              <p:nvPr/>
            </p:nvSpPr>
            <p:spPr>
              <a:xfrm>
                <a:off x="2943227" y="3045998"/>
                <a:ext cx="357186" cy="316327"/>
              </a:xfrm>
              <a:prstGeom prst="ellipse">
                <a:avLst/>
              </a:prstGeom>
              <a:blipFill>
                <a:blip r:embed="rId2"/>
                <a:tile tx="0" ty="0" sx="100000" sy="100000" flip="none" algn="tl"/>
              </a:blip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xmlns="" id="{934E315A-3D98-49DF-B213-FAF87EA85209}"/>
                </a:ext>
              </a:extLst>
            </p:cNvPr>
            <p:cNvGrpSpPr/>
            <p:nvPr/>
          </p:nvGrpSpPr>
          <p:grpSpPr>
            <a:xfrm>
              <a:off x="2130424" y="4200525"/>
              <a:ext cx="404812" cy="395288"/>
              <a:chOff x="2905126" y="3005137"/>
              <a:chExt cx="433387" cy="395288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xmlns="" id="{1DA39956-B8D8-428A-B134-7E4E8759F9B6}"/>
                  </a:ext>
                </a:extLst>
              </p:cNvPr>
              <p:cNvSpPr/>
              <p:nvPr/>
            </p:nvSpPr>
            <p:spPr>
              <a:xfrm>
                <a:off x="2905126" y="3005137"/>
                <a:ext cx="433387" cy="395288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xmlns="" id="{0797C5B5-827C-4E54-BE08-79F83217D58D}"/>
                  </a:ext>
                </a:extLst>
              </p:cNvPr>
              <p:cNvSpPr/>
              <p:nvPr/>
            </p:nvSpPr>
            <p:spPr>
              <a:xfrm>
                <a:off x="2943227" y="3045998"/>
                <a:ext cx="357186" cy="316327"/>
              </a:xfrm>
              <a:prstGeom prst="ellipse">
                <a:avLst/>
              </a:prstGeom>
              <a:blipFill>
                <a:blip r:embed="rId2"/>
                <a:tile tx="0" ty="0" sx="100000" sy="100000" flip="none" algn="tl"/>
              </a:blip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xmlns="" id="{8891606C-2067-4797-9C2F-47C7841DE62D}"/>
                </a:ext>
              </a:extLst>
            </p:cNvPr>
            <p:cNvGrpSpPr/>
            <p:nvPr/>
          </p:nvGrpSpPr>
          <p:grpSpPr>
            <a:xfrm>
              <a:off x="1501775" y="3895724"/>
              <a:ext cx="404812" cy="395288"/>
              <a:chOff x="2905126" y="3005137"/>
              <a:chExt cx="433387" cy="395288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xmlns="" id="{7CBDDF27-43FA-4F02-9302-BAF4E54F2C22}"/>
                  </a:ext>
                </a:extLst>
              </p:cNvPr>
              <p:cNvSpPr/>
              <p:nvPr/>
            </p:nvSpPr>
            <p:spPr>
              <a:xfrm>
                <a:off x="2905126" y="3005137"/>
                <a:ext cx="433387" cy="395288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xmlns="" id="{AD5F0F6E-449A-45E9-BA63-E6731672BFEE}"/>
                  </a:ext>
                </a:extLst>
              </p:cNvPr>
              <p:cNvSpPr/>
              <p:nvPr/>
            </p:nvSpPr>
            <p:spPr>
              <a:xfrm>
                <a:off x="2943227" y="3045998"/>
                <a:ext cx="357186" cy="316327"/>
              </a:xfrm>
              <a:prstGeom prst="ellipse">
                <a:avLst/>
              </a:prstGeom>
              <a:blipFill>
                <a:blip r:embed="rId2"/>
                <a:tile tx="0" ty="0" sx="100000" sy="100000" flip="none" algn="tl"/>
              </a:blip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xmlns="" id="{08853B88-3B7E-4B3B-B8F3-78E212661385}"/>
                </a:ext>
              </a:extLst>
            </p:cNvPr>
            <p:cNvGrpSpPr/>
            <p:nvPr/>
          </p:nvGrpSpPr>
          <p:grpSpPr>
            <a:xfrm>
              <a:off x="1497012" y="3276600"/>
              <a:ext cx="404812" cy="395288"/>
              <a:chOff x="2905126" y="3005137"/>
              <a:chExt cx="433387" cy="395288"/>
            </a:xfrm>
          </p:grpSpPr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xmlns="" id="{78CCA2EF-E91F-4640-A148-3B12B2F28058}"/>
                  </a:ext>
                </a:extLst>
              </p:cNvPr>
              <p:cNvSpPr/>
              <p:nvPr/>
            </p:nvSpPr>
            <p:spPr>
              <a:xfrm>
                <a:off x="2905126" y="3005137"/>
                <a:ext cx="433387" cy="395288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xmlns="" id="{1125F51B-AE8F-41AE-B762-80CDFF6C72D2}"/>
                  </a:ext>
                </a:extLst>
              </p:cNvPr>
              <p:cNvSpPr/>
              <p:nvPr/>
            </p:nvSpPr>
            <p:spPr>
              <a:xfrm>
                <a:off x="2943227" y="3045998"/>
                <a:ext cx="357186" cy="316327"/>
              </a:xfrm>
              <a:prstGeom prst="ellipse">
                <a:avLst/>
              </a:prstGeom>
              <a:blipFill>
                <a:blip r:embed="rId2"/>
                <a:tile tx="0" ty="0" sx="100000" sy="100000" flip="none" algn="tl"/>
              </a:blip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E383AC6E-DF0B-4F4F-8CF2-37A51AF35332}"/>
              </a:ext>
            </a:extLst>
          </p:cNvPr>
          <p:cNvSpPr txBox="1"/>
          <p:nvPr/>
        </p:nvSpPr>
        <p:spPr>
          <a:xfrm>
            <a:off x="4559300" y="1892300"/>
            <a:ext cx="7112000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200"/>
              <a:t>A group of 6 philosophers are sitting around a dining table containing 6 bowls of rice and 6 chopsticks.</a:t>
            </a:r>
          </a:p>
          <a:p>
            <a:endParaRPr lang="en-CA" sz="2200"/>
          </a:p>
          <a:p>
            <a:r>
              <a:rPr lang="en-CA" sz="2200"/>
              <a:t>Each philosopher alternates between eating and thinking.  They have access to two chopsticks: one on their left, and one on their right.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200"/>
          </a:p>
          <a:p>
            <a:r>
              <a:rPr lang="en-CA" sz="2200"/>
              <a:t>To eat, the philosopher needs to pick up two chopsticks one-at-a-time.  To think, they put down the chopsticks one-at-a-time.</a:t>
            </a:r>
          </a:p>
          <a:p>
            <a:endParaRPr lang="en-CA" sz="2200"/>
          </a:p>
          <a:p>
            <a:r>
              <a:rPr lang="en-CA" sz="2200"/>
              <a:t>How should they proceed?</a:t>
            </a:r>
          </a:p>
          <a:p>
            <a:endParaRPr lang="en-CA" sz="2200"/>
          </a:p>
        </p:txBody>
      </p:sp>
    </p:spTree>
    <p:extLst>
      <p:ext uri="{BB962C8B-B14F-4D97-AF65-F5344CB8AC3E}">
        <p14:creationId xmlns:p14="http://schemas.microsoft.com/office/powerpoint/2010/main" val="523950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0BB7E5-E343-4A69-B8CD-0A3F8FC6A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309" y="520671"/>
            <a:ext cx="10058400" cy="778109"/>
          </a:xfrm>
        </p:spPr>
        <p:txBody>
          <a:bodyPr/>
          <a:lstStyle/>
          <a:p>
            <a:r>
              <a:rPr lang="en-CA"/>
              <a:t>The Dining Philosophers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A72312D-A25B-4B77-8B54-94AF513E6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066" y="1540354"/>
            <a:ext cx="10509160" cy="2092881"/>
          </a:xfrm>
        </p:spPr>
        <p:txBody>
          <a:bodyPr/>
          <a:lstStyle/>
          <a:p>
            <a:pPr marL="726948" lvl="1" indent="-342900"/>
            <a:r>
              <a:rPr lang="en-CA"/>
              <a:t>If all pick up left chopstick at the same time then wait for the right-one, they are stuck in </a:t>
            </a:r>
            <a:r>
              <a:rPr lang="en-CA" b="1">
                <a:solidFill>
                  <a:schemeClr val="accent2"/>
                </a:solidFill>
              </a:rPr>
              <a:t>deadlock</a:t>
            </a:r>
            <a:r>
              <a:rPr lang="en-CA"/>
              <a:t>.</a:t>
            </a:r>
          </a:p>
          <a:p>
            <a:pPr marL="726948" lvl="1" indent="-342900"/>
            <a:r>
              <a:rPr lang="en-CA"/>
              <a:t>If all philosophers decide to put the left chopstick down if they cannot pick up the right-one, could lead to </a:t>
            </a:r>
            <a:r>
              <a:rPr lang="en-CA" b="1">
                <a:solidFill>
                  <a:schemeClr val="accent2"/>
                </a:solidFill>
              </a:rPr>
              <a:t>livelock</a:t>
            </a:r>
            <a:r>
              <a:rPr lang="en-CA"/>
              <a:t>.</a:t>
            </a:r>
          </a:p>
          <a:p>
            <a:pPr marL="726948" lvl="1" indent="-342900"/>
            <a:r>
              <a:rPr lang="en-CA"/>
              <a:t>Both cases lead to </a:t>
            </a:r>
            <a:r>
              <a:rPr lang="en-CA" b="1">
                <a:solidFill>
                  <a:schemeClr val="accent2"/>
                </a:solidFill>
              </a:rPr>
              <a:t>starvation</a:t>
            </a:r>
            <a:r>
              <a:rPr lang="en-CA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475BDD6-ED66-41DA-8AB1-BA4F7A64C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Deadlock and Starvation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163B831-2CBB-45E7-9F0E-24AB347BD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12</a:t>
            </a:fld>
            <a:endParaRPr lang="en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A3F943D5-4193-4D15-B5AE-0FF1350349A6}"/>
              </a:ext>
            </a:extLst>
          </p:cNvPr>
          <p:cNvSpPr/>
          <p:nvPr/>
        </p:nvSpPr>
        <p:spPr>
          <a:xfrm>
            <a:off x="1206320" y="3891239"/>
            <a:ext cx="976647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80000" lvl="1" indent="-1080000"/>
            <a:r>
              <a:rPr lang="en-CA" sz="2400" b="1"/>
              <a:t>Starvation:  </a:t>
            </a:r>
            <a:r>
              <a:rPr lang="en-CA" sz="2400"/>
              <a:t>thread is unable to acquire a resource so does not progress</a:t>
            </a:r>
          </a:p>
          <a:p>
            <a:pPr marL="1080000" lvl="1" indent="-1080000"/>
            <a:endParaRPr lang="en-CA" sz="2400"/>
          </a:p>
          <a:p>
            <a:pPr marL="1080000" lvl="1" indent="-1080000"/>
            <a:r>
              <a:rPr lang="en-CA" sz="2400" b="1"/>
              <a:t>Deadlock: </a:t>
            </a:r>
            <a:r>
              <a:rPr lang="en-CA" sz="2400"/>
              <a:t>threads are stuck in a wait pattern, leads to starvation.</a:t>
            </a:r>
          </a:p>
          <a:p>
            <a:pPr marL="1080000" lvl="1" indent="-1080000"/>
            <a:endParaRPr lang="en-CA" sz="2400"/>
          </a:p>
          <a:p>
            <a:pPr marL="1080000" lvl="1" indent="-1080000"/>
            <a:r>
              <a:rPr lang="en-CA" sz="2400" b="1"/>
              <a:t>Livelock: </a:t>
            </a:r>
            <a:r>
              <a:rPr lang="en-CA" sz="2400"/>
              <a:t>threads are continuously performing actions but unable to progress, leads to starvation.</a:t>
            </a:r>
          </a:p>
        </p:txBody>
      </p:sp>
    </p:spTree>
    <p:extLst>
      <p:ext uri="{BB962C8B-B14F-4D97-AF65-F5344CB8AC3E}">
        <p14:creationId xmlns:p14="http://schemas.microsoft.com/office/powerpoint/2010/main" val="1994527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F66974-DCD3-4B58-BD3B-8CB620725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The Dining Philosophers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70AC195-B0EC-490F-95AA-34F992BA3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669143"/>
            <a:ext cx="10058400" cy="4601260"/>
          </a:xfrm>
        </p:spPr>
        <p:txBody>
          <a:bodyPr/>
          <a:lstStyle/>
          <a:p>
            <a:r>
              <a:rPr lang="en-CA" sz="2800" b="1"/>
              <a:t>Possible solutions:</a:t>
            </a:r>
          </a:p>
          <a:p>
            <a:pPr marL="841248" lvl="1" indent="-457200">
              <a:buFont typeface="+mj-lt"/>
              <a:buAutoNum type="arabicPeriod"/>
            </a:pPr>
            <a:r>
              <a:rPr lang="en-CA"/>
              <a:t>Drop left chopstick if can’t pick up right… wait a random amount of time before trying again.</a:t>
            </a:r>
          </a:p>
          <a:p>
            <a:pPr marL="1389888" lvl="4" indent="-457200"/>
            <a:r>
              <a:rPr lang="en-CA"/>
              <a:t>could still potentially lead to livelock, or at least multiple collisions, but probability is vanishingly small (tends to 0 very quickly)</a:t>
            </a:r>
          </a:p>
          <a:p>
            <a:pPr marL="841248" lvl="1" indent="-457200">
              <a:buFont typeface="+mj-lt"/>
              <a:buAutoNum type="arabicPeriod"/>
            </a:pPr>
            <a:endParaRPr lang="en-CA"/>
          </a:p>
          <a:p>
            <a:pPr marL="841248" lvl="1" indent="-457200">
              <a:buFont typeface="+mj-lt"/>
              <a:buAutoNum type="arabicPeriod"/>
            </a:pPr>
            <a:r>
              <a:rPr lang="en-CA"/>
              <a:t>Remove the circular dependency by making one philosopher start with the right chopstick.</a:t>
            </a:r>
          </a:p>
          <a:p>
            <a:pPr marL="1389888" lvl="4" indent="-457200"/>
            <a:r>
              <a:rPr lang="en-CA" b="1">
                <a:solidFill>
                  <a:schemeClr val="accent2"/>
                </a:solidFill>
              </a:rPr>
              <a:t>lock ordering</a:t>
            </a:r>
            <a:r>
              <a:rPr lang="en-CA"/>
              <a:t>: assign each resource a unique ID, </a:t>
            </a:r>
            <a:r>
              <a:rPr lang="en-CA" b="1" i="1"/>
              <a:t>always</a:t>
            </a:r>
            <a:r>
              <a:rPr lang="en-CA"/>
              <a:t> lock in order of increasing IDs.</a:t>
            </a:r>
            <a:br>
              <a:rPr lang="en-CA"/>
            </a:br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66B62E3-38E0-4CB8-BD66-591BEEEAC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Deadlock and Starvation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126859A-1407-453F-AE4D-0F4178D3C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26820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B6146A-6C0B-4ABE-A662-B84CFCB1D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400" y="417640"/>
            <a:ext cx="10058400" cy="778109"/>
          </a:xfrm>
        </p:spPr>
        <p:txBody>
          <a:bodyPr/>
          <a:lstStyle/>
          <a:p>
            <a:r>
              <a:rPr lang="en-CA"/>
              <a:t>The Dining Philosophers Problem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10B07EB-000F-4BE9-A5A9-7EB950B6F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Deadlock and Starvation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E2714EE-65EA-4C03-B3A3-80EDDB077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14</a:t>
            </a:fld>
            <a:endParaRPr lang="en-CA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720D226E-B875-4392-9F2D-02A4C87438BA}"/>
              </a:ext>
            </a:extLst>
          </p:cNvPr>
          <p:cNvGrpSpPr/>
          <p:nvPr/>
        </p:nvGrpSpPr>
        <p:grpSpPr>
          <a:xfrm>
            <a:off x="1045202" y="1574416"/>
            <a:ext cx="3013074" cy="3127375"/>
            <a:chOff x="811210" y="2171700"/>
            <a:chExt cx="3013074" cy="312737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xmlns="" id="{8623E544-476B-479F-8DD9-70815AFBCD23}"/>
                </a:ext>
              </a:extLst>
            </p:cNvPr>
            <p:cNvGrpSpPr/>
            <p:nvPr/>
          </p:nvGrpSpPr>
          <p:grpSpPr>
            <a:xfrm rot="18474416">
              <a:off x="520698" y="2819400"/>
              <a:ext cx="1041400" cy="460375"/>
              <a:chOff x="1422400" y="2616200"/>
              <a:chExt cx="1041400" cy="460375"/>
            </a:xfrm>
          </p:grpSpPr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xmlns="" id="{66F59425-6650-48CE-8B5B-17A357679FB5}"/>
                  </a:ext>
                </a:extLst>
              </p:cNvPr>
              <p:cNvSpPr/>
              <p:nvPr/>
            </p:nvSpPr>
            <p:spPr>
              <a:xfrm>
                <a:off x="1422400" y="2705100"/>
                <a:ext cx="1041400" cy="292100"/>
              </a:xfrm>
              <a:prstGeom prst="roundRect">
                <a:avLst>
                  <a:gd name="adj" fmla="val 39493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xmlns="" id="{F5E9B96A-08A7-430E-A21C-8C0C104AFD7F}"/>
                  </a:ext>
                </a:extLst>
              </p:cNvPr>
              <p:cNvSpPr/>
              <p:nvPr/>
            </p:nvSpPr>
            <p:spPr>
              <a:xfrm>
                <a:off x="1676400" y="2616200"/>
                <a:ext cx="520700" cy="460375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xmlns="" id="{5FD82E2E-C18E-4AE8-89FD-131A912A8B3F}"/>
                </a:ext>
              </a:extLst>
            </p:cNvPr>
            <p:cNvGrpSpPr/>
            <p:nvPr/>
          </p:nvGrpSpPr>
          <p:grpSpPr>
            <a:xfrm>
              <a:off x="1816100" y="2171700"/>
              <a:ext cx="1041400" cy="460375"/>
              <a:chOff x="1422400" y="2616200"/>
              <a:chExt cx="1041400" cy="460375"/>
            </a:xfrm>
          </p:grpSpPr>
          <p:sp>
            <p:nvSpPr>
              <p:cNvPr id="46" name="Rectangle: Rounded Corners 45">
                <a:extLst>
                  <a:ext uri="{FF2B5EF4-FFF2-40B4-BE49-F238E27FC236}">
                    <a16:creationId xmlns:a16="http://schemas.microsoft.com/office/drawing/2014/main" xmlns="" id="{0C9D5126-F4CF-4957-A331-F9A7054FB72F}"/>
                  </a:ext>
                </a:extLst>
              </p:cNvPr>
              <p:cNvSpPr/>
              <p:nvPr/>
            </p:nvSpPr>
            <p:spPr>
              <a:xfrm>
                <a:off x="1422400" y="2705100"/>
                <a:ext cx="1041400" cy="292100"/>
              </a:xfrm>
              <a:prstGeom prst="roundRect">
                <a:avLst>
                  <a:gd name="adj" fmla="val 39493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xmlns="" id="{AF921BE6-9816-40DB-8C63-045D18C87C86}"/>
                  </a:ext>
                </a:extLst>
              </p:cNvPr>
              <p:cNvSpPr/>
              <p:nvPr/>
            </p:nvSpPr>
            <p:spPr>
              <a:xfrm>
                <a:off x="1676400" y="2616200"/>
                <a:ext cx="520700" cy="460375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xmlns="" id="{5065A606-87D3-4AF9-8757-F75F3EFD61DE}"/>
                </a:ext>
              </a:extLst>
            </p:cNvPr>
            <p:cNvGrpSpPr/>
            <p:nvPr/>
          </p:nvGrpSpPr>
          <p:grpSpPr>
            <a:xfrm>
              <a:off x="1816099" y="4838700"/>
              <a:ext cx="1041400" cy="460375"/>
              <a:chOff x="1422400" y="2616200"/>
              <a:chExt cx="1041400" cy="460375"/>
            </a:xfrm>
          </p:grpSpPr>
          <p:sp>
            <p:nvSpPr>
              <p:cNvPr id="44" name="Rectangle: Rounded Corners 43">
                <a:extLst>
                  <a:ext uri="{FF2B5EF4-FFF2-40B4-BE49-F238E27FC236}">
                    <a16:creationId xmlns:a16="http://schemas.microsoft.com/office/drawing/2014/main" xmlns="" id="{B315FC72-3CA5-4E0B-B308-51C45F5D8385}"/>
                  </a:ext>
                </a:extLst>
              </p:cNvPr>
              <p:cNvSpPr/>
              <p:nvPr/>
            </p:nvSpPr>
            <p:spPr>
              <a:xfrm>
                <a:off x="1422400" y="2705100"/>
                <a:ext cx="1041400" cy="292100"/>
              </a:xfrm>
              <a:prstGeom prst="roundRect">
                <a:avLst>
                  <a:gd name="adj" fmla="val 39493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xmlns="" id="{EBFBDEE7-BD63-4019-9C85-8AB09A39D8D0}"/>
                  </a:ext>
                </a:extLst>
              </p:cNvPr>
              <p:cNvSpPr/>
              <p:nvPr/>
            </p:nvSpPr>
            <p:spPr>
              <a:xfrm>
                <a:off x="1676400" y="2616200"/>
                <a:ext cx="520700" cy="460375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xmlns="" id="{5DF11AF7-2870-4833-9CFE-3C75D07D2ADB}"/>
                </a:ext>
              </a:extLst>
            </p:cNvPr>
            <p:cNvGrpSpPr/>
            <p:nvPr/>
          </p:nvGrpSpPr>
          <p:grpSpPr>
            <a:xfrm rot="13799290">
              <a:off x="520698" y="4241800"/>
              <a:ext cx="1041400" cy="460375"/>
              <a:chOff x="1422400" y="2616200"/>
              <a:chExt cx="1041400" cy="460375"/>
            </a:xfrm>
          </p:grpSpPr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xmlns="" id="{203EA52E-6E6C-4539-8D3D-61CBB129D7EA}"/>
                  </a:ext>
                </a:extLst>
              </p:cNvPr>
              <p:cNvSpPr/>
              <p:nvPr/>
            </p:nvSpPr>
            <p:spPr>
              <a:xfrm>
                <a:off x="1422400" y="2705100"/>
                <a:ext cx="1041400" cy="292100"/>
              </a:xfrm>
              <a:prstGeom prst="roundRect">
                <a:avLst>
                  <a:gd name="adj" fmla="val 39493"/>
                </a:avLst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xmlns="" id="{1F8E86A8-59C0-41DA-99EC-403A8E7F381F}"/>
                  </a:ext>
                </a:extLst>
              </p:cNvPr>
              <p:cNvSpPr/>
              <p:nvPr/>
            </p:nvSpPr>
            <p:spPr>
              <a:xfrm>
                <a:off x="1676400" y="2616200"/>
                <a:ext cx="520700" cy="460375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77B4CC36-6EB7-4FDB-9E94-F855DD18B9DD}"/>
                </a:ext>
              </a:extLst>
            </p:cNvPr>
            <p:cNvGrpSpPr/>
            <p:nvPr/>
          </p:nvGrpSpPr>
          <p:grpSpPr>
            <a:xfrm rot="3125584" flipH="1">
              <a:off x="3073397" y="2806700"/>
              <a:ext cx="1041400" cy="460375"/>
              <a:chOff x="1422400" y="2616200"/>
              <a:chExt cx="1041400" cy="460375"/>
            </a:xfrm>
          </p:grpSpPr>
          <p:sp>
            <p:nvSpPr>
              <p:cNvPr id="40" name="Rectangle: Rounded Corners 39">
                <a:extLst>
                  <a:ext uri="{FF2B5EF4-FFF2-40B4-BE49-F238E27FC236}">
                    <a16:creationId xmlns:a16="http://schemas.microsoft.com/office/drawing/2014/main" xmlns="" id="{E92F3307-B989-4764-882D-895DDF508789}"/>
                  </a:ext>
                </a:extLst>
              </p:cNvPr>
              <p:cNvSpPr/>
              <p:nvPr/>
            </p:nvSpPr>
            <p:spPr>
              <a:xfrm>
                <a:off x="1422400" y="2705100"/>
                <a:ext cx="1041400" cy="292100"/>
              </a:xfrm>
              <a:prstGeom prst="roundRect">
                <a:avLst>
                  <a:gd name="adj" fmla="val 39493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xmlns="" id="{E86ABA9B-77DF-4136-84D9-D4B637A6A749}"/>
                  </a:ext>
                </a:extLst>
              </p:cNvPr>
              <p:cNvSpPr/>
              <p:nvPr/>
            </p:nvSpPr>
            <p:spPr>
              <a:xfrm>
                <a:off x="1676400" y="2616200"/>
                <a:ext cx="520700" cy="460375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xmlns="" id="{08A09456-A57F-48C5-9E9E-535FFDAFB047}"/>
                </a:ext>
              </a:extLst>
            </p:cNvPr>
            <p:cNvGrpSpPr/>
            <p:nvPr/>
          </p:nvGrpSpPr>
          <p:grpSpPr>
            <a:xfrm rot="7800710" flipH="1">
              <a:off x="3073397" y="4229100"/>
              <a:ext cx="1041400" cy="460375"/>
              <a:chOff x="1422400" y="2616200"/>
              <a:chExt cx="1041400" cy="460375"/>
            </a:xfrm>
          </p:grpSpPr>
          <p:sp>
            <p:nvSpPr>
              <p:cNvPr id="38" name="Rectangle: Rounded Corners 37">
                <a:extLst>
                  <a:ext uri="{FF2B5EF4-FFF2-40B4-BE49-F238E27FC236}">
                    <a16:creationId xmlns:a16="http://schemas.microsoft.com/office/drawing/2014/main" xmlns="" id="{A028375D-A8C2-40A3-9F2A-542BBE780B6D}"/>
                  </a:ext>
                </a:extLst>
              </p:cNvPr>
              <p:cNvSpPr/>
              <p:nvPr/>
            </p:nvSpPr>
            <p:spPr>
              <a:xfrm>
                <a:off x="1422400" y="2705100"/>
                <a:ext cx="1041400" cy="292100"/>
              </a:xfrm>
              <a:prstGeom prst="roundRect">
                <a:avLst>
                  <a:gd name="adj" fmla="val 39493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xmlns="" id="{1996C5D0-FD5A-47C9-9C50-15B8A9472A5D}"/>
                  </a:ext>
                </a:extLst>
              </p:cNvPr>
              <p:cNvSpPr/>
              <p:nvPr/>
            </p:nvSpPr>
            <p:spPr>
              <a:xfrm>
                <a:off x="1676400" y="2616200"/>
                <a:ext cx="520700" cy="460375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13" name="Oval 12">
              <a:extLst>
                <a:ext uri="{FF2B5EF4-FFF2-40B4-BE49-F238E27FC236}">
                  <a16:creationId xmlns:a16="http://schemas.microsoft.com/office/drawing/2014/main" xmlns="" id="{281D3FC5-1B2B-493F-ADF2-8D6FFC7BD252}"/>
                </a:ext>
              </a:extLst>
            </p:cNvPr>
            <p:cNvSpPr/>
            <p:nvPr/>
          </p:nvSpPr>
          <p:spPr>
            <a:xfrm>
              <a:off x="1287460" y="2774514"/>
              <a:ext cx="2070100" cy="1975286"/>
            </a:xfrm>
            <a:prstGeom prst="ellipse">
              <a:avLst/>
            </a:prstGeom>
            <a:solidFill>
              <a:srgbClr val="704C0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" name="Trapezoid 13">
              <a:extLst>
                <a:ext uri="{FF2B5EF4-FFF2-40B4-BE49-F238E27FC236}">
                  <a16:creationId xmlns:a16="http://schemas.microsoft.com/office/drawing/2014/main" xmlns="" id="{6B7A6090-4BB7-4D8D-93AA-4218DDE355A1}"/>
                </a:ext>
              </a:extLst>
            </p:cNvPr>
            <p:cNvSpPr/>
            <p:nvPr/>
          </p:nvSpPr>
          <p:spPr>
            <a:xfrm rot="16200000">
              <a:off x="2970295" y="3458845"/>
              <a:ext cx="45719" cy="621778"/>
            </a:xfrm>
            <a:prstGeom prst="trapezoid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5" name="Trapezoid 14">
              <a:extLst>
                <a:ext uri="{FF2B5EF4-FFF2-40B4-BE49-F238E27FC236}">
                  <a16:creationId xmlns:a16="http://schemas.microsoft.com/office/drawing/2014/main" xmlns="" id="{5010815B-B78A-46AD-B54C-BF64C27164D3}"/>
                </a:ext>
              </a:extLst>
            </p:cNvPr>
            <p:cNvSpPr/>
            <p:nvPr/>
          </p:nvSpPr>
          <p:spPr>
            <a:xfrm rot="19618996">
              <a:off x="2665493" y="3955732"/>
              <a:ext cx="45719" cy="621778"/>
            </a:xfrm>
            <a:prstGeom prst="trapezoid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" name="Trapezoid 15">
              <a:extLst>
                <a:ext uri="{FF2B5EF4-FFF2-40B4-BE49-F238E27FC236}">
                  <a16:creationId xmlns:a16="http://schemas.microsoft.com/office/drawing/2014/main" xmlns="" id="{38B0B896-84E0-4664-B536-36289DE02C62}"/>
                </a:ext>
              </a:extLst>
            </p:cNvPr>
            <p:cNvSpPr/>
            <p:nvPr/>
          </p:nvSpPr>
          <p:spPr>
            <a:xfrm rot="2042308">
              <a:off x="1957467" y="3981131"/>
              <a:ext cx="45719" cy="621778"/>
            </a:xfrm>
            <a:prstGeom prst="trapezoid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" name="Trapezoid 16">
              <a:extLst>
                <a:ext uri="{FF2B5EF4-FFF2-40B4-BE49-F238E27FC236}">
                  <a16:creationId xmlns:a16="http://schemas.microsoft.com/office/drawing/2014/main" xmlns="" id="{4A47BB88-350F-4C38-A67D-54675D1681C4}"/>
                </a:ext>
              </a:extLst>
            </p:cNvPr>
            <p:cNvSpPr/>
            <p:nvPr/>
          </p:nvSpPr>
          <p:spPr>
            <a:xfrm rot="5400000">
              <a:off x="1646318" y="3474721"/>
              <a:ext cx="45719" cy="621778"/>
            </a:xfrm>
            <a:prstGeom prst="trapezoid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8" name="Trapezoid 17">
              <a:extLst>
                <a:ext uri="{FF2B5EF4-FFF2-40B4-BE49-F238E27FC236}">
                  <a16:creationId xmlns:a16="http://schemas.microsoft.com/office/drawing/2014/main" xmlns="" id="{976E2E4F-3B01-42DE-9ADA-14435B9B9229}"/>
                </a:ext>
              </a:extLst>
            </p:cNvPr>
            <p:cNvSpPr/>
            <p:nvPr/>
          </p:nvSpPr>
          <p:spPr>
            <a:xfrm rot="1981004" flipV="1">
              <a:off x="2636918" y="2927032"/>
              <a:ext cx="45719" cy="621778"/>
            </a:xfrm>
            <a:prstGeom prst="trapezoid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9" name="Trapezoid 18">
              <a:extLst>
                <a:ext uri="{FF2B5EF4-FFF2-40B4-BE49-F238E27FC236}">
                  <a16:creationId xmlns:a16="http://schemas.microsoft.com/office/drawing/2014/main" xmlns="" id="{3027CB17-A610-42A3-902B-7E8CAE0EDD76}"/>
                </a:ext>
              </a:extLst>
            </p:cNvPr>
            <p:cNvSpPr/>
            <p:nvPr/>
          </p:nvSpPr>
          <p:spPr>
            <a:xfrm rot="19557692" flipV="1">
              <a:off x="1928892" y="2952431"/>
              <a:ext cx="45719" cy="621778"/>
            </a:xfrm>
            <a:prstGeom prst="trapezoid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xmlns="" id="{1735B827-A4FE-4C22-BAB7-8AC3AD0035BB}"/>
                </a:ext>
              </a:extLst>
            </p:cNvPr>
            <p:cNvGrpSpPr/>
            <p:nvPr/>
          </p:nvGrpSpPr>
          <p:grpSpPr>
            <a:xfrm>
              <a:off x="2097087" y="2943225"/>
              <a:ext cx="404812" cy="395288"/>
              <a:chOff x="2905126" y="3005137"/>
              <a:chExt cx="433387" cy="395288"/>
            </a:xfrm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xmlns="" id="{1F856247-8047-407D-A1F4-844D0A209DBA}"/>
                  </a:ext>
                </a:extLst>
              </p:cNvPr>
              <p:cNvSpPr/>
              <p:nvPr/>
            </p:nvSpPr>
            <p:spPr>
              <a:xfrm>
                <a:off x="2905126" y="3005137"/>
                <a:ext cx="433387" cy="395288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xmlns="" id="{982EA063-9AB6-497B-96F9-44973FD618D8}"/>
                  </a:ext>
                </a:extLst>
              </p:cNvPr>
              <p:cNvSpPr/>
              <p:nvPr/>
            </p:nvSpPr>
            <p:spPr>
              <a:xfrm>
                <a:off x="2943227" y="3045998"/>
                <a:ext cx="357186" cy="316327"/>
              </a:xfrm>
              <a:prstGeom prst="ellipse">
                <a:avLst/>
              </a:prstGeom>
              <a:blipFill>
                <a:blip r:embed="rId2"/>
                <a:tile tx="0" ty="0" sx="100000" sy="100000" flip="none" algn="tl"/>
              </a:blip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xmlns="" id="{37D874CD-DA0F-4EC4-97F7-197B11193BF5}"/>
                </a:ext>
              </a:extLst>
            </p:cNvPr>
            <p:cNvGrpSpPr/>
            <p:nvPr/>
          </p:nvGrpSpPr>
          <p:grpSpPr>
            <a:xfrm>
              <a:off x="2711449" y="3257550"/>
              <a:ext cx="404812" cy="395288"/>
              <a:chOff x="2905126" y="3005137"/>
              <a:chExt cx="433387" cy="395288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xmlns="" id="{5A41D99D-686A-4A49-B78E-6D6BAD975677}"/>
                  </a:ext>
                </a:extLst>
              </p:cNvPr>
              <p:cNvSpPr/>
              <p:nvPr/>
            </p:nvSpPr>
            <p:spPr>
              <a:xfrm>
                <a:off x="2905126" y="3005137"/>
                <a:ext cx="433387" cy="395288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xmlns="" id="{5A55968D-BA34-4686-B7FF-FDEB7E2C8621}"/>
                  </a:ext>
                </a:extLst>
              </p:cNvPr>
              <p:cNvSpPr/>
              <p:nvPr/>
            </p:nvSpPr>
            <p:spPr>
              <a:xfrm>
                <a:off x="2943227" y="3045998"/>
                <a:ext cx="357186" cy="316327"/>
              </a:xfrm>
              <a:prstGeom prst="ellipse">
                <a:avLst/>
              </a:prstGeom>
              <a:blipFill>
                <a:blip r:embed="rId2"/>
                <a:tile tx="0" ty="0" sx="100000" sy="100000" flip="none" algn="tl"/>
              </a:blip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xmlns="" id="{8C4BFD85-A5BF-4839-88F5-B04372A940B4}"/>
                </a:ext>
              </a:extLst>
            </p:cNvPr>
            <p:cNvGrpSpPr/>
            <p:nvPr/>
          </p:nvGrpSpPr>
          <p:grpSpPr>
            <a:xfrm>
              <a:off x="2735262" y="3895725"/>
              <a:ext cx="404812" cy="395288"/>
              <a:chOff x="2905126" y="3005137"/>
              <a:chExt cx="433387" cy="395288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xmlns="" id="{19C04854-37B0-45C0-AE6C-99AC86D77739}"/>
                  </a:ext>
                </a:extLst>
              </p:cNvPr>
              <p:cNvSpPr/>
              <p:nvPr/>
            </p:nvSpPr>
            <p:spPr>
              <a:xfrm>
                <a:off x="2905126" y="3005137"/>
                <a:ext cx="433387" cy="395288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xmlns="" id="{38A13F3E-BADB-491B-83AF-38E758983FC2}"/>
                  </a:ext>
                </a:extLst>
              </p:cNvPr>
              <p:cNvSpPr/>
              <p:nvPr/>
            </p:nvSpPr>
            <p:spPr>
              <a:xfrm>
                <a:off x="2943227" y="3045998"/>
                <a:ext cx="357186" cy="316327"/>
              </a:xfrm>
              <a:prstGeom prst="ellipse">
                <a:avLst/>
              </a:prstGeom>
              <a:blipFill>
                <a:blip r:embed="rId2"/>
                <a:tile tx="0" ty="0" sx="100000" sy="100000" flip="none" algn="tl"/>
              </a:blip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xmlns="" id="{77BB7891-50C2-4E9F-B1E3-430F6FB06AE5}"/>
                </a:ext>
              </a:extLst>
            </p:cNvPr>
            <p:cNvGrpSpPr/>
            <p:nvPr/>
          </p:nvGrpSpPr>
          <p:grpSpPr>
            <a:xfrm>
              <a:off x="2130424" y="4200525"/>
              <a:ext cx="404812" cy="395288"/>
              <a:chOff x="2905126" y="3005137"/>
              <a:chExt cx="433387" cy="395288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xmlns="" id="{F82A6000-5C05-4213-AF84-02DDB9FCDF44}"/>
                  </a:ext>
                </a:extLst>
              </p:cNvPr>
              <p:cNvSpPr/>
              <p:nvPr/>
            </p:nvSpPr>
            <p:spPr>
              <a:xfrm>
                <a:off x="2905126" y="3005137"/>
                <a:ext cx="433387" cy="395288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xmlns="" id="{35CDA078-BFA2-4BC8-91E6-9C5B886E58A2}"/>
                  </a:ext>
                </a:extLst>
              </p:cNvPr>
              <p:cNvSpPr/>
              <p:nvPr/>
            </p:nvSpPr>
            <p:spPr>
              <a:xfrm>
                <a:off x="2943227" y="3045998"/>
                <a:ext cx="357186" cy="316327"/>
              </a:xfrm>
              <a:prstGeom prst="ellipse">
                <a:avLst/>
              </a:prstGeom>
              <a:blipFill>
                <a:blip r:embed="rId2"/>
                <a:tile tx="0" ty="0" sx="100000" sy="100000" flip="none" algn="tl"/>
              </a:blip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xmlns="" id="{66D3C5AC-7E48-4681-B5B1-EC8F0678BE8B}"/>
                </a:ext>
              </a:extLst>
            </p:cNvPr>
            <p:cNvGrpSpPr/>
            <p:nvPr/>
          </p:nvGrpSpPr>
          <p:grpSpPr>
            <a:xfrm>
              <a:off x="1501775" y="3895724"/>
              <a:ext cx="404812" cy="395288"/>
              <a:chOff x="2905126" y="3005137"/>
              <a:chExt cx="433387" cy="395288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xmlns="" id="{79473798-015E-40FB-9E9A-27AD56BB4064}"/>
                  </a:ext>
                </a:extLst>
              </p:cNvPr>
              <p:cNvSpPr/>
              <p:nvPr/>
            </p:nvSpPr>
            <p:spPr>
              <a:xfrm>
                <a:off x="2905126" y="3005137"/>
                <a:ext cx="433387" cy="395288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xmlns="" id="{43B0F6D5-41C0-4DA6-A53D-D04F8638E9A1}"/>
                  </a:ext>
                </a:extLst>
              </p:cNvPr>
              <p:cNvSpPr/>
              <p:nvPr/>
            </p:nvSpPr>
            <p:spPr>
              <a:xfrm>
                <a:off x="2943227" y="3045998"/>
                <a:ext cx="357186" cy="316327"/>
              </a:xfrm>
              <a:prstGeom prst="ellipse">
                <a:avLst/>
              </a:prstGeom>
              <a:blipFill>
                <a:blip r:embed="rId2"/>
                <a:tile tx="0" ty="0" sx="100000" sy="100000" flip="none" algn="tl"/>
              </a:blip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xmlns="" id="{B26572A1-5DEE-46BC-B2F1-00D2D71DCED9}"/>
                </a:ext>
              </a:extLst>
            </p:cNvPr>
            <p:cNvGrpSpPr/>
            <p:nvPr/>
          </p:nvGrpSpPr>
          <p:grpSpPr>
            <a:xfrm>
              <a:off x="1497012" y="3276600"/>
              <a:ext cx="404812" cy="395288"/>
              <a:chOff x="2905126" y="3005137"/>
              <a:chExt cx="433387" cy="395288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xmlns="" id="{436DBF01-005E-4D5C-8B25-E2A8D48E6035}"/>
                  </a:ext>
                </a:extLst>
              </p:cNvPr>
              <p:cNvSpPr/>
              <p:nvPr/>
            </p:nvSpPr>
            <p:spPr>
              <a:xfrm>
                <a:off x="2905126" y="3005137"/>
                <a:ext cx="433387" cy="395288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xmlns="" id="{FAC183A9-0189-455A-86CF-A2BD41FCAFF1}"/>
                  </a:ext>
                </a:extLst>
              </p:cNvPr>
              <p:cNvSpPr/>
              <p:nvPr/>
            </p:nvSpPr>
            <p:spPr>
              <a:xfrm>
                <a:off x="2943227" y="3045998"/>
                <a:ext cx="357186" cy="316327"/>
              </a:xfrm>
              <a:prstGeom prst="ellipse">
                <a:avLst/>
              </a:prstGeom>
              <a:blipFill>
                <a:blip r:embed="rId2"/>
                <a:tile tx="0" ty="0" sx="100000" sy="100000" flip="none" algn="tl"/>
              </a:blip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506631E4-D296-4AC8-A2A1-C83C4B5CDC55}"/>
              </a:ext>
            </a:extLst>
          </p:cNvPr>
          <p:cNvSpPr txBox="1"/>
          <p:nvPr/>
        </p:nvSpPr>
        <p:spPr>
          <a:xfrm>
            <a:off x="1727941" y="39360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32A11F33-1A1D-435C-BCBB-95C9FE076B95}"/>
              </a:ext>
            </a:extLst>
          </p:cNvPr>
          <p:cNvSpPr txBox="1"/>
          <p:nvPr/>
        </p:nvSpPr>
        <p:spPr>
          <a:xfrm>
            <a:off x="1197760" y="30452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>
                <a:solidFill>
                  <a:srgbClr val="7030A0"/>
                </a:solidFill>
              </a:rPr>
              <a:t>6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D13F745C-FD5E-4EDA-B21A-C0B97E890BD6}"/>
              </a:ext>
            </a:extLst>
          </p:cNvPr>
          <p:cNvSpPr txBox="1"/>
          <p:nvPr/>
        </p:nvSpPr>
        <p:spPr>
          <a:xfrm>
            <a:off x="1751553" y="19763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>
                <a:solidFill>
                  <a:srgbClr val="7030A0"/>
                </a:solidFill>
              </a:rPr>
              <a:t>5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4A993D24-3656-4AC8-9EE3-0EDD416F2919}"/>
              </a:ext>
            </a:extLst>
          </p:cNvPr>
          <p:cNvSpPr txBox="1"/>
          <p:nvPr/>
        </p:nvSpPr>
        <p:spPr>
          <a:xfrm>
            <a:off x="3013682" y="19505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>
                <a:solidFill>
                  <a:srgbClr val="7030A0"/>
                </a:solidFill>
              </a:rPr>
              <a:t>4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06CA8F11-3003-429A-81CB-7F50F9AB4F50}"/>
              </a:ext>
            </a:extLst>
          </p:cNvPr>
          <p:cNvSpPr txBox="1"/>
          <p:nvPr/>
        </p:nvSpPr>
        <p:spPr>
          <a:xfrm>
            <a:off x="3644747" y="29937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>
                <a:solidFill>
                  <a:srgbClr val="7030A0"/>
                </a:solidFill>
              </a:rPr>
              <a:t>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2D5BF125-7655-40A7-BD19-80922250E030}"/>
              </a:ext>
            </a:extLst>
          </p:cNvPr>
          <p:cNvSpPr txBox="1"/>
          <p:nvPr/>
        </p:nvSpPr>
        <p:spPr>
          <a:xfrm>
            <a:off x="3052318" y="39468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xmlns="" id="{D0D07327-8CAE-4914-8263-69E5D1D5832F}"/>
              </a:ext>
            </a:extLst>
          </p:cNvPr>
          <p:cNvSpPr/>
          <p:nvPr/>
        </p:nvSpPr>
        <p:spPr>
          <a:xfrm>
            <a:off x="4726546" y="1268857"/>
            <a:ext cx="6812924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4048" lvl="1"/>
            <a:r>
              <a:rPr lang="en-CA" sz="2200" b="1"/>
              <a:t>Solution 2: lock ordering</a:t>
            </a:r>
          </a:p>
          <a:p>
            <a:pPr marL="841248" lvl="1" indent="-457200">
              <a:buFont typeface="+mj-lt"/>
              <a:buAutoNum type="arabicPeriod"/>
            </a:pPr>
            <a:r>
              <a:rPr lang="en-CA" sz="2200"/>
              <a:t>Number chopsticks</a:t>
            </a:r>
          </a:p>
          <a:p>
            <a:pPr marL="841248" lvl="1" indent="-457200">
              <a:buFont typeface="+mj-lt"/>
              <a:buAutoNum type="arabicPeriod"/>
            </a:pPr>
            <a:r>
              <a:rPr lang="en-CA" sz="2200"/>
              <a:t>Each philosopher starts picking up lowest numbered chopstick, then the higher one</a:t>
            </a:r>
          </a:p>
          <a:p>
            <a:pPr marL="841248" lvl="1" indent="-457200">
              <a:buFont typeface="+mj-lt"/>
              <a:buAutoNum type="arabicPeriod"/>
            </a:pPr>
            <a:r>
              <a:rPr lang="en-CA" sz="2200"/>
              <a:t>Philosophers release chopsticks in opposite order</a:t>
            </a:r>
          </a:p>
          <a:p>
            <a:pPr marL="841248" lvl="1" indent="-457200">
              <a:buFont typeface="+mj-lt"/>
              <a:buAutoNum type="arabicPeriod"/>
            </a:pPr>
            <a:endParaRPr lang="en-CA" sz="2200"/>
          </a:p>
        </p:txBody>
      </p:sp>
      <p:grpSp>
        <p:nvGrpSpPr>
          <p:cNvPr id="151" name="Group 150">
            <a:extLst>
              <a:ext uri="{FF2B5EF4-FFF2-40B4-BE49-F238E27FC236}">
                <a16:creationId xmlns:a16="http://schemas.microsoft.com/office/drawing/2014/main" xmlns="" id="{EF29034D-92E1-423B-9A32-C365C6EA1DA8}"/>
              </a:ext>
            </a:extLst>
          </p:cNvPr>
          <p:cNvGrpSpPr/>
          <p:nvPr/>
        </p:nvGrpSpPr>
        <p:grpSpPr>
          <a:xfrm>
            <a:off x="5125732" y="3439310"/>
            <a:ext cx="6569512" cy="2768307"/>
            <a:chOff x="4733846" y="3439310"/>
            <a:chExt cx="6569512" cy="2768307"/>
          </a:xfrm>
        </p:grpSpPr>
        <p:sp>
          <p:nvSpPr>
            <p:cNvPr id="58" name="Rectangle 20">
              <a:extLst>
                <a:ext uri="{FF2B5EF4-FFF2-40B4-BE49-F238E27FC236}">
                  <a16:creationId xmlns:a16="http://schemas.microsoft.com/office/drawing/2014/main" xmlns="" id="{9D616BDA-D847-441A-ACF8-4C969EA484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2858" y="3439310"/>
              <a:ext cx="637533" cy="431272"/>
            </a:xfrm>
            <a:prstGeom prst="rect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CA" altLang="en-US" sz="1200"/>
            </a:p>
          </p:txBody>
        </p:sp>
        <p:sp>
          <p:nvSpPr>
            <p:cNvPr id="59" name="Oval 21">
              <a:extLst>
                <a:ext uri="{FF2B5EF4-FFF2-40B4-BE49-F238E27FC236}">
                  <a16:creationId xmlns:a16="http://schemas.microsoft.com/office/drawing/2014/main" xmlns="" id="{542463B6-CCB4-455A-AFB8-294218168A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7336" y="3622802"/>
              <a:ext cx="75004" cy="75004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CA" altLang="en-US" sz="1200"/>
            </a:p>
          </p:txBody>
        </p:sp>
        <p:sp>
          <p:nvSpPr>
            <p:cNvPr id="60" name="Text Box 22">
              <a:extLst>
                <a:ext uri="{FF2B5EF4-FFF2-40B4-BE49-F238E27FC236}">
                  <a16:creationId xmlns:a16="http://schemas.microsoft.com/office/drawing/2014/main" xmlns="" id="{020BE545-9B54-415B-A163-19435062F0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6943" y="3488866"/>
              <a:ext cx="35894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200" i="1"/>
                <a:t>R</a:t>
              </a:r>
              <a:r>
                <a:rPr lang="en-US" altLang="en-US" sz="1200" i="1" baseline="-25000"/>
                <a:t>2</a:t>
              </a:r>
            </a:p>
          </p:txBody>
        </p:sp>
        <p:sp>
          <p:nvSpPr>
            <p:cNvPr id="61" name="Text Box 23">
              <a:extLst>
                <a:ext uri="{FF2B5EF4-FFF2-40B4-BE49-F238E27FC236}">
                  <a16:creationId xmlns:a16="http://schemas.microsoft.com/office/drawing/2014/main" xmlns="" id="{F6BA05D6-F40B-433E-9116-09219BF744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17415" y="3490206"/>
              <a:ext cx="35894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200" i="1"/>
                <a:t>R</a:t>
              </a:r>
              <a:r>
                <a:rPr lang="en-US" altLang="en-US" sz="1200" i="1" baseline="-25000"/>
                <a:t>4</a:t>
              </a:r>
            </a:p>
          </p:txBody>
        </p:sp>
        <p:sp>
          <p:nvSpPr>
            <p:cNvPr id="62" name="Text Box 24">
              <a:extLst>
                <a:ext uri="{FF2B5EF4-FFF2-40B4-BE49-F238E27FC236}">
                  <a16:creationId xmlns:a16="http://schemas.microsoft.com/office/drawing/2014/main" xmlns="" id="{83EBD2BE-D51B-4A32-AC31-A4A1566B38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90348" y="5537255"/>
              <a:ext cx="35894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200" i="1"/>
                <a:t>R</a:t>
              </a:r>
              <a:r>
                <a:rPr lang="en-US" altLang="en-US" sz="1200" i="1" baseline="-25000"/>
                <a:t>3</a:t>
              </a:r>
            </a:p>
          </p:txBody>
        </p:sp>
        <p:sp>
          <p:nvSpPr>
            <p:cNvPr id="63" name="Text Box 25">
              <a:extLst>
                <a:ext uri="{FF2B5EF4-FFF2-40B4-BE49-F238E27FC236}">
                  <a16:creationId xmlns:a16="http://schemas.microsoft.com/office/drawing/2014/main" xmlns="" id="{4EBA6A58-01E0-4F6C-A5E2-4977508530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40961" y="5572903"/>
              <a:ext cx="35894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200" i="1"/>
                <a:t>R</a:t>
              </a:r>
              <a:r>
                <a:rPr lang="en-US" altLang="en-US" sz="1200" i="1" baseline="-25000"/>
                <a:t>1</a:t>
              </a:r>
            </a:p>
          </p:txBody>
        </p:sp>
        <p:sp>
          <p:nvSpPr>
            <p:cNvPr id="64" name="Rectangle 26">
              <a:extLst>
                <a:ext uri="{FF2B5EF4-FFF2-40B4-BE49-F238E27FC236}">
                  <a16:creationId xmlns:a16="http://schemas.microsoft.com/office/drawing/2014/main" xmlns="" id="{F9568A76-09BE-41C4-AABC-28121033A8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10659" y="3483303"/>
              <a:ext cx="602242" cy="431272"/>
            </a:xfrm>
            <a:prstGeom prst="rect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CA" altLang="en-US" sz="1200"/>
            </a:p>
          </p:txBody>
        </p:sp>
        <p:sp>
          <p:nvSpPr>
            <p:cNvPr id="65" name="Oval 28">
              <a:extLst>
                <a:ext uri="{FF2B5EF4-FFF2-40B4-BE49-F238E27FC236}">
                  <a16:creationId xmlns:a16="http://schemas.microsoft.com/office/drawing/2014/main" xmlns="" id="{5FCFB6B6-733D-421E-BD70-1EA9D69F8C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66319" y="3679674"/>
              <a:ext cx="75004" cy="75004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CA" altLang="en-US" sz="1200"/>
            </a:p>
          </p:txBody>
        </p:sp>
        <p:sp>
          <p:nvSpPr>
            <p:cNvPr id="66" name="Rectangle 29">
              <a:extLst>
                <a:ext uri="{FF2B5EF4-FFF2-40B4-BE49-F238E27FC236}">
                  <a16:creationId xmlns:a16="http://schemas.microsoft.com/office/drawing/2014/main" xmlns="" id="{74B54A26-D7D9-4578-B9EF-5C08CED186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8615" y="5467609"/>
              <a:ext cx="613425" cy="470114"/>
            </a:xfrm>
            <a:prstGeom prst="rect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CA" altLang="en-US" sz="1200"/>
            </a:p>
          </p:txBody>
        </p:sp>
        <p:sp>
          <p:nvSpPr>
            <p:cNvPr id="67" name="Oval 30">
              <a:extLst>
                <a:ext uri="{FF2B5EF4-FFF2-40B4-BE49-F238E27FC236}">
                  <a16:creationId xmlns:a16="http://schemas.microsoft.com/office/drawing/2014/main" xmlns="" id="{0E2C4951-A4CB-4955-B974-C44428B805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3808" y="5651100"/>
              <a:ext cx="72325" cy="75004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CA" altLang="en-US" sz="1200"/>
            </a:p>
          </p:txBody>
        </p:sp>
        <p:sp>
          <p:nvSpPr>
            <p:cNvPr id="68" name="Rectangle 33">
              <a:extLst>
                <a:ext uri="{FF2B5EF4-FFF2-40B4-BE49-F238E27FC236}">
                  <a16:creationId xmlns:a16="http://schemas.microsoft.com/office/drawing/2014/main" xmlns="" id="{FFEA5666-B44D-475E-80F4-BB8C59D046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3846" y="5428147"/>
              <a:ext cx="613425" cy="458060"/>
            </a:xfrm>
            <a:prstGeom prst="rect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CA" altLang="en-US" sz="1200"/>
            </a:p>
          </p:txBody>
        </p:sp>
        <p:sp>
          <p:nvSpPr>
            <p:cNvPr id="69" name="Oval 34">
              <a:extLst>
                <a:ext uri="{FF2B5EF4-FFF2-40B4-BE49-F238E27FC236}">
                  <a16:creationId xmlns:a16="http://schemas.microsoft.com/office/drawing/2014/main" xmlns="" id="{69E2670C-E03E-4040-B10E-92754C4828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9038" y="5624518"/>
              <a:ext cx="72325" cy="75004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CA" altLang="en-US" sz="1200"/>
            </a:p>
          </p:txBody>
        </p:sp>
        <p:grpSp>
          <p:nvGrpSpPr>
            <p:cNvPr id="70" name="Group 39">
              <a:extLst>
                <a:ext uri="{FF2B5EF4-FFF2-40B4-BE49-F238E27FC236}">
                  <a16:creationId xmlns:a16="http://schemas.microsoft.com/office/drawing/2014/main" xmlns="" id="{A1BF6B70-541C-48EB-8C37-03281E402E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83369" y="4406325"/>
              <a:ext cx="436630" cy="565208"/>
              <a:chOff x="3307" y="1719"/>
              <a:chExt cx="326" cy="422"/>
            </a:xfrm>
          </p:grpSpPr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xmlns="" id="{FF9EA2E7-6C82-4397-9172-518B6371E9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7" y="1719"/>
                <a:ext cx="326" cy="317"/>
              </a:xfrm>
              <a:prstGeom prst="ellipse">
                <a:avLst/>
              </a:prstGeom>
              <a:solidFill>
                <a:srgbClr val="FF979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CA" altLang="en-US" sz="1200"/>
              </a:p>
            </p:txBody>
          </p:sp>
          <p:sp>
            <p:nvSpPr>
              <p:cNvPr id="84" name="Text Box 38">
                <a:extLst>
                  <a:ext uri="{FF2B5EF4-FFF2-40B4-BE49-F238E27FC236}">
                    <a16:creationId xmlns:a16="http://schemas.microsoft.com/office/drawing/2014/main" xmlns="" id="{951573C0-4B56-49F1-8D26-4F8EB6F557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32" y="1764"/>
                <a:ext cx="268" cy="3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200" i="1"/>
                  <a:t>P</a:t>
                </a:r>
                <a:r>
                  <a:rPr lang="en-US" altLang="en-US" sz="1200" i="1" baseline="-25000"/>
                  <a:t>1</a:t>
                </a:r>
              </a:p>
            </p:txBody>
          </p:sp>
        </p:grpSp>
        <p:grpSp>
          <p:nvGrpSpPr>
            <p:cNvPr id="71" name="Group 40">
              <a:extLst>
                <a:ext uri="{FF2B5EF4-FFF2-40B4-BE49-F238E27FC236}">
                  <a16:creationId xmlns:a16="http://schemas.microsoft.com/office/drawing/2014/main" xmlns="" id="{0D744396-3605-4FFD-A23E-C973D5D236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69587" y="4418379"/>
              <a:ext cx="436630" cy="565208"/>
              <a:chOff x="3307" y="1719"/>
              <a:chExt cx="326" cy="422"/>
            </a:xfrm>
          </p:grpSpPr>
          <p:sp>
            <p:nvSpPr>
              <p:cNvPr id="81" name="Oval 41">
                <a:extLst>
                  <a:ext uri="{FF2B5EF4-FFF2-40B4-BE49-F238E27FC236}">
                    <a16:creationId xmlns:a16="http://schemas.microsoft.com/office/drawing/2014/main" xmlns="" id="{2BED4332-50E2-4251-8140-696C7546D7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7" y="1719"/>
                <a:ext cx="326" cy="317"/>
              </a:xfrm>
              <a:prstGeom prst="ellipse">
                <a:avLst/>
              </a:prstGeom>
              <a:solidFill>
                <a:srgbClr val="FF979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CA" altLang="en-US" sz="1200"/>
              </a:p>
            </p:txBody>
          </p:sp>
          <p:sp>
            <p:nvSpPr>
              <p:cNvPr id="82" name="Text Box 42">
                <a:extLst>
                  <a:ext uri="{FF2B5EF4-FFF2-40B4-BE49-F238E27FC236}">
                    <a16:creationId xmlns:a16="http://schemas.microsoft.com/office/drawing/2014/main" xmlns="" id="{14FBC090-4119-4DC1-9A7F-9E7F3FCA55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32" y="1764"/>
                <a:ext cx="268" cy="3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200" i="1"/>
                  <a:t>P</a:t>
                </a:r>
                <a:r>
                  <a:rPr lang="en-US" altLang="en-US" sz="1200" i="1" baseline="-25000"/>
                  <a:t>2</a:t>
                </a:r>
              </a:p>
            </p:txBody>
          </p:sp>
        </p:grpSp>
        <p:grpSp>
          <p:nvGrpSpPr>
            <p:cNvPr id="72" name="Group 43">
              <a:extLst>
                <a:ext uri="{FF2B5EF4-FFF2-40B4-BE49-F238E27FC236}">
                  <a16:creationId xmlns:a16="http://schemas.microsoft.com/office/drawing/2014/main" xmlns="" id="{F271971B-6ED9-458D-91BB-6A8DA79BCC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62501" y="4425076"/>
              <a:ext cx="436630" cy="565208"/>
              <a:chOff x="3307" y="1719"/>
              <a:chExt cx="326" cy="422"/>
            </a:xfrm>
          </p:grpSpPr>
          <p:sp>
            <p:nvSpPr>
              <p:cNvPr id="79" name="Oval 44">
                <a:extLst>
                  <a:ext uri="{FF2B5EF4-FFF2-40B4-BE49-F238E27FC236}">
                    <a16:creationId xmlns:a16="http://schemas.microsoft.com/office/drawing/2014/main" xmlns="" id="{AE9EF656-F84C-4E22-BA67-B3301AAAC4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7" y="1719"/>
                <a:ext cx="326" cy="317"/>
              </a:xfrm>
              <a:prstGeom prst="ellipse">
                <a:avLst/>
              </a:prstGeom>
              <a:solidFill>
                <a:srgbClr val="FF979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CA" altLang="en-US" sz="1200"/>
              </a:p>
            </p:txBody>
          </p:sp>
          <p:sp>
            <p:nvSpPr>
              <p:cNvPr id="80" name="Text Box 45">
                <a:extLst>
                  <a:ext uri="{FF2B5EF4-FFF2-40B4-BE49-F238E27FC236}">
                    <a16:creationId xmlns:a16="http://schemas.microsoft.com/office/drawing/2014/main" xmlns="" id="{5CC543F5-902C-4FC1-8E7E-B1EC1A245D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32" y="1764"/>
                <a:ext cx="268" cy="3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200" i="1"/>
                  <a:t>P</a:t>
                </a:r>
                <a:r>
                  <a:rPr lang="en-US" altLang="en-US" sz="1200" i="1" baseline="-25000"/>
                  <a:t>3</a:t>
                </a:r>
              </a:p>
            </p:txBody>
          </p:sp>
        </p:grpSp>
        <p:sp>
          <p:nvSpPr>
            <p:cNvPr id="73" name="Line 46">
              <a:extLst>
                <a:ext uri="{FF2B5EF4-FFF2-40B4-BE49-F238E27FC236}">
                  <a16:creationId xmlns:a16="http://schemas.microsoft.com/office/drawing/2014/main" xmlns="" id="{AB6B55B8-3006-464B-BDD6-528667945B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8518" y="4829578"/>
              <a:ext cx="450761" cy="79849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 sz="1200"/>
            </a:p>
          </p:txBody>
        </p:sp>
        <p:sp>
          <p:nvSpPr>
            <p:cNvPr id="74" name="Line 47">
              <a:extLst>
                <a:ext uri="{FF2B5EF4-FFF2-40B4-BE49-F238E27FC236}">
                  <a16:creationId xmlns:a16="http://schemas.microsoft.com/office/drawing/2014/main" xmlns="" id="{E6A72DB3-2A0A-440B-BE6B-C4794BF300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812922" y="4816699"/>
              <a:ext cx="412125" cy="643943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stealth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 sz="1200"/>
            </a:p>
          </p:txBody>
        </p:sp>
        <p:sp>
          <p:nvSpPr>
            <p:cNvPr id="75" name="Line 48">
              <a:extLst>
                <a:ext uri="{FF2B5EF4-FFF2-40B4-BE49-F238E27FC236}">
                  <a16:creationId xmlns:a16="http://schemas.microsoft.com/office/drawing/2014/main" xmlns="" id="{06D6FE2C-B173-45C2-84A1-BCD78E9EC2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340957" y="4868213"/>
              <a:ext cx="347729" cy="824247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 sz="1200"/>
            </a:p>
          </p:txBody>
        </p:sp>
        <p:sp>
          <p:nvSpPr>
            <p:cNvPr id="76" name="Line 49">
              <a:extLst>
                <a:ext uri="{FF2B5EF4-FFF2-40B4-BE49-F238E27FC236}">
                  <a16:creationId xmlns:a16="http://schemas.microsoft.com/office/drawing/2014/main" xmlns="" id="{40502DE0-F1DE-43C0-B8D1-71CD03A8B4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699457" y="3873261"/>
              <a:ext cx="366984" cy="542439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 sz="1200"/>
            </a:p>
          </p:txBody>
        </p:sp>
        <p:sp>
          <p:nvSpPr>
            <p:cNvPr id="77" name="Line 51">
              <a:extLst>
                <a:ext uri="{FF2B5EF4-FFF2-40B4-BE49-F238E27FC236}">
                  <a16:creationId xmlns:a16="http://schemas.microsoft.com/office/drawing/2014/main" xmlns="" id="{ADEDE676-8767-44AE-9690-C58ADA8ACF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33285" y="3727891"/>
              <a:ext cx="462986" cy="728199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 sz="1200"/>
            </a:p>
          </p:txBody>
        </p:sp>
        <p:sp>
          <p:nvSpPr>
            <p:cNvPr id="78" name="Line 50">
              <a:extLst>
                <a:ext uri="{FF2B5EF4-FFF2-40B4-BE49-F238E27FC236}">
                  <a16:creationId xmlns:a16="http://schemas.microsoft.com/office/drawing/2014/main" xmlns="" id="{FC723775-10DB-4613-B1C0-ED176BA92B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85643" y="3723253"/>
              <a:ext cx="400467" cy="697804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 sz="1200"/>
            </a:p>
          </p:txBody>
        </p:sp>
        <p:grpSp>
          <p:nvGrpSpPr>
            <p:cNvPr id="85" name="Group 39">
              <a:extLst>
                <a:ext uri="{FF2B5EF4-FFF2-40B4-BE49-F238E27FC236}">
                  <a16:creationId xmlns:a16="http://schemas.microsoft.com/office/drawing/2014/main" xmlns="" id="{5E660631-6FAF-4B74-9CA4-00019CEAFD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65335" y="4417059"/>
              <a:ext cx="436630" cy="424576"/>
              <a:chOff x="3307" y="1719"/>
              <a:chExt cx="326" cy="317"/>
            </a:xfrm>
          </p:grpSpPr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xmlns="" id="{1E765D11-6739-4E4F-B07D-90E11E6E2A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7" y="1719"/>
                <a:ext cx="326" cy="317"/>
              </a:xfrm>
              <a:prstGeom prst="ellipse">
                <a:avLst/>
              </a:prstGeom>
              <a:solidFill>
                <a:srgbClr val="FF979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CA" altLang="en-US" sz="1200"/>
              </a:p>
            </p:txBody>
          </p:sp>
          <p:sp>
            <p:nvSpPr>
              <p:cNvPr id="87" name="Text Box 38">
                <a:extLst>
                  <a:ext uri="{FF2B5EF4-FFF2-40B4-BE49-F238E27FC236}">
                    <a16:creationId xmlns:a16="http://schemas.microsoft.com/office/drawing/2014/main" xmlns="" id="{D0C10498-BC36-489E-BE98-D77E743FF0E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32" y="1764"/>
                <a:ext cx="268" cy="2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200" i="1"/>
                  <a:t>P</a:t>
                </a:r>
                <a:r>
                  <a:rPr lang="en-US" altLang="en-US" sz="1200" i="1" baseline="-25000"/>
                  <a:t>4</a:t>
                </a:r>
              </a:p>
            </p:txBody>
          </p:sp>
        </p:grpSp>
        <p:grpSp>
          <p:nvGrpSpPr>
            <p:cNvPr id="88" name="Group 40">
              <a:extLst>
                <a:ext uri="{FF2B5EF4-FFF2-40B4-BE49-F238E27FC236}">
                  <a16:creationId xmlns:a16="http://schemas.microsoft.com/office/drawing/2014/main" xmlns="" id="{395F7224-BEDF-49D6-B421-E6E230AB7C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751553" y="4429113"/>
              <a:ext cx="436630" cy="424576"/>
              <a:chOff x="3307" y="1719"/>
              <a:chExt cx="326" cy="317"/>
            </a:xfrm>
          </p:grpSpPr>
          <p:sp>
            <p:nvSpPr>
              <p:cNvPr id="89" name="Oval 41">
                <a:extLst>
                  <a:ext uri="{FF2B5EF4-FFF2-40B4-BE49-F238E27FC236}">
                    <a16:creationId xmlns:a16="http://schemas.microsoft.com/office/drawing/2014/main" xmlns="" id="{000D4AB7-ECC0-489E-BEF1-BDA09D4628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7" y="1719"/>
                <a:ext cx="326" cy="317"/>
              </a:xfrm>
              <a:prstGeom prst="ellipse">
                <a:avLst/>
              </a:prstGeom>
              <a:solidFill>
                <a:srgbClr val="FF979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CA" altLang="en-US" sz="1200"/>
              </a:p>
            </p:txBody>
          </p:sp>
          <p:sp>
            <p:nvSpPr>
              <p:cNvPr id="90" name="Text Box 42">
                <a:extLst>
                  <a:ext uri="{FF2B5EF4-FFF2-40B4-BE49-F238E27FC236}">
                    <a16:creationId xmlns:a16="http://schemas.microsoft.com/office/drawing/2014/main" xmlns="" id="{767D1C5F-0539-4E95-B7A4-346A13EF072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32" y="1764"/>
                <a:ext cx="268" cy="2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200" i="1"/>
                  <a:t>P</a:t>
                </a:r>
                <a:r>
                  <a:rPr lang="en-US" altLang="en-US" sz="1200" i="1" baseline="-25000"/>
                  <a:t>5</a:t>
                </a:r>
              </a:p>
            </p:txBody>
          </p:sp>
        </p:grpSp>
        <p:grpSp>
          <p:nvGrpSpPr>
            <p:cNvPr id="91" name="Group 43">
              <a:extLst>
                <a:ext uri="{FF2B5EF4-FFF2-40B4-BE49-F238E27FC236}">
                  <a16:creationId xmlns:a16="http://schemas.microsoft.com/office/drawing/2014/main" xmlns="" id="{E247C590-FA76-4354-A084-AD6CFC8E9F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844467" y="4435810"/>
              <a:ext cx="436630" cy="424576"/>
              <a:chOff x="3307" y="1719"/>
              <a:chExt cx="326" cy="317"/>
            </a:xfrm>
          </p:grpSpPr>
          <p:sp>
            <p:nvSpPr>
              <p:cNvPr id="92" name="Oval 44">
                <a:extLst>
                  <a:ext uri="{FF2B5EF4-FFF2-40B4-BE49-F238E27FC236}">
                    <a16:creationId xmlns:a16="http://schemas.microsoft.com/office/drawing/2014/main" xmlns="" id="{25207C52-B292-42AB-A308-EE34864663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7" y="1719"/>
                <a:ext cx="326" cy="317"/>
              </a:xfrm>
              <a:prstGeom prst="ellipse">
                <a:avLst/>
              </a:prstGeom>
              <a:solidFill>
                <a:srgbClr val="FF979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CA" altLang="en-US" sz="1200"/>
              </a:p>
            </p:txBody>
          </p:sp>
          <p:sp>
            <p:nvSpPr>
              <p:cNvPr id="93" name="Text Box 45">
                <a:extLst>
                  <a:ext uri="{FF2B5EF4-FFF2-40B4-BE49-F238E27FC236}">
                    <a16:creationId xmlns:a16="http://schemas.microsoft.com/office/drawing/2014/main" xmlns="" id="{D8440DEA-75DC-45FF-84F1-733AB93EC6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32" y="1764"/>
                <a:ext cx="268" cy="2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200" i="1"/>
                  <a:t>P</a:t>
                </a:r>
                <a:r>
                  <a:rPr lang="en-US" altLang="en-US" sz="1200" i="1" baseline="-25000"/>
                  <a:t>6</a:t>
                </a:r>
              </a:p>
            </p:txBody>
          </p:sp>
        </p:grpSp>
        <p:sp>
          <p:nvSpPr>
            <p:cNvPr id="94" name="Line 48">
              <a:extLst>
                <a:ext uri="{FF2B5EF4-FFF2-40B4-BE49-F238E27FC236}">
                  <a16:creationId xmlns:a16="http://schemas.microsoft.com/office/drawing/2014/main" xmlns="" id="{2DDBC052-EBFB-4395-BA2B-B87B786D2C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79724" y="3928055"/>
              <a:ext cx="298361" cy="538765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 sz="1200"/>
            </a:p>
          </p:txBody>
        </p:sp>
        <p:sp>
          <p:nvSpPr>
            <p:cNvPr id="95" name="Text Box 24">
              <a:extLst>
                <a:ext uri="{FF2B5EF4-FFF2-40B4-BE49-F238E27FC236}">
                  <a16:creationId xmlns:a16="http://schemas.microsoft.com/office/drawing/2014/main" xmlns="" id="{06160A8C-A640-460B-A77B-CD2FD5DC83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38974" y="5470714"/>
              <a:ext cx="35894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200" i="1"/>
                <a:t>R</a:t>
              </a:r>
              <a:r>
                <a:rPr lang="en-US" altLang="en-US" sz="1200" i="1" baseline="-25000"/>
                <a:t>5</a:t>
              </a:r>
            </a:p>
          </p:txBody>
        </p:sp>
        <p:sp>
          <p:nvSpPr>
            <p:cNvPr id="96" name="Rectangle 29">
              <a:extLst>
                <a:ext uri="{FF2B5EF4-FFF2-40B4-BE49-F238E27FC236}">
                  <a16:creationId xmlns:a16="http://schemas.microsoft.com/office/drawing/2014/main" xmlns="" id="{8F988AEE-12DD-4B00-AE43-1D878C906C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57241" y="5401068"/>
              <a:ext cx="613425" cy="470114"/>
            </a:xfrm>
            <a:prstGeom prst="rect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CA" altLang="en-US" sz="1200"/>
            </a:p>
          </p:txBody>
        </p:sp>
        <p:sp>
          <p:nvSpPr>
            <p:cNvPr id="97" name="Oval 30">
              <a:extLst>
                <a:ext uri="{FF2B5EF4-FFF2-40B4-BE49-F238E27FC236}">
                  <a16:creationId xmlns:a16="http://schemas.microsoft.com/office/drawing/2014/main" xmlns="" id="{3F83F7B7-3DA8-41FA-A3F7-EADEEDB695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22434" y="5584559"/>
              <a:ext cx="72325" cy="75004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CA" altLang="en-US" sz="1200"/>
            </a:p>
          </p:txBody>
        </p:sp>
        <p:sp>
          <p:nvSpPr>
            <p:cNvPr id="98" name="Text Box 24">
              <a:extLst>
                <a:ext uri="{FF2B5EF4-FFF2-40B4-BE49-F238E27FC236}">
                  <a16:creationId xmlns:a16="http://schemas.microsoft.com/office/drawing/2014/main" xmlns="" id="{8EC7AE96-7E12-46DC-AD2D-9B990A17A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44411" y="3536737"/>
              <a:ext cx="35894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200" i="1"/>
                <a:t>R</a:t>
              </a:r>
              <a:r>
                <a:rPr lang="en-US" altLang="en-US" sz="1200" i="1" baseline="-25000"/>
                <a:t>6</a:t>
              </a:r>
            </a:p>
          </p:txBody>
        </p:sp>
        <p:sp>
          <p:nvSpPr>
            <p:cNvPr id="99" name="Rectangle 29">
              <a:extLst>
                <a:ext uri="{FF2B5EF4-FFF2-40B4-BE49-F238E27FC236}">
                  <a16:creationId xmlns:a16="http://schemas.microsoft.com/office/drawing/2014/main" xmlns="" id="{C1206B16-4BCB-4245-9395-A4E03A19C2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62678" y="3467091"/>
              <a:ext cx="613425" cy="470114"/>
            </a:xfrm>
            <a:prstGeom prst="rect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CA" altLang="en-US" sz="1200"/>
            </a:p>
          </p:txBody>
        </p:sp>
        <p:sp>
          <p:nvSpPr>
            <p:cNvPr id="100" name="Oval 30">
              <a:extLst>
                <a:ext uri="{FF2B5EF4-FFF2-40B4-BE49-F238E27FC236}">
                  <a16:creationId xmlns:a16="http://schemas.microsoft.com/office/drawing/2014/main" xmlns="" id="{4014EF2E-1A8E-4D3E-A8AD-BFC31E7C20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27871" y="3650582"/>
              <a:ext cx="72325" cy="75004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CA" altLang="en-US" sz="1200"/>
            </a:p>
          </p:txBody>
        </p:sp>
        <p:sp>
          <p:nvSpPr>
            <p:cNvPr id="101" name="Line 51">
              <a:extLst>
                <a:ext uri="{FF2B5EF4-FFF2-40B4-BE49-F238E27FC236}">
                  <a16:creationId xmlns:a16="http://schemas.microsoft.com/office/drawing/2014/main" xmlns="" id="{2EB925E6-D1AC-49E4-B777-83660ED7D8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00840" y="4846207"/>
              <a:ext cx="374980" cy="5758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 sz="1200"/>
            </a:p>
          </p:txBody>
        </p:sp>
        <p:sp>
          <p:nvSpPr>
            <p:cNvPr id="102" name="Line 51">
              <a:extLst>
                <a:ext uri="{FF2B5EF4-FFF2-40B4-BE49-F238E27FC236}">
                  <a16:creationId xmlns:a16="http://schemas.microsoft.com/office/drawing/2014/main" xmlns="" id="{86EECA8E-DD11-44BE-87C7-8021053620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478850" y="4855334"/>
              <a:ext cx="399245" cy="79849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 sz="1200"/>
            </a:p>
          </p:txBody>
        </p:sp>
        <p:sp>
          <p:nvSpPr>
            <p:cNvPr id="103" name="Line 51">
              <a:extLst>
                <a:ext uri="{FF2B5EF4-FFF2-40B4-BE49-F238E27FC236}">
                  <a16:creationId xmlns:a16="http://schemas.microsoft.com/office/drawing/2014/main" xmlns="" id="{5601A483-CFC7-4E0D-A0D5-9BE1BB44CA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084156" y="3966693"/>
              <a:ext cx="321974" cy="502277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 sz="1200"/>
            </a:p>
          </p:txBody>
        </p: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xmlns="" id="{4060CA7B-E767-42FA-9729-0A275849F477}"/>
                </a:ext>
              </a:extLst>
            </p:cNvPr>
            <p:cNvCxnSpPr>
              <a:cxnSpLocks/>
            </p:cNvCxnSpPr>
            <p:nvPr/>
          </p:nvCxnSpPr>
          <p:spPr>
            <a:xfrm>
              <a:off x="11088710" y="4842456"/>
              <a:ext cx="0" cy="1365161"/>
            </a:xfrm>
            <a:prstGeom prst="line">
              <a:avLst/>
            </a:prstGeom>
            <a:ln w="38100">
              <a:head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xmlns="" id="{143560BC-A94E-4342-BBD8-C73732EBBC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53025" y="6207617"/>
              <a:ext cx="5948564" cy="0"/>
            </a:xfrm>
            <a:prstGeom prst="line">
              <a:avLst/>
            </a:prstGeom>
            <a:ln w="38100">
              <a:head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xmlns="" id="{880F5507-FB49-457E-A1D5-19E32CE8FA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2075" y="5886451"/>
              <a:ext cx="0" cy="317500"/>
            </a:xfrm>
            <a:prstGeom prst="line">
              <a:avLst/>
            </a:prstGeom>
            <a:ln w="38100">
              <a:headEnd type="none" w="med" len="med"/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53" name="Rectangle 252">
            <a:extLst>
              <a:ext uri="{FF2B5EF4-FFF2-40B4-BE49-F238E27FC236}">
                <a16:creationId xmlns:a16="http://schemas.microsoft.com/office/drawing/2014/main" xmlns="" id="{F010DF2D-3603-4006-BD84-65802D8DC098}"/>
              </a:ext>
            </a:extLst>
          </p:cNvPr>
          <p:cNvSpPr/>
          <p:nvPr/>
        </p:nvSpPr>
        <p:spPr>
          <a:xfrm>
            <a:off x="-152400" y="4926457"/>
            <a:ext cx="681292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4048" lvl="1"/>
            <a:r>
              <a:rPr lang="en-CA" sz="2200" b="1"/>
              <a:t>Either:</a:t>
            </a:r>
          </a:p>
          <a:p>
            <a:pPr marL="726948" lvl="1" indent="-342900">
              <a:buFont typeface="Arial" panose="020B0604020202020204" pitchFamily="34" charset="0"/>
              <a:buChar char="•"/>
            </a:pPr>
            <a:r>
              <a:rPr lang="en-CA" sz="2200" b="1">
                <a:solidFill>
                  <a:schemeClr val="accent4"/>
                </a:solidFill>
              </a:rPr>
              <a:t>P6 doesn’t have R1, P6—R6 broken</a:t>
            </a:r>
          </a:p>
          <a:p>
            <a:pPr marL="726948" lvl="1" indent="-342900">
              <a:buFont typeface="Arial" panose="020B0604020202020204" pitchFamily="34" charset="0"/>
              <a:buChar char="•"/>
            </a:pPr>
            <a:r>
              <a:rPr lang="en-CA" sz="2200"/>
              <a:t>P6 does have R1, P1—R2 broken</a:t>
            </a:r>
          </a:p>
        </p:txBody>
      </p:sp>
    </p:spTree>
    <p:extLst>
      <p:ext uri="{BB962C8B-B14F-4D97-AF65-F5344CB8AC3E}">
        <p14:creationId xmlns:p14="http://schemas.microsoft.com/office/powerpoint/2010/main" val="35036453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B6146A-6C0B-4ABE-A662-B84CFCB1D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400" y="417640"/>
            <a:ext cx="10058400" cy="778109"/>
          </a:xfrm>
        </p:spPr>
        <p:txBody>
          <a:bodyPr/>
          <a:lstStyle/>
          <a:p>
            <a:r>
              <a:rPr lang="en-CA"/>
              <a:t>The Dining Philosophers Problem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10B07EB-000F-4BE9-A5A9-7EB950B6F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Deadlock and Starvation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E2714EE-65EA-4C03-B3A3-80EDDB077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15</a:t>
            </a:fld>
            <a:endParaRPr lang="en-CA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720D226E-B875-4392-9F2D-02A4C87438BA}"/>
              </a:ext>
            </a:extLst>
          </p:cNvPr>
          <p:cNvGrpSpPr/>
          <p:nvPr/>
        </p:nvGrpSpPr>
        <p:grpSpPr>
          <a:xfrm>
            <a:off x="1045202" y="1574416"/>
            <a:ext cx="3013074" cy="3127375"/>
            <a:chOff x="811210" y="2171700"/>
            <a:chExt cx="3013074" cy="312737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xmlns="" id="{8623E544-476B-479F-8DD9-70815AFBCD23}"/>
                </a:ext>
              </a:extLst>
            </p:cNvPr>
            <p:cNvGrpSpPr/>
            <p:nvPr/>
          </p:nvGrpSpPr>
          <p:grpSpPr>
            <a:xfrm rot="18474416">
              <a:off x="520698" y="2819400"/>
              <a:ext cx="1041400" cy="460375"/>
              <a:chOff x="1422400" y="2616200"/>
              <a:chExt cx="1041400" cy="460375"/>
            </a:xfrm>
          </p:grpSpPr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xmlns="" id="{66F59425-6650-48CE-8B5B-17A357679FB5}"/>
                  </a:ext>
                </a:extLst>
              </p:cNvPr>
              <p:cNvSpPr/>
              <p:nvPr/>
            </p:nvSpPr>
            <p:spPr>
              <a:xfrm>
                <a:off x="1422400" y="2705100"/>
                <a:ext cx="1041400" cy="292100"/>
              </a:xfrm>
              <a:prstGeom prst="roundRect">
                <a:avLst>
                  <a:gd name="adj" fmla="val 39493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xmlns="" id="{F5E9B96A-08A7-430E-A21C-8C0C104AFD7F}"/>
                  </a:ext>
                </a:extLst>
              </p:cNvPr>
              <p:cNvSpPr/>
              <p:nvPr/>
            </p:nvSpPr>
            <p:spPr>
              <a:xfrm>
                <a:off x="1676400" y="2616200"/>
                <a:ext cx="520700" cy="460375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xmlns="" id="{5FD82E2E-C18E-4AE8-89FD-131A912A8B3F}"/>
                </a:ext>
              </a:extLst>
            </p:cNvPr>
            <p:cNvGrpSpPr/>
            <p:nvPr/>
          </p:nvGrpSpPr>
          <p:grpSpPr>
            <a:xfrm>
              <a:off x="1816100" y="2171700"/>
              <a:ext cx="1041400" cy="460375"/>
              <a:chOff x="1422400" y="2616200"/>
              <a:chExt cx="1041400" cy="460375"/>
            </a:xfrm>
          </p:grpSpPr>
          <p:sp>
            <p:nvSpPr>
              <p:cNvPr id="46" name="Rectangle: Rounded Corners 45">
                <a:extLst>
                  <a:ext uri="{FF2B5EF4-FFF2-40B4-BE49-F238E27FC236}">
                    <a16:creationId xmlns:a16="http://schemas.microsoft.com/office/drawing/2014/main" xmlns="" id="{0C9D5126-F4CF-4957-A331-F9A7054FB72F}"/>
                  </a:ext>
                </a:extLst>
              </p:cNvPr>
              <p:cNvSpPr/>
              <p:nvPr/>
            </p:nvSpPr>
            <p:spPr>
              <a:xfrm>
                <a:off x="1422400" y="2705100"/>
                <a:ext cx="1041400" cy="292100"/>
              </a:xfrm>
              <a:prstGeom prst="roundRect">
                <a:avLst>
                  <a:gd name="adj" fmla="val 39493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xmlns="" id="{AF921BE6-9816-40DB-8C63-045D18C87C86}"/>
                  </a:ext>
                </a:extLst>
              </p:cNvPr>
              <p:cNvSpPr/>
              <p:nvPr/>
            </p:nvSpPr>
            <p:spPr>
              <a:xfrm>
                <a:off x="1676400" y="2616200"/>
                <a:ext cx="520700" cy="460375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xmlns="" id="{5065A606-87D3-4AF9-8757-F75F3EFD61DE}"/>
                </a:ext>
              </a:extLst>
            </p:cNvPr>
            <p:cNvGrpSpPr/>
            <p:nvPr/>
          </p:nvGrpSpPr>
          <p:grpSpPr>
            <a:xfrm>
              <a:off x="1816099" y="4838700"/>
              <a:ext cx="1041400" cy="460375"/>
              <a:chOff x="1422400" y="2616200"/>
              <a:chExt cx="1041400" cy="460375"/>
            </a:xfrm>
          </p:grpSpPr>
          <p:sp>
            <p:nvSpPr>
              <p:cNvPr id="44" name="Rectangle: Rounded Corners 43">
                <a:extLst>
                  <a:ext uri="{FF2B5EF4-FFF2-40B4-BE49-F238E27FC236}">
                    <a16:creationId xmlns:a16="http://schemas.microsoft.com/office/drawing/2014/main" xmlns="" id="{B315FC72-3CA5-4E0B-B308-51C45F5D8385}"/>
                  </a:ext>
                </a:extLst>
              </p:cNvPr>
              <p:cNvSpPr/>
              <p:nvPr/>
            </p:nvSpPr>
            <p:spPr>
              <a:xfrm>
                <a:off x="1422400" y="2705100"/>
                <a:ext cx="1041400" cy="292100"/>
              </a:xfrm>
              <a:prstGeom prst="roundRect">
                <a:avLst>
                  <a:gd name="adj" fmla="val 39493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xmlns="" id="{EBFBDEE7-BD63-4019-9C85-8AB09A39D8D0}"/>
                  </a:ext>
                </a:extLst>
              </p:cNvPr>
              <p:cNvSpPr/>
              <p:nvPr/>
            </p:nvSpPr>
            <p:spPr>
              <a:xfrm>
                <a:off x="1676400" y="2616200"/>
                <a:ext cx="520700" cy="460375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xmlns="" id="{5DF11AF7-2870-4833-9CFE-3C75D07D2ADB}"/>
                </a:ext>
              </a:extLst>
            </p:cNvPr>
            <p:cNvGrpSpPr/>
            <p:nvPr/>
          </p:nvGrpSpPr>
          <p:grpSpPr>
            <a:xfrm rot="13799290">
              <a:off x="520698" y="4241800"/>
              <a:ext cx="1041400" cy="460375"/>
              <a:chOff x="1422400" y="2616200"/>
              <a:chExt cx="1041400" cy="460375"/>
            </a:xfrm>
          </p:grpSpPr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xmlns="" id="{203EA52E-6E6C-4539-8D3D-61CBB129D7EA}"/>
                  </a:ext>
                </a:extLst>
              </p:cNvPr>
              <p:cNvSpPr/>
              <p:nvPr/>
            </p:nvSpPr>
            <p:spPr>
              <a:xfrm>
                <a:off x="1422400" y="2705100"/>
                <a:ext cx="1041400" cy="292100"/>
              </a:xfrm>
              <a:prstGeom prst="roundRect">
                <a:avLst>
                  <a:gd name="adj" fmla="val 39493"/>
                </a:avLst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xmlns="" id="{1F8E86A8-59C0-41DA-99EC-403A8E7F381F}"/>
                  </a:ext>
                </a:extLst>
              </p:cNvPr>
              <p:cNvSpPr/>
              <p:nvPr/>
            </p:nvSpPr>
            <p:spPr>
              <a:xfrm>
                <a:off x="1676400" y="2616200"/>
                <a:ext cx="520700" cy="460375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77B4CC36-6EB7-4FDB-9E94-F855DD18B9DD}"/>
                </a:ext>
              </a:extLst>
            </p:cNvPr>
            <p:cNvGrpSpPr/>
            <p:nvPr/>
          </p:nvGrpSpPr>
          <p:grpSpPr>
            <a:xfrm rot="3125584" flipH="1">
              <a:off x="3073397" y="2806700"/>
              <a:ext cx="1041400" cy="460375"/>
              <a:chOff x="1422400" y="2616200"/>
              <a:chExt cx="1041400" cy="460375"/>
            </a:xfrm>
          </p:grpSpPr>
          <p:sp>
            <p:nvSpPr>
              <p:cNvPr id="40" name="Rectangle: Rounded Corners 39">
                <a:extLst>
                  <a:ext uri="{FF2B5EF4-FFF2-40B4-BE49-F238E27FC236}">
                    <a16:creationId xmlns:a16="http://schemas.microsoft.com/office/drawing/2014/main" xmlns="" id="{E92F3307-B989-4764-882D-895DDF508789}"/>
                  </a:ext>
                </a:extLst>
              </p:cNvPr>
              <p:cNvSpPr/>
              <p:nvPr/>
            </p:nvSpPr>
            <p:spPr>
              <a:xfrm>
                <a:off x="1422400" y="2705100"/>
                <a:ext cx="1041400" cy="292100"/>
              </a:xfrm>
              <a:prstGeom prst="roundRect">
                <a:avLst>
                  <a:gd name="adj" fmla="val 39493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xmlns="" id="{E86ABA9B-77DF-4136-84D9-D4B637A6A749}"/>
                  </a:ext>
                </a:extLst>
              </p:cNvPr>
              <p:cNvSpPr/>
              <p:nvPr/>
            </p:nvSpPr>
            <p:spPr>
              <a:xfrm>
                <a:off x="1676400" y="2616200"/>
                <a:ext cx="520700" cy="460375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xmlns="" id="{08A09456-A57F-48C5-9E9E-535FFDAFB047}"/>
                </a:ext>
              </a:extLst>
            </p:cNvPr>
            <p:cNvGrpSpPr/>
            <p:nvPr/>
          </p:nvGrpSpPr>
          <p:grpSpPr>
            <a:xfrm rot="7800710" flipH="1">
              <a:off x="3073397" y="4229100"/>
              <a:ext cx="1041400" cy="460375"/>
              <a:chOff x="1422400" y="2616200"/>
              <a:chExt cx="1041400" cy="460375"/>
            </a:xfrm>
          </p:grpSpPr>
          <p:sp>
            <p:nvSpPr>
              <p:cNvPr id="38" name="Rectangle: Rounded Corners 37">
                <a:extLst>
                  <a:ext uri="{FF2B5EF4-FFF2-40B4-BE49-F238E27FC236}">
                    <a16:creationId xmlns:a16="http://schemas.microsoft.com/office/drawing/2014/main" xmlns="" id="{A028375D-A8C2-40A3-9F2A-542BBE780B6D}"/>
                  </a:ext>
                </a:extLst>
              </p:cNvPr>
              <p:cNvSpPr/>
              <p:nvPr/>
            </p:nvSpPr>
            <p:spPr>
              <a:xfrm>
                <a:off x="1422400" y="2705100"/>
                <a:ext cx="1041400" cy="292100"/>
              </a:xfrm>
              <a:prstGeom prst="roundRect">
                <a:avLst>
                  <a:gd name="adj" fmla="val 39493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xmlns="" id="{1996C5D0-FD5A-47C9-9C50-15B8A9472A5D}"/>
                  </a:ext>
                </a:extLst>
              </p:cNvPr>
              <p:cNvSpPr/>
              <p:nvPr/>
            </p:nvSpPr>
            <p:spPr>
              <a:xfrm>
                <a:off x="1676400" y="2616200"/>
                <a:ext cx="520700" cy="460375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13" name="Oval 12">
              <a:extLst>
                <a:ext uri="{FF2B5EF4-FFF2-40B4-BE49-F238E27FC236}">
                  <a16:creationId xmlns:a16="http://schemas.microsoft.com/office/drawing/2014/main" xmlns="" id="{281D3FC5-1B2B-493F-ADF2-8D6FFC7BD252}"/>
                </a:ext>
              </a:extLst>
            </p:cNvPr>
            <p:cNvSpPr/>
            <p:nvPr/>
          </p:nvSpPr>
          <p:spPr>
            <a:xfrm>
              <a:off x="1287460" y="2774514"/>
              <a:ext cx="2070100" cy="1975286"/>
            </a:xfrm>
            <a:prstGeom prst="ellipse">
              <a:avLst/>
            </a:prstGeom>
            <a:solidFill>
              <a:srgbClr val="704C0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" name="Trapezoid 13">
              <a:extLst>
                <a:ext uri="{FF2B5EF4-FFF2-40B4-BE49-F238E27FC236}">
                  <a16:creationId xmlns:a16="http://schemas.microsoft.com/office/drawing/2014/main" xmlns="" id="{6B7A6090-4BB7-4D8D-93AA-4218DDE355A1}"/>
                </a:ext>
              </a:extLst>
            </p:cNvPr>
            <p:cNvSpPr/>
            <p:nvPr/>
          </p:nvSpPr>
          <p:spPr>
            <a:xfrm rot="16200000">
              <a:off x="2970295" y="3458845"/>
              <a:ext cx="45719" cy="621778"/>
            </a:xfrm>
            <a:prstGeom prst="trapezoid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5" name="Trapezoid 14">
              <a:extLst>
                <a:ext uri="{FF2B5EF4-FFF2-40B4-BE49-F238E27FC236}">
                  <a16:creationId xmlns:a16="http://schemas.microsoft.com/office/drawing/2014/main" xmlns="" id="{5010815B-B78A-46AD-B54C-BF64C27164D3}"/>
                </a:ext>
              </a:extLst>
            </p:cNvPr>
            <p:cNvSpPr/>
            <p:nvPr/>
          </p:nvSpPr>
          <p:spPr>
            <a:xfrm rot="19618996">
              <a:off x="2665493" y="3955732"/>
              <a:ext cx="45719" cy="621778"/>
            </a:xfrm>
            <a:prstGeom prst="trapezoid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" name="Trapezoid 15">
              <a:extLst>
                <a:ext uri="{FF2B5EF4-FFF2-40B4-BE49-F238E27FC236}">
                  <a16:creationId xmlns:a16="http://schemas.microsoft.com/office/drawing/2014/main" xmlns="" id="{38B0B896-84E0-4664-B536-36289DE02C62}"/>
                </a:ext>
              </a:extLst>
            </p:cNvPr>
            <p:cNvSpPr/>
            <p:nvPr/>
          </p:nvSpPr>
          <p:spPr>
            <a:xfrm rot="2042308">
              <a:off x="1957467" y="3981131"/>
              <a:ext cx="45719" cy="621778"/>
            </a:xfrm>
            <a:prstGeom prst="trapezoid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" name="Trapezoid 16">
              <a:extLst>
                <a:ext uri="{FF2B5EF4-FFF2-40B4-BE49-F238E27FC236}">
                  <a16:creationId xmlns:a16="http://schemas.microsoft.com/office/drawing/2014/main" xmlns="" id="{4A47BB88-350F-4C38-A67D-54675D1681C4}"/>
                </a:ext>
              </a:extLst>
            </p:cNvPr>
            <p:cNvSpPr/>
            <p:nvPr/>
          </p:nvSpPr>
          <p:spPr>
            <a:xfrm rot="5400000">
              <a:off x="1646318" y="3474721"/>
              <a:ext cx="45719" cy="621778"/>
            </a:xfrm>
            <a:prstGeom prst="trapezoid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8" name="Trapezoid 17">
              <a:extLst>
                <a:ext uri="{FF2B5EF4-FFF2-40B4-BE49-F238E27FC236}">
                  <a16:creationId xmlns:a16="http://schemas.microsoft.com/office/drawing/2014/main" xmlns="" id="{976E2E4F-3B01-42DE-9ADA-14435B9B9229}"/>
                </a:ext>
              </a:extLst>
            </p:cNvPr>
            <p:cNvSpPr/>
            <p:nvPr/>
          </p:nvSpPr>
          <p:spPr>
            <a:xfrm rot="1981004" flipV="1">
              <a:off x="2636918" y="2927032"/>
              <a:ext cx="45719" cy="621778"/>
            </a:xfrm>
            <a:prstGeom prst="trapezoid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9" name="Trapezoid 18">
              <a:extLst>
                <a:ext uri="{FF2B5EF4-FFF2-40B4-BE49-F238E27FC236}">
                  <a16:creationId xmlns:a16="http://schemas.microsoft.com/office/drawing/2014/main" xmlns="" id="{3027CB17-A610-42A3-902B-7E8CAE0EDD76}"/>
                </a:ext>
              </a:extLst>
            </p:cNvPr>
            <p:cNvSpPr/>
            <p:nvPr/>
          </p:nvSpPr>
          <p:spPr>
            <a:xfrm rot="19557692" flipV="1">
              <a:off x="1928892" y="2952431"/>
              <a:ext cx="45719" cy="621778"/>
            </a:xfrm>
            <a:prstGeom prst="trapezoid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xmlns="" id="{1735B827-A4FE-4C22-BAB7-8AC3AD0035BB}"/>
                </a:ext>
              </a:extLst>
            </p:cNvPr>
            <p:cNvGrpSpPr/>
            <p:nvPr/>
          </p:nvGrpSpPr>
          <p:grpSpPr>
            <a:xfrm>
              <a:off x="2097087" y="2943225"/>
              <a:ext cx="404812" cy="395288"/>
              <a:chOff x="2905126" y="3005137"/>
              <a:chExt cx="433387" cy="395288"/>
            </a:xfrm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xmlns="" id="{1F856247-8047-407D-A1F4-844D0A209DBA}"/>
                  </a:ext>
                </a:extLst>
              </p:cNvPr>
              <p:cNvSpPr/>
              <p:nvPr/>
            </p:nvSpPr>
            <p:spPr>
              <a:xfrm>
                <a:off x="2905126" y="3005137"/>
                <a:ext cx="433387" cy="395288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xmlns="" id="{982EA063-9AB6-497B-96F9-44973FD618D8}"/>
                  </a:ext>
                </a:extLst>
              </p:cNvPr>
              <p:cNvSpPr/>
              <p:nvPr/>
            </p:nvSpPr>
            <p:spPr>
              <a:xfrm>
                <a:off x="2943227" y="3045998"/>
                <a:ext cx="357186" cy="316327"/>
              </a:xfrm>
              <a:prstGeom prst="ellipse">
                <a:avLst/>
              </a:prstGeom>
              <a:blipFill>
                <a:blip r:embed="rId2"/>
                <a:tile tx="0" ty="0" sx="100000" sy="100000" flip="none" algn="tl"/>
              </a:blip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xmlns="" id="{37D874CD-DA0F-4EC4-97F7-197B11193BF5}"/>
                </a:ext>
              </a:extLst>
            </p:cNvPr>
            <p:cNvGrpSpPr/>
            <p:nvPr/>
          </p:nvGrpSpPr>
          <p:grpSpPr>
            <a:xfrm>
              <a:off x="2711449" y="3257550"/>
              <a:ext cx="404812" cy="395288"/>
              <a:chOff x="2905126" y="3005137"/>
              <a:chExt cx="433387" cy="395288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xmlns="" id="{5A41D99D-686A-4A49-B78E-6D6BAD975677}"/>
                  </a:ext>
                </a:extLst>
              </p:cNvPr>
              <p:cNvSpPr/>
              <p:nvPr/>
            </p:nvSpPr>
            <p:spPr>
              <a:xfrm>
                <a:off x="2905126" y="3005137"/>
                <a:ext cx="433387" cy="395288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xmlns="" id="{5A55968D-BA34-4686-B7FF-FDEB7E2C8621}"/>
                  </a:ext>
                </a:extLst>
              </p:cNvPr>
              <p:cNvSpPr/>
              <p:nvPr/>
            </p:nvSpPr>
            <p:spPr>
              <a:xfrm>
                <a:off x="2943227" y="3045998"/>
                <a:ext cx="357186" cy="316327"/>
              </a:xfrm>
              <a:prstGeom prst="ellipse">
                <a:avLst/>
              </a:prstGeom>
              <a:blipFill>
                <a:blip r:embed="rId2"/>
                <a:tile tx="0" ty="0" sx="100000" sy="100000" flip="none" algn="tl"/>
              </a:blip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xmlns="" id="{8C4BFD85-A5BF-4839-88F5-B04372A940B4}"/>
                </a:ext>
              </a:extLst>
            </p:cNvPr>
            <p:cNvGrpSpPr/>
            <p:nvPr/>
          </p:nvGrpSpPr>
          <p:grpSpPr>
            <a:xfrm>
              <a:off x="2735262" y="3895725"/>
              <a:ext cx="404812" cy="395288"/>
              <a:chOff x="2905126" y="3005137"/>
              <a:chExt cx="433387" cy="395288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xmlns="" id="{19C04854-37B0-45C0-AE6C-99AC86D77739}"/>
                  </a:ext>
                </a:extLst>
              </p:cNvPr>
              <p:cNvSpPr/>
              <p:nvPr/>
            </p:nvSpPr>
            <p:spPr>
              <a:xfrm>
                <a:off x="2905126" y="3005137"/>
                <a:ext cx="433387" cy="395288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xmlns="" id="{38A13F3E-BADB-491B-83AF-38E758983FC2}"/>
                  </a:ext>
                </a:extLst>
              </p:cNvPr>
              <p:cNvSpPr/>
              <p:nvPr/>
            </p:nvSpPr>
            <p:spPr>
              <a:xfrm>
                <a:off x="2943227" y="3045998"/>
                <a:ext cx="357186" cy="316327"/>
              </a:xfrm>
              <a:prstGeom prst="ellipse">
                <a:avLst/>
              </a:prstGeom>
              <a:blipFill>
                <a:blip r:embed="rId2"/>
                <a:tile tx="0" ty="0" sx="100000" sy="100000" flip="none" algn="tl"/>
              </a:blip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xmlns="" id="{77BB7891-50C2-4E9F-B1E3-430F6FB06AE5}"/>
                </a:ext>
              </a:extLst>
            </p:cNvPr>
            <p:cNvGrpSpPr/>
            <p:nvPr/>
          </p:nvGrpSpPr>
          <p:grpSpPr>
            <a:xfrm>
              <a:off x="2130424" y="4200525"/>
              <a:ext cx="404812" cy="395288"/>
              <a:chOff x="2905126" y="3005137"/>
              <a:chExt cx="433387" cy="395288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xmlns="" id="{F82A6000-5C05-4213-AF84-02DDB9FCDF44}"/>
                  </a:ext>
                </a:extLst>
              </p:cNvPr>
              <p:cNvSpPr/>
              <p:nvPr/>
            </p:nvSpPr>
            <p:spPr>
              <a:xfrm>
                <a:off x="2905126" y="3005137"/>
                <a:ext cx="433387" cy="395288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xmlns="" id="{35CDA078-BFA2-4BC8-91E6-9C5B886E58A2}"/>
                  </a:ext>
                </a:extLst>
              </p:cNvPr>
              <p:cNvSpPr/>
              <p:nvPr/>
            </p:nvSpPr>
            <p:spPr>
              <a:xfrm>
                <a:off x="2943227" y="3045998"/>
                <a:ext cx="357186" cy="316327"/>
              </a:xfrm>
              <a:prstGeom prst="ellipse">
                <a:avLst/>
              </a:prstGeom>
              <a:blipFill>
                <a:blip r:embed="rId2"/>
                <a:tile tx="0" ty="0" sx="100000" sy="100000" flip="none" algn="tl"/>
              </a:blip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xmlns="" id="{66D3C5AC-7E48-4681-B5B1-EC8F0678BE8B}"/>
                </a:ext>
              </a:extLst>
            </p:cNvPr>
            <p:cNvGrpSpPr/>
            <p:nvPr/>
          </p:nvGrpSpPr>
          <p:grpSpPr>
            <a:xfrm>
              <a:off x="1501775" y="3895724"/>
              <a:ext cx="404812" cy="395288"/>
              <a:chOff x="2905126" y="3005137"/>
              <a:chExt cx="433387" cy="395288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xmlns="" id="{79473798-015E-40FB-9E9A-27AD56BB4064}"/>
                  </a:ext>
                </a:extLst>
              </p:cNvPr>
              <p:cNvSpPr/>
              <p:nvPr/>
            </p:nvSpPr>
            <p:spPr>
              <a:xfrm>
                <a:off x="2905126" y="3005137"/>
                <a:ext cx="433387" cy="395288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xmlns="" id="{43B0F6D5-41C0-4DA6-A53D-D04F8638E9A1}"/>
                  </a:ext>
                </a:extLst>
              </p:cNvPr>
              <p:cNvSpPr/>
              <p:nvPr/>
            </p:nvSpPr>
            <p:spPr>
              <a:xfrm>
                <a:off x="2943227" y="3045998"/>
                <a:ext cx="357186" cy="316327"/>
              </a:xfrm>
              <a:prstGeom prst="ellipse">
                <a:avLst/>
              </a:prstGeom>
              <a:blipFill>
                <a:blip r:embed="rId2"/>
                <a:tile tx="0" ty="0" sx="100000" sy="100000" flip="none" algn="tl"/>
              </a:blip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xmlns="" id="{B26572A1-5DEE-46BC-B2F1-00D2D71DCED9}"/>
                </a:ext>
              </a:extLst>
            </p:cNvPr>
            <p:cNvGrpSpPr/>
            <p:nvPr/>
          </p:nvGrpSpPr>
          <p:grpSpPr>
            <a:xfrm>
              <a:off x="1497012" y="3276600"/>
              <a:ext cx="404812" cy="395288"/>
              <a:chOff x="2905126" y="3005137"/>
              <a:chExt cx="433387" cy="395288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xmlns="" id="{436DBF01-005E-4D5C-8B25-E2A8D48E6035}"/>
                  </a:ext>
                </a:extLst>
              </p:cNvPr>
              <p:cNvSpPr/>
              <p:nvPr/>
            </p:nvSpPr>
            <p:spPr>
              <a:xfrm>
                <a:off x="2905126" y="3005137"/>
                <a:ext cx="433387" cy="395288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xmlns="" id="{FAC183A9-0189-455A-86CF-A2BD41FCAFF1}"/>
                  </a:ext>
                </a:extLst>
              </p:cNvPr>
              <p:cNvSpPr/>
              <p:nvPr/>
            </p:nvSpPr>
            <p:spPr>
              <a:xfrm>
                <a:off x="2943227" y="3045998"/>
                <a:ext cx="357186" cy="316327"/>
              </a:xfrm>
              <a:prstGeom prst="ellipse">
                <a:avLst/>
              </a:prstGeom>
              <a:blipFill>
                <a:blip r:embed="rId2"/>
                <a:tile tx="0" ty="0" sx="100000" sy="100000" flip="none" algn="tl"/>
              </a:blip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xmlns="" id="{47953527-0EAF-4922-B2C1-8E9D60EADF3C}"/>
              </a:ext>
            </a:extLst>
          </p:cNvPr>
          <p:cNvGrpSpPr/>
          <p:nvPr/>
        </p:nvGrpSpPr>
        <p:grpSpPr>
          <a:xfrm>
            <a:off x="5125732" y="3439310"/>
            <a:ext cx="6569512" cy="2787319"/>
            <a:chOff x="5125732" y="3439310"/>
            <a:chExt cx="6569512" cy="2787319"/>
          </a:xfrm>
        </p:grpSpPr>
        <p:sp>
          <p:nvSpPr>
            <p:cNvPr id="111" name="Rectangle 20">
              <a:extLst>
                <a:ext uri="{FF2B5EF4-FFF2-40B4-BE49-F238E27FC236}">
                  <a16:creationId xmlns:a16="http://schemas.microsoft.com/office/drawing/2014/main" xmlns="" id="{6846749F-BA1D-464C-8C37-8CD03366A3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4744" y="3439310"/>
              <a:ext cx="637533" cy="431272"/>
            </a:xfrm>
            <a:prstGeom prst="rect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CA" altLang="en-US" sz="1200"/>
            </a:p>
          </p:txBody>
        </p:sp>
        <p:sp>
          <p:nvSpPr>
            <p:cNvPr id="112" name="Oval 21">
              <a:extLst>
                <a:ext uri="{FF2B5EF4-FFF2-40B4-BE49-F238E27FC236}">
                  <a16:creationId xmlns:a16="http://schemas.microsoft.com/office/drawing/2014/main" xmlns="" id="{4F37F01A-59E8-4A59-AFB4-37E41BC59D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09222" y="3622802"/>
              <a:ext cx="75004" cy="75004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CA" altLang="en-US" sz="1200"/>
            </a:p>
          </p:txBody>
        </p:sp>
        <p:sp>
          <p:nvSpPr>
            <p:cNvPr id="113" name="Text Box 22">
              <a:extLst>
                <a:ext uri="{FF2B5EF4-FFF2-40B4-BE49-F238E27FC236}">
                  <a16:creationId xmlns:a16="http://schemas.microsoft.com/office/drawing/2014/main" xmlns="" id="{B9F9D567-D02E-4A4C-9144-194EDE7382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28829" y="3488866"/>
              <a:ext cx="35894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200" i="1"/>
                <a:t>R</a:t>
              </a:r>
              <a:r>
                <a:rPr lang="en-US" altLang="en-US" sz="1200" i="1" baseline="-25000"/>
                <a:t>2</a:t>
              </a:r>
            </a:p>
          </p:txBody>
        </p:sp>
        <p:sp>
          <p:nvSpPr>
            <p:cNvPr id="114" name="Text Box 23">
              <a:extLst>
                <a:ext uri="{FF2B5EF4-FFF2-40B4-BE49-F238E27FC236}">
                  <a16:creationId xmlns:a16="http://schemas.microsoft.com/office/drawing/2014/main" xmlns="" id="{13BBC659-2DB5-4D99-BC0F-7DDD1F5D2C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09301" y="3490206"/>
              <a:ext cx="35894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200" i="1"/>
                <a:t>R</a:t>
              </a:r>
              <a:r>
                <a:rPr lang="en-US" altLang="en-US" sz="1200" i="1" baseline="-25000"/>
                <a:t>4</a:t>
              </a:r>
            </a:p>
          </p:txBody>
        </p:sp>
        <p:sp>
          <p:nvSpPr>
            <p:cNvPr id="115" name="Text Box 24">
              <a:extLst>
                <a:ext uri="{FF2B5EF4-FFF2-40B4-BE49-F238E27FC236}">
                  <a16:creationId xmlns:a16="http://schemas.microsoft.com/office/drawing/2014/main" xmlns="" id="{6E3843A3-2C6E-42B2-AD57-78D01E5F27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82234" y="5537255"/>
              <a:ext cx="35894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200" i="1"/>
                <a:t>R</a:t>
              </a:r>
              <a:r>
                <a:rPr lang="en-US" altLang="en-US" sz="1200" i="1" baseline="-25000"/>
                <a:t>3</a:t>
              </a:r>
            </a:p>
          </p:txBody>
        </p:sp>
        <p:sp>
          <p:nvSpPr>
            <p:cNvPr id="116" name="Text Box 25">
              <a:extLst>
                <a:ext uri="{FF2B5EF4-FFF2-40B4-BE49-F238E27FC236}">
                  <a16:creationId xmlns:a16="http://schemas.microsoft.com/office/drawing/2014/main" xmlns="" id="{927787E9-8743-4704-9424-D8EBD5D2BF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32847" y="5572903"/>
              <a:ext cx="35894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200" i="1"/>
                <a:t>R</a:t>
              </a:r>
              <a:r>
                <a:rPr lang="en-US" altLang="en-US" sz="1200" i="1" baseline="-25000"/>
                <a:t>1</a:t>
              </a:r>
            </a:p>
          </p:txBody>
        </p:sp>
        <p:sp>
          <p:nvSpPr>
            <p:cNvPr id="117" name="Rectangle 26">
              <a:extLst>
                <a:ext uri="{FF2B5EF4-FFF2-40B4-BE49-F238E27FC236}">
                  <a16:creationId xmlns:a16="http://schemas.microsoft.com/office/drawing/2014/main" xmlns="" id="{75C7EABA-2210-43B3-9FF5-E6D5BF885D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02545" y="3483303"/>
              <a:ext cx="602242" cy="431272"/>
            </a:xfrm>
            <a:prstGeom prst="rect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CA" altLang="en-US" sz="1200"/>
            </a:p>
          </p:txBody>
        </p:sp>
        <p:sp>
          <p:nvSpPr>
            <p:cNvPr id="118" name="Oval 28">
              <a:extLst>
                <a:ext uri="{FF2B5EF4-FFF2-40B4-BE49-F238E27FC236}">
                  <a16:creationId xmlns:a16="http://schemas.microsoft.com/office/drawing/2014/main" xmlns="" id="{85075CCC-1B37-441A-B96A-9BCB1522AF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8205" y="3679674"/>
              <a:ext cx="75004" cy="75004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CA" altLang="en-US" sz="1200"/>
            </a:p>
          </p:txBody>
        </p:sp>
        <p:sp>
          <p:nvSpPr>
            <p:cNvPr id="119" name="Rectangle 29">
              <a:extLst>
                <a:ext uri="{FF2B5EF4-FFF2-40B4-BE49-F238E27FC236}">
                  <a16:creationId xmlns:a16="http://schemas.microsoft.com/office/drawing/2014/main" xmlns="" id="{BCECE268-777D-428E-AED0-3BAA8DBA08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00501" y="5467609"/>
              <a:ext cx="613425" cy="470114"/>
            </a:xfrm>
            <a:prstGeom prst="rect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CA" altLang="en-US" sz="1200"/>
            </a:p>
          </p:txBody>
        </p:sp>
        <p:sp>
          <p:nvSpPr>
            <p:cNvPr id="120" name="Oval 30">
              <a:extLst>
                <a:ext uri="{FF2B5EF4-FFF2-40B4-BE49-F238E27FC236}">
                  <a16:creationId xmlns:a16="http://schemas.microsoft.com/office/drawing/2014/main" xmlns="" id="{28A1CA17-3E8B-444D-A40B-FF5DC6A6D7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65694" y="5651100"/>
              <a:ext cx="72325" cy="75004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CA" altLang="en-US" sz="1200"/>
            </a:p>
          </p:txBody>
        </p:sp>
        <p:sp>
          <p:nvSpPr>
            <p:cNvPr id="121" name="Rectangle 33">
              <a:extLst>
                <a:ext uri="{FF2B5EF4-FFF2-40B4-BE49-F238E27FC236}">
                  <a16:creationId xmlns:a16="http://schemas.microsoft.com/office/drawing/2014/main" xmlns="" id="{87145EA0-0D38-444D-9794-DDBF044CAD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5732" y="5428147"/>
              <a:ext cx="613425" cy="458060"/>
            </a:xfrm>
            <a:prstGeom prst="rect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CA" altLang="en-US" sz="1200"/>
            </a:p>
          </p:txBody>
        </p:sp>
        <p:sp>
          <p:nvSpPr>
            <p:cNvPr id="122" name="Oval 34">
              <a:extLst>
                <a:ext uri="{FF2B5EF4-FFF2-40B4-BE49-F238E27FC236}">
                  <a16:creationId xmlns:a16="http://schemas.microsoft.com/office/drawing/2014/main" xmlns="" id="{808A5D5A-FA9B-4B89-95F2-291168FC0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0924" y="5624518"/>
              <a:ext cx="72325" cy="75004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CA" altLang="en-US" sz="1200"/>
            </a:p>
          </p:txBody>
        </p:sp>
        <p:grpSp>
          <p:nvGrpSpPr>
            <p:cNvPr id="123" name="Group 39">
              <a:extLst>
                <a:ext uri="{FF2B5EF4-FFF2-40B4-BE49-F238E27FC236}">
                  <a16:creationId xmlns:a16="http://schemas.microsoft.com/office/drawing/2014/main" xmlns="" id="{21D8E43B-079C-48F3-95A1-BA567DF73A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75255" y="4406325"/>
              <a:ext cx="436630" cy="565208"/>
              <a:chOff x="3307" y="1719"/>
              <a:chExt cx="326" cy="422"/>
            </a:xfrm>
          </p:grpSpPr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xmlns="" id="{CE7A01B7-8E5A-4719-B708-243185531E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7" y="1719"/>
                <a:ext cx="326" cy="317"/>
              </a:xfrm>
              <a:prstGeom prst="ellipse">
                <a:avLst/>
              </a:prstGeom>
              <a:solidFill>
                <a:srgbClr val="FF979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CA" altLang="en-US" sz="1200"/>
              </a:p>
            </p:txBody>
          </p:sp>
          <p:sp>
            <p:nvSpPr>
              <p:cNvPr id="160" name="Text Box 38">
                <a:extLst>
                  <a:ext uri="{FF2B5EF4-FFF2-40B4-BE49-F238E27FC236}">
                    <a16:creationId xmlns:a16="http://schemas.microsoft.com/office/drawing/2014/main" xmlns="" id="{BBF8F75D-47D9-49D8-98AD-A8A4510B601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32" y="1764"/>
                <a:ext cx="268" cy="3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200" i="1"/>
                  <a:t>P</a:t>
                </a:r>
                <a:r>
                  <a:rPr lang="en-US" altLang="en-US" sz="1200" i="1" baseline="-25000"/>
                  <a:t>1</a:t>
                </a:r>
              </a:p>
            </p:txBody>
          </p:sp>
        </p:grpSp>
        <p:grpSp>
          <p:nvGrpSpPr>
            <p:cNvPr id="124" name="Group 40">
              <a:extLst>
                <a:ext uri="{FF2B5EF4-FFF2-40B4-BE49-F238E27FC236}">
                  <a16:creationId xmlns:a16="http://schemas.microsoft.com/office/drawing/2014/main" xmlns="" id="{C2474CF0-7321-466A-8BA7-CD3B80C9B9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61473" y="4418379"/>
              <a:ext cx="436630" cy="565208"/>
              <a:chOff x="3307" y="1719"/>
              <a:chExt cx="326" cy="422"/>
            </a:xfrm>
          </p:grpSpPr>
          <p:sp>
            <p:nvSpPr>
              <p:cNvPr id="157" name="Oval 41">
                <a:extLst>
                  <a:ext uri="{FF2B5EF4-FFF2-40B4-BE49-F238E27FC236}">
                    <a16:creationId xmlns:a16="http://schemas.microsoft.com/office/drawing/2014/main" xmlns="" id="{5FBC5F09-0E20-4C8C-9677-7C44511CAC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7" y="1719"/>
                <a:ext cx="326" cy="317"/>
              </a:xfrm>
              <a:prstGeom prst="ellipse">
                <a:avLst/>
              </a:prstGeom>
              <a:solidFill>
                <a:srgbClr val="FF979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CA" altLang="en-US" sz="1200"/>
              </a:p>
            </p:txBody>
          </p:sp>
          <p:sp>
            <p:nvSpPr>
              <p:cNvPr id="158" name="Text Box 42">
                <a:extLst>
                  <a:ext uri="{FF2B5EF4-FFF2-40B4-BE49-F238E27FC236}">
                    <a16:creationId xmlns:a16="http://schemas.microsoft.com/office/drawing/2014/main" xmlns="" id="{C476CF2A-53C8-4311-AAB4-C7B11DD318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32" y="1764"/>
                <a:ext cx="268" cy="3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200" i="1"/>
                  <a:t>P</a:t>
                </a:r>
                <a:r>
                  <a:rPr lang="en-US" altLang="en-US" sz="1200" i="1" baseline="-25000"/>
                  <a:t>2</a:t>
                </a:r>
              </a:p>
            </p:txBody>
          </p:sp>
        </p:grpSp>
        <p:grpSp>
          <p:nvGrpSpPr>
            <p:cNvPr id="125" name="Group 43">
              <a:extLst>
                <a:ext uri="{FF2B5EF4-FFF2-40B4-BE49-F238E27FC236}">
                  <a16:creationId xmlns:a16="http://schemas.microsoft.com/office/drawing/2014/main" xmlns="" id="{31242E20-00AE-4076-95B3-305354C872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954387" y="4425076"/>
              <a:ext cx="436630" cy="565208"/>
              <a:chOff x="3307" y="1719"/>
              <a:chExt cx="326" cy="422"/>
            </a:xfrm>
          </p:grpSpPr>
          <p:sp>
            <p:nvSpPr>
              <p:cNvPr id="155" name="Oval 44">
                <a:extLst>
                  <a:ext uri="{FF2B5EF4-FFF2-40B4-BE49-F238E27FC236}">
                    <a16:creationId xmlns:a16="http://schemas.microsoft.com/office/drawing/2014/main" xmlns="" id="{08E47C6F-4D30-411B-BD41-85A7762307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7" y="1719"/>
                <a:ext cx="326" cy="317"/>
              </a:xfrm>
              <a:prstGeom prst="ellipse">
                <a:avLst/>
              </a:prstGeom>
              <a:solidFill>
                <a:srgbClr val="FF979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CA" altLang="en-US" sz="1200"/>
              </a:p>
            </p:txBody>
          </p:sp>
          <p:sp>
            <p:nvSpPr>
              <p:cNvPr id="156" name="Text Box 45">
                <a:extLst>
                  <a:ext uri="{FF2B5EF4-FFF2-40B4-BE49-F238E27FC236}">
                    <a16:creationId xmlns:a16="http://schemas.microsoft.com/office/drawing/2014/main" xmlns="" id="{9D645B86-A5BE-419A-9F57-FD1BA35FD4E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32" y="1764"/>
                <a:ext cx="268" cy="3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200" i="1"/>
                  <a:t>P</a:t>
                </a:r>
                <a:r>
                  <a:rPr lang="en-US" altLang="en-US" sz="1200" i="1" baseline="-25000"/>
                  <a:t>3</a:t>
                </a:r>
              </a:p>
            </p:txBody>
          </p:sp>
        </p:grpSp>
        <p:sp>
          <p:nvSpPr>
            <p:cNvPr id="126" name="Line 47">
              <a:extLst>
                <a:ext uri="{FF2B5EF4-FFF2-40B4-BE49-F238E27FC236}">
                  <a16:creationId xmlns:a16="http://schemas.microsoft.com/office/drawing/2014/main" xmlns="" id="{E95D303E-CBBD-42AB-B091-750539D2FD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204808" y="4816699"/>
              <a:ext cx="412125" cy="643943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stealth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 sz="1200"/>
            </a:p>
          </p:txBody>
        </p:sp>
        <p:sp>
          <p:nvSpPr>
            <p:cNvPr id="127" name="Line 48">
              <a:extLst>
                <a:ext uri="{FF2B5EF4-FFF2-40B4-BE49-F238E27FC236}">
                  <a16:creationId xmlns:a16="http://schemas.microsoft.com/office/drawing/2014/main" xmlns="" id="{454C5F56-9FCB-440A-BE64-67C9CDDCB6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732843" y="4868213"/>
              <a:ext cx="347729" cy="824247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 sz="1200"/>
            </a:p>
          </p:txBody>
        </p:sp>
        <p:sp>
          <p:nvSpPr>
            <p:cNvPr id="128" name="Line 49">
              <a:extLst>
                <a:ext uri="{FF2B5EF4-FFF2-40B4-BE49-F238E27FC236}">
                  <a16:creationId xmlns:a16="http://schemas.microsoft.com/office/drawing/2014/main" xmlns="" id="{4B87A18B-F26B-4719-A7C3-0F9BFBC271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524500" y="4819649"/>
              <a:ext cx="342900" cy="609599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 sz="1200"/>
            </a:p>
          </p:txBody>
        </p:sp>
        <p:sp>
          <p:nvSpPr>
            <p:cNvPr id="129" name="Line 51">
              <a:extLst>
                <a:ext uri="{FF2B5EF4-FFF2-40B4-BE49-F238E27FC236}">
                  <a16:creationId xmlns:a16="http://schemas.microsoft.com/office/drawing/2014/main" xmlns="" id="{93D4B683-6FD3-47DC-B790-DB0DFA16BE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25171" y="3727891"/>
              <a:ext cx="462986" cy="728199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 sz="1200"/>
            </a:p>
          </p:txBody>
        </p:sp>
        <p:sp>
          <p:nvSpPr>
            <p:cNvPr id="130" name="Line 50">
              <a:extLst>
                <a:ext uri="{FF2B5EF4-FFF2-40B4-BE49-F238E27FC236}">
                  <a16:creationId xmlns:a16="http://schemas.microsoft.com/office/drawing/2014/main" xmlns="" id="{8EC2CFF4-02C6-42A9-8CA3-F1B9A760E4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77529" y="3723253"/>
              <a:ext cx="400467" cy="697804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 sz="1200"/>
            </a:p>
          </p:txBody>
        </p:sp>
        <p:grpSp>
          <p:nvGrpSpPr>
            <p:cNvPr id="131" name="Group 39">
              <a:extLst>
                <a:ext uri="{FF2B5EF4-FFF2-40B4-BE49-F238E27FC236}">
                  <a16:creationId xmlns:a16="http://schemas.microsoft.com/office/drawing/2014/main" xmlns="" id="{362D5E89-7E37-46F8-B53F-02DE5B0D6A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57221" y="4417059"/>
              <a:ext cx="436630" cy="424576"/>
              <a:chOff x="3307" y="1719"/>
              <a:chExt cx="326" cy="317"/>
            </a:xfrm>
          </p:grpSpPr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xmlns="" id="{E7E81378-DF18-485B-AE00-5B7F85B910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7" y="1719"/>
                <a:ext cx="326" cy="317"/>
              </a:xfrm>
              <a:prstGeom prst="ellipse">
                <a:avLst/>
              </a:prstGeom>
              <a:solidFill>
                <a:srgbClr val="FF979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CA" altLang="en-US" sz="1200"/>
              </a:p>
            </p:txBody>
          </p:sp>
          <p:sp>
            <p:nvSpPr>
              <p:cNvPr id="154" name="Text Box 38">
                <a:extLst>
                  <a:ext uri="{FF2B5EF4-FFF2-40B4-BE49-F238E27FC236}">
                    <a16:creationId xmlns:a16="http://schemas.microsoft.com/office/drawing/2014/main" xmlns="" id="{BF5EE7DA-75E0-47D6-B008-20ED5BC9CB6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32" y="1764"/>
                <a:ext cx="268" cy="2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200" i="1"/>
                  <a:t>P</a:t>
                </a:r>
                <a:r>
                  <a:rPr lang="en-US" altLang="en-US" sz="1200" i="1" baseline="-25000"/>
                  <a:t>4</a:t>
                </a:r>
              </a:p>
            </p:txBody>
          </p:sp>
        </p:grpSp>
        <p:grpSp>
          <p:nvGrpSpPr>
            <p:cNvPr id="132" name="Group 40">
              <a:extLst>
                <a:ext uri="{FF2B5EF4-FFF2-40B4-BE49-F238E27FC236}">
                  <a16:creationId xmlns:a16="http://schemas.microsoft.com/office/drawing/2014/main" xmlns="" id="{843F89B4-DF4D-4B1E-874D-D061B7F66E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143439" y="4429113"/>
              <a:ext cx="436630" cy="424576"/>
              <a:chOff x="3307" y="1719"/>
              <a:chExt cx="326" cy="317"/>
            </a:xfrm>
          </p:grpSpPr>
          <p:sp>
            <p:nvSpPr>
              <p:cNvPr id="150" name="Oval 41">
                <a:extLst>
                  <a:ext uri="{FF2B5EF4-FFF2-40B4-BE49-F238E27FC236}">
                    <a16:creationId xmlns:a16="http://schemas.microsoft.com/office/drawing/2014/main" xmlns="" id="{B030FEC7-62EB-47F1-A90F-22DBAE0E68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7" y="1719"/>
                <a:ext cx="326" cy="317"/>
              </a:xfrm>
              <a:prstGeom prst="ellipse">
                <a:avLst/>
              </a:prstGeom>
              <a:solidFill>
                <a:srgbClr val="FF979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CA" altLang="en-US" sz="1200"/>
              </a:p>
            </p:txBody>
          </p:sp>
          <p:sp>
            <p:nvSpPr>
              <p:cNvPr id="152" name="Text Box 42">
                <a:extLst>
                  <a:ext uri="{FF2B5EF4-FFF2-40B4-BE49-F238E27FC236}">
                    <a16:creationId xmlns:a16="http://schemas.microsoft.com/office/drawing/2014/main" xmlns="" id="{CCDB498E-76E3-4C72-94B3-2E0FA12DBB8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32" y="1764"/>
                <a:ext cx="268" cy="2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200" i="1"/>
                  <a:t>P</a:t>
                </a:r>
                <a:r>
                  <a:rPr lang="en-US" altLang="en-US" sz="1200" i="1" baseline="-25000"/>
                  <a:t>5</a:t>
                </a:r>
              </a:p>
            </p:txBody>
          </p:sp>
        </p:grpSp>
        <p:grpSp>
          <p:nvGrpSpPr>
            <p:cNvPr id="133" name="Group 43">
              <a:extLst>
                <a:ext uri="{FF2B5EF4-FFF2-40B4-BE49-F238E27FC236}">
                  <a16:creationId xmlns:a16="http://schemas.microsoft.com/office/drawing/2014/main" xmlns="" id="{50C39AC0-6D40-4B36-A04B-48B55AFED6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236353" y="4435810"/>
              <a:ext cx="436630" cy="424576"/>
              <a:chOff x="3307" y="1719"/>
              <a:chExt cx="326" cy="317"/>
            </a:xfrm>
          </p:grpSpPr>
          <p:sp>
            <p:nvSpPr>
              <p:cNvPr id="148" name="Oval 44">
                <a:extLst>
                  <a:ext uri="{FF2B5EF4-FFF2-40B4-BE49-F238E27FC236}">
                    <a16:creationId xmlns:a16="http://schemas.microsoft.com/office/drawing/2014/main" xmlns="" id="{601F8CD3-989D-464D-8716-64A255D716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7" y="1719"/>
                <a:ext cx="326" cy="317"/>
              </a:xfrm>
              <a:prstGeom prst="ellipse">
                <a:avLst/>
              </a:prstGeom>
              <a:solidFill>
                <a:srgbClr val="FF979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CA" altLang="en-US" sz="1200"/>
              </a:p>
            </p:txBody>
          </p:sp>
          <p:sp>
            <p:nvSpPr>
              <p:cNvPr id="149" name="Text Box 45">
                <a:extLst>
                  <a:ext uri="{FF2B5EF4-FFF2-40B4-BE49-F238E27FC236}">
                    <a16:creationId xmlns:a16="http://schemas.microsoft.com/office/drawing/2014/main" xmlns="" id="{FB7C8082-8CDC-4AB1-B147-EDC3CE39415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32" y="1764"/>
                <a:ext cx="268" cy="2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200" i="1"/>
                  <a:t>P</a:t>
                </a:r>
                <a:r>
                  <a:rPr lang="en-US" altLang="en-US" sz="1200" i="1" baseline="-25000"/>
                  <a:t>6</a:t>
                </a:r>
              </a:p>
            </p:txBody>
          </p:sp>
        </p:grpSp>
        <p:sp>
          <p:nvSpPr>
            <p:cNvPr id="134" name="Line 48">
              <a:extLst>
                <a:ext uri="{FF2B5EF4-FFF2-40B4-BE49-F238E27FC236}">
                  <a16:creationId xmlns:a16="http://schemas.microsoft.com/office/drawing/2014/main" xmlns="" id="{B15DC12C-8775-4749-ABAF-F143154CAB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271610" y="3928055"/>
              <a:ext cx="298361" cy="538765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 sz="1200"/>
            </a:p>
          </p:txBody>
        </p:sp>
        <p:sp>
          <p:nvSpPr>
            <p:cNvPr id="135" name="Text Box 24">
              <a:extLst>
                <a:ext uri="{FF2B5EF4-FFF2-40B4-BE49-F238E27FC236}">
                  <a16:creationId xmlns:a16="http://schemas.microsoft.com/office/drawing/2014/main" xmlns="" id="{DBD9C3BB-8119-48E4-AFAA-74AD9FBBC5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30860" y="5470714"/>
              <a:ext cx="35894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200" i="1"/>
                <a:t>R</a:t>
              </a:r>
              <a:r>
                <a:rPr lang="en-US" altLang="en-US" sz="1200" i="1" baseline="-25000"/>
                <a:t>5</a:t>
              </a:r>
            </a:p>
          </p:txBody>
        </p:sp>
        <p:sp>
          <p:nvSpPr>
            <p:cNvPr id="136" name="Rectangle 29">
              <a:extLst>
                <a:ext uri="{FF2B5EF4-FFF2-40B4-BE49-F238E27FC236}">
                  <a16:creationId xmlns:a16="http://schemas.microsoft.com/office/drawing/2014/main" xmlns="" id="{2152875B-904F-4D9E-844C-39A92E9BAD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49127" y="5401068"/>
              <a:ext cx="613425" cy="470114"/>
            </a:xfrm>
            <a:prstGeom prst="rect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CA" altLang="en-US" sz="1200"/>
            </a:p>
          </p:txBody>
        </p:sp>
        <p:sp>
          <p:nvSpPr>
            <p:cNvPr id="137" name="Oval 30">
              <a:extLst>
                <a:ext uri="{FF2B5EF4-FFF2-40B4-BE49-F238E27FC236}">
                  <a16:creationId xmlns:a16="http://schemas.microsoft.com/office/drawing/2014/main" xmlns="" id="{36C4C31A-F974-4B58-8883-728FAC6D20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14320" y="5584559"/>
              <a:ext cx="72325" cy="75004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CA" altLang="en-US" sz="1200"/>
            </a:p>
          </p:txBody>
        </p:sp>
        <p:sp>
          <p:nvSpPr>
            <p:cNvPr id="138" name="Text Box 24">
              <a:extLst>
                <a:ext uri="{FF2B5EF4-FFF2-40B4-BE49-F238E27FC236}">
                  <a16:creationId xmlns:a16="http://schemas.microsoft.com/office/drawing/2014/main" xmlns="" id="{3E507DF1-B27F-453F-B5D8-212B022CF3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336297" y="3536737"/>
              <a:ext cx="35894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200" i="1"/>
                <a:t>R</a:t>
              </a:r>
              <a:r>
                <a:rPr lang="en-US" altLang="en-US" sz="1200" i="1" baseline="-25000"/>
                <a:t>6</a:t>
              </a:r>
            </a:p>
          </p:txBody>
        </p:sp>
        <p:sp>
          <p:nvSpPr>
            <p:cNvPr id="139" name="Rectangle 29">
              <a:extLst>
                <a:ext uri="{FF2B5EF4-FFF2-40B4-BE49-F238E27FC236}">
                  <a16:creationId xmlns:a16="http://schemas.microsoft.com/office/drawing/2014/main" xmlns="" id="{67FD221F-7672-443D-813C-E0F02B1B0A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54564" y="3467091"/>
              <a:ext cx="613425" cy="470114"/>
            </a:xfrm>
            <a:prstGeom prst="rect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CA" altLang="en-US" sz="1200"/>
            </a:p>
          </p:txBody>
        </p:sp>
        <p:sp>
          <p:nvSpPr>
            <p:cNvPr id="140" name="Oval 30">
              <a:extLst>
                <a:ext uri="{FF2B5EF4-FFF2-40B4-BE49-F238E27FC236}">
                  <a16:creationId xmlns:a16="http://schemas.microsoft.com/office/drawing/2014/main" xmlns="" id="{137793D0-A131-4E5B-8429-9224F9A257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19757" y="3650582"/>
              <a:ext cx="72325" cy="75004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CA" altLang="en-US" sz="1200"/>
            </a:p>
          </p:txBody>
        </p:sp>
        <p:sp>
          <p:nvSpPr>
            <p:cNvPr id="141" name="Line 51">
              <a:extLst>
                <a:ext uri="{FF2B5EF4-FFF2-40B4-BE49-F238E27FC236}">
                  <a16:creationId xmlns:a16="http://schemas.microsoft.com/office/drawing/2014/main" xmlns="" id="{2A28B55F-09EE-47B2-BFF2-7002E68663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92726" y="4846207"/>
              <a:ext cx="374980" cy="5758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 sz="1200"/>
            </a:p>
          </p:txBody>
        </p:sp>
        <p:sp>
          <p:nvSpPr>
            <p:cNvPr id="142" name="Line 51">
              <a:extLst>
                <a:ext uri="{FF2B5EF4-FFF2-40B4-BE49-F238E27FC236}">
                  <a16:creationId xmlns:a16="http://schemas.microsoft.com/office/drawing/2014/main" xmlns="" id="{A2CDB14C-3BF1-4517-9E67-5A31E1F933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870736" y="4855334"/>
              <a:ext cx="399245" cy="79849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 sz="1200"/>
            </a:p>
          </p:txBody>
        </p:sp>
        <p:sp>
          <p:nvSpPr>
            <p:cNvPr id="143" name="Line 51">
              <a:extLst>
                <a:ext uri="{FF2B5EF4-FFF2-40B4-BE49-F238E27FC236}">
                  <a16:creationId xmlns:a16="http://schemas.microsoft.com/office/drawing/2014/main" xmlns="" id="{B3054540-1403-4356-BD6D-790641F33D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476042" y="3966693"/>
              <a:ext cx="321974" cy="502277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 sz="1200"/>
            </a:p>
          </p:txBody>
        </p: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xmlns="" id="{F444B783-083C-47AE-BF5D-43620D815EB5}"/>
                </a:ext>
              </a:extLst>
            </p:cNvPr>
            <p:cNvCxnSpPr>
              <a:cxnSpLocks/>
            </p:cNvCxnSpPr>
            <p:nvPr/>
          </p:nvCxnSpPr>
          <p:spPr>
            <a:xfrm>
              <a:off x="11480596" y="4842456"/>
              <a:ext cx="0" cy="1365161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xmlns="" id="{22888428-3E6B-42C5-A0B9-4E9E56E795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29250" y="6207617"/>
              <a:ext cx="6064226" cy="0"/>
            </a:xfrm>
            <a:prstGeom prst="line">
              <a:avLst/>
            </a:prstGeom>
            <a:ln w="38100">
              <a:head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xmlns="" id="{9B9A2DBD-595D-4573-AAF4-3580B3C960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25149" y="5662020"/>
              <a:ext cx="0" cy="564609"/>
            </a:xfrm>
            <a:prstGeom prst="line">
              <a:avLst/>
            </a:prstGeom>
            <a:ln w="38100">
              <a:headEnd type="none" w="med" len="med"/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7" name="Line 51">
              <a:extLst>
                <a:ext uri="{FF2B5EF4-FFF2-40B4-BE49-F238E27FC236}">
                  <a16:creationId xmlns:a16="http://schemas.microsoft.com/office/drawing/2014/main" xmlns="" id="{3A3ED0E2-9DF7-4AFA-9A77-865C34636D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1087099" y="3933825"/>
              <a:ext cx="295275" cy="523875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 sz="1200"/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506631E4-D296-4AC8-A2A1-C83C4B5CDC55}"/>
              </a:ext>
            </a:extLst>
          </p:cNvPr>
          <p:cNvSpPr txBox="1"/>
          <p:nvPr/>
        </p:nvSpPr>
        <p:spPr>
          <a:xfrm>
            <a:off x="1727941" y="39360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32A11F33-1A1D-435C-BCBB-95C9FE076B95}"/>
              </a:ext>
            </a:extLst>
          </p:cNvPr>
          <p:cNvSpPr txBox="1"/>
          <p:nvPr/>
        </p:nvSpPr>
        <p:spPr>
          <a:xfrm>
            <a:off x="1197760" y="30452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>
                <a:solidFill>
                  <a:srgbClr val="7030A0"/>
                </a:solidFill>
              </a:rPr>
              <a:t>6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D13F745C-FD5E-4EDA-B21A-C0B97E890BD6}"/>
              </a:ext>
            </a:extLst>
          </p:cNvPr>
          <p:cNvSpPr txBox="1"/>
          <p:nvPr/>
        </p:nvSpPr>
        <p:spPr>
          <a:xfrm>
            <a:off x="1751553" y="19763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>
                <a:solidFill>
                  <a:srgbClr val="7030A0"/>
                </a:solidFill>
              </a:rPr>
              <a:t>5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4A993D24-3656-4AC8-9EE3-0EDD416F2919}"/>
              </a:ext>
            </a:extLst>
          </p:cNvPr>
          <p:cNvSpPr txBox="1"/>
          <p:nvPr/>
        </p:nvSpPr>
        <p:spPr>
          <a:xfrm>
            <a:off x="3013682" y="19505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>
                <a:solidFill>
                  <a:srgbClr val="7030A0"/>
                </a:solidFill>
              </a:rPr>
              <a:t>4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06CA8F11-3003-429A-81CB-7F50F9AB4F50}"/>
              </a:ext>
            </a:extLst>
          </p:cNvPr>
          <p:cNvSpPr txBox="1"/>
          <p:nvPr/>
        </p:nvSpPr>
        <p:spPr>
          <a:xfrm>
            <a:off x="3644747" y="29937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>
                <a:solidFill>
                  <a:srgbClr val="7030A0"/>
                </a:solidFill>
              </a:rPr>
              <a:t>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2D5BF125-7655-40A7-BD19-80922250E030}"/>
              </a:ext>
            </a:extLst>
          </p:cNvPr>
          <p:cNvSpPr txBox="1"/>
          <p:nvPr/>
        </p:nvSpPr>
        <p:spPr>
          <a:xfrm>
            <a:off x="3052318" y="39468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xmlns="" id="{D0D07327-8CAE-4914-8263-69E5D1D5832F}"/>
              </a:ext>
            </a:extLst>
          </p:cNvPr>
          <p:cNvSpPr/>
          <p:nvPr/>
        </p:nvSpPr>
        <p:spPr>
          <a:xfrm>
            <a:off x="4726546" y="1268857"/>
            <a:ext cx="6812924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4048" lvl="1"/>
            <a:r>
              <a:rPr lang="en-CA" sz="2200" b="1"/>
              <a:t>Solution 2: lock ordering</a:t>
            </a:r>
          </a:p>
          <a:p>
            <a:pPr marL="841248" lvl="1" indent="-457200">
              <a:buFont typeface="+mj-lt"/>
              <a:buAutoNum type="arabicPeriod"/>
            </a:pPr>
            <a:r>
              <a:rPr lang="en-CA" sz="2200"/>
              <a:t>Number chopsticks</a:t>
            </a:r>
          </a:p>
          <a:p>
            <a:pPr marL="841248" lvl="1" indent="-457200">
              <a:buFont typeface="+mj-lt"/>
              <a:buAutoNum type="arabicPeriod"/>
            </a:pPr>
            <a:r>
              <a:rPr lang="en-CA" sz="2200"/>
              <a:t>Each philosopher starts picking up lowest numbered chopstick, then the opposite one</a:t>
            </a:r>
          </a:p>
          <a:p>
            <a:pPr marL="841248" lvl="1" indent="-457200">
              <a:buFont typeface="+mj-lt"/>
              <a:buAutoNum type="arabicPeriod"/>
            </a:pPr>
            <a:r>
              <a:rPr lang="en-CA" sz="2200"/>
              <a:t>Philosophers release chopsticks in opposite order</a:t>
            </a:r>
          </a:p>
          <a:p>
            <a:pPr marL="841248" lvl="1" indent="-457200">
              <a:buFont typeface="+mj-lt"/>
              <a:buAutoNum type="arabicPeriod"/>
            </a:pPr>
            <a:endParaRPr lang="en-CA" sz="2200"/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xmlns="" id="{F010DF2D-3603-4006-BD84-65802D8DC098}"/>
              </a:ext>
            </a:extLst>
          </p:cNvPr>
          <p:cNvSpPr/>
          <p:nvPr/>
        </p:nvSpPr>
        <p:spPr>
          <a:xfrm>
            <a:off x="-152400" y="4926457"/>
            <a:ext cx="681292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4048" lvl="1"/>
            <a:r>
              <a:rPr lang="en-CA" sz="2200" b="1"/>
              <a:t>Either:</a:t>
            </a:r>
          </a:p>
          <a:p>
            <a:pPr marL="726948" lvl="1" indent="-342900">
              <a:buFont typeface="Arial" panose="020B0604020202020204" pitchFamily="34" charset="0"/>
              <a:buChar char="•"/>
            </a:pPr>
            <a:r>
              <a:rPr lang="en-CA" sz="2200"/>
              <a:t>P6 doesn’t have R1, P6—R6 broken</a:t>
            </a:r>
          </a:p>
          <a:p>
            <a:pPr marL="726948" lvl="1" indent="-342900">
              <a:buFont typeface="Arial" panose="020B0604020202020204" pitchFamily="34" charset="0"/>
              <a:buChar char="•"/>
            </a:pPr>
            <a:r>
              <a:rPr lang="en-CA" sz="2200" b="1">
                <a:solidFill>
                  <a:schemeClr val="accent4"/>
                </a:solidFill>
              </a:rPr>
              <a:t>P6 does have R1, P1—R2 broken</a:t>
            </a:r>
          </a:p>
        </p:txBody>
      </p:sp>
    </p:spTree>
    <p:extLst>
      <p:ext uri="{BB962C8B-B14F-4D97-AF65-F5344CB8AC3E}">
        <p14:creationId xmlns:p14="http://schemas.microsoft.com/office/powerpoint/2010/main" val="11384154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CA3E9FF-42F6-4FC6-8C08-19BBDE948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57" y="607059"/>
            <a:ext cx="10058400" cy="778109"/>
          </a:xfrm>
        </p:spPr>
        <p:txBody>
          <a:bodyPr/>
          <a:lstStyle/>
          <a:p>
            <a:r>
              <a:rPr lang="en-CA"/>
              <a:t>Dealing with Deadlocks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66E3DE5-8F1D-47C6-A8EB-ED8914E6F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222" y="1805659"/>
            <a:ext cx="10888394" cy="4185761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CA"/>
              <a:t>In general, there are </a:t>
            </a:r>
            <a:r>
              <a:rPr lang="en-CA" b="1">
                <a:solidFill>
                  <a:schemeClr val="accent2"/>
                </a:solidFill>
              </a:rPr>
              <a:t>four</a:t>
            </a:r>
            <a:r>
              <a:rPr lang="en-CA"/>
              <a:t> solutions:</a:t>
            </a:r>
          </a:p>
          <a:p>
            <a:pPr marL="841248" lvl="1" indent="-457200">
              <a:spcAft>
                <a:spcPts val="1200"/>
              </a:spcAft>
              <a:buFont typeface="+mj-lt"/>
              <a:buAutoNum type="arabicPeriod"/>
            </a:pPr>
            <a:r>
              <a:rPr lang="en-CA" b="1"/>
              <a:t>Ignorance: </a:t>
            </a:r>
            <a:r>
              <a:rPr lang="en-CA"/>
              <a:t>ignore the problem altogether.</a:t>
            </a:r>
          </a:p>
          <a:p>
            <a:pPr marL="841248" lvl="1" indent="-457200">
              <a:spcAft>
                <a:spcPts val="1200"/>
              </a:spcAft>
              <a:buFont typeface="+mj-lt"/>
              <a:buAutoNum type="arabicPeriod"/>
            </a:pPr>
            <a:r>
              <a:rPr lang="en-CA" b="1"/>
              <a:t>Avoidance:</a:t>
            </a:r>
            <a:r>
              <a:rPr lang="en-CA"/>
              <a:t> anticipate the deadlock and avoid it by carefully allocating the resources during program design. </a:t>
            </a:r>
          </a:p>
          <a:p>
            <a:pPr marL="841248" lvl="1" indent="-457200">
              <a:spcAft>
                <a:spcPts val="1200"/>
              </a:spcAft>
              <a:buFont typeface="+mj-lt"/>
              <a:buAutoNum type="arabicPeriod"/>
            </a:pPr>
            <a:r>
              <a:rPr lang="en-CA" b="1"/>
              <a:t>Detection and Recovery:</a:t>
            </a:r>
            <a:r>
              <a:rPr lang="en-CA"/>
              <a:t> acknowledge that deadlocks can occur outside of your control. Detect when they happen and take action to recover.</a:t>
            </a:r>
          </a:p>
          <a:p>
            <a:pPr marL="841248" lvl="1" indent="-457200">
              <a:spcAft>
                <a:spcPts val="1200"/>
              </a:spcAft>
              <a:buFont typeface="+mj-lt"/>
              <a:buAutoNum type="arabicPeriod"/>
            </a:pPr>
            <a:r>
              <a:rPr lang="en-CA" b="1"/>
              <a:t>Prevention: </a:t>
            </a:r>
            <a:r>
              <a:rPr lang="en-CA"/>
              <a:t>employ resource allocation algorithms at </a:t>
            </a:r>
            <a:r>
              <a:rPr lang="en-CA" b="1">
                <a:solidFill>
                  <a:schemeClr val="accent2"/>
                </a:solidFill>
              </a:rPr>
              <a:t>run-time</a:t>
            </a:r>
            <a:r>
              <a:rPr lang="en-CA"/>
              <a:t> to make sure that the system never gets into a situation where deadlock can arise.</a:t>
            </a:r>
          </a:p>
          <a:p>
            <a:pPr lvl="1" indent="0">
              <a:spcAft>
                <a:spcPts val="1200"/>
              </a:spcAft>
              <a:buNone/>
            </a:pPr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8BD29F6-9DFC-4167-A975-3EA250DD1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Deadlock and Starvation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61B6941-10B5-451C-AF8F-C24B641B4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03062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C5378A-84D8-4AA7-B594-A9A1C7489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Dealing with Deadlocks: </a:t>
            </a:r>
            <a:r>
              <a:rPr lang="en-CA">
                <a:solidFill>
                  <a:schemeClr val="accent2"/>
                </a:solidFill>
              </a:rPr>
              <a:t>Ignorance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8E86EEF-6601-4147-9F82-80392E767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130" y="1626942"/>
            <a:ext cx="7680960" cy="4462760"/>
          </a:xfrm>
        </p:spPr>
        <p:txBody>
          <a:bodyPr/>
          <a:lstStyle/>
          <a:p>
            <a:r>
              <a:rPr lang="en-CA"/>
              <a:t>Also called the </a:t>
            </a:r>
            <a:r>
              <a:rPr lang="en-CA" b="1">
                <a:solidFill>
                  <a:srgbClr val="C00000"/>
                </a:solidFill>
              </a:rPr>
              <a:t>ostrich algorithm</a:t>
            </a:r>
            <a:r>
              <a:rPr lang="en-CA"/>
              <a:t/>
            </a:r>
            <a:br>
              <a:rPr lang="en-CA"/>
            </a:br>
            <a:r>
              <a:rPr lang="en-CA"/>
              <a:t/>
            </a:r>
            <a:br>
              <a:rPr lang="en-CA"/>
            </a:br>
            <a:r>
              <a:rPr lang="en-CA"/>
              <a:t>	</a:t>
            </a:r>
            <a:r>
              <a:rPr lang="en-CA" i="1"/>
              <a:t>“bury your head in the sand like an Ostrich and </a:t>
            </a:r>
            <a:br>
              <a:rPr lang="en-CA" i="1"/>
            </a:br>
            <a:r>
              <a:rPr lang="en-CA" i="1"/>
              <a:t>	pretend it isn’t happening”. </a:t>
            </a:r>
          </a:p>
          <a:p>
            <a:endParaRPr lang="en-CA"/>
          </a:p>
          <a:p>
            <a:r>
              <a:rPr lang="en-CA"/>
              <a:t>Not as crazy as it sounds.  If deadlock is only expected to occur once every three months, is fixed by a reboot, and not catastrophic, maybe it’s acceptable.  Fixing it may impose too many restrictions or performance penalties.</a:t>
            </a:r>
          </a:p>
          <a:p>
            <a:endParaRPr lang="en-CA"/>
          </a:p>
          <a:p>
            <a:r>
              <a:rPr lang="en-CA"/>
              <a:t>E.g. Windows, Unix.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30AD229-CB66-4AD4-9786-5CA7EA979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Deadlock and Starvation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33FC766-154B-4A92-8A5E-3AA1E5697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17</a:t>
            </a:fld>
            <a:endParaRPr lang="en-C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C104B9DF-5CD7-4E54-8D2D-1BCDB4AEF1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255125" y="2443480"/>
            <a:ext cx="2346325" cy="1455738"/>
          </a:xfrm>
          <a:prstGeom prst="rect">
            <a:avLst/>
          </a:prstGeom>
          <a:noFill/>
        </p:spPr>
      </p:pic>
      <p:sp>
        <p:nvSpPr>
          <p:cNvPr id="7" name="AutoShape 8">
            <a:extLst>
              <a:ext uri="{FF2B5EF4-FFF2-40B4-BE49-F238E27FC236}">
                <a16:creationId xmlns:a16="http://schemas.microsoft.com/office/drawing/2014/main" xmlns="" id="{B498E665-9DB3-4B02-A438-C53EA320E3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31338" y="4284980"/>
            <a:ext cx="2238375" cy="912813"/>
          </a:xfrm>
          <a:prstGeom prst="cloudCallout">
            <a:avLst>
              <a:gd name="adj1" fmla="val -16718"/>
              <a:gd name="adj2" fmla="val -102157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Deadlock – What Deadlock?</a:t>
            </a:r>
          </a:p>
        </p:txBody>
      </p:sp>
    </p:spTree>
    <p:extLst>
      <p:ext uri="{BB962C8B-B14F-4D97-AF65-F5344CB8AC3E}">
        <p14:creationId xmlns:p14="http://schemas.microsoft.com/office/powerpoint/2010/main" val="32032923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62FAF81-3AA3-4AFB-B2D6-F512D4C72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038" y="382174"/>
            <a:ext cx="10058400" cy="778109"/>
          </a:xfrm>
        </p:spPr>
        <p:txBody>
          <a:bodyPr/>
          <a:lstStyle/>
          <a:p>
            <a:r>
              <a:rPr lang="en-CA"/>
              <a:t>Dealing with Deadlocks: </a:t>
            </a:r>
            <a:r>
              <a:rPr lang="en-CA">
                <a:solidFill>
                  <a:schemeClr val="accent2"/>
                </a:solidFill>
              </a:rPr>
              <a:t>Avoidance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C9666D2-6F88-401F-AF7D-8447F7F42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Deadlock and Starvation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7A8DE31-93EF-4534-9AFA-9A6DF78DC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18</a:t>
            </a:fld>
            <a:endParaRPr lang="en-CA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xmlns="" id="{2319C3ED-A483-4142-B070-8F44C5EA6A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C612E0B3-E180-4C0A-9407-B14EE503D788}"/>
              </a:ext>
            </a:extLst>
          </p:cNvPr>
          <p:cNvSpPr/>
          <p:nvPr/>
        </p:nvSpPr>
        <p:spPr>
          <a:xfrm>
            <a:off x="651646" y="1584346"/>
            <a:ext cx="38682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400"/>
              <a:t>Avoid by using careful design.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3312C4F-CE69-430D-9572-DA4719D44F42}"/>
              </a:ext>
            </a:extLst>
          </p:cNvPr>
          <p:cNvSpPr txBox="1"/>
          <p:nvPr/>
        </p:nvSpPr>
        <p:spPr>
          <a:xfrm>
            <a:off x="858129" y="2447778"/>
            <a:ext cx="1031718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/>
              <a:t>Solution 1:  </a:t>
            </a:r>
            <a:r>
              <a:rPr lang="en-CA" sz="2400"/>
              <a:t>voluntarily relinquishing resources when we cannot acquire all</a:t>
            </a:r>
          </a:p>
          <a:p>
            <a:r>
              <a:rPr lang="en-CA" sz="2400"/>
              <a:t>		e.g. dining philosophers drop chopsticks and pause before retrying</a:t>
            </a:r>
          </a:p>
          <a:p>
            <a:endParaRPr lang="en-CA" sz="2400"/>
          </a:p>
          <a:p>
            <a:r>
              <a:rPr lang="en-CA" sz="2400" b="1"/>
              <a:t>Solution 2:  </a:t>
            </a:r>
            <a:r>
              <a:rPr lang="en-CA" sz="2400"/>
              <a:t>strict ordering of resource acquisitions</a:t>
            </a:r>
          </a:p>
          <a:p>
            <a:r>
              <a:rPr lang="en-CA" sz="2400"/>
              <a:t>		e.g. one dining philosopher reverses pickup order</a:t>
            </a:r>
          </a:p>
          <a:p>
            <a:endParaRPr lang="en-CA" sz="2400"/>
          </a:p>
          <a:p>
            <a:r>
              <a:rPr lang="en-CA" sz="2400" b="1"/>
              <a:t>Solution 3:  </a:t>
            </a:r>
            <a:r>
              <a:rPr lang="en-CA" sz="2400"/>
              <a:t>treating multiple resources as one single resource</a:t>
            </a:r>
          </a:p>
          <a:p>
            <a:r>
              <a:rPr lang="en-CA" sz="2400"/>
              <a:t>		e.g. each dining philosopher grabs all chopsticks at once</a:t>
            </a:r>
          </a:p>
        </p:txBody>
      </p:sp>
    </p:spTree>
    <p:extLst>
      <p:ext uri="{BB962C8B-B14F-4D97-AF65-F5344CB8AC3E}">
        <p14:creationId xmlns:p14="http://schemas.microsoft.com/office/powerpoint/2010/main" val="35301612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62FAF81-3AA3-4AFB-B2D6-F512D4C72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038" y="382174"/>
            <a:ext cx="10058400" cy="778109"/>
          </a:xfrm>
        </p:spPr>
        <p:txBody>
          <a:bodyPr/>
          <a:lstStyle/>
          <a:p>
            <a:r>
              <a:rPr lang="en-CA"/>
              <a:t>Dealing with Deadlocks: Avoidance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C9666D2-6F88-401F-AF7D-8447F7F42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Deadlock and Starvation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7A8DE31-93EF-4534-9AFA-9A6DF78DC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19</a:t>
            </a:fld>
            <a:endParaRPr lang="en-CA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xmlns="" id="{2319C3ED-A483-4142-B070-8F44C5EA6A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3312C4F-CE69-430D-9572-DA4719D44F42}"/>
              </a:ext>
            </a:extLst>
          </p:cNvPr>
          <p:cNvSpPr txBox="1"/>
          <p:nvPr/>
        </p:nvSpPr>
        <p:spPr>
          <a:xfrm>
            <a:off x="731521" y="1294227"/>
            <a:ext cx="104241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/>
              <a:t>Solution 1:  </a:t>
            </a:r>
            <a:r>
              <a:rPr lang="en-CA" sz="2400"/>
              <a:t>voluntarily relinquishing resources when we cannot acquire all</a:t>
            </a:r>
          </a:p>
          <a:p>
            <a:endParaRPr lang="en-CA" sz="1200"/>
          </a:p>
          <a:p>
            <a:r>
              <a:rPr lang="en-CA" sz="2400"/>
              <a:t>Try to acquire resources with a timeout.  If timeout elapses, release those acquired and try again.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xmlns="" id="{FA16BED8-C7D1-4FA7-985D-906940E7D7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589" y="2818220"/>
            <a:ext cx="4508795" cy="3323987"/>
          </a:xfrm>
          <a:prstGeom prst="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Account {</a:t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account_id;</a:t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balance;</a:t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std::timed_mutex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mutex;</a:t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lock() {</a:t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mutex.lock();</a:t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4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typename 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T&gt;</a:t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try_lock_for(T time) {</a:t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mutex.try_lock_for&lt;T&gt;(time);</a:t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unlock() {</a:t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mutex.unlock();</a:t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altLang="en-US" sz="3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xmlns="" id="{74EDEDB8-0C24-4CDE-B596-B97FA1477B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FBB39C63-1790-46EF-949E-E596764E47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737147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xmlns="" id="{4BC8A1BF-1F32-498D-ADC3-9D08338B0D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0651" y="2366101"/>
            <a:ext cx="5875706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transfer(</a:t>
            </a:r>
            <a:r>
              <a:rPr lang="en-US" altLang="en-US" sz="14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amount, Account&amp; a, Account&amp; b){</a:t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timeout = std::chrono::milliseconds(</a:t>
            </a: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keep trying until we succeed</a:t>
            </a:r>
            <a:br>
              <a:rPr lang="en-US" altLang="en-US" sz="14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acquired = </a:t>
            </a:r>
            <a:r>
              <a:rPr lang="en-US" altLang="en-US" sz="14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(!acquired) {</a:t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a.lock();</a:t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(b.try_lock_for(timeout)) { </a:t>
            </a:r>
            <a:r>
              <a:rPr lang="en-US" altLang="en-US" sz="14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timed try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acquired = </a:t>
            </a:r>
            <a:r>
              <a:rPr lang="en-US" altLang="en-US" sz="14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4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r>
              <a:rPr lang="en-US" altLang="en-US" sz="14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4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a.unlock();   </a:t>
            </a:r>
            <a:r>
              <a:rPr lang="en-US" altLang="en-US" sz="14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release and try again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std::this_thread::sleep_for(timeout);</a:t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a.balance -= amount;</a:t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b.balance += amount;</a:t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b.unlock();</a:t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a.unlock();</a:t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3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xmlns="" id="{1DFDA2EA-38DD-47A5-AB7C-5657C934CA55}"/>
              </a:ext>
            </a:extLst>
          </p:cNvPr>
          <p:cNvSpPr/>
          <p:nvPr/>
        </p:nvSpPr>
        <p:spPr>
          <a:xfrm>
            <a:off x="675248" y="3474720"/>
            <a:ext cx="4670475" cy="323557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2898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C1983B6-E7CF-48C5-A94C-A1182BAFA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Deadlock and Starvation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B25CEAE-BE01-4D18-9B94-2B3FC534D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2</a:t>
            </a:fld>
            <a:endParaRPr lang="en-CA"/>
          </a:p>
        </p:txBody>
      </p:sp>
      <p:pic>
        <p:nvPicPr>
          <p:cNvPr id="6" name="Picture 2" descr="http://nikolar.com/wp-content/uploads/2013/09/trafficDeadlock.jpg">
            <a:extLst>
              <a:ext uri="{FF2B5EF4-FFF2-40B4-BE49-F238E27FC236}">
                <a16:creationId xmlns:a16="http://schemas.microsoft.com/office/drawing/2014/main" xmlns="" id="{2CD684CD-CF2E-4AD1-B4CF-32A7E8C0CC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431" y="-1"/>
            <a:ext cx="8923118" cy="6344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9501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62FAF81-3AA3-4AFB-B2D6-F512D4C72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038" y="382174"/>
            <a:ext cx="10058400" cy="778109"/>
          </a:xfrm>
        </p:spPr>
        <p:txBody>
          <a:bodyPr/>
          <a:lstStyle/>
          <a:p>
            <a:r>
              <a:rPr lang="en-CA"/>
              <a:t>Dealing with Deadlocks: Avoidance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C9666D2-6F88-401F-AF7D-8447F7F42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Deadlock and Starvation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7A8DE31-93EF-4534-9AFA-9A6DF78DC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20</a:t>
            </a:fld>
            <a:endParaRPr lang="en-CA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xmlns="" id="{2319C3ED-A483-4142-B070-8F44C5EA6A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3312C4F-CE69-430D-9572-DA4719D44F42}"/>
              </a:ext>
            </a:extLst>
          </p:cNvPr>
          <p:cNvSpPr txBox="1"/>
          <p:nvPr/>
        </p:nvSpPr>
        <p:spPr>
          <a:xfrm>
            <a:off x="731521" y="1294227"/>
            <a:ext cx="104241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/>
              <a:t>Solution 1:  </a:t>
            </a:r>
            <a:r>
              <a:rPr lang="en-CA" sz="2400"/>
              <a:t>voluntarily relinquishing resources when we cannot acquire all</a:t>
            </a:r>
          </a:p>
          <a:p>
            <a:endParaRPr lang="en-CA" sz="1200"/>
          </a:p>
          <a:p>
            <a:r>
              <a:rPr lang="en-CA" sz="2400"/>
              <a:t>Try to acquire resources with a timeout.  If timeout elapses, release those acquired and try again.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xmlns="" id="{74EDEDB8-0C24-4CDE-B596-B97FA1477B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FBB39C63-1790-46EF-949E-E596764E47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737147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CFA9FA46-03BB-496D-B9C8-9A844A52D338}"/>
              </a:ext>
            </a:extLst>
          </p:cNvPr>
          <p:cNvSpPr txBox="1"/>
          <p:nvPr/>
        </p:nvSpPr>
        <p:spPr>
          <a:xfrm>
            <a:off x="715109" y="3064412"/>
            <a:ext cx="1042416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/>
              <a:t>Advantages:  </a:t>
            </a:r>
            <a:r>
              <a:rPr lang="en-CA" sz="2400"/>
              <a:t>easy to implement, doesn’t require too much design or communication with team members.</a:t>
            </a:r>
          </a:p>
          <a:p>
            <a:endParaRPr lang="en-CA" sz="2400"/>
          </a:p>
          <a:p>
            <a:r>
              <a:rPr lang="en-CA" sz="2400" b="1"/>
              <a:t>Disadvantages:</a:t>
            </a:r>
            <a:r>
              <a:rPr lang="en-CA" sz="2400"/>
              <a:t> not very efficient, possible starvation.  Once the thread gives up resources, there’s no guarantee it can get any of them back.</a:t>
            </a:r>
          </a:p>
          <a:p>
            <a:endParaRPr lang="en-CA" sz="2400"/>
          </a:p>
          <a:p>
            <a:r>
              <a:rPr lang="en-CA" sz="2400"/>
              <a:t>Often used in networking, where servers and webpages can become temporarily unavailable.</a:t>
            </a:r>
          </a:p>
        </p:txBody>
      </p:sp>
    </p:spTree>
    <p:extLst>
      <p:ext uri="{BB962C8B-B14F-4D97-AF65-F5344CB8AC3E}">
        <p14:creationId xmlns:p14="http://schemas.microsoft.com/office/powerpoint/2010/main" val="25830445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62FAF81-3AA3-4AFB-B2D6-F512D4C72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038" y="382174"/>
            <a:ext cx="10058400" cy="778109"/>
          </a:xfrm>
        </p:spPr>
        <p:txBody>
          <a:bodyPr/>
          <a:lstStyle/>
          <a:p>
            <a:r>
              <a:rPr lang="en-CA"/>
              <a:t>Dealing with Deadlocks: Avoidance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C9666D2-6F88-401F-AF7D-8447F7F42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Deadlock and Starvation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7A8DE31-93EF-4534-9AFA-9A6DF78DC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21</a:t>
            </a:fld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5913958-CA49-4F41-A9C2-E1A050A6FCFC}"/>
              </a:ext>
            </a:extLst>
          </p:cNvPr>
          <p:cNvSpPr txBox="1"/>
          <p:nvPr/>
        </p:nvSpPr>
        <p:spPr>
          <a:xfrm>
            <a:off x="633045" y="1434905"/>
            <a:ext cx="7645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/>
              <a:t>Solution 2:</a:t>
            </a:r>
            <a:r>
              <a:rPr lang="en-CA" sz="2400"/>
              <a:t>  acquire multiple resources using strict ordering.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xmlns="" id="{10295B3B-E67C-43EF-8C4A-74C67F1C70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027" y="2208100"/>
            <a:ext cx="2446985" cy="2462213"/>
          </a:xfrm>
          <a:prstGeom prst="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Account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int 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id;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balance;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std::mutex mutex;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lock() {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mutex.lock();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unlock() {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mutex.unlock();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xmlns="" id="{4026B1A1-7F63-4B4E-A300-D2789A5F15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3353" y="2199634"/>
            <a:ext cx="3411515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transfer(</a:t>
            </a:r>
            <a:r>
              <a:rPr lang="en-US" altLang="en-US" sz="14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amount,</a:t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Account&amp; a, Account&amp; b) {</a:t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order resources by id</a:t>
            </a:r>
            <a:br>
              <a:rPr lang="en-US" altLang="en-US" sz="14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Account* first = &amp;a;</a:t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Account* second = &amp;b;</a:t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(a.id &gt; b.id) {</a:t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first = &amp;b;</a:t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second = &amp;a;</a:t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first-&gt;lock();</a:t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second-&gt;lock();</a:t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first-&gt;balance -= amount;</a:t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second-&gt;balance += amount;</a:t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second-&gt;unlock();</a:t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first-&gt;unlock();</a:t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3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xmlns="" id="{2319C3ED-A483-4142-B070-8F44C5EA6A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xmlns="" id="{BA1F8915-440E-4610-9C54-7C01BCE0A2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2208" y="2427783"/>
            <a:ext cx="4494727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transfer(</a:t>
            </a: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500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Me, You);</a:t>
            </a: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797BB26D-BF31-4C95-9D90-9CE447E9BCE8}"/>
              </a:ext>
            </a:extLst>
          </p:cNvPr>
          <p:cNvSpPr/>
          <p:nvPr/>
        </p:nvSpPr>
        <p:spPr>
          <a:xfrm>
            <a:off x="9537106" y="2416323"/>
            <a:ext cx="26548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transfer(</a:t>
            </a: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You, Me);</a:t>
            </a:r>
            <a:endParaRPr lang="en-CA" sz="14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3912DD63-4FCD-470F-AABD-7FE71477D29B}"/>
              </a:ext>
            </a:extLst>
          </p:cNvPr>
          <p:cNvSpPr txBox="1"/>
          <p:nvPr/>
        </p:nvSpPr>
        <p:spPr>
          <a:xfrm>
            <a:off x="7765712" y="2967492"/>
            <a:ext cx="113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Me.lock();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761B2BFA-4913-46C9-B183-46D0BCB9DF63}"/>
              </a:ext>
            </a:extLst>
          </p:cNvPr>
          <p:cNvSpPr txBox="1"/>
          <p:nvPr/>
        </p:nvSpPr>
        <p:spPr>
          <a:xfrm>
            <a:off x="10552109" y="3323941"/>
            <a:ext cx="1161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You.lock();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6F77D7BC-8F1B-4C52-9D49-AB1806DF47CC}"/>
              </a:ext>
            </a:extLst>
          </p:cNvPr>
          <p:cNvSpPr txBox="1"/>
          <p:nvPr/>
        </p:nvSpPr>
        <p:spPr>
          <a:xfrm>
            <a:off x="7761418" y="3349565"/>
            <a:ext cx="1161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You.lock();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AE0C06CC-1857-4AE4-A098-7A83BC43724B}"/>
              </a:ext>
            </a:extLst>
          </p:cNvPr>
          <p:cNvSpPr txBox="1"/>
          <p:nvPr/>
        </p:nvSpPr>
        <p:spPr>
          <a:xfrm>
            <a:off x="10518570" y="2965211"/>
            <a:ext cx="113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Me.lock();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xmlns="" id="{506184D9-EBFD-48C2-AA75-05786782510F}"/>
              </a:ext>
            </a:extLst>
          </p:cNvPr>
          <p:cNvSpPr/>
          <p:nvPr/>
        </p:nvSpPr>
        <p:spPr>
          <a:xfrm>
            <a:off x="6799797" y="2993250"/>
            <a:ext cx="2086378" cy="321972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b="1">
                <a:solidFill>
                  <a:srgbClr val="00B050"/>
                </a:solidFill>
              </a:rPr>
              <a:t>acq.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xmlns="" id="{CED6F36E-16BC-4B32-BAE9-3BBC7443F8C5}"/>
              </a:ext>
            </a:extLst>
          </p:cNvPr>
          <p:cNvSpPr/>
          <p:nvPr/>
        </p:nvSpPr>
        <p:spPr>
          <a:xfrm>
            <a:off x="9711226" y="2990969"/>
            <a:ext cx="2086378" cy="321972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b="1">
                <a:solidFill>
                  <a:srgbClr val="C00000"/>
                </a:solidFill>
              </a:rPr>
              <a:t>wait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xmlns="" id="{7024E006-9FD7-4218-996C-A08019806815}"/>
              </a:ext>
            </a:extLst>
          </p:cNvPr>
          <p:cNvSpPr/>
          <p:nvPr/>
        </p:nvSpPr>
        <p:spPr>
          <a:xfrm rot="10800000" flipV="1">
            <a:off x="8944783" y="3134652"/>
            <a:ext cx="716186" cy="64734"/>
          </a:xfrm>
          <a:prstGeom prst="rightArrow">
            <a:avLst>
              <a:gd name="adj1" fmla="val 28478"/>
              <a:gd name="adj2" fmla="val 8878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xmlns="" id="{92EAC1B7-015C-4E80-87AC-C70ECFFA3D3B}"/>
              </a:ext>
            </a:extLst>
          </p:cNvPr>
          <p:cNvSpPr/>
          <p:nvPr/>
        </p:nvSpPr>
        <p:spPr>
          <a:xfrm>
            <a:off x="6799797" y="3393300"/>
            <a:ext cx="2086378" cy="321972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b="1">
                <a:solidFill>
                  <a:srgbClr val="00B050"/>
                </a:solidFill>
              </a:rPr>
              <a:t>acq.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83157FF-780D-4125-8F9E-FFF86731143F}"/>
              </a:ext>
            </a:extLst>
          </p:cNvPr>
          <p:cNvSpPr txBox="1"/>
          <p:nvPr/>
        </p:nvSpPr>
        <p:spPr>
          <a:xfrm>
            <a:off x="6778674" y="4518661"/>
            <a:ext cx="51913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200"/>
              <a:t>Second thread waits until first is completed.</a:t>
            </a:r>
          </a:p>
          <a:p>
            <a:r>
              <a:rPr lang="en-CA" sz="2200"/>
              <a:t>Deadlock avoided </a:t>
            </a:r>
            <a:r>
              <a:rPr lang="en-CA" sz="2200">
                <a:sym typeface="Wingdings" panose="05000000000000000000" pitchFamily="2" charset="2"/>
              </a:rPr>
              <a:t></a:t>
            </a:r>
            <a:endParaRPr lang="en-CA" sz="220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xmlns="" id="{E0518B67-68B4-44F0-8F47-9F94CC97D15C}"/>
              </a:ext>
            </a:extLst>
          </p:cNvPr>
          <p:cNvSpPr/>
          <p:nvPr/>
        </p:nvSpPr>
        <p:spPr>
          <a:xfrm>
            <a:off x="365760" y="2433711"/>
            <a:ext cx="2602524" cy="253219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5861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9" grpId="0" animBg="1"/>
      <p:bldP spid="21" grpId="0" animBg="1"/>
      <p:bldP spid="22" grpId="0" animBg="1"/>
      <p:bldP spid="23" grpId="0"/>
      <p:bldP spid="2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62FAF81-3AA3-4AFB-B2D6-F512D4C72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038" y="382174"/>
            <a:ext cx="10058400" cy="778109"/>
          </a:xfrm>
        </p:spPr>
        <p:txBody>
          <a:bodyPr/>
          <a:lstStyle/>
          <a:p>
            <a:r>
              <a:rPr lang="en-CA"/>
              <a:t>Dealing with Deadlocks: Avoidance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C9666D2-6F88-401F-AF7D-8447F7F42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Deadlock and Starvation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7A8DE31-93EF-4534-9AFA-9A6DF78DC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22</a:t>
            </a:fld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5913958-CA49-4F41-A9C2-E1A050A6FCFC}"/>
              </a:ext>
            </a:extLst>
          </p:cNvPr>
          <p:cNvSpPr txBox="1"/>
          <p:nvPr/>
        </p:nvSpPr>
        <p:spPr>
          <a:xfrm>
            <a:off x="633045" y="1434905"/>
            <a:ext cx="109868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/>
              <a:t>Solution 2:</a:t>
            </a:r>
            <a:r>
              <a:rPr lang="en-CA" sz="2400"/>
              <a:t>  acquire multiple resources using strict ordering</a:t>
            </a:r>
          </a:p>
          <a:p>
            <a:endParaRPr lang="en-CA" sz="2400"/>
          </a:p>
          <a:p>
            <a:r>
              <a:rPr lang="en-CA" sz="2400"/>
              <a:t>Number or sort the resource locks in a unique order, always acquire in that sorted order.  This eliminates any potential cycles in the resource allocation graph.</a:t>
            </a:r>
          </a:p>
          <a:p>
            <a:endParaRPr lang="en-CA" sz="240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xmlns="" id="{2319C3ED-A483-4142-B070-8F44C5EA6A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0B0505F7-912D-4F1F-AE4E-D5EA72E965D0}"/>
              </a:ext>
            </a:extLst>
          </p:cNvPr>
          <p:cNvSpPr txBox="1"/>
          <p:nvPr/>
        </p:nvSpPr>
        <p:spPr>
          <a:xfrm>
            <a:off x="1068585" y="3362013"/>
            <a:ext cx="104241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/>
              <a:t>Advantages:  </a:t>
            </a:r>
            <a:r>
              <a:rPr lang="en-CA" sz="2400"/>
              <a:t>threads hold on to resources already acquired, more efficient.</a:t>
            </a:r>
          </a:p>
          <a:p>
            <a:endParaRPr lang="en-CA" sz="2400"/>
          </a:p>
          <a:p>
            <a:r>
              <a:rPr lang="en-CA" sz="2400" b="1"/>
              <a:t>Disadvantages:</a:t>
            </a:r>
            <a:r>
              <a:rPr lang="en-CA" sz="2400"/>
              <a:t> requires all designers of each process to agree on the order, establish a convention.  Can get pretty complicated.</a:t>
            </a:r>
          </a:p>
          <a:p>
            <a:endParaRPr lang="en-CA" sz="2400"/>
          </a:p>
          <a:p>
            <a:r>
              <a:rPr lang="en-CA" sz="2400"/>
              <a:t>Most real systems use avoidance by resource ordering.</a:t>
            </a:r>
          </a:p>
        </p:txBody>
      </p:sp>
    </p:spTree>
    <p:extLst>
      <p:ext uri="{BB962C8B-B14F-4D97-AF65-F5344CB8AC3E}">
        <p14:creationId xmlns:p14="http://schemas.microsoft.com/office/powerpoint/2010/main" val="34355276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62FAF81-3AA3-4AFB-B2D6-F512D4C72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038" y="382174"/>
            <a:ext cx="10058400" cy="778109"/>
          </a:xfrm>
        </p:spPr>
        <p:txBody>
          <a:bodyPr/>
          <a:lstStyle/>
          <a:p>
            <a:r>
              <a:rPr lang="en-CA"/>
              <a:t>Dealing with Deadlocks: Avoidance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C9666D2-6F88-401F-AF7D-8447F7F42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Deadlock and Starvation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7A8DE31-93EF-4534-9AFA-9A6DF78DC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23</a:t>
            </a:fld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5913958-CA49-4F41-A9C2-E1A050A6FCFC}"/>
              </a:ext>
            </a:extLst>
          </p:cNvPr>
          <p:cNvSpPr txBox="1"/>
          <p:nvPr/>
        </p:nvSpPr>
        <p:spPr>
          <a:xfrm>
            <a:off x="633045" y="1434905"/>
            <a:ext cx="109868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/>
              <a:t>Solution 3:</a:t>
            </a:r>
            <a:r>
              <a:rPr lang="en-CA" sz="2400"/>
              <a:t>  treat multiple resources as one</a:t>
            </a:r>
          </a:p>
          <a:p>
            <a:endParaRPr lang="en-CA" sz="2400"/>
          </a:p>
          <a:p>
            <a:r>
              <a:rPr lang="en-CA" sz="2400"/>
              <a:t>Anything that may need to be acquired simultaneously must all belong to same amalgamated resource. </a:t>
            </a:r>
          </a:p>
          <a:p>
            <a:endParaRPr lang="en-CA" sz="240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xmlns="" id="{2319C3ED-A483-4142-B070-8F44C5EA6A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xmlns="" id="{127ABD78-7B52-4802-AEA5-449D5CC032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xmlns="" id="{02B71DEF-F6E9-41BE-A26A-8B2617CD24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7594" y="3370896"/>
            <a:ext cx="3411516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Account {</a:t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balance;</a:t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std::mutex mutex; </a:t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void 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lock_all() {</a:t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mutex.lock();</a:t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void 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unlock_all() {</a:t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mutex.unlock();</a:t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altLang="en-US" sz="3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xmlns="" id="{CF0A020F-F9A7-499B-BF3B-E3F5A0F0F8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6240" y="3368552"/>
            <a:ext cx="3357589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transfer(</a:t>
            </a:r>
            <a:r>
              <a:rPr lang="en-US" altLang="en-US" sz="14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amount,</a:t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Account&amp; a, Account&amp; b)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Account::lock_all();</a:t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a.balance -= amount;</a:t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b.balance += amount;</a:t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Account::unlock_all();</a:t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en-US" sz="140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xmlns="" id="{F751AB5A-5593-4D09-A065-3D7780A5DA90}"/>
              </a:ext>
            </a:extLst>
          </p:cNvPr>
          <p:cNvSpPr/>
          <p:nvPr/>
        </p:nvSpPr>
        <p:spPr>
          <a:xfrm flipV="1">
            <a:off x="2799472" y="3826412"/>
            <a:ext cx="858129" cy="111134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700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62FAF81-3AA3-4AFB-B2D6-F512D4C72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038" y="382174"/>
            <a:ext cx="10058400" cy="778109"/>
          </a:xfrm>
        </p:spPr>
        <p:txBody>
          <a:bodyPr/>
          <a:lstStyle/>
          <a:p>
            <a:r>
              <a:rPr lang="en-CA"/>
              <a:t>Dealing with Deadlocks: Avoidance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C9666D2-6F88-401F-AF7D-8447F7F42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Deadlock and Starvation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7A8DE31-93EF-4534-9AFA-9A6DF78DC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24</a:t>
            </a:fld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5913958-CA49-4F41-A9C2-E1A050A6FCFC}"/>
              </a:ext>
            </a:extLst>
          </p:cNvPr>
          <p:cNvSpPr txBox="1"/>
          <p:nvPr/>
        </p:nvSpPr>
        <p:spPr>
          <a:xfrm>
            <a:off x="633045" y="1434905"/>
            <a:ext cx="109868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/>
              <a:t>Solution 3:</a:t>
            </a:r>
            <a:r>
              <a:rPr lang="en-CA" sz="2400"/>
              <a:t>  treat multiple resources as one</a:t>
            </a:r>
          </a:p>
          <a:p>
            <a:endParaRPr lang="en-CA" sz="2400"/>
          </a:p>
          <a:p>
            <a:r>
              <a:rPr lang="en-CA" sz="2400"/>
              <a:t>Anything that may need to be acquired simultaneously must all belong to same amalgamated resource. </a:t>
            </a:r>
          </a:p>
          <a:p>
            <a:endParaRPr lang="en-CA" sz="240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xmlns="" id="{2319C3ED-A483-4142-B070-8F44C5EA6A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xmlns="" id="{127ABD78-7B52-4802-AEA5-449D5CC032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A46D2811-3CBE-44B8-AE4D-57C305FF884D}"/>
              </a:ext>
            </a:extLst>
          </p:cNvPr>
          <p:cNvSpPr txBox="1"/>
          <p:nvPr/>
        </p:nvSpPr>
        <p:spPr>
          <a:xfrm>
            <a:off x="658838" y="3528645"/>
            <a:ext cx="104241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/>
              <a:t>Advantages:  </a:t>
            </a:r>
            <a:r>
              <a:rPr lang="en-CA" sz="2400"/>
              <a:t>easy to implement, good for relatively simple problems with few resources.</a:t>
            </a:r>
          </a:p>
          <a:p>
            <a:endParaRPr lang="en-CA" sz="2400"/>
          </a:p>
          <a:p>
            <a:r>
              <a:rPr lang="en-CA" sz="2400" b="1"/>
              <a:t>Disadvantages: </a:t>
            </a:r>
            <a:r>
              <a:rPr lang="en-CA" sz="2400"/>
              <a:t>no process can ever be allowed to acquire a subset of resources using a separate mutex.  Leads to inefficiencies, waiting for resources that may not be used at all by a thread/process.</a:t>
            </a:r>
          </a:p>
        </p:txBody>
      </p:sp>
    </p:spTree>
    <p:extLst>
      <p:ext uri="{BB962C8B-B14F-4D97-AF65-F5344CB8AC3E}">
        <p14:creationId xmlns:p14="http://schemas.microsoft.com/office/powerpoint/2010/main" val="9372491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62FAF81-3AA3-4AFB-B2D6-F512D4C72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038" y="635393"/>
            <a:ext cx="11437704" cy="778109"/>
          </a:xfrm>
        </p:spPr>
        <p:txBody>
          <a:bodyPr>
            <a:normAutofit fontScale="90000"/>
          </a:bodyPr>
          <a:lstStyle/>
          <a:p>
            <a:r>
              <a:rPr lang="en-CA"/>
              <a:t>Dealing with Deadlocks: </a:t>
            </a:r>
            <a:r>
              <a:rPr lang="en-CA">
                <a:solidFill>
                  <a:schemeClr val="accent2"/>
                </a:solidFill>
              </a:rPr>
              <a:t>Detection and Recovery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C9666D2-6F88-401F-AF7D-8447F7F42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Deadlock and Starvation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7A8DE31-93EF-4534-9AFA-9A6DF78DC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25</a:t>
            </a:fld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5913958-CA49-4F41-A9C2-E1A050A6FCFC}"/>
              </a:ext>
            </a:extLst>
          </p:cNvPr>
          <p:cNvSpPr txBox="1"/>
          <p:nvPr/>
        </p:nvSpPr>
        <p:spPr>
          <a:xfrm>
            <a:off x="633045" y="1688124"/>
            <a:ext cx="1098686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CA" sz="2400" b="1">
                <a:solidFill>
                  <a:schemeClr val="accent2"/>
                </a:solidFill>
              </a:rPr>
              <a:t>Allow</a:t>
            </a:r>
            <a:r>
              <a:rPr lang="en-CA" sz="2400"/>
              <a:t> deadlock to occur, use the </a:t>
            </a:r>
            <a:r>
              <a:rPr lang="en-CA" sz="2400" b="1">
                <a:solidFill>
                  <a:schemeClr val="accent2"/>
                </a:solidFill>
              </a:rPr>
              <a:t>operating system </a:t>
            </a:r>
            <a:r>
              <a:rPr lang="en-CA" sz="2400"/>
              <a:t>to </a:t>
            </a:r>
            <a:r>
              <a:rPr lang="en-CA" sz="2400" b="1">
                <a:solidFill>
                  <a:schemeClr val="accent2"/>
                </a:solidFill>
              </a:rPr>
              <a:t>break</a:t>
            </a:r>
            <a:r>
              <a:rPr lang="en-CA" sz="2400"/>
              <a:t> it.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CA" sz="2400"/>
              <a:t>OS maintains a directed graph such as the </a:t>
            </a:r>
            <a:r>
              <a:rPr lang="en-CA" sz="2400" b="1">
                <a:solidFill>
                  <a:schemeClr val="accent2"/>
                </a:solidFill>
              </a:rPr>
              <a:t>resource allocation graph</a:t>
            </a:r>
            <a:r>
              <a:rPr lang="en-CA" sz="2400"/>
              <a:t>, recording processes and allocated resources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CA" sz="2400"/>
              <a:t>Every time a resources is requested, check the graph or circular </a:t>
            </a:r>
            <a:r>
              <a:rPr lang="en-CA" sz="2400" b="1">
                <a:solidFill>
                  <a:schemeClr val="accent2"/>
                </a:solidFill>
              </a:rPr>
              <a:t>dependency loops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CA" sz="2400"/>
              <a:t>Recover using one of the following strategies:</a:t>
            </a:r>
          </a:p>
          <a:p>
            <a:pPr marL="800100" lvl="1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CA" sz="2400" b="1"/>
              <a:t>Pre-emption: </a:t>
            </a:r>
            <a:r>
              <a:rPr lang="en-CA" sz="2400"/>
              <a:t>steal a resource from another thread</a:t>
            </a:r>
          </a:p>
          <a:p>
            <a:pPr marL="800100" lvl="1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CA" sz="2400" b="1"/>
              <a:t>Roll-back: </a:t>
            </a:r>
            <a:r>
              <a:rPr lang="en-CA" sz="2400"/>
              <a:t>cause a thread to roll back to a previous state</a:t>
            </a:r>
          </a:p>
          <a:p>
            <a:pPr marL="800100" lvl="1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CA" sz="2400" b="1"/>
              <a:t>Kill: </a:t>
            </a:r>
            <a:r>
              <a:rPr lang="en-CA" sz="2400"/>
              <a:t>terminate a thread or process, potentially losing information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xmlns="" id="{2319C3ED-A483-4142-B070-8F44C5EA6A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xmlns="" id="{127ABD78-7B52-4802-AEA5-449D5CC032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1168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62FAF81-3AA3-4AFB-B2D6-F512D4C72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970" y="663528"/>
            <a:ext cx="11437704" cy="778109"/>
          </a:xfrm>
        </p:spPr>
        <p:txBody>
          <a:bodyPr>
            <a:normAutofit fontScale="90000"/>
          </a:bodyPr>
          <a:lstStyle/>
          <a:p>
            <a:r>
              <a:rPr lang="en-CA"/>
              <a:t>Dealing with Deadlocks: Detection and Recovery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C9666D2-6F88-401F-AF7D-8447F7F42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Deadlock and Starvation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7A8DE31-93EF-4534-9AFA-9A6DF78DC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26</a:t>
            </a:fld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5913958-CA49-4F41-A9C2-E1A050A6FCFC}"/>
              </a:ext>
            </a:extLst>
          </p:cNvPr>
          <p:cNvSpPr txBox="1"/>
          <p:nvPr/>
        </p:nvSpPr>
        <p:spPr>
          <a:xfrm>
            <a:off x="787790" y="1885072"/>
            <a:ext cx="1098686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400"/>
              </a:spcAft>
            </a:pPr>
            <a:r>
              <a:rPr lang="en-CA" sz="2400" b="1"/>
              <a:t>Pre-emption:</a:t>
            </a:r>
            <a:r>
              <a:rPr lang="en-CA" sz="2400"/>
              <a:t>  the OS may be able to forcibly take back a resource from a process and give it to another, breaking the circular dependency list. </a:t>
            </a:r>
            <a:endParaRPr lang="en-CA" sz="2400" b="1"/>
          </a:p>
          <a:p>
            <a:r>
              <a:rPr lang="en-CA" sz="2400" b="1"/>
              <a:t>Issues: </a:t>
            </a:r>
            <a:r>
              <a:rPr lang="en-CA" sz="2400"/>
              <a:t> </a:t>
            </a:r>
          </a:p>
          <a:p>
            <a:pPr marL="800100" lvl="1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CA" sz="2400"/>
              <a:t>could introduce race conditions, since resources may be in some partially modified state (which is why there were multiple locks in the first place)</a:t>
            </a:r>
          </a:p>
          <a:p>
            <a:pPr marL="800100" lvl="1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CA" sz="2400"/>
              <a:t>resource may not return in the same state as when taken away</a:t>
            </a:r>
          </a:p>
          <a:p>
            <a:pPr>
              <a:spcBef>
                <a:spcPts val="2400"/>
              </a:spcBef>
              <a:spcAft>
                <a:spcPts val="1200"/>
              </a:spcAft>
            </a:pPr>
            <a:r>
              <a:rPr lang="en-CA" sz="2400"/>
              <a:t>To fix these, we often need to trigger the process/thread which relinquishes the resource to roll-back to its state before the resource was acquired.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xmlns="" id="{2319C3ED-A483-4142-B070-8F44C5EA6A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xmlns="" id="{127ABD78-7B52-4802-AEA5-449D5CC032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0516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62FAF81-3AA3-4AFB-B2D6-F512D4C72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257" y="673120"/>
            <a:ext cx="11437704" cy="778109"/>
          </a:xfrm>
        </p:spPr>
        <p:txBody>
          <a:bodyPr>
            <a:normAutofit fontScale="90000"/>
          </a:bodyPr>
          <a:lstStyle/>
          <a:p>
            <a:r>
              <a:rPr lang="en-CA"/>
              <a:t>Dealing with Deadlocks: Detection and Recovery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C9666D2-6F88-401F-AF7D-8447F7F42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Deadlock and Starvation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7A8DE31-93EF-4534-9AFA-9A6DF78DC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27</a:t>
            </a:fld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5913958-CA49-4F41-A9C2-E1A050A6FCFC}"/>
              </a:ext>
            </a:extLst>
          </p:cNvPr>
          <p:cNvSpPr txBox="1"/>
          <p:nvPr/>
        </p:nvSpPr>
        <p:spPr>
          <a:xfrm>
            <a:off x="759015" y="1865249"/>
            <a:ext cx="10986869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400"/>
              </a:spcAft>
            </a:pPr>
            <a:r>
              <a:rPr lang="en-CA" sz="2400" b="1"/>
              <a:t>Roll-back:</a:t>
            </a:r>
            <a:r>
              <a:rPr lang="en-CA" sz="2400"/>
              <a:t>  a program saves checkpoints or snapshots of its state before trying to acquire a resource.  If deadlock occurs, the operating system triggers the process to rewind to its previous state and then try to acquire the resources again in the future.</a:t>
            </a:r>
            <a:endParaRPr lang="en-CA" sz="2400" b="1"/>
          </a:p>
          <a:p>
            <a:pPr>
              <a:spcAft>
                <a:spcPts val="2400"/>
              </a:spcAft>
            </a:pPr>
            <a:r>
              <a:rPr lang="en-CA" sz="2400"/>
              <a:t>Often used in database systems and e-commerce applications.</a:t>
            </a:r>
          </a:p>
          <a:p>
            <a:pPr>
              <a:spcAft>
                <a:spcPts val="1200"/>
              </a:spcAft>
            </a:pPr>
            <a:r>
              <a:rPr lang="en-CA" sz="2400" b="1"/>
              <a:t>Challenge:</a:t>
            </a:r>
          </a:p>
          <a:p>
            <a:pPr marL="800100" lvl="1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CA" sz="2400"/>
              <a:t>rolling back my require undoing many transactions which were already recorded as successful.  Can be quite a complex procedure to undo multiple distributed transactions.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xmlns="" id="{2319C3ED-A483-4142-B070-8F44C5EA6A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xmlns="" id="{127ABD78-7B52-4802-AEA5-449D5CC032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95436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62FAF81-3AA3-4AFB-B2D6-F512D4C72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257" y="673120"/>
            <a:ext cx="11437704" cy="778109"/>
          </a:xfrm>
        </p:spPr>
        <p:txBody>
          <a:bodyPr>
            <a:normAutofit fontScale="90000"/>
          </a:bodyPr>
          <a:lstStyle/>
          <a:p>
            <a:r>
              <a:rPr lang="en-CA"/>
              <a:t>Dealing with Deadlocks: Detection and Recovery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C9666D2-6F88-401F-AF7D-8447F7F42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Deadlock and Starvation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7A8DE31-93EF-4534-9AFA-9A6DF78DC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28</a:t>
            </a:fld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5913958-CA49-4F41-A9C2-E1A050A6FCFC}"/>
              </a:ext>
            </a:extLst>
          </p:cNvPr>
          <p:cNvSpPr txBox="1"/>
          <p:nvPr/>
        </p:nvSpPr>
        <p:spPr>
          <a:xfrm>
            <a:off x="759015" y="1865249"/>
            <a:ext cx="10986869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400"/>
              </a:spcAft>
            </a:pPr>
            <a:r>
              <a:rPr lang="en-CA" sz="2400" b="1"/>
              <a:t>Killing:</a:t>
            </a:r>
            <a:r>
              <a:rPr lang="en-CA" sz="2400"/>
              <a:t>  asking the OS to forcibly terminate a thread or process.</a:t>
            </a:r>
          </a:p>
          <a:p>
            <a:pPr>
              <a:spcAft>
                <a:spcPts val="2400"/>
              </a:spcAft>
            </a:pPr>
            <a:r>
              <a:rPr lang="en-CA" sz="2400"/>
              <a:t>If a process/thread can’t resume from a previous state, it may be better to force it to close and restart from scratch.  This will release all its current resources to break the circular dependency graph.</a:t>
            </a:r>
          </a:p>
          <a:p>
            <a:pPr>
              <a:spcAft>
                <a:spcPts val="2400"/>
              </a:spcAft>
            </a:pPr>
            <a:r>
              <a:rPr lang="en-CA" sz="2400"/>
              <a:t>The victim should be </a:t>
            </a:r>
            <a:r>
              <a:rPr lang="en-CA" sz="2400" b="1">
                <a:solidFill>
                  <a:schemeClr val="accent2"/>
                </a:solidFill>
              </a:rPr>
              <a:t>carefully chosen </a:t>
            </a:r>
            <a:r>
              <a:rPr lang="en-CA" sz="2400"/>
              <a:t>so that other processes can continue.  The killed process should also not leave the system in some partially changed state, and restarting it should not cause any adverse affects.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xmlns="" id="{2319C3ED-A483-4142-B070-8F44C5EA6A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xmlns="" id="{127ABD78-7B52-4802-AEA5-449D5CC032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77392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F634F1-F05A-4917-ACA1-16DE29D6A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Dealing with Deadlocks: </a:t>
            </a:r>
            <a:r>
              <a:rPr lang="en-CA">
                <a:solidFill>
                  <a:schemeClr val="accent2"/>
                </a:solidFill>
              </a:rPr>
              <a:t>Prevention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E8BD2F2-403E-47D6-BCD8-0A18E1B90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669143"/>
            <a:ext cx="10686011" cy="4093428"/>
          </a:xfrm>
        </p:spPr>
        <p:txBody>
          <a:bodyPr/>
          <a:lstStyle/>
          <a:p>
            <a:r>
              <a:rPr lang="en-CA"/>
              <a:t>In avoidance, the onus was on the programming to design the system to avoid deadlocks altogether.  Prevention relies on algorithms at </a:t>
            </a:r>
            <a:r>
              <a:rPr lang="en-CA" b="1">
                <a:solidFill>
                  <a:schemeClr val="accent2"/>
                </a:solidFill>
              </a:rPr>
              <a:t>run time </a:t>
            </a:r>
            <a:r>
              <a:rPr lang="en-CA"/>
              <a:t>to prevent deadlock from occurring.</a:t>
            </a:r>
          </a:p>
          <a:p>
            <a:endParaRPr lang="en-CA"/>
          </a:p>
          <a:p>
            <a:r>
              <a:rPr lang="en-CA" b="1"/>
              <a:t>Dijkstra’s Banker’s Algorithm:</a:t>
            </a:r>
            <a:r>
              <a:rPr lang="en-CA"/>
              <a:t> based on how a bank manager might deal with customer credits and loans.</a:t>
            </a:r>
          </a:p>
          <a:p>
            <a:pPr marL="726948" lvl="1" indent="-342900"/>
            <a:r>
              <a:rPr lang="en-CA"/>
              <a:t>Processes declare up-front the number and type of each resource they intend to request.</a:t>
            </a:r>
          </a:p>
          <a:p>
            <a:pPr marL="726948" lvl="1" indent="-342900"/>
            <a:r>
              <a:rPr lang="en-CA"/>
              <a:t>The OS will deny a process access to a resource, even if the resource is available, if at some time in the future it coult lead to a circular </a:t>
            </a:r>
            <a:r>
              <a:rPr lang="en-CA" smtClean="0"/>
              <a:t>dependency </a:t>
            </a:r>
            <a:r>
              <a:rPr lang="en-CA"/>
              <a:t>list.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B45C5C1-2658-4E2C-88BC-4AD0A024E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Deadlock and Starvation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BBC921D-4A73-4276-9C0C-E7EECFDD1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29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788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675614-C820-45CD-9B0F-E35AC8D04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Access to Multiple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D602172-36AD-487A-8264-96BA1A7431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669143"/>
            <a:ext cx="10058400" cy="1200329"/>
          </a:xfrm>
        </p:spPr>
        <p:txBody>
          <a:bodyPr/>
          <a:lstStyle/>
          <a:p>
            <a:r>
              <a:rPr lang="en-CA"/>
              <a:t>So far, we have mainly discussed protecting access to a single critical section or resource at a time.  However, in many cases we will need protected access to </a:t>
            </a:r>
            <a:r>
              <a:rPr lang="en-CA" b="1">
                <a:solidFill>
                  <a:schemeClr val="accent2"/>
                </a:solidFill>
              </a:rPr>
              <a:t>multiple resources simultaneously </a:t>
            </a:r>
            <a:r>
              <a:rPr lang="en-CA"/>
              <a:t>to complete an action.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C1727AD-FE4B-4514-92E7-E9BBF0EA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Deadlock and Starvation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64ED9DC-0336-40C0-9892-BF0B35930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3</a:t>
            </a:fld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A5011A0A-F0A3-47EA-B439-542432AAE17C}"/>
              </a:ext>
            </a:extLst>
          </p:cNvPr>
          <p:cNvSpPr/>
          <p:nvPr/>
        </p:nvSpPr>
        <p:spPr>
          <a:xfrm>
            <a:off x="1751527" y="3335627"/>
            <a:ext cx="2395469" cy="1004553"/>
          </a:xfrm>
          <a:prstGeom prst="rect">
            <a:avLst/>
          </a:prstGeom>
          <a:solidFill>
            <a:srgbClr val="FFFFCC"/>
          </a:solidFill>
          <a:ln>
            <a:solidFill>
              <a:srgbClr val="8D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A" b="1">
                <a:solidFill>
                  <a:schemeClr val="tx1"/>
                </a:solidFill>
              </a:rPr>
              <a:t>Bank Account A</a:t>
            </a:r>
          </a:p>
          <a:p>
            <a:endParaRPr lang="en-CA">
              <a:solidFill>
                <a:schemeClr val="tx1"/>
              </a:solidFill>
            </a:endParaRPr>
          </a:p>
          <a:p>
            <a:r>
              <a:rPr lang="en-CA">
                <a:solidFill>
                  <a:schemeClr val="tx1"/>
                </a:solidFill>
              </a:rPr>
              <a:t>balance: $1000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023B30BA-3499-4DC8-B42D-E48BC98FEDB0}"/>
              </a:ext>
            </a:extLst>
          </p:cNvPr>
          <p:cNvSpPr/>
          <p:nvPr/>
        </p:nvSpPr>
        <p:spPr>
          <a:xfrm>
            <a:off x="4441065" y="3333480"/>
            <a:ext cx="2395469" cy="1004553"/>
          </a:xfrm>
          <a:prstGeom prst="rect">
            <a:avLst/>
          </a:prstGeom>
          <a:solidFill>
            <a:srgbClr val="FFFFCC"/>
          </a:solidFill>
          <a:ln>
            <a:solidFill>
              <a:srgbClr val="8D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A" b="1">
                <a:solidFill>
                  <a:schemeClr val="tx1"/>
                </a:solidFill>
              </a:rPr>
              <a:t>Bank Account B</a:t>
            </a:r>
          </a:p>
          <a:p>
            <a:endParaRPr lang="en-CA">
              <a:solidFill>
                <a:schemeClr val="tx1"/>
              </a:solidFill>
            </a:endParaRPr>
          </a:p>
          <a:p>
            <a:r>
              <a:rPr lang="en-CA">
                <a:solidFill>
                  <a:schemeClr val="tx1"/>
                </a:solidFill>
              </a:rPr>
              <a:t>balance: $500</a:t>
            </a:r>
          </a:p>
        </p:txBody>
      </p:sp>
      <p:sp>
        <p:nvSpPr>
          <p:cNvPr id="11" name="Arrow: Curved Up 10">
            <a:extLst>
              <a:ext uri="{FF2B5EF4-FFF2-40B4-BE49-F238E27FC236}">
                <a16:creationId xmlns:a16="http://schemas.microsoft.com/office/drawing/2014/main" xmlns="" id="{1B0504F8-0BDC-4F7A-8468-EBD4C972A69F}"/>
              </a:ext>
            </a:extLst>
          </p:cNvPr>
          <p:cNvSpPr/>
          <p:nvPr/>
        </p:nvSpPr>
        <p:spPr>
          <a:xfrm>
            <a:off x="2704563" y="4443210"/>
            <a:ext cx="2653048" cy="51515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836B03B7-980D-4057-9680-299BB202D3B4}"/>
              </a:ext>
            </a:extLst>
          </p:cNvPr>
          <p:cNvSpPr txBox="1"/>
          <p:nvPr/>
        </p:nvSpPr>
        <p:spPr>
          <a:xfrm>
            <a:off x="3232597" y="5061397"/>
            <a:ext cx="1459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Transfer $500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F50743C8-CE52-4F0A-AC83-20081F2B104D}"/>
              </a:ext>
            </a:extLst>
          </p:cNvPr>
          <p:cNvSpPr txBox="1"/>
          <p:nvPr/>
        </p:nvSpPr>
        <p:spPr>
          <a:xfrm>
            <a:off x="8216721" y="3168204"/>
            <a:ext cx="3257238" cy="28007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CA" sz="2200" b="1"/>
              <a:t>Simple approach: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200"/>
              <a:t>lock account 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200"/>
              <a:t>lock account 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200"/>
              <a:t>check if sufficient funds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2200"/>
              <a:t>transfer cash money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200"/>
              <a:t>unlock account 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200"/>
              <a:t>unlock account 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CA" sz="22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EA1E8D9C-8075-4F71-8C03-9DEF181E4104}"/>
              </a:ext>
            </a:extLst>
          </p:cNvPr>
          <p:cNvSpPr/>
          <p:nvPr/>
        </p:nvSpPr>
        <p:spPr>
          <a:xfrm>
            <a:off x="1197801" y="5575411"/>
            <a:ext cx="64542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/>
              <a:t>Complete transfer such that all money is accounted for at all times,</a:t>
            </a:r>
          </a:p>
          <a:p>
            <a:r>
              <a:rPr lang="en-CA"/>
              <a:t>as seen by an outside process or thread.</a:t>
            </a:r>
          </a:p>
        </p:txBody>
      </p:sp>
    </p:spTree>
    <p:extLst>
      <p:ext uri="{BB962C8B-B14F-4D97-AF65-F5344CB8AC3E}">
        <p14:creationId xmlns:p14="http://schemas.microsoft.com/office/powerpoint/2010/main" val="1151814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F634F1-F05A-4917-ACA1-16DE29D6A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The Banker’s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E8BD2F2-403E-47D6-BCD8-0A18E1B90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115" y="2084779"/>
            <a:ext cx="10686011" cy="3354765"/>
          </a:xfrm>
        </p:spPr>
        <p:txBody>
          <a:bodyPr/>
          <a:lstStyle/>
          <a:p>
            <a:r>
              <a:rPr lang="en-CA" b="1"/>
              <a:t>Safe state:</a:t>
            </a:r>
            <a:r>
              <a:rPr lang="en-CA"/>
              <a:t> there are sufficient free resources for </a:t>
            </a:r>
            <a:r>
              <a:rPr lang="en-CA" b="1">
                <a:solidFill>
                  <a:schemeClr val="accent2"/>
                </a:solidFill>
              </a:rPr>
              <a:t>each process</a:t>
            </a:r>
            <a:r>
              <a:rPr lang="en-CA"/>
              <a:t> to acquire, </a:t>
            </a:r>
            <a:r>
              <a:rPr lang="en-CA" b="1">
                <a:solidFill>
                  <a:srgbClr val="7030A0"/>
                </a:solidFill>
              </a:rPr>
              <a:t>in some order</a:t>
            </a:r>
            <a:r>
              <a:rPr lang="en-CA"/>
              <a:t>, all the resources each needs to complete its tasks and release them.</a:t>
            </a:r>
          </a:p>
          <a:p>
            <a:endParaRPr lang="en-CA"/>
          </a:p>
          <a:p>
            <a:r>
              <a:rPr lang="en-CA" b="1"/>
              <a:t>Unsafe state:</a:t>
            </a:r>
            <a:r>
              <a:rPr lang="en-CA"/>
              <a:t> there may temporarily be insufficient resources to all processes to acquire all resources they need, so could lead to deadlock in the future.</a:t>
            </a:r>
          </a:p>
          <a:p>
            <a:endParaRPr lang="en-CA"/>
          </a:p>
          <a:p>
            <a:r>
              <a:rPr lang="en-CA"/>
              <a:t>As each process requests resources, they will only be granted if it leaves the system in a </a:t>
            </a:r>
            <a:r>
              <a:rPr lang="en-CA" b="1">
                <a:solidFill>
                  <a:schemeClr val="accent2"/>
                </a:solidFill>
              </a:rPr>
              <a:t>safe state afterwards</a:t>
            </a:r>
            <a:r>
              <a:rPr lang="en-CA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B45C5C1-2658-4E2C-88BC-4AD0A024E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Deadlock and Starvation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BBC921D-4A73-4276-9C0C-E7EECFDD1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30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615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79F01C-D3FC-4372-8148-5EB11D332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309" y="460274"/>
            <a:ext cx="10058400" cy="778109"/>
          </a:xfrm>
        </p:spPr>
        <p:txBody>
          <a:bodyPr/>
          <a:lstStyle/>
          <a:p>
            <a:r>
              <a:rPr lang="en-CA"/>
              <a:t>The Banker’s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A24AF19-D62F-4234-B09C-840145AC6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6498" y="1398980"/>
            <a:ext cx="10058400" cy="984885"/>
          </a:xfrm>
        </p:spPr>
        <p:txBody>
          <a:bodyPr/>
          <a:lstStyle/>
          <a:p>
            <a:r>
              <a:rPr lang="en-CA"/>
              <a:t>Imagine a banker has agreed to loan a set of customers certain sums of money.</a:t>
            </a:r>
          </a:p>
          <a:p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B94EBA8-036C-445D-8706-383C38DE8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Deadlock and Starvation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E303AD6-7302-4C7F-8501-6BD4A809A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31</a:t>
            </a:fld>
            <a:endParaRPr lang="en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1AE374E0-CBE6-4ED6-9B86-864D70089757}"/>
              </a:ext>
            </a:extLst>
          </p:cNvPr>
          <p:cNvSpPr/>
          <p:nvPr/>
        </p:nvSpPr>
        <p:spPr>
          <a:xfrm>
            <a:off x="3408218" y="1995055"/>
            <a:ext cx="4883727" cy="18080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742950" lvl="1" indent="-28575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en-US" sz="2000" kern="0">
                <a:solidFill>
                  <a:srgbClr val="000000"/>
                </a:solidFill>
                <a:latin typeface="Arial" panose="020B0604020202020204" pitchFamily="34" charset="0"/>
                <a:cs typeface="Arial"/>
              </a:rPr>
              <a:t>Customer</a:t>
            </a:r>
            <a:r>
              <a:rPr lang="en-US" altLang="en-US" sz="2000" kern="0">
                <a:solidFill>
                  <a:srgbClr val="FF0000"/>
                </a:solidFill>
                <a:latin typeface="Arial" panose="020B0604020202020204" pitchFamily="34" charset="0"/>
                <a:cs typeface="Arial"/>
              </a:rPr>
              <a:t> A</a:t>
            </a:r>
            <a:r>
              <a:rPr lang="en-US" altLang="en-US" sz="2000" kern="0">
                <a:solidFill>
                  <a:srgbClr val="000000"/>
                </a:solidFill>
                <a:latin typeface="Arial" panose="020B0604020202020204" pitchFamily="34" charset="0"/>
                <a:cs typeface="Arial"/>
              </a:rPr>
              <a:t> can borrow $</a:t>
            </a:r>
            <a:r>
              <a:rPr lang="en-US" altLang="en-US" sz="2000" kern="0">
                <a:solidFill>
                  <a:srgbClr val="3333CC"/>
                </a:solidFill>
                <a:latin typeface="Arial" panose="020B0604020202020204" pitchFamily="34" charset="0"/>
                <a:cs typeface="Arial"/>
              </a:rPr>
              <a:t>6,000</a:t>
            </a:r>
            <a:r>
              <a:rPr lang="en-US" altLang="en-US" sz="2000" kern="0">
                <a:solidFill>
                  <a:srgbClr val="000000"/>
                </a:solidFill>
                <a:latin typeface="Arial" panose="020B0604020202020204" pitchFamily="34" charset="0"/>
                <a:cs typeface="Arial"/>
              </a:rPr>
              <a:t> </a:t>
            </a:r>
          </a:p>
          <a:p>
            <a:pPr marL="742950" lvl="1" indent="-28575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en-US" sz="2000" kern="0">
                <a:solidFill>
                  <a:srgbClr val="000000"/>
                </a:solidFill>
                <a:latin typeface="Arial" panose="020B0604020202020204" pitchFamily="34" charset="0"/>
                <a:cs typeface="Arial"/>
              </a:rPr>
              <a:t>Customer</a:t>
            </a:r>
            <a:r>
              <a:rPr lang="en-US" altLang="en-US" sz="2000" kern="0">
                <a:solidFill>
                  <a:srgbClr val="FF0000"/>
                </a:solidFill>
                <a:latin typeface="Arial" panose="020B0604020202020204" pitchFamily="34" charset="0"/>
                <a:cs typeface="Arial"/>
              </a:rPr>
              <a:t> B</a:t>
            </a:r>
            <a:r>
              <a:rPr lang="en-US" altLang="en-US" sz="2000" kern="0">
                <a:solidFill>
                  <a:srgbClr val="000000"/>
                </a:solidFill>
                <a:latin typeface="Arial" panose="020B0604020202020204" pitchFamily="34" charset="0"/>
                <a:cs typeface="Arial"/>
              </a:rPr>
              <a:t> can borrow $</a:t>
            </a:r>
            <a:r>
              <a:rPr lang="en-US" altLang="en-US" sz="2000" kern="0">
                <a:solidFill>
                  <a:srgbClr val="3333CC"/>
                </a:solidFill>
                <a:latin typeface="Arial" panose="020B0604020202020204" pitchFamily="34" charset="0"/>
                <a:cs typeface="Arial"/>
              </a:rPr>
              <a:t>5,000</a:t>
            </a:r>
            <a:r>
              <a:rPr lang="en-US" altLang="en-US" sz="2000" kern="0">
                <a:solidFill>
                  <a:srgbClr val="000000"/>
                </a:solidFill>
                <a:latin typeface="Arial" panose="020B0604020202020204" pitchFamily="34" charset="0"/>
                <a:cs typeface="Arial"/>
              </a:rPr>
              <a:t> </a:t>
            </a:r>
          </a:p>
          <a:p>
            <a:pPr marL="742950" lvl="1" indent="-28575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en-US" sz="2000" kern="0">
                <a:solidFill>
                  <a:srgbClr val="000000"/>
                </a:solidFill>
                <a:latin typeface="Arial" panose="020B0604020202020204" pitchFamily="34" charset="0"/>
                <a:cs typeface="Arial"/>
              </a:rPr>
              <a:t>Customer</a:t>
            </a:r>
            <a:r>
              <a:rPr lang="en-US" altLang="en-US" sz="2000" kern="0">
                <a:solidFill>
                  <a:srgbClr val="FF0000"/>
                </a:solidFill>
                <a:latin typeface="Arial" panose="020B0604020202020204" pitchFamily="34" charset="0"/>
                <a:cs typeface="Arial"/>
              </a:rPr>
              <a:t> C</a:t>
            </a:r>
            <a:r>
              <a:rPr lang="en-US" altLang="en-US" sz="2000" kern="0">
                <a:solidFill>
                  <a:srgbClr val="000000"/>
                </a:solidFill>
                <a:latin typeface="Arial" panose="020B0604020202020204" pitchFamily="34" charset="0"/>
                <a:cs typeface="Arial"/>
              </a:rPr>
              <a:t> can borrow $</a:t>
            </a:r>
            <a:r>
              <a:rPr lang="en-US" altLang="en-US" sz="2000" kern="0">
                <a:solidFill>
                  <a:srgbClr val="3333CC"/>
                </a:solidFill>
                <a:latin typeface="Arial" panose="020B0604020202020204" pitchFamily="34" charset="0"/>
                <a:cs typeface="Arial"/>
              </a:rPr>
              <a:t>4,000</a:t>
            </a:r>
            <a:endParaRPr lang="en-US" altLang="en-US" sz="2000" kern="0">
              <a:solidFill>
                <a:srgbClr val="000000"/>
              </a:solidFill>
              <a:latin typeface="Arial" panose="020B0604020202020204" pitchFamily="34" charset="0"/>
              <a:cs typeface="Arial"/>
            </a:endParaRPr>
          </a:p>
          <a:p>
            <a:pPr marL="742950" lvl="1" indent="-28575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en-US" sz="2000" kern="0">
                <a:solidFill>
                  <a:srgbClr val="000000"/>
                </a:solidFill>
                <a:latin typeface="Arial" panose="020B0604020202020204" pitchFamily="34" charset="0"/>
                <a:cs typeface="Arial"/>
              </a:rPr>
              <a:t>Customer</a:t>
            </a:r>
            <a:r>
              <a:rPr lang="en-US" altLang="en-US" sz="2000" kern="0">
                <a:solidFill>
                  <a:srgbClr val="FF0000"/>
                </a:solidFill>
                <a:latin typeface="Arial" panose="020B0604020202020204" pitchFamily="34" charset="0"/>
                <a:cs typeface="Arial"/>
              </a:rPr>
              <a:t> D</a:t>
            </a:r>
            <a:r>
              <a:rPr lang="en-US" altLang="en-US" sz="2000" kern="0">
                <a:solidFill>
                  <a:srgbClr val="000000"/>
                </a:solidFill>
                <a:latin typeface="Arial" panose="020B0604020202020204" pitchFamily="34" charset="0"/>
                <a:cs typeface="Arial"/>
              </a:rPr>
              <a:t> can borrow $</a:t>
            </a:r>
            <a:r>
              <a:rPr lang="en-US" altLang="en-US" sz="2000" kern="0">
                <a:solidFill>
                  <a:srgbClr val="3333CC"/>
                </a:solidFill>
                <a:latin typeface="Arial" panose="020B0604020202020204" pitchFamily="34" charset="0"/>
                <a:cs typeface="Arial"/>
              </a:rPr>
              <a:t>7,000</a:t>
            </a:r>
            <a:endParaRPr lang="en-CA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C1137BE7-F66C-43AA-91FD-5E35035ACDAF}"/>
              </a:ext>
            </a:extLst>
          </p:cNvPr>
          <p:cNvSpPr txBox="1">
            <a:spLocks/>
          </p:cNvSpPr>
          <p:nvPr/>
        </p:nvSpPr>
        <p:spPr>
          <a:xfrm>
            <a:off x="630183" y="4220360"/>
            <a:ext cx="11718175" cy="2169825"/>
          </a:xfrm>
          <a:prstGeom prst="rect">
            <a:avLst/>
          </a:prstGeom>
          <a:noFill/>
        </p:spPr>
        <p:txBody>
          <a:bodyPr vert="horz" wrap="square" lIns="0" tIns="45720" rIns="0" bIns="4572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/>
              <a:t>Each customer has declared in advance the money (resources) he/she needs.</a:t>
            </a:r>
          </a:p>
          <a:p>
            <a:r>
              <a:rPr lang="en-CA"/>
              <a:t>It is assumed each customer will borrow all the money at some point, and pay it all back at some point.</a:t>
            </a:r>
          </a:p>
          <a:p>
            <a:r>
              <a:rPr lang="en-CA"/>
              <a:t>Banks never have ALL the money they lend.  In this case, the bank has </a:t>
            </a:r>
            <a:r>
              <a:rPr lang="en-CA" b="1">
                <a:solidFill>
                  <a:schemeClr val="accent2"/>
                </a:solidFill>
              </a:rPr>
              <a:t>$10k </a:t>
            </a:r>
            <a:r>
              <a:rPr lang="en-CA"/>
              <a:t>on hand.</a:t>
            </a:r>
          </a:p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125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79F01C-D3FC-4372-8148-5EB11D332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451" y="727538"/>
            <a:ext cx="10058400" cy="778109"/>
          </a:xfrm>
        </p:spPr>
        <p:txBody>
          <a:bodyPr/>
          <a:lstStyle/>
          <a:p>
            <a:r>
              <a:rPr lang="en-CA"/>
              <a:t>The Banker’s Algorithm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B94EBA8-036C-445D-8706-383C38DE8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Deadlock and Starvation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E303AD6-7302-4C7F-8501-6BD4A809A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32</a:t>
            </a:fld>
            <a:endParaRPr lang="en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1AE374E0-CBE6-4ED6-9B86-864D70089757}"/>
              </a:ext>
            </a:extLst>
          </p:cNvPr>
          <p:cNvSpPr/>
          <p:nvPr/>
        </p:nvSpPr>
        <p:spPr>
          <a:xfrm>
            <a:off x="512617" y="1971032"/>
            <a:ext cx="4883727" cy="18080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742950" lvl="1" indent="-28575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en-US" sz="2000" kern="0">
                <a:solidFill>
                  <a:srgbClr val="000000"/>
                </a:solidFill>
                <a:latin typeface="Arial" panose="020B0604020202020204" pitchFamily="34" charset="0"/>
                <a:cs typeface="Arial"/>
              </a:rPr>
              <a:t>Customer</a:t>
            </a:r>
            <a:r>
              <a:rPr lang="en-US" altLang="en-US" sz="2000" kern="0">
                <a:solidFill>
                  <a:srgbClr val="FF0000"/>
                </a:solidFill>
                <a:latin typeface="Arial" panose="020B0604020202020204" pitchFamily="34" charset="0"/>
                <a:cs typeface="Arial"/>
              </a:rPr>
              <a:t> A</a:t>
            </a:r>
            <a:r>
              <a:rPr lang="en-US" altLang="en-US" sz="2000" kern="0">
                <a:solidFill>
                  <a:srgbClr val="000000"/>
                </a:solidFill>
                <a:latin typeface="Arial" panose="020B0604020202020204" pitchFamily="34" charset="0"/>
                <a:cs typeface="Arial"/>
              </a:rPr>
              <a:t> can borrow $</a:t>
            </a:r>
            <a:r>
              <a:rPr lang="en-US" altLang="en-US" sz="2000" kern="0">
                <a:solidFill>
                  <a:srgbClr val="3333CC"/>
                </a:solidFill>
                <a:latin typeface="Arial" panose="020B0604020202020204" pitchFamily="34" charset="0"/>
                <a:cs typeface="Arial"/>
              </a:rPr>
              <a:t>6,000</a:t>
            </a:r>
            <a:r>
              <a:rPr lang="en-US" altLang="en-US" sz="2000" kern="0">
                <a:solidFill>
                  <a:srgbClr val="000000"/>
                </a:solidFill>
                <a:latin typeface="Arial" panose="020B0604020202020204" pitchFamily="34" charset="0"/>
                <a:cs typeface="Arial"/>
              </a:rPr>
              <a:t> </a:t>
            </a:r>
          </a:p>
          <a:p>
            <a:pPr marL="742950" lvl="1" indent="-28575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en-US" sz="2000" kern="0">
                <a:solidFill>
                  <a:srgbClr val="000000"/>
                </a:solidFill>
                <a:latin typeface="Arial" panose="020B0604020202020204" pitchFamily="34" charset="0"/>
                <a:cs typeface="Arial"/>
              </a:rPr>
              <a:t>Customer</a:t>
            </a:r>
            <a:r>
              <a:rPr lang="en-US" altLang="en-US" sz="2000" kern="0">
                <a:solidFill>
                  <a:srgbClr val="FF0000"/>
                </a:solidFill>
                <a:latin typeface="Arial" panose="020B0604020202020204" pitchFamily="34" charset="0"/>
                <a:cs typeface="Arial"/>
              </a:rPr>
              <a:t> B</a:t>
            </a:r>
            <a:r>
              <a:rPr lang="en-US" altLang="en-US" sz="2000" kern="0">
                <a:solidFill>
                  <a:srgbClr val="000000"/>
                </a:solidFill>
                <a:latin typeface="Arial" panose="020B0604020202020204" pitchFamily="34" charset="0"/>
                <a:cs typeface="Arial"/>
              </a:rPr>
              <a:t> can borrow $</a:t>
            </a:r>
            <a:r>
              <a:rPr lang="en-US" altLang="en-US" sz="2000" kern="0">
                <a:solidFill>
                  <a:srgbClr val="3333CC"/>
                </a:solidFill>
                <a:latin typeface="Arial" panose="020B0604020202020204" pitchFamily="34" charset="0"/>
                <a:cs typeface="Arial"/>
              </a:rPr>
              <a:t>5,000</a:t>
            </a:r>
            <a:r>
              <a:rPr lang="en-US" altLang="en-US" sz="2000" kern="0">
                <a:solidFill>
                  <a:srgbClr val="000000"/>
                </a:solidFill>
                <a:latin typeface="Arial" panose="020B0604020202020204" pitchFamily="34" charset="0"/>
                <a:cs typeface="Arial"/>
              </a:rPr>
              <a:t> </a:t>
            </a:r>
          </a:p>
          <a:p>
            <a:pPr marL="742950" lvl="1" indent="-28575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en-US" sz="2000" kern="0">
                <a:solidFill>
                  <a:srgbClr val="000000"/>
                </a:solidFill>
                <a:latin typeface="Arial" panose="020B0604020202020204" pitchFamily="34" charset="0"/>
                <a:cs typeface="Arial"/>
              </a:rPr>
              <a:t>Customer</a:t>
            </a:r>
            <a:r>
              <a:rPr lang="en-US" altLang="en-US" sz="2000" kern="0">
                <a:solidFill>
                  <a:srgbClr val="FF0000"/>
                </a:solidFill>
                <a:latin typeface="Arial" panose="020B0604020202020204" pitchFamily="34" charset="0"/>
                <a:cs typeface="Arial"/>
              </a:rPr>
              <a:t> C</a:t>
            </a:r>
            <a:r>
              <a:rPr lang="en-US" altLang="en-US" sz="2000" kern="0">
                <a:solidFill>
                  <a:srgbClr val="000000"/>
                </a:solidFill>
                <a:latin typeface="Arial" panose="020B0604020202020204" pitchFamily="34" charset="0"/>
                <a:cs typeface="Arial"/>
              </a:rPr>
              <a:t> can borrow $</a:t>
            </a:r>
            <a:r>
              <a:rPr lang="en-US" altLang="en-US" sz="2000" kern="0">
                <a:solidFill>
                  <a:srgbClr val="3333CC"/>
                </a:solidFill>
                <a:latin typeface="Arial" panose="020B0604020202020204" pitchFamily="34" charset="0"/>
                <a:cs typeface="Arial"/>
              </a:rPr>
              <a:t>4,000</a:t>
            </a:r>
            <a:endParaRPr lang="en-US" altLang="en-US" sz="2000" kern="0">
              <a:solidFill>
                <a:srgbClr val="000000"/>
              </a:solidFill>
              <a:latin typeface="Arial" panose="020B0604020202020204" pitchFamily="34" charset="0"/>
              <a:cs typeface="Arial"/>
            </a:endParaRPr>
          </a:p>
          <a:p>
            <a:pPr marL="742950" lvl="1" indent="-28575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en-US" sz="2000" kern="0">
                <a:solidFill>
                  <a:srgbClr val="000000"/>
                </a:solidFill>
                <a:latin typeface="Arial" panose="020B0604020202020204" pitchFamily="34" charset="0"/>
                <a:cs typeface="Arial"/>
              </a:rPr>
              <a:t>Customer</a:t>
            </a:r>
            <a:r>
              <a:rPr lang="en-US" altLang="en-US" sz="2000" kern="0">
                <a:solidFill>
                  <a:srgbClr val="FF0000"/>
                </a:solidFill>
                <a:latin typeface="Arial" panose="020B0604020202020204" pitchFamily="34" charset="0"/>
                <a:cs typeface="Arial"/>
              </a:rPr>
              <a:t> D</a:t>
            </a:r>
            <a:r>
              <a:rPr lang="en-US" altLang="en-US" sz="2000" kern="0">
                <a:solidFill>
                  <a:srgbClr val="000000"/>
                </a:solidFill>
                <a:latin typeface="Arial" panose="020B0604020202020204" pitchFamily="34" charset="0"/>
                <a:cs typeface="Arial"/>
              </a:rPr>
              <a:t> can borrow $</a:t>
            </a:r>
            <a:r>
              <a:rPr lang="en-US" altLang="en-US" sz="2000" kern="0">
                <a:solidFill>
                  <a:srgbClr val="3333CC"/>
                </a:solidFill>
                <a:latin typeface="Arial" panose="020B0604020202020204" pitchFamily="34" charset="0"/>
                <a:cs typeface="Arial"/>
              </a:rPr>
              <a:t>7,000</a:t>
            </a:r>
            <a:endParaRPr lang="en-CA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16519FA5-A9B2-4F15-9B42-B7D6ED892A74}"/>
              </a:ext>
            </a:extLst>
          </p:cNvPr>
          <p:cNvSpPr txBox="1">
            <a:spLocks/>
          </p:cNvSpPr>
          <p:nvPr/>
        </p:nvSpPr>
        <p:spPr>
          <a:xfrm>
            <a:off x="5727386" y="2257177"/>
            <a:ext cx="6226629" cy="1107996"/>
          </a:xfrm>
          <a:prstGeom prst="rect">
            <a:avLst/>
          </a:prstGeom>
          <a:noFill/>
        </p:spPr>
        <p:txBody>
          <a:bodyPr vert="horz" wrap="square" lIns="0" tIns="45720" rIns="0" bIns="4572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200"/>
              <a:t>We begin in a safe state, since $10k &gt; $7k, so </a:t>
            </a:r>
            <a:r>
              <a:rPr lang="en-CA" sz="2200" b="1">
                <a:solidFill>
                  <a:schemeClr val="accent2"/>
                </a:solidFill>
              </a:rPr>
              <a:t>there exists an order</a:t>
            </a:r>
            <a:r>
              <a:rPr lang="en-CA" sz="2200"/>
              <a:t> where everyone can take out and pay back their loan.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2E9EDC51-F255-4C1F-9DFC-8D224EB13E05}"/>
              </a:ext>
            </a:extLst>
          </p:cNvPr>
          <p:cNvSpPr/>
          <p:nvPr/>
        </p:nvSpPr>
        <p:spPr>
          <a:xfrm>
            <a:off x="599090" y="4566433"/>
            <a:ext cx="1114622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en-US" sz="2200" kern="0">
                <a:solidFill>
                  <a:srgbClr val="000000"/>
                </a:solidFill>
                <a:cs typeface="Arial"/>
              </a:rPr>
              <a:t>When a customer </a:t>
            </a:r>
            <a:r>
              <a:rPr lang="en-US" altLang="en-US" sz="2200" kern="0">
                <a:solidFill>
                  <a:srgbClr val="3333CC"/>
                </a:solidFill>
                <a:cs typeface="Arial"/>
              </a:rPr>
              <a:t>requests</a:t>
            </a:r>
            <a:r>
              <a:rPr lang="en-US" altLang="en-US" sz="2200" kern="0">
                <a:solidFill>
                  <a:srgbClr val="000000"/>
                </a:solidFill>
                <a:cs typeface="Arial"/>
              </a:rPr>
              <a:t> some of their loan, the bank manager only</a:t>
            </a:r>
            <a:r>
              <a:rPr lang="en-US" altLang="en-US" sz="2200" kern="0">
                <a:solidFill>
                  <a:srgbClr val="3333CC"/>
                </a:solidFill>
                <a:cs typeface="Arial"/>
              </a:rPr>
              <a:t> permits</a:t>
            </a:r>
            <a:r>
              <a:rPr lang="en-US" altLang="en-US" sz="2200" kern="0">
                <a:solidFill>
                  <a:srgbClr val="000000"/>
                </a:solidFill>
                <a:cs typeface="Arial"/>
              </a:rPr>
              <a:t> the withdrawal provided the bank would </a:t>
            </a:r>
            <a:r>
              <a:rPr lang="en-US" altLang="en-US" sz="2200" kern="0">
                <a:solidFill>
                  <a:srgbClr val="3333CC"/>
                </a:solidFill>
                <a:cs typeface="Arial"/>
              </a:rPr>
              <a:t>be left in a `safe state’</a:t>
            </a:r>
            <a:r>
              <a:rPr lang="en-US" altLang="en-US" sz="2200" kern="0">
                <a:solidFill>
                  <a:srgbClr val="000000"/>
                </a:solidFill>
                <a:cs typeface="Arial"/>
              </a:rPr>
              <a:t>.  This leaves all customers with the </a:t>
            </a:r>
            <a:r>
              <a:rPr lang="en-US" altLang="en-US" sz="2200" i="1" kern="0">
                <a:solidFill>
                  <a:srgbClr val="000000"/>
                </a:solidFill>
                <a:cs typeface="Arial"/>
              </a:rPr>
              <a:t>possibility</a:t>
            </a:r>
            <a:r>
              <a:rPr lang="en-US" altLang="en-US" sz="2200" kern="0">
                <a:solidFill>
                  <a:srgbClr val="000000"/>
                </a:solidFill>
                <a:cs typeface="Arial"/>
              </a:rPr>
              <a:t> of receiving the remainder at any given time.</a:t>
            </a:r>
          </a:p>
        </p:txBody>
      </p:sp>
    </p:spTree>
    <p:extLst>
      <p:ext uri="{BB962C8B-B14F-4D97-AF65-F5344CB8AC3E}">
        <p14:creationId xmlns:p14="http://schemas.microsoft.com/office/powerpoint/2010/main" val="98043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B94EBA8-036C-445D-8706-383C38DE8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Deadlock and Starvation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E303AD6-7302-4C7F-8501-6BD4A809A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33</a:t>
            </a:fld>
            <a:endParaRPr lang="en-CA"/>
          </a:p>
        </p:txBody>
      </p:sp>
      <p:sp>
        <p:nvSpPr>
          <p:cNvPr id="8" name="AutoShape 21">
            <a:extLst>
              <a:ext uri="{FF2B5EF4-FFF2-40B4-BE49-F238E27FC236}">
                <a16:creationId xmlns:a16="http://schemas.microsoft.com/office/drawing/2014/main" xmlns="" id="{9DC6A876-EFAC-4E4B-AE41-52AE13BB78BD}"/>
              </a:ext>
            </a:extLst>
          </p:cNvPr>
          <p:cNvSpPr>
            <a:spLocks/>
          </p:cNvSpPr>
          <p:nvPr/>
        </p:nvSpPr>
        <p:spPr bwMode="auto">
          <a:xfrm>
            <a:off x="1028618" y="1149515"/>
            <a:ext cx="1701800" cy="869950"/>
          </a:xfrm>
          <a:prstGeom prst="borderCallout2">
            <a:avLst>
              <a:gd name="adj1" fmla="val 13139"/>
              <a:gd name="adj2" fmla="val 105139"/>
              <a:gd name="adj3" fmla="val 13139"/>
              <a:gd name="adj4" fmla="val 110815"/>
              <a:gd name="adj5" fmla="val 28282"/>
              <a:gd name="adj6" fmla="val 131157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CA" altLang="en-US" sz="1200">
                <a:latin typeface="Arial" panose="020B0604020202020204" pitchFamily="34" charset="0"/>
              </a:rPr>
              <a:t>Starting point, bank can lend </a:t>
            </a:r>
            <a:r>
              <a:rPr lang="en-CA" altLang="en-US" sz="1200" u="sng">
                <a:latin typeface="Arial" panose="020B0604020202020204" pitchFamily="34" charset="0"/>
              </a:rPr>
              <a:t>each</a:t>
            </a:r>
            <a:r>
              <a:rPr lang="en-CA" altLang="en-US" sz="1200">
                <a:latin typeface="Arial" panose="020B0604020202020204" pitchFamily="34" charset="0"/>
              </a:rPr>
              <a:t> customer their </a:t>
            </a:r>
            <a:r>
              <a:rPr lang="en-CA" altLang="en-US" sz="1200" u="sng">
                <a:latin typeface="Arial" panose="020B0604020202020204" pitchFamily="34" charset="0"/>
              </a:rPr>
              <a:t>full</a:t>
            </a:r>
            <a:r>
              <a:rPr lang="en-CA" altLang="en-US" sz="1200">
                <a:latin typeface="Arial" panose="020B0604020202020204" pitchFamily="34" charset="0"/>
              </a:rPr>
              <a:t> agreed amount</a:t>
            </a:r>
          </a:p>
        </p:txBody>
      </p:sp>
      <p:sp>
        <p:nvSpPr>
          <p:cNvPr id="9" name="Text Box 26">
            <a:extLst>
              <a:ext uri="{FF2B5EF4-FFF2-40B4-BE49-F238E27FC236}">
                <a16:creationId xmlns:a16="http://schemas.microsoft.com/office/drawing/2014/main" xmlns="" id="{9EAB2D07-6F6A-471A-B4A6-26247D9730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9543" y="2506828"/>
            <a:ext cx="877888" cy="257175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CA" altLang="en-US" sz="1000" b="1"/>
              <a:t>Free $10k</a:t>
            </a:r>
          </a:p>
        </p:txBody>
      </p:sp>
      <p:graphicFrame>
        <p:nvGraphicFramePr>
          <p:cNvPr id="11" name="Group 27">
            <a:extLst>
              <a:ext uri="{FF2B5EF4-FFF2-40B4-BE49-F238E27FC236}">
                <a16:creationId xmlns:a16="http://schemas.microsoft.com/office/drawing/2014/main" xmlns="" id="{E5E22DDA-42FC-4EBB-8BEA-2FF5E50856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6973264"/>
              </p:ext>
            </p:extLst>
          </p:nvPr>
        </p:nvGraphicFramePr>
        <p:xfrm>
          <a:off x="3278106" y="1227303"/>
          <a:ext cx="1030287" cy="1219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460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1591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58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5C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D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5C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D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5C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D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5C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D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3" name="Text Box 49">
            <a:extLst>
              <a:ext uri="{FF2B5EF4-FFF2-40B4-BE49-F238E27FC236}">
                <a16:creationId xmlns:a16="http://schemas.microsoft.com/office/drawing/2014/main" xmlns="" id="{C07C7682-06F9-4832-B016-329D9943A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3543" y="962190"/>
            <a:ext cx="4889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000" b="1"/>
              <a:t>Has</a:t>
            </a:r>
          </a:p>
        </p:txBody>
      </p:sp>
      <p:sp>
        <p:nvSpPr>
          <p:cNvPr id="14" name="Text Box 50">
            <a:extLst>
              <a:ext uri="{FF2B5EF4-FFF2-40B4-BE49-F238E27FC236}">
                <a16:creationId xmlns:a16="http://schemas.microsoft.com/office/drawing/2014/main" xmlns="" id="{0E60CEA2-0C24-4B88-9752-686EC1E509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5806" y="966953"/>
            <a:ext cx="4905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000" b="1"/>
              <a:t>Max</a:t>
            </a:r>
          </a:p>
        </p:txBody>
      </p:sp>
      <p:sp>
        <p:nvSpPr>
          <p:cNvPr id="36" name="Text Box 31">
            <a:extLst>
              <a:ext uri="{FF2B5EF4-FFF2-40B4-BE49-F238E27FC236}">
                <a16:creationId xmlns:a16="http://schemas.microsoft.com/office/drawing/2014/main" xmlns="" id="{4554906A-FD43-49D7-9D86-0A507230E8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9595" y="2483160"/>
            <a:ext cx="877888" cy="257175"/>
          </a:xfrm>
          <a:prstGeom prst="rect">
            <a:avLst/>
          </a:prstGeom>
          <a:solidFill>
            <a:srgbClr val="CCFFCC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cs typeface="Arial" panose="020B0604020202020204" pitchFamily="34" charset="0"/>
              </a:rPr>
              <a:t>Free $8k</a:t>
            </a:r>
          </a:p>
        </p:txBody>
      </p:sp>
      <p:graphicFrame>
        <p:nvGraphicFramePr>
          <p:cNvPr id="37" name="Group 32">
            <a:extLst>
              <a:ext uri="{FF2B5EF4-FFF2-40B4-BE49-F238E27FC236}">
                <a16:creationId xmlns:a16="http://schemas.microsoft.com/office/drawing/2014/main" xmlns="" id="{4D9FE712-3CCF-46E5-ADCE-DA330D6F33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3297357"/>
              </p:ext>
            </p:extLst>
          </p:nvPr>
        </p:nvGraphicFramePr>
        <p:xfrm>
          <a:off x="5367833" y="1203635"/>
          <a:ext cx="1133475" cy="1219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460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587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5C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D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00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5C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D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84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5C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D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00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5C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D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38" name="Text Box 54">
            <a:extLst>
              <a:ext uri="{FF2B5EF4-FFF2-40B4-BE49-F238E27FC236}">
                <a16:creationId xmlns:a16="http://schemas.microsoft.com/office/drawing/2014/main" xmlns="" id="{7B2B78AA-26A7-4263-BFC5-CFEC0BF22E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3270" y="938522"/>
            <a:ext cx="4889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cs typeface="Arial" panose="020B0604020202020204" pitchFamily="34" charset="0"/>
              </a:rPr>
              <a:t>Has</a:t>
            </a:r>
          </a:p>
        </p:txBody>
      </p:sp>
      <p:sp>
        <p:nvSpPr>
          <p:cNvPr id="39" name="Text Box 55">
            <a:extLst>
              <a:ext uri="{FF2B5EF4-FFF2-40B4-BE49-F238E27FC236}">
                <a16:creationId xmlns:a16="http://schemas.microsoft.com/office/drawing/2014/main" xmlns="" id="{3C546F66-BD0F-4002-87C7-47BEE0EC3C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5533" y="943285"/>
            <a:ext cx="4905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cs typeface="Arial" panose="020B0604020202020204" pitchFamily="34" charset="0"/>
              </a:rPr>
              <a:t>Max</a:t>
            </a:r>
          </a:p>
        </p:txBody>
      </p:sp>
      <p:sp>
        <p:nvSpPr>
          <p:cNvPr id="40" name="Line 57">
            <a:extLst>
              <a:ext uri="{FF2B5EF4-FFF2-40B4-BE49-F238E27FC236}">
                <a16:creationId xmlns:a16="http://schemas.microsoft.com/office/drawing/2014/main" xmlns="" id="{124818ED-4B28-464A-BE1C-243BF9DE3AB0}"/>
              </a:ext>
            </a:extLst>
          </p:cNvPr>
          <p:cNvSpPr>
            <a:spLocks noChangeShapeType="1"/>
          </p:cNvSpPr>
          <p:nvPr/>
        </p:nvSpPr>
        <p:spPr bwMode="auto">
          <a:xfrm>
            <a:off x="4528045" y="1386197"/>
            <a:ext cx="655638" cy="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 Box 58">
            <a:extLst>
              <a:ext uri="{FF2B5EF4-FFF2-40B4-BE49-F238E27FC236}">
                <a16:creationId xmlns:a16="http://schemas.microsoft.com/office/drawing/2014/main" xmlns="" id="{1C7312B5-4E1A-4F2A-A014-DB819B05CB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7708" y="1133785"/>
            <a:ext cx="10652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cs typeface="Arial" panose="020B0604020202020204" pitchFamily="34" charset="0"/>
              </a:rPr>
              <a:t>Request $2k</a:t>
            </a:r>
          </a:p>
        </p:txBody>
      </p:sp>
      <p:sp>
        <p:nvSpPr>
          <p:cNvPr id="42" name="AutoShape 59">
            <a:extLst>
              <a:ext uri="{FF2B5EF4-FFF2-40B4-BE49-F238E27FC236}">
                <a16:creationId xmlns:a16="http://schemas.microsoft.com/office/drawing/2014/main" xmlns="" id="{B01ED2F5-F1F2-481A-8FBD-911523E4F28F}"/>
              </a:ext>
            </a:extLst>
          </p:cNvPr>
          <p:cNvSpPr>
            <a:spLocks/>
          </p:cNvSpPr>
          <p:nvPr/>
        </p:nvSpPr>
        <p:spPr bwMode="auto">
          <a:xfrm>
            <a:off x="1454336" y="138197"/>
            <a:ext cx="2638425" cy="813148"/>
          </a:xfrm>
          <a:prstGeom prst="borderCallout2">
            <a:avLst>
              <a:gd name="adj1" fmla="val 14411"/>
              <a:gd name="adj2" fmla="val 101471"/>
              <a:gd name="adj3" fmla="val 14411"/>
              <a:gd name="adj4" fmla="val 111472"/>
              <a:gd name="adj5" fmla="val 127556"/>
              <a:gd name="adj6" fmla="val 128043"/>
            </a:avLst>
          </a:prstGeom>
          <a:solidFill>
            <a:srgbClr val="FFCC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alt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Granted as this leaves $8k and requester </a:t>
            </a:r>
            <a:r>
              <a:rPr kumimoji="0" lang="en-CA" altLang="en-US" sz="1200" b="1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kumimoji="0" lang="en-CA" alt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could ask for $4k </a:t>
            </a:r>
            <a:r>
              <a:rPr kumimoji="0" lang="en-CA" alt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more to complete loan then return it</a:t>
            </a:r>
            <a:br>
              <a:rPr kumimoji="0" lang="en-CA" alt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CA" altLang="en-US" sz="1200" b="0" i="0" u="none" strike="noStrike" kern="0" cap="none" spc="0" normalizeH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(i.e. a safe state)</a:t>
            </a:r>
            <a:endParaRPr kumimoji="0" lang="en-CA" alt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ext Box 60">
            <a:extLst>
              <a:ext uri="{FF2B5EF4-FFF2-40B4-BE49-F238E27FC236}">
                <a16:creationId xmlns:a16="http://schemas.microsoft.com/office/drawing/2014/main" xmlns="" id="{49B2F2D5-6A3F-4BA7-BF40-6DD1D577C7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6497" y="2462379"/>
            <a:ext cx="877887" cy="257175"/>
          </a:xfrm>
          <a:prstGeom prst="rect">
            <a:avLst/>
          </a:prstGeom>
          <a:solidFill>
            <a:srgbClr val="CCFFCC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cs typeface="Arial" panose="020B0604020202020204" pitchFamily="34" charset="0"/>
              </a:rPr>
              <a:t>Free $6k</a:t>
            </a:r>
          </a:p>
        </p:txBody>
      </p:sp>
      <p:graphicFrame>
        <p:nvGraphicFramePr>
          <p:cNvPr id="51" name="Group 61">
            <a:extLst>
              <a:ext uri="{FF2B5EF4-FFF2-40B4-BE49-F238E27FC236}">
                <a16:creationId xmlns:a16="http://schemas.microsoft.com/office/drawing/2014/main" xmlns="" id="{DF2B3384-1718-48A3-B5D8-9A81751247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5124285"/>
              </p:ext>
            </p:extLst>
          </p:nvPr>
        </p:nvGraphicFramePr>
        <p:xfrm>
          <a:off x="7474734" y="1182854"/>
          <a:ext cx="1133475" cy="1219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460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587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5C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D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00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5C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D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84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5C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D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00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5C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D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52" name="Text Box 83">
            <a:extLst>
              <a:ext uri="{FF2B5EF4-FFF2-40B4-BE49-F238E27FC236}">
                <a16:creationId xmlns:a16="http://schemas.microsoft.com/office/drawing/2014/main" xmlns="" id="{30D1AFA4-60C0-4E0B-98FA-BCA721FF56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0172" y="917741"/>
            <a:ext cx="4889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cs typeface="Arial" panose="020B0604020202020204" pitchFamily="34" charset="0"/>
              </a:rPr>
              <a:t>Has</a:t>
            </a:r>
          </a:p>
        </p:txBody>
      </p:sp>
      <p:sp>
        <p:nvSpPr>
          <p:cNvPr id="53" name="Text Box 84">
            <a:extLst>
              <a:ext uri="{FF2B5EF4-FFF2-40B4-BE49-F238E27FC236}">
                <a16:creationId xmlns:a16="http://schemas.microsoft.com/office/drawing/2014/main" xmlns="" id="{320BDBD5-26BE-4830-A0CC-E922146C42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2434" y="922504"/>
            <a:ext cx="4905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cs typeface="Arial" panose="020B0604020202020204" pitchFamily="34" charset="0"/>
              </a:rPr>
              <a:t>Max</a:t>
            </a:r>
          </a:p>
        </p:txBody>
      </p:sp>
      <p:sp>
        <p:nvSpPr>
          <p:cNvPr id="54" name="Line 86">
            <a:extLst>
              <a:ext uri="{FF2B5EF4-FFF2-40B4-BE49-F238E27FC236}">
                <a16:creationId xmlns:a16="http://schemas.microsoft.com/office/drawing/2014/main" xmlns="" id="{49DA6266-8EAB-4650-A843-F32A7B98195C}"/>
              </a:ext>
            </a:extLst>
          </p:cNvPr>
          <p:cNvSpPr>
            <a:spLocks noChangeShapeType="1"/>
          </p:cNvSpPr>
          <p:nvPr/>
        </p:nvSpPr>
        <p:spPr bwMode="auto">
          <a:xfrm>
            <a:off x="6634947" y="1641352"/>
            <a:ext cx="655637" cy="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55" name="Text Box 87">
            <a:extLst>
              <a:ext uri="{FF2B5EF4-FFF2-40B4-BE49-F238E27FC236}">
                <a16:creationId xmlns:a16="http://schemas.microsoft.com/office/drawing/2014/main" xmlns="" id="{53D20750-A696-441E-BCED-9874BA9FD4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4772" y="1382590"/>
            <a:ext cx="10652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cs typeface="Arial" panose="020B0604020202020204" pitchFamily="34" charset="0"/>
              </a:rPr>
              <a:t>Request $2k</a:t>
            </a:r>
          </a:p>
        </p:txBody>
      </p:sp>
      <p:sp>
        <p:nvSpPr>
          <p:cNvPr id="56" name="AutoShape 88">
            <a:extLst>
              <a:ext uri="{FF2B5EF4-FFF2-40B4-BE49-F238E27FC236}">
                <a16:creationId xmlns:a16="http://schemas.microsoft.com/office/drawing/2014/main" xmlns="" id="{D95C834D-00C5-4283-B125-8C5F5EA48021}"/>
              </a:ext>
            </a:extLst>
          </p:cNvPr>
          <p:cNvSpPr>
            <a:spLocks/>
          </p:cNvSpPr>
          <p:nvPr/>
        </p:nvSpPr>
        <p:spPr bwMode="auto">
          <a:xfrm>
            <a:off x="5679406" y="186117"/>
            <a:ext cx="2505075" cy="624201"/>
          </a:xfrm>
          <a:prstGeom prst="borderCallout2">
            <a:avLst>
              <a:gd name="adj1" fmla="val 117327"/>
              <a:gd name="adj2" fmla="val 48522"/>
              <a:gd name="adj3" fmla="val 117327"/>
              <a:gd name="adj4" fmla="val 49640"/>
              <a:gd name="adj5" fmla="val 201227"/>
              <a:gd name="adj6" fmla="val 49416"/>
            </a:avLst>
          </a:prstGeom>
          <a:solidFill>
            <a:srgbClr val="FFCC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alt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Granted as this leaves $6k and requester </a:t>
            </a:r>
            <a:r>
              <a:rPr kumimoji="0" lang="en-CA" altLang="en-US" sz="1200" b="1" i="0" u="none" strike="noStrike" kern="0" cap="none" spc="0" normalizeH="0" baseline="0" noProof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kumimoji="0" lang="en-CA" alt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can </a:t>
            </a:r>
            <a:r>
              <a:rPr kumimoji="0" lang="en-CA" alt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ask for $3k </a:t>
            </a:r>
            <a:r>
              <a:rPr kumimoji="0" lang="en-CA" alt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more to complete loan and return</a:t>
            </a:r>
            <a:r>
              <a:rPr kumimoji="0" lang="en-CA" altLang="en-US" sz="1200" b="0" i="0" u="none" strike="noStrike" kern="0" cap="none" spc="0" normalizeH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it</a:t>
            </a:r>
            <a:endParaRPr kumimoji="0" lang="en-CA" alt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AutoShape 117">
            <a:extLst>
              <a:ext uri="{FF2B5EF4-FFF2-40B4-BE49-F238E27FC236}">
                <a16:creationId xmlns:a16="http://schemas.microsoft.com/office/drawing/2014/main" xmlns="" id="{561B47B5-66AA-4311-80CB-22B4556D90CC}"/>
              </a:ext>
            </a:extLst>
          </p:cNvPr>
          <p:cNvSpPr>
            <a:spLocks/>
          </p:cNvSpPr>
          <p:nvPr/>
        </p:nvSpPr>
        <p:spPr bwMode="auto">
          <a:xfrm>
            <a:off x="9421298" y="584653"/>
            <a:ext cx="2216521" cy="856219"/>
          </a:xfrm>
          <a:prstGeom prst="borderCallout2">
            <a:avLst>
              <a:gd name="adj1" fmla="val 17306"/>
              <a:gd name="adj2" fmla="val -3958"/>
              <a:gd name="adj3" fmla="val 16500"/>
              <a:gd name="adj4" fmla="val -13662"/>
              <a:gd name="adj5" fmla="val 122894"/>
              <a:gd name="adj6" fmla="val -13621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CA" altLang="en-US" sz="1200">
                <a:latin typeface="Arial" panose="020B0604020202020204" pitchFamily="34" charset="0"/>
              </a:rPr>
              <a:t>Granted as this leaves $3k and </a:t>
            </a:r>
            <a:r>
              <a:rPr lang="en-CA" altLang="en-US" sz="1200" smtClean="0">
                <a:latin typeface="Arial" panose="020B0604020202020204" pitchFamily="34" charset="0"/>
              </a:rPr>
              <a:t>requester </a:t>
            </a:r>
            <a:r>
              <a:rPr lang="en-CA" altLang="en-US" sz="1200" b="1" kern="0" smtClean="0">
                <a:solidFill>
                  <a:srgbClr val="3333CC"/>
                </a:solidFill>
                <a:latin typeface="Arial" panose="020B0604020202020204" pitchFamily="34" charset="0"/>
              </a:rPr>
              <a:t>C</a:t>
            </a:r>
            <a:r>
              <a:rPr lang="en-CA" altLang="en-US" sz="1200" smtClean="0">
                <a:latin typeface="Arial" panose="020B0604020202020204" pitchFamily="34" charset="0"/>
              </a:rPr>
              <a:t> </a:t>
            </a:r>
            <a:r>
              <a:rPr lang="en-CA" altLang="en-US" sz="1200">
                <a:latin typeface="Arial" panose="020B0604020202020204" pitchFamily="34" charset="0"/>
              </a:rPr>
              <a:t>can ask for $1k </a:t>
            </a:r>
            <a:r>
              <a:rPr lang="en-CA" altLang="en-US" sz="1200" smtClean="0">
                <a:latin typeface="Arial" panose="020B0604020202020204" pitchFamily="34" charset="0"/>
              </a:rPr>
              <a:t>more to complete loan and return it</a:t>
            </a:r>
            <a:endParaRPr lang="en-CA" altLang="en-US" sz="1200">
              <a:latin typeface="Arial" panose="020B0604020202020204" pitchFamily="34" charset="0"/>
            </a:endParaRPr>
          </a:p>
        </p:txBody>
      </p:sp>
      <p:sp>
        <p:nvSpPr>
          <p:cNvPr id="58" name="Text Box 116">
            <a:extLst>
              <a:ext uri="{FF2B5EF4-FFF2-40B4-BE49-F238E27FC236}">
                <a16:creationId xmlns:a16="http://schemas.microsoft.com/office/drawing/2014/main" xmlns="" id="{FF360318-55B3-4D58-8141-68F274B740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7440" y="1636301"/>
            <a:ext cx="10652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CA" altLang="en-US" sz="1000" b="1"/>
              <a:t>Request $3k</a:t>
            </a:r>
          </a:p>
        </p:txBody>
      </p:sp>
      <p:sp>
        <p:nvSpPr>
          <p:cNvPr id="79" name="Line 115">
            <a:extLst>
              <a:ext uri="{FF2B5EF4-FFF2-40B4-BE49-F238E27FC236}">
                <a16:creationId xmlns:a16="http://schemas.microsoft.com/office/drawing/2014/main" xmlns="" id="{B7A531C3-D9C0-4CCF-A24F-1B38D4474B17}"/>
              </a:ext>
            </a:extLst>
          </p:cNvPr>
          <p:cNvSpPr>
            <a:spLocks noChangeShapeType="1"/>
          </p:cNvSpPr>
          <p:nvPr/>
        </p:nvSpPr>
        <p:spPr bwMode="auto">
          <a:xfrm>
            <a:off x="893536" y="4215267"/>
            <a:ext cx="655638" cy="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80" name="Straight Connector 206">
            <a:extLst>
              <a:ext uri="{FF2B5EF4-FFF2-40B4-BE49-F238E27FC236}">
                <a16:creationId xmlns:a16="http://schemas.microsoft.com/office/drawing/2014/main" xmlns="" id="{98D7C656-DB51-4B18-BCB3-C44F771469EB}"/>
              </a:ext>
            </a:extLst>
          </p:cNvPr>
          <p:cNvCxnSpPr>
            <a:cxnSpLocks noChangeShapeType="1"/>
            <a:stCxn id="79" idx="0"/>
          </p:cNvCxnSpPr>
          <p:nvPr/>
        </p:nvCxnSpPr>
        <p:spPr bwMode="auto">
          <a:xfrm flipV="1">
            <a:off x="893536" y="3007179"/>
            <a:ext cx="9525" cy="1208088"/>
          </a:xfrm>
          <a:prstGeom prst="line">
            <a:avLst/>
          </a:prstGeom>
          <a:noFill/>
          <a:ln w="158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1" name="Straight Connector 208">
            <a:extLst>
              <a:ext uri="{FF2B5EF4-FFF2-40B4-BE49-F238E27FC236}">
                <a16:creationId xmlns:a16="http://schemas.microsoft.com/office/drawing/2014/main" xmlns="" id="{5434AE74-D165-4F40-9628-FA63B836310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903061" y="3007179"/>
            <a:ext cx="8912225" cy="0"/>
          </a:xfrm>
          <a:prstGeom prst="line">
            <a:avLst/>
          </a:prstGeom>
          <a:noFill/>
          <a:ln w="158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" name="Straight Connector 211">
            <a:extLst>
              <a:ext uri="{FF2B5EF4-FFF2-40B4-BE49-F238E27FC236}">
                <a16:creationId xmlns:a16="http://schemas.microsoft.com/office/drawing/2014/main" xmlns="" id="{6F63C337-B0A5-44DE-8F5D-DC8DEFE2199D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9807349" y="1910217"/>
            <a:ext cx="0" cy="1079726"/>
          </a:xfrm>
          <a:prstGeom prst="line">
            <a:avLst/>
          </a:prstGeom>
          <a:noFill/>
          <a:ln w="158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3" name="Straight Connector 213">
            <a:extLst>
              <a:ext uri="{FF2B5EF4-FFF2-40B4-BE49-F238E27FC236}">
                <a16:creationId xmlns:a16="http://schemas.microsoft.com/office/drawing/2014/main" xmlns="" id="{BDEC6AB3-D20F-44AA-AD9E-8F329DD4F5E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748486" y="1911804"/>
            <a:ext cx="1057275" cy="0"/>
          </a:xfrm>
          <a:prstGeom prst="line">
            <a:avLst/>
          </a:prstGeom>
          <a:noFill/>
          <a:ln w="158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6" name="Text Box 89">
            <a:extLst>
              <a:ext uri="{FF2B5EF4-FFF2-40B4-BE49-F238E27FC236}">
                <a16:creationId xmlns:a16="http://schemas.microsoft.com/office/drawing/2014/main" xmlns="" id="{0FB04F88-1090-4839-B7D7-ED48D2076D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6186" y="4726442"/>
            <a:ext cx="877888" cy="257175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CA" altLang="en-US" sz="1000" b="1"/>
              <a:t>Free $3k</a:t>
            </a:r>
          </a:p>
        </p:txBody>
      </p:sp>
      <p:graphicFrame>
        <p:nvGraphicFramePr>
          <p:cNvPr id="87" name="Group 90">
            <a:extLst>
              <a:ext uri="{FF2B5EF4-FFF2-40B4-BE49-F238E27FC236}">
                <a16:creationId xmlns:a16="http://schemas.microsoft.com/office/drawing/2014/main" xmlns="" id="{17E06F43-4F96-432A-A351-D7F33A2FD4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058908"/>
              </p:ext>
            </p:extLst>
          </p:nvPr>
        </p:nvGraphicFramePr>
        <p:xfrm>
          <a:off x="1644424" y="3446917"/>
          <a:ext cx="1133475" cy="1219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460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58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5C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D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5C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D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5C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D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5C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D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88" name="Text Box 112">
            <a:extLst>
              <a:ext uri="{FF2B5EF4-FFF2-40B4-BE49-F238E27FC236}">
                <a16:creationId xmlns:a16="http://schemas.microsoft.com/office/drawing/2014/main" xmlns="" id="{82F08DA1-E71C-43FC-9466-1BED25F335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9861" y="3181804"/>
            <a:ext cx="4889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000" b="1"/>
              <a:t>Has</a:t>
            </a:r>
          </a:p>
        </p:txBody>
      </p:sp>
      <p:sp>
        <p:nvSpPr>
          <p:cNvPr id="89" name="Text Box 113">
            <a:extLst>
              <a:ext uri="{FF2B5EF4-FFF2-40B4-BE49-F238E27FC236}">
                <a16:creationId xmlns:a16="http://schemas.microsoft.com/office/drawing/2014/main" xmlns="" id="{5951785D-4CDC-4AFA-A589-4728DC1362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2124" y="3186567"/>
            <a:ext cx="4905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000" b="1"/>
              <a:t>Max</a:t>
            </a:r>
          </a:p>
        </p:txBody>
      </p:sp>
      <p:sp>
        <p:nvSpPr>
          <p:cNvPr id="120" name="Text Box 118">
            <a:extLst>
              <a:ext uri="{FF2B5EF4-FFF2-40B4-BE49-F238E27FC236}">
                <a16:creationId xmlns:a16="http://schemas.microsoft.com/office/drawing/2014/main" xmlns="" id="{90321D6E-15D6-48EA-B0CC-62FBB369CB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0111" y="4732792"/>
            <a:ext cx="877888" cy="257175"/>
          </a:xfrm>
          <a:prstGeom prst="rect">
            <a:avLst/>
          </a:prstGeom>
          <a:solidFill>
            <a:srgbClr val="CCFFCC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cs typeface="Arial" panose="020B0604020202020204" pitchFamily="34" charset="0"/>
              </a:rPr>
              <a:t>Free $3k</a:t>
            </a:r>
          </a:p>
        </p:txBody>
      </p:sp>
      <p:graphicFrame>
        <p:nvGraphicFramePr>
          <p:cNvPr id="121" name="Group 119">
            <a:extLst>
              <a:ext uri="{FF2B5EF4-FFF2-40B4-BE49-F238E27FC236}">
                <a16:creationId xmlns:a16="http://schemas.microsoft.com/office/drawing/2014/main" xmlns="" id="{505439B7-9A2C-4D01-9161-603DD0F493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975461"/>
              </p:ext>
            </p:extLst>
          </p:nvPr>
        </p:nvGraphicFramePr>
        <p:xfrm>
          <a:off x="3838349" y="3453267"/>
          <a:ext cx="1133475" cy="1219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460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587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5C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D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00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5C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D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84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5C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D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00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5C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D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22" name="Text Box 141">
            <a:extLst>
              <a:ext uri="{FF2B5EF4-FFF2-40B4-BE49-F238E27FC236}">
                <a16:creationId xmlns:a16="http://schemas.microsoft.com/office/drawing/2014/main" xmlns="" id="{ECCC3EF0-BD3C-42B8-A7D8-B59CA93BB4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3786" y="3188154"/>
            <a:ext cx="4889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cs typeface="Arial" panose="020B0604020202020204" pitchFamily="34" charset="0"/>
              </a:rPr>
              <a:t>Has</a:t>
            </a:r>
          </a:p>
        </p:txBody>
      </p:sp>
      <p:sp>
        <p:nvSpPr>
          <p:cNvPr id="123" name="Text Box 142">
            <a:extLst>
              <a:ext uri="{FF2B5EF4-FFF2-40B4-BE49-F238E27FC236}">
                <a16:creationId xmlns:a16="http://schemas.microsoft.com/office/drawing/2014/main" xmlns="" id="{127A9139-18D6-4770-96C0-056D385AFD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6049" y="3192917"/>
            <a:ext cx="4905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cs typeface="Arial" panose="020B0604020202020204" pitchFamily="34" charset="0"/>
              </a:rPr>
              <a:t>Max</a:t>
            </a:r>
          </a:p>
        </p:txBody>
      </p:sp>
      <p:sp>
        <p:nvSpPr>
          <p:cNvPr id="125" name="Line 144">
            <a:extLst>
              <a:ext uri="{FF2B5EF4-FFF2-40B4-BE49-F238E27FC236}">
                <a16:creationId xmlns:a16="http://schemas.microsoft.com/office/drawing/2014/main" xmlns="" id="{7C46C12B-D3BA-4ACC-96AC-7F4A415D49AE}"/>
              </a:ext>
            </a:extLst>
          </p:cNvPr>
          <p:cNvSpPr>
            <a:spLocks noChangeShapeType="1"/>
          </p:cNvSpPr>
          <p:nvPr/>
        </p:nvSpPr>
        <p:spPr bwMode="auto">
          <a:xfrm>
            <a:off x="2993799" y="4510542"/>
            <a:ext cx="655637" cy="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26" name="Text Box 145">
            <a:extLst>
              <a:ext uri="{FF2B5EF4-FFF2-40B4-BE49-F238E27FC236}">
                <a16:creationId xmlns:a16="http://schemas.microsoft.com/office/drawing/2014/main" xmlns="" id="{1C01C6ED-9772-4EDC-9247-0A5FA9D53A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5049" y="4253367"/>
            <a:ext cx="10652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cs typeface="Arial" panose="020B0604020202020204" pitchFamily="34" charset="0"/>
              </a:rPr>
              <a:t>Request </a:t>
            </a:r>
            <a:r>
              <a:rPr kumimoji="0" lang="en-CA" altLang="en-US" sz="1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cs typeface="Arial" panose="020B0604020202020204" pitchFamily="34" charset="0"/>
              </a:rPr>
              <a:t>$3k</a:t>
            </a:r>
            <a:endParaRPr kumimoji="0" lang="en-CA" altLang="en-US" sz="1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27" name="AutoShape 146">
            <a:extLst>
              <a:ext uri="{FF2B5EF4-FFF2-40B4-BE49-F238E27FC236}">
                <a16:creationId xmlns:a16="http://schemas.microsoft.com/office/drawing/2014/main" xmlns="" id="{9150EAB0-71B9-48B1-B398-4F4CF827400B}"/>
              </a:ext>
            </a:extLst>
          </p:cNvPr>
          <p:cNvSpPr>
            <a:spLocks/>
          </p:cNvSpPr>
          <p:nvPr/>
        </p:nvSpPr>
        <p:spPr bwMode="auto">
          <a:xfrm>
            <a:off x="560161" y="5266192"/>
            <a:ext cx="3235325" cy="871537"/>
          </a:xfrm>
          <a:prstGeom prst="borderCallout2">
            <a:avLst>
              <a:gd name="adj1" fmla="val -5187"/>
              <a:gd name="adj2" fmla="val 67363"/>
              <a:gd name="adj3" fmla="val -22673"/>
              <a:gd name="adj4" fmla="val 67547"/>
              <a:gd name="adj5" fmla="val -72067"/>
              <a:gd name="adj6" fmla="val 84817"/>
            </a:avLst>
          </a:prstGeom>
          <a:solidFill>
            <a:srgbClr val="FFCC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alt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Both temporarily </a:t>
            </a:r>
            <a:r>
              <a:rPr kumimoji="0" lang="en-CA" altLang="en-US" sz="12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refused</a:t>
            </a:r>
            <a:r>
              <a:rPr kumimoji="0" lang="en-CA" alt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(in any order) as this would </a:t>
            </a:r>
            <a:r>
              <a:rPr lang="en-CA" altLang="en-US" sz="1200" kern="0" smtClean="0">
                <a:solidFill>
                  <a:srgbClr val="000000"/>
                </a:solidFill>
                <a:latin typeface="Arial" panose="020B0604020202020204" pitchFamily="34" charset="0"/>
              </a:rPr>
              <a:t>not leave the bank with enough money to satify anyone’s order </a:t>
            </a:r>
            <a:br>
              <a:rPr lang="en-CA" altLang="en-US" sz="1200" kern="0" smtClean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CA" altLang="en-US" sz="1200" kern="0" smtClean="0">
                <a:solidFill>
                  <a:srgbClr val="000000"/>
                </a:solidFill>
                <a:latin typeface="Arial" panose="020B0604020202020204" pitchFamily="34" charset="0"/>
              </a:rPr>
              <a:t>(i.e. it would be in an </a:t>
            </a:r>
            <a:r>
              <a:rPr lang="en-CA" altLang="en-US" sz="1200" b="1" kern="0" smtClean="0">
                <a:solidFill>
                  <a:srgbClr val="FF0000"/>
                </a:solidFill>
                <a:latin typeface="Arial" panose="020B0604020202020204" pitchFamily="34" charset="0"/>
              </a:rPr>
              <a:t>unsafe</a:t>
            </a:r>
            <a:r>
              <a:rPr lang="en-CA" altLang="en-US" sz="1200" kern="0" smtClean="0">
                <a:solidFill>
                  <a:srgbClr val="000000"/>
                </a:solidFill>
                <a:latin typeface="Arial" panose="020B0604020202020204" pitchFamily="34" charset="0"/>
              </a:rPr>
              <a:t> state).</a:t>
            </a:r>
            <a:endParaRPr kumimoji="0" lang="en-CA" alt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Line 149">
            <a:extLst>
              <a:ext uri="{FF2B5EF4-FFF2-40B4-BE49-F238E27FC236}">
                <a16:creationId xmlns:a16="http://schemas.microsoft.com/office/drawing/2014/main" xmlns="" id="{30BC6363-0132-4E1D-A6A9-FB0E00390DC5}"/>
              </a:ext>
            </a:extLst>
          </p:cNvPr>
          <p:cNvSpPr>
            <a:spLocks noChangeShapeType="1"/>
          </p:cNvSpPr>
          <p:nvPr/>
        </p:nvSpPr>
        <p:spPr bwMode="auto">
          <a:xfrm>
            <a:off x="3011261" y="3632654"/>
            <a:ext cx="655638" cy="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Text Box 150">
            <a:extLst>
              <a:ext uri="{FF2B5EF4-FFF2-40B4-BE49-F238E27FC236}">
                <a16:creationId xmlns:a16="http://schemas.microsoft.com/office/drawing/2014/main" xmlns="" id="{961EF8E0-2C0D-45FF-A87C-EBC894B041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2511" y="3375479"/>
            <a:ext cx="10652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cs typeface="Arial" panose="020B0604020202020204" pitchFamily="34" charset="0"/>
              </a:rPr>
              <a:t>Request </a:t>
            </a:r>
            <a:r>
              <a:rPr kumimoji="0" lang="en-CA" altLang="en-US" sz="1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cs typeface="Arial" panose="020B0604020202020204" pitchFamily="34" charset="0"/>
              </a:rPr>
              <a:t>$3k</a:t>
            </a:r>
            <a:endParaRPr kumimoji="0" lang="en-CA" altLang="en-US" sz="1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30" name="Text Box 151">
            <a:extLst>
              <a:ext uri="{FF2B5EF4-FFF2-40B4-BE49-F238E27FC236}">
                <a16:creationId xmlns:a16="http://schemas.microsoft.com/office/drawing/2014/main" xmlns="" id="{AED0955C-F301-40F9-80EA-18D292B1F7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3386" y="4718504"/>
            <a:ext cx="877888" cy="246221"/>
          </a:xfrm>
          <a:prstGeom prst="rect">
            <a:avLst/>
          </a:prstGeom>
          <a:solidFill>
            <a:srgbClr val="CCFFCC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cs typeface="Arial" panose="020B0604020202020204" pitchFamily="34" charset="0"/>
              </a:rPr>
              <a:t>Free </a:t>
            </a:r>
            <a:r>
              <a:rPr kumimoji="0" lang="en-CA" altLang="en-US" sz="1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cs typeface="Arial" panose="020B0604020202020204" pitchFamily="34" charset="0"/>
              </a:rPr>
              <a:t>$1k</a:t>
            </a:r>
            <a:endParaRPr kumimoji="0" lang="en-CA" altLang="en-US" sz="1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31" name="Group 152">
            <a:extLst>
              <a:ext uri="{FF2B5EF4-FFF2-40B4-BE49-F238E27FC236}">
                <a16:creationId xmlns:a16="http://schemas.microsoft.com/office/drawing/2014/main" xmlns="" id="{6754E509-5ED4-492F-9606-6BA51232C9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8630586"/>
              </p:ext>
            </p:extLst>
          </p:nvPr>
        </p:nvGraphicFramePr>
        <p:xfrm>
          <a:off x="5911624" y="3438979"/>
          <a:ext cx="1133475" cy="1219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460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587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4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5C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D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00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5C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D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84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5C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D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00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5C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D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32" name="Text Box 174">
            <a:extLst>
              <a:ext uri="{FF2B5EF4-FFF2-40B4-BE49-F238E27FC236}">
                <a16:creationId xmlns:a16="http://schemas.microsoft.com/office/drawing/2014/main" xmlns="" id="{367D3878-290B-4A1A-9E61-C923839F76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7061" y="3173867"/>
            <a:ext cx="4889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cs typeface="Arial" panose="020B0604020202020204" pitchFamily="34" charset="0"/>
              </a:rPr>
              <a:t>Has</a:t>
            </a:r>
          </a:p>
        </p:txBody>
      </p:sp>
      <p:sp>
        <p:nvSpPr>
          <p:cNvPr id="133" name="Text Box 175">
            <a:extLst>
              <a:ext uri="{FF2B5EF4-FFF2-40B4-BE49-F238E27FC236}">
                <a16:creationId xmlns:a16="http://schemas.microsoft.com/office/drawing/2014/main" xmlns="" id="{782E31EF-099D-43A2-ABF2-D626278851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9324" y="3178629"/>
            <a:ext cx="4905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cs typeface="Arial" panose="020B0604020202020204" pitchFamily="34" charset="0"/>
              </a:rPr>
              <a:t>Max</a:t>
            </a:r>
          </a:p>
        </p:txBody>
      </p:sp>
      <p:sp>
        <p:nvSpPr>
          <p:cNvPr id="135" name="Line 177">
            <a:extLst>
              <a:ext uri="{FF2B5EF4-FFF2-40B4-BE49-F238E27FC236}">
                <a16:creationId xmlns:a16="http://schemas.microsoft.com/office/drawing/2014/main" xmlns="" id="{0EF0BB36-6A0A-4766-B8A6-7D00DD674E54}"/>
              </a:ext>
            </a:extLst>
          </p:cNvPr>
          <p:cNvSpPr>
            <a:spLocks noChangeShapeType="1"/>
          </p:cNvSpPr>
          <p:nvPr/>
        </p:nvSpPr>
        <p:spPr bwMode="auto">
          <a:xfrm>
            <a:off x="5111369" y="3650567"/>
            <a:ext cx="655638" cy="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36" name="Text Box 178">
            <a:extLst>
              <a:ext uri="{FF2B5EF4-FFF2-40B4-BE49-F238E27FC236}">
                <a16:creationId xmlns:a16="http://schemas.microsoft.com/office/drawing/2014/main" xmlns="" id="{0CCD4B9D-3BA7-40B7-A7EA-2209CDF282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8803" y="3385300"/>
            <a:ext cx="10652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cs typeface="Arial" panose="020B0604020202020204" pitchFamily="34" charset="0"/>
              </a:rPr>
              <a:t>Request </a:t>
            </a:r>
            <a:r>
              <a:rPr kumimoji="0" lang="en-CA" altLang="en-US" sz="1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cs typeface="Arial" panose="020B0604020202020204" pitchFamily="34" charset="0"/>
              </a:rPr>
              <a:t>$2k</a:t>
            </a:r>
            <a:endParaRPr kumimoji="0" lang="en-CA" altLang="en-US" sz="1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37" name="AutoShape 179">
            <a:extLst>
              <a:ext uri="{FF2B5EF4-FFF2-40B4-BE49-F238E27FC236}">
                <a16:creationId xmlns:a16="http://schemas.microsoft.com/office/drawing/2014/main" xmlns="" id="{416CA38E-364B-42B8-AC94-996A14D900B8}"/>
              </a:ext>
            </a:extLst>
          </p:cNvPr>
          <p:cNvSpPr>
            <a:spLocks/>
          </p:cNvSpPr>
          <p:nvPr/>
        </p:nvSpPr>
        <p:spPr bwMode="auto">
          <a:xfrm>
            <a:off x="6802985" y="5510977"/>
            <a:ext cx="2217737" cy="503237"/>
          </a:xfrm>
          <a:prstGeom prst="borderCallout2">
            <a:avLst>
              <a:gd name="adj1" fmla="val -16750"/>
              <a:gd name="adj2" fmla="val 58215"/>
              <a:gd name="adj3" fmla="val -47950"/>
              <a:gd name="adj4" fmla="val 58071"/>
              <a:gd name="adj5" fmla="val -245548"/>
              <a:gd name="adj6" fmla="val 43647"/>
            </a:avLst>
          </a:prstGeom>
          <a:solidFill>
            <a:srgbClr val="FFCC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alt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Granted as </a:t>
            </a:r>
            <a:r>
              <a:rPr kumimoji="0" lang="en-CA" altLang="en-US" sz="1200" b="1" i="0" u="none" strike="noStrike" kern="0" cap="none" spc="0" normalizeH="0" baseline="0" noProof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kumimoji="0" lang="en-CA" alt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CA" alt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now has it’s full entitlement and </a:t>
            </a:r>
            <a:r>
              <a:rPr kumimoji="0" lang="en-CA" altLang="en-US" sz="12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could</a:t>
            </a:r>
            <a:r>
              <a:rPr kumimoji="0" lang="en-CA" alt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return it</a:t>
            </a:r>
          </a:p>
        </p:txBody>
      </p:sp>
      <p:sp>
        <p:nvSpPr>
          <p:cNvPr id="138" name="Text Box 180">
            <a:extLst>
              <a:ext uri="{FF2B5EF4-FFF2-40B4-BE49-F238E27FC236}">
                <a16:creationId xmlns:a16="http://schemas.microsoft.com/office/drawing/2014/main" xmlns="" id="{E613E455-EC7C-4ECE-98D8-20DD78CC6F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47488" y="4719937"/>
            <a:ext cx="877887" cy="246221"/>
          </a:xfrm>
          <a:prstGeom prst="rect">
            <a:avLst/>
          </a:prstGeom>
          <a:solidFill>
            <a:srgbClr val="CCFFCC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cs typeface="Arial" panose="020B0604020202020204" pitchFamily="34" charset="0"/>
              </a:rPr>
              <a:t>Free </a:t>
            </a:r>
            <a:r>
              <a:rPr kumimoji="0" lang="en-CA" altLang="en-US" sz="1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cs typeface="Arial" panose="020B0604020202020204" pitchFamily="34" charset="0"/>
              </a:rPr>
              <a:t>$4k</a:t>
            </a:r>
            <a:endParaRPr kumimoji="0" lang="en-CA" altLang="en-US" sz="1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39" name="Group 181">
            <a:extLst>
              <a:ext uri="{FF2B5EF4-FFF2-40B4-BE49-F238E27FC236}">
                <a16:creationId xmlns:a16="http://schemas.microsoft.com/office/drawing/2014/main" xmlns="" id="{112E2E85-3A3E-4A68-94E8-A31F3B5D95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276369"/>
              </p:ext>
            </p:extLst>
          </p:nvPr>
        </p:nvGraphicFramePr>
        <p:xfrm>
          <a:off x="10415725" y="3440412"/>
          <a:ext cx="1133475" cy="1219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460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587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5C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D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00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5C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D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84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5C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D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00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5C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D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40" name="Text Box 203">
            <a:extLst>
              <a:ext uri="{FF2B5EF4-FFF2-40B4-BE49-F238E27FC236}">
                <a16:creationId xmlns:a16="http://schemas.microsoft.com/office/drawing/2014/main" xmlns="" id="{50AE87F2-5122-43F6-AA4D-CD407E15BE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8625" y="3175300"/>
            <a:ext cx="4889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cs typeface="Arial" panose="020B0604020202020204" pitchFamily="34" charset="0"/>
              </a:rPr>
              <a:t>Has</a:t>
            </a:r>
          </a:p>
        </p:txBody>
      </p:sp>
      <p:sp>
        <p:nvSpPr>
          <p:cNvPr id="141" name="Text Box 204">
            <a:extLst>
              <a:ext uri="{FF2B5EF4-FFF2-40B4-BE49-F238E27FC236}">
                <a16:creationId xmlns:a16="http://schemas.microsoft.com/office/drawing/2014/main" xmlns="" id="{C3969576-BD73-41E7-8D25-747CAC76F6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80888" y="3180062"/>
            <a:ext cx="4905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cs typeface="Arial" panose="020B0604020202020204" pitchFamily="34" charset="0"/>
              </a:rPr>
              <a:t>Max</a:t>
            </a:r>
          </a:p>
        </p:txBody>
      </p:sp>
      <p:sp>
        <p:nvSpPr>
          <p:cNvPr id="143" name="Line 206">
            <a:extLst>
              <a:ext uri="{FF2B5EF4-FFF2-40B4-BE49-F238E27FC236}">
                <a16:creationId xmlns:a16="http://schemas.microsoft.com/office/drawing/2014/main" xmlns="" id="{D40E7FF7-A216-4296-9EED-D356E6C38C2F}"/>
              </a:ext>
            </a:extLst>
          </p:cNvPr>
          <p:cNvSpPr>
            <a:spLocks noChangeShapeType="1"/>
          </p:cNvSpPr>
          <p:nvPr/>
        </p:nvSpPr>
        <p:spPr bwMode="auto">
          <a:xfrm>
            <a:off x="7105424" y="4218442"/>
            <a:ext cx="949325" cy="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44" name="Text Box 207">
            <a:extLst>
              <a:ext uri="{FF2B5EF4-FFF2-40B4-BE49-F238E27FC236}">
                <a16:creationId xmlns:a16="http://schemas.microsoft.com/office/drawing/2014/main" xmlns="" id="{CA00DB67-DC79-4CD2-A378-5D1C55445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517" y="3945237"/>
            <a:ext cx="10652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altLang="en-US" sz="1000" b="1" kern="0" smtClean="0">
                <a:solidFill>
                  <a:srgbClr val="000000"/>
                </a:solidFill>
              </a:rPr>
              <a:t>Request $1</a:t>
            </a:r>
            <a:r>
              <a:rPr kumimoji="0" lang="en-CA" altLang="en-US" sz="1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cs typeface="Arial" panose="020B0604020202020204" pitchFamily="34" charset="0"/>
              </a:rPr>
              <a:t>k</a:t>
            </a:r>
            <a:endParaRPr kumimoji="0" lang="en-CA" altLang="en-US" sz="1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45" name="Text Box 209">
            <a:extLst>
              <a:ext uri="{FF2B5EF4-FFF2-40B4-BE49-F238E27FC236}">
                <a16:creationId xmlns:a16="http://schemas.microsoft.com/office/drawing/2014/main" xmlns="" id="{48237747-F489-42EB-9F13-7E1D9333AC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65274" y="5429058"/>
            <a:ext cx="223837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altLang="en-US" sz="14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ahoma" panose="020B0604030504040204" pitchFamily="34" charset="0"/>
                <a:cs typeface="Arial" panose="020B0604020202020204" pitchFamily="34" charset="0"/>
              </a:rPr>
              <a:t>Who would be allowed to borrow money now?</a:t>
            </a:r>
          </a:p>
        </p:txBody>
      </p:sp>
      <p:sp>
        <p:nvSpPr>
          <p:cNvPr id="59" name="Text Box 151">
            <a:extLst>
              <a:ext uri="{FF2B5EF4-FFF2-40B4-BE49-F238E27FC236}">
                <a16:creationId xmlns:a16="http://schemas.microsoft.com/office/drawing/2014/main" xmlns="" id="{AED0955C-F301-40F9-80EA-18D292B1F7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67347" y="4717155"/>
            <a:ext cx="877888" cy="246221"/>
          </a:xfrm>
          <a:prstGeom prst="rect">
            <a:avLst/>
          </a:prstGeom>
          <a:solidFill>
            <a:srgbClr val="CCFFCC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cs typeface="Arial" panose="020B0604020202020204" pitchFamily="34" charset="0"/>
              </a:rPr>
              <a:t>Free </a:t>
            </a:r>
            <a:r>
              <a:rPr kumimoji="0" lang="en-CA" altLang="en-US" sz="1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cs typeface="Arial" panose="020B0604020202020204" pitchFamily="34" charset="0"/>
              </a:rPr>
              <a:t>$0k</a:t>
            </a:r>
            <a:endParaRPr kumimoji="0" lang="en-CA" altLang="en-US" sz="1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0" name="Group 152">
            <a:extLst>
              <a:ext uri="{FF2B5EF4-FFF2-40B4-BE49-F238E27FC236}">
                <a16:creationId xmlns:a16="http://schemas.microsoft.com/office/drawing/2014/main" xmlns="" id="{6754E509-5ED4-492F-9606-6BA51232C9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644307"/>
              </p:ext>
            </p:extLst>
          </p:nvPr>
        </p:nvGraphicFramePr>
        <p:xfrm>
          <a:off x="8135585" y="3437630"/>
          <a:ext cx="1133475" cy="1219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460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587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4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5C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D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00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5C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D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84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5C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D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00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5C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D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61" name="Text Box 174">
            <a:extLst>
              <a:ext uri="{FF2B5EF4-FFF2-40B4-BE49-F238E27FC236}">
                <a16:creationId xmlns:a16="http://schemas.microsoft.com/office/drawing/2014/main" xmlns="" id="{367D3878-290B-4A1A-9E61-C923839F76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1022" y="3172518"/>
            <a:ext cx="4889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cs typeface="Arial" panose="020B0604020202020204" pitchFamily="34" charset="0"/>
              </a:rPr>
              <a:t>Has</a:t>
            </a:r>
          </a:p>
        </p:txBody>
      </p:sp>
      <p:sp>
        <p:nvSpPr>
          <p:cNvPr id="62" name="Text Box 175">
            <a:extLst>
              <a:ext uri="{FF2B5EF4-FFF2-40B4-BE49-F238E27FC236}">
                <a16:creationId xmlns:a16="http://schemas.microsoft.com/office/drawing/2014/main" xmlns="" id="{782E31EF-099D-43A2-ABF2-D626278851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83285" y="3177280"/>
            <a:ext cx="4905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cs typeface="Arial" panose="020B0604020202020204" pitchFamily="34" charset="0"/>
              </a:rPr>
              <a:t>Max</a:t>
            </a:r>
          </a:p>
        </p:txBody>
      </p:sp>
      <p:sp>
        <p:nvSpPr>
          <p:cNvPr id="63" name="Line 206">
            <a:extLst>
              <a:ext uri="{FF2B5EF4-FFF2-40B4-BE49-F238E27FC236}">
                <a16:creationId xmlns:a16="http://schemas.microsoft.com/office/drawing/2014/main" xmlns="" id="{D40E7FF7-A216-4296-9EED-D356E6C38C2F}"/>
              </a:ext>
            </a:extLst>
          </p:cNvPr>
          <p:cNvSpPr>
            <a:spLocks noChangeShapeType="1"/>
          </p:cNvSpPr>
          <p:nvPr/>
        </p:nvSpPr>
        <p:spPr bwMode="auto">
          <a:xfrm>
            <a:off x="9329385" y="4217093"/>
            <a:ext cx="949325" cy="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64" name="Text Box 207">
            <a:extLst>
              <a:ext uri="{FF2B5EF4-FFF2-40B4-BE49-F238E27FC236}">
                <a16:creationId xmlns:a16="http://schemas.microsoft.com/office/drawing/2014/main" xmlns="" id="{CA00DB67-DC79-4CD2-A378-5D1C55445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88110" y="3951980"/>
            <a:ext cx="10652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ahoma" panose="020B0604030504040204" pitchFamily="34" charset="0"/>
                <a:cs typeface="Arial" panose="020B0604020202020204" pitchFamily="34" charset="0"/>
              </a:rPr>
              <a:t>RELEASE </a:t>
            </a:r>
            <a:r>
              <a:rPr kumimoji="0" lang="en-CA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cs typeface="Arial" panose="020B0604020202020204" pitchFamily="34" charset="0"/>
              </a:rPr>
              <a:t>$4k</a:t>
            </a:r>
          </a:p>
        </p:txBody>
      </p:sp>
      <p:sp>
        <p:nvSpPr>
          <p:cNvPr id="65" name="AutoShape 179">
            <a:extLst>
              <a:ext uri="{FF2B5EF4-FFF2-40B4-BE49-F238E27FC236}">
                <a16:creationId xmlns:a16="http://schemas.microsoft.com/office/drawing/2014/main" xmlns="" id="{416CA38E-364B-42B8-AC94-996A14D900B8}"/>
              </a:ext>
            </a:extLst>
          </p:cNvPr>
          <p:cNvSpPr>
            <a:spLocks/>
          </p:cNvSpPr>
          <p:nvPr/>
        </p:nvSpPr>
        <p:spPr bwMode="auto">
          <a:xfrm>
            <a:off x="3888503" y="5267916"/>
            <a:ext cx="2488021" cy="1035780"/>
          </a:xfrm>
          <a:prstGeom prst="borderCallout2">
            <a:avLst>
              <a:gd name="adj1" fmla="val -17486"/>
              <a:gd name="adj2" fmla="val 66480"/>
              <a:gd name="adj3" fmla="val -44825"/>
              <a:gd name="adj4" fmla="val 66010"/>
              <a:gd name="adj5" fmla="val -148720"/>
              <a:gd name="adj6" fmla="val 60939"/>
            </a:avLst>
          </a:prstGeom>
          <a:solidFill>
            <a:srgbClr val="FFCC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alt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Granted </a:t>
            </a:r>
            <a:r>
              <a:rPr kumimoji="0" lang="en-CA" alt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as still in safe state,</a:t>
            </a:r>
            <a:r>
              <a:rPr kumimoji="0" lang="en-CA" altLang="en-US" sz="1200" b="0" i="0" u="none" strike="noStrike" kern="0" cap="none" spc="0" normalizeH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e.g.</a:t>
            </a:r>
            <a:r>
              <a:rPr kumimoji="0" lang="en-CA" alt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171450" lvl="0" indent="-171450"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CA" altLang="en-US" sz="1200" b="1" kern="0">
                <a:solidFill>
                  <a:srgbClr val="3333CC"/>
                </a:solidFill>
                <a:latin typeface="Arial" panose="020B0604020202020204" pitchFamily="34" charset="0"/>
              </a:rPr>
              <a:t>C</a:t>
            </a:r>
            <a:r>
              <a:rPr kumimoji="0" lang="en-CA" alt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requests</a:t>
            </a:r>
            <a:r>
              <a:rPr kumimoji="0" lang="en-CA" altLang="en-US" sz="1200" b="0" i="0" u="none" strike="noStrike" kern="0" cap="none" spc="0" normalizeH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1, releases 4</a:t>
            </a:r>
          </a:p>
          <a:p>
            <a:pPr marL="171450" lvl="0" indent="-171450"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CA" altLang="en-US" sz="1200" b="1" kern="0">
                <a:solidFill>
                  <a:srgbClr val="3333CC"/>
                </a:solidFill>
                <a:latin typeface="Arial" panose="020B0604020202020204" pitchFamily="34" charset="0"/>
              </a:rPr>
              <a:t>B</a:t>
            </a:r>
            <a:r>
              <a:rPr lang="en-CA" altLang="en-US" sz="1200" kern="0" baseline="0" smtClean="0">
                <a:solidFill>
                  <a:srgbClr val="000000"/>
                </a:solidFill>
                <a:latin typeface="Arial" panose="020B0604020202020204" pitchFamily="34" charset="0"/>
              </a:rPr>
              <a:t> requests 3, releases 5</a:t>
            </a:r>
          </a:p>
          <a:p>
            <a:pPr marL="171450" lvl="0" indent="-171450"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CA" altLang="en-US" sz="1200" b="1" kern="0" noProof="0" smtClean="0">
                <a:solidFill>
                  <a:srgbClr val="3333CC"/>
                </a:solidFill>
                <a:latin typeface="Arial" panose="020B0604020202020204" pitchFamily="34" charset="0"/>
              </a:rPr>
              <a:t>A</a:t>
            </a:r>
            <a:r>
              <a:rPr kumimoji="0" lang="en-CA" altLang="en-US" sz="1200" b="0" i="0" u="none" strike="noStrike" kern="0" cap="none" spc="0" normalizeH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requests 2, releases 6</a:t>
            </a:r>
          </a:p>
          <a:p>
            <a:pPr marL="171450" lvl="0" indent="-171450"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CA" altLang="en-US" sz="1200" b="1" kern="0" smtClean="0">
                <a:solidFill>
                  <a:srgbClr val="3333CC"/>
                </a:solidFill>
                <a:latin typeface="Arial" panose="020B0604020202020204" pitchFamily="34" charset="0"/>
              </a:rPr>
              <a:t>D</a:t>
            </a:r>
            <a:r>
              <a:rPr lang="en-CA" altLang="en-US" sz="1200" kern="0" smtClean="0">
                <a:solidFill>
                  <a:srgbClr val="000000"/>
                </a:solidFill>
                <a:latin typeface="Arial" panose="020B0604020202020204" pitchFamily="34" charset="0"/>
              </a:rPr>
              <a:t> requests 7, releases 7</a:t>
            </a:r>
            <a:endParaRPr kumimoji="0" lang="en-CA" alt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3842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8" grpId="0"/>
      <p:bldP spid="39" grpId="0"/>
      <p:bldP spid="40" grpId="0" animBg="1"/>
      <p:bldP spid="41" grpId="0"/>
      <p:bldP spid="42" grpId="0" animBg="1"/>
      <p:bldP spid="50" grpId="0" animBg="1"/>
      <p:bldP spid="52" grpId="0"/>
      <p:bldP spid="53" grpId="0"/>
      <p:bldP spid="54" grpId="0" animBg="1"/>
      <p:bldP spid="55" grpId="0"/>
      <p:bldP spid="56" grpId="0" animBg="1"/>
      <p:bldP spid="57" grpId="0" animBg="1"/>
      <p:bldP spid="58" grpId="0"/>
      <p:bldP spid="79" grpId="0" animBg="1"/>
      <p:bldP spid="86" grpId="0" animBg="1"/>
      <p:bldP spid="88" grpId="0"/>
      <p:bldP spid="89" grpId="0"/>
      <p:bldP spid="120" grpId="0" animBg="1"/>
      <p:bldP spid="122" grpId="0"/>
      <p:bldP spid="123" grpId="0"/>
      <p:bldP spid="125" grpId="0" animBg="1"/>
      <p:bldP spid="126" grpId="0"/>
      <p:bldP spid="127" grpId="0" animBg="1"/>
      <p:bldP spid="128" grpId="0" animBg="1"/>
      <p:bldP spid="129" grpId="0"/>
      <p:bldP spid="130" grpId="0" animBg="1"/>
      <p:bldP spid="132" grpId="0"/>
      <p:bldP spid="133" grpId="0"/>
      <p:bldP spid="135" grpId="0" animBg="1"/>
      <p:bldP spid="136" grpId="0"/>
      <p:bldP spid="137" grpId="0" animBg="1"/>
      <p:bldP spid="138" grpId="0" animBg="1"/>
      <p:bldP spid="140" grpId="0"/>
      <p:bldP spid="141" grpId="0"/>
      <p:bldP spid="143" grpId="0" animBg="1"/>
      <p:bldP spid="144" grpId="0"/>
      <p:bldP spid="145" grpId="0"/>
      <p:bldP spid="59" grpId="0" animBg="1"/>
      <p:bldP spid="61" grpId="0"/>
      <p:bldP spid="62" grpId="0"/>
      <p:bldP spid="63" grpId="0" animBg="1"/>
      <p:bldP spid="64" grpId="0"/>
      <p:bldP spid="6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DA9818-D173-467C-820A-89A7ADCA5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794" y="373688"/>
            <a:ext cx="10058400" cy="778109"/>
          </a:xfrm>
        </p:spPr>
        <p:txBody>
          <a:bodyPr/>
          <a:lstStyle/>
          <a:p>
            <a:r>
              <a:rPr lang="en-CA"/>
              <a:t>The Banker’s Algorithm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FF2B2E7-9865-418F-9804-BB7596F1D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Deadlock and Starvation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313AA04-1974-48B4-92A9-C9C3B3860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34</a:t>
            </a:fld>
            <a:endParaRPr lang="en-CA"/>
          </a:p>
        </p:txBody>
      </p:sp>
      <p:sp>
        <p:nvSpPr>
          <p:cNvPr id="68" name="Text Box 4">
            <a:extLst>
              <a:ext uri="{FF2B5EF4-FFF2-40B4-BE49-F238E27FC236}">
                <a16:creationId xmlns:a16="http://schemas.microsoft.com/office/drawing/2014/main" xmlns="" id="{0FEEB61F-74A0-4665-86AF-5AEB0A9FF1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3861" y="3662589"/>
            <a:ext cx="877888" cy="257175"/>
          </a:xfrm>
          <a:prstGeom prst="rect">
            <a:avLst/>
          </a:prstGeom>
          <a:solidFill>
            <a:srgbClr val="CCFFCC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cs typeface="Arial" panose="020B0604020202020204" pitchFamily="34" charset="0"/>
              </a:rPr>
              <a:t>Free $3k</a:t>
            </a:r>
          </a:p>
        </p:txBody>
      </p:sp>
      <p:graphicFrame>
        <p:nvGraphicFramePr>
          <p:cNvPr id="69" name="Group 5">
            <a:extLst>
              <a:ext uri="{FF2B5EF4-FFF2-40B4-BE49-F238E27FC236}">
                <a16:creationId xmlns:a16="http://schemas.microsoft.com/office/drawing/2014/main" xmlns="" id="{35AA3FAA-2959-4818-B276-FEA4E3EBC6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89195"/>
              </p:ext>
            </p:extLst>
          </p:nvPr>
        </p:nvGraphicFramePr>
        <p:xfrm>
          <a:off x="2152424" y="2383064"/>
          <a:ext cx="1133475" cy="1219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460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587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5C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D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00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5C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D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84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5C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D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00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5C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D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70" name="Text Box 27">
            <a:extLst>
              <a:ext uri="{FF2B5EF4-FFF2-40B4-BE49-F238E27FC236}">
                <a16:creationId xmlns:a16="http://schemas.microsoft.com/office/drawing/2014/main" xmlns="" id="{10299B54-32F2-40C6-AC90-DE1CF654EE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7861" y="2117952"/>
            <a:ext cx="4889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cs typeface="Arial" panose="020B0604020202020204" pitchFamily="34" charset="0"/>
              </a:rPr>
              <a:t>Has</a:t>
            </a:r>
          </a:p>
        </p:txBody>
      </p:sp>
      <p:sp>
        <p:nvSpPr>
          <p:cNvPr id="71" name="Text Box 28">
            <a:extLst>
              <a:ext uri="{FF2B5EF4-FFF2-40B4-BE49-F238E27FC236}">
                <a16:creationId xmlns:a16="http://schemas.microsoft.com/office/drawing/2014/main" xmlns="" id="{816459BD-7104-45ED-99F3-8D651E300F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0124" y="2122714"/>
            <a:ext cx="4905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cs typeface="Arial" panose="020B0604020202020204" pitchFamily="34" charset="0"/>
              </a:rPr>
              <a:t>Max</a:t>
            </a:r>
          </a:p>
        </p:txBody>
      </p:sp>
      <p:sp>
        <p:nvSpPr>
          <p:cNvPr id="73" name="AutoShape 32">
            <a:extLst>
              <a:ext uri="{FF2B5EF4-FFF2-40B4-BE49-F238E27FC236}">
                <a16:creationId xmlns:a16="http://schemas.microsoft.com/office/drawing/2014/main" xmlns="" id="{48161326-F4BE-458D-955E-7B6B9B18AFCA}"/>
              </a:ext>
            </a:extLst>
          </p:cNvPr>
          <p:cNvSpPr>
            <a:spLocks/>
          </p:cNvSpPr>
          <p:nvPr/>
        </p:nvSpPr>
        <p:spPr bwMode="auto">
          <a:xfrm>
            <a:off x="1372961" y="4650014"/>
            <a:ext cx="1925638" cy="477838"/>
          </a:xfrm>
          <a:prstGeom prst="borderCallout2">
            <a:avLst>
              <a:gd name="adj1" fmla="val 23921"/>
              <a:gd name="adj2" fmla="val 103958"/>
              <a:gd name="adj3" fmla="val 23921"/>
              <a:gd name="adj4" fmla="val 109153"/>
              <a:gd name="adj5" fmla="val -411958"/>
              <a:gd name="adj6" fmla="val 127782"/>
            </a:avLst>
          </a:prstGeom>
          <a:solidFill>
            <a:srgbClr val="FFCC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alt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Granted because there is $3k in the bank</a:t>
            </a:r>
          </a:p>
        </p:txBody>
      </p:sp>
      <p:sp>
        <p:nvSpPr>
          <p:cNvPr id="74" name="Text Box 33">
            <a:extLst>
              <a:ext uri="{FF2B5EF4-FFF2-40B4-BE49-F238E27FC236}">
                <a16:creationId xmlns:a16="http://schemas.microsoft.com/office/drawing/2014/main" xmlns="" id="{89C9EECA-C4FC-4AA4-9B54-F6FBBACC57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5086" y="3656239"/>
            <a:ext cx="877888" cy="257175"/>
          </a:xfrm>
          <a:prstGeom prst="rect">
            <a:avLst/>
          </a:prstGeom>
          <a:solidFill>
            <a:srgbClr val="CCFFCC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cs typeface="Arial" panose="020B0604020202020204" pitchFamily="34" charset="0"/>
              </a:rPr>
              <a:t>Free $2k</a:t>
            </a:r>
          </a:p>
        </p:txBody>
      </p:sp>
      <p:graphicFrame>
        <p:nvGraphicFramePr>
          <p:cNvPr id="75" name="Group 34">
            <a:extLst>
              <a:ext uri="{FF2B5EF4-FFF2-40B4-BE49-F238E27FC236}">
                <a16:creationId xmlns:a16="http://schemas.microsoft.com/office/drawing/2014/main" xmlns="" id="{AA34DD3A-BF7E-4861-9CC5-9D00384CA7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820843"/>
              </p:ext>
            </p:extLst>
          </p:nvPr>
        </p:nvGraphicFramePr>
        <p:xfrm>
          <a:off x="4333649" y="2376714"/>
          <a:ext cx="1133475" cy="1219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460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587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5C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D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00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5C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D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84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5C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D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00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5C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D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76" name="Text Box 56">
            <a:extLst>
              <a:ext uri="{FF2B5EF4-FFF2-40B4-BE49-F238E27FC236}">
                <a16:creationId xmlns:a16="http://schemas.microsoft.com/office/drawing/2014/main" xmlns="" id="{FF5F3625-8F95-4298-BFCA-4CAE036F84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9086" y="2111602"/>
            <a:ext cx="4889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cs typeface="Arial" panose="020B0604020202020204" pitchFamily="34" charset="0"/>
              </a:rPr>
              <a:t>Has</a:t>
            </a:r>
          </a:p>
        </p:txBody>
      </p:sp>
      <p:sp>
        <p:nvSpPr>
          <p:cNvPr id="77" name="Text Box 57">
            <a:extLst>
              <a:ext uri="{FF2B5EF4-FFF2-40B4-BE49-F238E27FC236}">
                <a16:creationId xmlns:a16="http://schemas.microsoft.com/office/drawing/2014/main" xmlns="" id="{E61D135F-9898-4028-8C6F-7478B4E04F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1349" y="2116364"/>
            <a:ext cx="4905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cs typeface="Arial" panose="020B0604020202020204" pitchFamily="34" charset="0"/>
              </a:rPr>
              <a:t>Max</a:t>
            </a:r>
          </a:p>
        </p:txBody>
      </p:sp>
      <p:sp>
        <p:nvSpPr>
          <p:cNvPr id="79" name="Line 62">
            <a:extLst>
              <a:ext uri="{FF2B5EF4-FFF2-40B4-BE49-F238E27FC236}">
                <a16:creationId xmlns:a16="http://schemas.microsoft.com/office/drawing/2014/main" xmlns="" id="{02B713A8-7CB3-486D-A07B-61E7223D9145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6561" y="2556102"/>
            <a:ext cx="655638" cy="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80" name="Text Box 63">
            <a:extLst>
              <a:ext uri="{FF2B5EF4-FFF2-40B4-BE49-F238E27FC236}">
                <a16:creationId xmlns:a16="http://schemas.microsoft.com/office/drawing/2014/main" xmlns="" id="{B49ACBDD-F269-4628-9C95-DC91469CB1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7811" y="2298927"/>
            <a:ext cx="10652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cs typeface="Arial" panose="020B0604020202020204" pitchFamily="34" charset="0"/>
              </a:rPr>
              <a:t>Request $1k</a:t>
            </a:r>
          </a:p>
        </p:txBody>
      </p:sp>
      <p:sp>
        <p:nvSpPr>
          <p:cNvPr id="81" name="Text Box 64">
            <a:extLst>
              <a:ext uri="{FF2B5EF4-FFF2-40B4-BE49-F238E27FC236}">
                <a16:creationId xmlns:a16="http://schemas.microsoft.com/office/drawing/2014/main" xmlns="" id="{7F704FFF-0C1F-4478-8BAC-88B30E03C7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8361" y="3641952"/>
            <a:ext cx="877888" cy="257175"/>
          </a:xfrm>
          <a:prstGeom prst="rect">
            <a:avLst/>
          </a:prstGeom>
          <a:solidFill>
            <a:srgbClr val="CCFFCC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cs typeface="Arial" panose="020B0604020202020204" pitchFamily="34" charset="0"/>
              </a:rPr>
              <a:t>Free $1k</a:t>
            </a:r>
          </a:p>
        </p:txBody>
      </p:sp>
      <p:graphicFrame>
        <p:nvGraphicFramePr>
          <p:cNvPr id="82" name="Group 65">
            <a:extLst>
              <a:ext uri="{FF2B5EF4-FFF2-40B4-BE49-F238E27FC236}">
                <a16:creationId xmlns:a16="http://schemas.microsoft.com/office/drawing/2014/main" xmlns="" id="{BA209E49-59C9-4CE6-AF55-A55C25F6AC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2496875"/>
              </p:ext>
            </p:extLst>
          </p:nvPr>
        </p:nvGraphicFramePr>
        <p:xfrm>
          <a:off x="6406924" y="2362427"/>
          <a:ext cx="1133475" cy="1219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460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587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5C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D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00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5C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D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84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5C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D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00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5C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D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83" name="Text Box 87">
            <a:extLst>
              <a:ext uri="{FF2B5EF4-FFF2-40B4-BE49-F238E27FC236}">
                <a16:creationId xmlns:a16="http://schemas.microsoft.com/office/drawing/2014/main" xmlns="" id="{AE9448F8-F63D-4A5B-A7DE-0DD15BED0D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2361" y="2097314"/>
            <a:ext cx="4889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cs typeface="Arial" panose="020B0604020202020204" pitchFamily="34" charset="0"/>
              </a:rPr>
              <a:t>Has</a:t>
            </a:r>
          </a:p>
        </p:txBody>
      </p:sp>
      <p:sp>
        <p:nvSpPr>
          <p:cNvPr id="84" name="Text Box 88">
            <a:extLst>
              <a:ext uri="{FF2B5EF4-FFF2-40B4-BE49-F238E27FC236}">
                <a16:creationId xmlns:a16="http://schemas.microsoft.com/office/drawing/2014/main" xmlns="" id="{81DEE6CB-A8CC-462D-94D5-C8D59FF88B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4624" y="2102077"/>
            <a:ext cx="4905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cs typeface="Arial" panose="020B0604020202020204" pitchFamily="34" charset="0"/>
              </a:rPr>
              <a:t>Max</a:t>
            </a:r>
          </a:p>
        </p:txBody>
      </p:sp>
      <p:sp>
        <p:nvSpPr>
          <p:cNvPr id="86" name="Line 90">
            <a:extLst>
              <a:ext uri="{FF2B5EF4-FFF2-40B4-BE49-F238E27FC236}">
                <a16:creationId xmlns:a16="http://schemas.microsoft.com/office/drawing/2014/main" xmlns="" id="{2F6C6BC7-5EC3-4C6A-8C67-0C5BD096E4CF}"/>
              </a:ext>
            </a:extLst>
          </p:cNvPr>
          <p:cNvSpPr>
            <a:spLocks noChangeShapeType="1"/>
          </p:cNvSpPr>
          <p:nvPr/>
        </p:nvSpPr>
        <p:spPr bwMode="auto">
          <a:xfrm>
            <a:off x="5614761" y="3449864"/>
            <a:ext cx="655638" cy="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87" name="Text Box 91">
            <a:extLst>
              <a:ext uri="{FF2B5EF4-FFF2-40B4-BE49-F238E27FC236}">
                <a16:creationId xmlns:a16="http://schemas.microsoft.com/office/drawing/2014/main" xmlns="" id="{0818D01A-A65B-4CB8-A041-0C41A22D9F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6011" y="3192689"/>
            <a:ext cx="10652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cs typeface="Arial" panose="020B0604020202020204" pitchFamily="34" charset="0"/>
              </a:rPr>
              <a:t>Request $1k</a:t>
            </a:r>
          </a:p>
        </p:txBody>
      </p:sp>
      <p:sp>
        <p:nvSpPr>
          <p:cNvPr id="88" name="Text Box 120">
            <a:extLst>
              <a:ext uri="{FF2B5EF4-FFF2-40B4-BE49-F238E27FC236}">
                <a16:creationId xmlns:a16="http://schemas.microsoft.com/office/drawing/2014/main" xmlns="" id="{04C2D2A9-ADFB-4F27-9E85-31AD8F62FD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086" y="1254352"/>
            <a:ext cx="10130971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CA" altLang="en-US">
                <a:solidFill>
                  <a:srgbClr val="000000"/>
                </a:solidFill>
                <a:latin typeface="Arial" panose="020B0604020202020204" pitchFamily="34" charset="0"/>
              </a:rPr>
              <a:t>What </a:t>
            </a:r>
            <a:r>
              <a:rPr lang="en-CA" altLang="en-US" i="1">
                <a:solidFill>
                  <a:srgbClr val="000000"/>
                </a:solidFill>
                <a:latin typeface="Arial" panose="020B0604020202020204" pitchFamily="34" charset="0"/>
              </a:rPr>
              <a:t>could</a:t>
            </a:r>
            <a:r>
              <a:rPr lang="en-CA" altLang="en-US">
                <a:solidFill>
                  <a:srgbClr val="000000"/>
                </a:solidFill>
                <a:latin typeface="Arial" panose="020B0604020202020204" pitchFamily="34" charset="0"/>
              </a:rPr>
              <a:t> happen if the OS just granted a process’s request for money simply because it </a:t>
            </a:r>
            <a:r>
              <a:rPr lang="en-CA" altLang="en-US" u="sng">
                <a:solidFill>
                  <a:srgbClr val="3333CC"/>
                </a:solidFill>
                <a:latin typeface="Arial" panose="020B0604020202020204" pitchFamily="34" charset="0"/>
              </a:rPr>
              <a:t>had</a:t>
            </a:r>
            <a:r>
              <a:rPr lang="en-CA" altLang="en-US">
                <a:solidFill>
                  <a:srgbClr val="3333CC"/>
                </a:solidFill>
                <a:latin typeface="Arial" panose="020B0604020202020204" pitchFamily="34" charset="0"/>
              </a:rPr>
              <a:t> the money </a:t>
            </a:r>
            <a:r>
              <a:rPr lang="en-CA" altLang="en-US">
                <a:solidFill>
                  <a:srgbClr val="000000"/>
                </a:solidFill>
                <a:latin typeface="Arial" panose="020B0604020202020204" pitchFamily="34" charset="0"/>
              </a:rPr>
              <a:t>in the vault (</a:t>
            </a:r>
            <a:r>
              <a:rPr lang="en-CA" altLang="en-US" i="1">
                <a:solidFill>
                  <a:srgbClr val="000000"/>
                </a:solidFill>
                <a:latin typeface="Arial" panose="020B0604020202020204" pitchFamily="34" charset="0"/>
              </a:rPr>
              <a:t>i.e. the resource was </a:t>
            </a:r>
            <a:r>
              <a:rPr lang="en-CA" altLang="en-US" i="1" u="sng">
                <a:solidFill>
                  <a:srgbClr val="000000"/>
                </a:solidFill>
                <a:latin typeface="Arial" panose="020B0604020202020204" pitchFamily="34" charset="0"/>
              </a:rPr>
              <a:t>available</a:t>
            </a:r>
            <a:r>
              <a:rPr lang="en-CA" altLang="en-US">
                <a:solidFill>
                  <a:srgbClr val="000000"/>
                </a:solidFill>
                <a:latin typeface="Arial" panose="020B0604020202020204" pitchFamily="34" charset="0"/>
              </a:rPr>
              <a:t>)?</a:t>
            </a:r>
          </a:p>
        </p:txBody>
      </p:sp>
      <p:sp>
        <p:nvSpPr>
          <p:cNvPr id="89" name="AutoShape 121">
            <a:extLst>
              <a:ext uri="{FF2B5EF4-FFF2-40B4-BE49-F238E27FC236}">
                <a16:creationId xmlns:a16="http://schemas.microsoft.com/office/drawing/2014/main" xmlns="" id="{9019E64C-60BA-4A0D-A844-4C9F3C9BCDDD}"/>
              </a:ext>
            </a:extLst>
          </p:cNvPr>
          <p:cNvSpPr>
            <a:spLocks/>
          </p:cNvSpPr>
          <p:nvPr/>
        </p:nvSpPr>
        <p:spPr bwMode="auto">
          <a:xfrm>
            <a:off x="3685949" y="4632552"/>
            <a:ext cx="1925637" cy="477837"/>
          </a:xfrm>
          <a:prstGeom prst="borderCallout2">
            <a:avLst>
              <a:gd name="adj1" fmla="val 23921"/>
              <a:gd name="adj2" fmla="val 103958"/>
              <a:gd name="adj3" fmla="val 23921"/>
              <a:gd name="adj4" fmla="val 108245"/>
              <a:gd name="adj5" fmla="val -238537"/>
              <a:gd name="adj6" fmla="val 123662"/>
            </a:avLst>
          </a:prstGeom>
          <a:solidFill>
            <a:srgbClr val="FFCC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alt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Granted  because there is $2k in the bank</a:t>
            </a:r>
          </a:p>
        </p:txBody>
      </p:sp>
      <p:sp>
        <p:nvSpPr>
          <p:cNvPr id="90" name="Text Box 122">
            <a:extLst>
              <a:ext uri="{FF2B5EF4-FFF2-40B4-BE49-F238E27FC236}">
                <a16:creationId xmlns:a16="http://schemas.microsoft.com/office/drawing/2014/main" xmlns="" id="{C44F8345-0446-4181-8926-F53957F240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70699" y="3619727"/>
            <a:ext cx="877887" cy="257175"/>
          </a:xfrm>
          <a:prstGeom prst="rect">
            <a:avLst/>
          </a:prstGeom>
          <a:solidFill>
            <a:srgbClr val="CCFFCC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cs typeface="Arial" panose="020B0604020202020204" pitchFamily="34" charset="0"/>
              </a:rPr>
              <a:t>Free $0k</a:t>
            </a:r>
          </a:p>
        </p:txBody>
      </p:sp>
      <p:graphicFrame>
        <p:nvGraphicFramePr>
          <p:cNvPr id="91" name="Group 123">
            <a:extLst>
              <a:ext uri="{FF2B5EF4-FFF2-40B4-BE49-F238E27FC236}">
                <a16:creationId xmlns:a16="http://schemas.microsoft.com/office/drawing/2014/main" xmlns="" id="{A8D33F6A-F753-4276-9ADB-BACE98BD51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8564608"/>
              </p:ext>
            </p:extLst>
          </p:nvPr>
        </p:nvGraphicFramePr>
        <p:xfrm>
          <a:off x="8599261" y="2340202"/>
          <a:ext cx="1133475" cy="1219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460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587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5C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D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00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5C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D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84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5C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D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00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5C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D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92" name="Text Box 145">
            <a:extLst>
              <a:ext uri="{FF2B5EF4-FFF2-40B4-BE49-F238E27FC236}">
                <a16:creationId xmlns:a16="http://schemas.microsoft.com/office/drawing/2014/main" xmlns="" id="{D4641162-9C9E-4932-A5EB-A80C103305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24699" y="2075089"/>
            <a:ext cx="4889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cs typeface="Arial" panose="020B0604020202020204" pitchFamily="34" charset="0"/>
              </a:rPr>
              <a:t>Has</a:t>
            </a:r>
          </a:p>
        </p:txBody>
      </p:sp>
      <p:sp>
        <p:nvSpPr>
          <p:cNvPr id="93" name="Text Box 146">
            <a:extLst>
              <a:ext uri="{FF2B5EF4-FFF2-40B4-BE49-F238E27FC236}">
                <a16:creationId xmlns:a16="http://schemas.microsoft.com/office/drawing/2014/main" xmlns="" id="{1A2FFA9C-2977-4FE5-9FF9-57C4C9291D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46961" y="2079852"/>
            <a:ext cx="4905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cs typeface="Arial" panose="020B0604020202020204" pitchFamily="34" charset="0"/>
              </a:rPr>
              <a:t>Max</a:t>
            </a:r>
          </a:p>
        </p:txBody>
      </p:sp>
      <p:sp>
        <p:nvSpPr>
          <p:cNvPr id="95" name="Line 148">
            <a:extLst>
              <a:ext uri="{FF2B5EF4-FFF2-40B4-BE49-F238E27FC236}">
                <a16:creationId xmlns:a16="http://schemas.microsoft.com/office/drawing/2014/main" xmlns="" id="{91CB63DC-B391-4C40-AED0-193A875C455A}"/>
              </a:ext>
            </a:extLst>
          </p:cNvPr>
          <p:cNvSpPr>
            <a:spLocks noChangeShapeType="1"/>
          </p:cNvSpPr>
          <p:nvPr/>
        </p:nvSpPr>
        <p:spPr bwMode="auto">
          <a:xfrm>
            <a:off x="7759474" y="2832327"/>
            <a:ext cx="655637" cy="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96" name="Text Box 149">
            <a:extLst>
              <a:ext uri="{FF2B5EF4-FFF2-40B4-BE49-F238E27FC236}">
                <a16:creationId xmlns:a16="http://schemas.microsoft.com/office/drawing/2014/main" xmlns="" id="{B8923E00-635A-43BE-9C41-D2E751158A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0724" y="2575152"/>
            <a:ext cx="10652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cs typeface="Arial" panose="020B0604020202020204" pitchFamily="34" charset="0"/>
              </a:rPr>
              <a:t>Request $1k</a:t>
            </a:r>
          </a:p>
        </p:txBody>
      </p:sp>
      <p:sp>
        <p:nvSpPr>
          <p:cNvPr id="97" name="AutoShape 150">
            <a:extLst>
              <a:ext uri="{FF2B5EF4-FFF2-40B4-BE49-F238E27FC236}">
                <a16:creationId xmlns:a16="http://schemas.microsoft.com/office/drawing/2014/main" xmlns="" id="{F74D8980-34BE-4646-9CD1-A85DF2F3468F}"/>
              </a:ext>
            </a:extLst>
          </p:cNvPr>
          <p:cNvSpPr>
            <a:spLocks/>
          </p:cNvSpPr>
          <p:nvPr/>
        </p:nvSpPr>
        <p:spPr bwMode="auto">
          <a:xfrm>
            <a:off x="2757261" y="5419952"/>
            <a:ext cx="5932488" cy="676048"/>
          </a:xfrm>
          <a:prstGeom prst="borderCallout2">
            <a:avLst>
              <a:gd name="adj1" fmla="val 13792"/>
              <a:gd name="adj2" fmla="val 101620"/>
              <a:gd name="adj3" fmla="val 13792"/>
              <a:gd name="adj4" fmla="val 102940"/>
              <a:gd name="adj5" fmla="val -187211"/>
              <a:gd name="adj6" fmla="val 108123"/>
            </a:avLst>
          </a:prstGeom>
          <a:solidFill>
            <a:srgbClr val="FFCC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alt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No money left, system is now on the </a:t>
            </a:r>
            <a:r>
              <a:rPr kumimoji="0" lang="en-CA" altLang="en-US" sz="1200" b="1" i="0" u="sng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verge</a:t>
            </a:r>
            <a:r>
              <a:rPr kumimoji="0" lang="en-CA" alt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of deadlock.  When each customer requests further money each will be blocked (a circular dependency where each customer is waiting for another to release the money it needs). </a:t>
            </a:r>
          </a:p>
        </p:txBody>
      </p:sp>
      <p:sp>
        <p:nvSpPr>
          <p:cNvPr id="98" name="AutoShape 151">
            <a:extLst>
              <a:ext uri="{FF2B5EF4-FFF2-40B4-BE49-F238E27FC236}">
                <a16:creationId xmlns:a16="http://schemas.microsoft.com/office/drawing/2014/main" xmlns="" id="{A460842D-78C3-4F2C-AE5D-5CBAA38D5F04}"/>
              </a:ext>
            </a:extLst>
          </p:cNvPr>
          <p:cNvSpPr>
            <a:spLocks/>
          </p:cNvSpPr>
          <p:nvPr/>
        </p:nvSpPr>
        <p:spPr bwMode="auto">
          <a:xfrm>
            <a:off x="6092599" y="4643664"/>
            <a:ext cx="1925637" cy="477838"/>
          </a:xfrm>
          <a:prstGeom prst="borderCallout2">
            <a:avLst>
              <a:gd name="adj1" fmla="val 23921"/>
              <a:gd name="adj2" fmla="val 103958"/>
              <a:gd name="adj3" fmla="val 23921"/>
              <a:gd name="adj4" fmla="val 106019"/>
              <a:gd name="adj5" fmla="val -348838"/>
              <a:gd name="adj6" fmla="val 113440"/>
            </a:avLst>
          </a:prstGeom>
          <a:solidFill>
            <a:srgbClr val="FFCC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alt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Granted  because there is $1k in the bank</a:t>
            </a:r>
          </a:p>
        </p:txBody>
      </p:sp>
    </p:spTree>
    <p:extLst>
      <p:ext uri="{BB962C8B-B14F-4D97-AF65-F5344CB8AC3E}">
        <p14:creationId xmlns:p14="http://schemas.microsoft.com/office/powerpoint/2010/main" val="122060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13658B5-E0BE-4F5F-BEA8-AF18CD9D3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The Banker’s Algorithm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609576C-4332-4457-B854-661ACF31C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Deadlock and Starvation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B4176D0-1394-41B8-AF1E-2CA04D701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35</a:t>
            </a:fld>
            <a:endParaRPr lang="en-CA"/>
          </a:p>
        </p:txBody>
      </p:sp>
      <p:sp>
        <p:nvSpPr>
          <p:cNvPr id="10" name="Text Box 31">
            <a:extLst>
              <a:ext uri="{FF2B5EF4-FFF2-40B4-BE49-F238E27FC236}">
                <a16:creationId xmlns:a16="http://schemas.microsoft.com/office/drawing/2014/main" xmlns="" id="{D1EB70E2-EAC6-43F1-8C38-4132F7BDC0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7300" y="3167289"/>
            <a:ext cx="877888" cy="246063"/>
          </a:xfrm>
          <a:prstGeom prst="rect">
            <a:avLst/>
          </a:prstGeom>
          <a:solidFill>
            <a:srgbClr val="CCFFCC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cs typeface="Arial" panose="020B0604020202020204" pitchFamily="34" charset="0"/>
              </a:rPr>
              <a:t>Free $2k</a:t>
            </a:r>
          </a:p>
        </p:txBody>
      </p:sp>
      <p:graphicFrame>
        <p:nvGraphicFramePr>
          <p:cNvPr id="11" name="Group 32">
            <a:extLst>
              <a:ext uri="{FF2B5EF4-FFF2-40B4-BE49-F238E27FC236}">
                <a16:creationId xmlns:a16="http://schemas.microsoft.com/office/drawing/2014/main" xmlns="" id="{532F0B90-8069-40F9-AE60-E5F16272CD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9094807"/>
              </p:ext>
            </p:extLst>
          </p:nvPr>
        </p:nvGraphicFramePr>
        <p:xfrm>
          <a:off x="1185863" y="1887764"/>
          <a:ext cx="1133475" cy="1219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460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587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2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5C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6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D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00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5C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D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84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5C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D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00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5C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D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2" name="Text Box 54">
            <a:extLst>
              <a:ext uri="{FF2B5EF4-FFF2-40B4-BE49-F238E27FC236}">
                <a16:creationId xmlns:a16="http://schemas.microsoft.com/office/drawing/2014/main" xmlns="" id="{642AECE8-C0AC-4993-87A8-3113186897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1300" y="1622652"/>
            <a:ext cx="4889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cs typeface="Arial" panose="020B0604020202020204" pitchFamily="34" charset="0"/>
              </a:rPr>
              <a:t>Has</a:t>
            </a:r>
          </a:p>
        </p:txBody>
      </p:sp>
      <p:sp>
        <p:nvSpPr>
          <p:cNvPr id="13" name="Text Box 55">
            <a:extLst>
              <a:ext uri="{FF2B5EF4-FFF2-40B4-BE49-F238E27FC236}">
                <a16:creationId xmlns:a16="http://schemas.microsoft.com/office/drawing/2014/main" xmlns="" id="{64AEA517-8B15-4D25-9B19-A296FFF715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3563" y="1627414"/>
            <a:ext cx="4905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cs typeface="Arial" panose="020B0604020202020204" pitchFamily="34" charset="0"/>
              </a:rPr>
              <a:t>Max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52190DD5-58DA-49BE-8A6A-62A42A298CE0}"/>
              </a:ext>
            </a:extLst>
          </p:cNvPr>
          <p:cNvSpPr txBox="1"/>
          <p:nvPr/>
        </p:nvSpPr>
        <p:spPr>
          <a:xfrm>
            <a:off x="3265714" y="1828800"/>
            <a:ext cx="85198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/>
              <a:t>Is this a </a:t>
            </a:r>
            <a:r>
              <a:rPr lang="en-CA" sz="2400" b="1">
                <a:solidFill>
                  <a:schemeClr val="accent2"/>
                </a:solidFill>
              </a:rPr>
              <a:t>safe state</a:t>
            </a:r>
            <a:r>
              <a:rPr lang="en-CA" sz="2400"/>
              <a:t>?</a:t>
            </a:r>
          </a:p>
          <a:p>
            <a:r>
              <a:rPr lang="en-CA" sz="2400"/>
              <a:t>  </a:t>
            </a:r>
            <a:br>
              <a:rPr lang="en-CA" sz="2400"/>
            </a:br>
            <a:r>
              <a:rPr lang="en-CA" sz="2400"/>
              <a:t>i.e. is there an order of acquire/releases that allows everyone to take out and pay back their full loan?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4EA92ABD-820B-4489-93E0-2D5125FB1A92}"/>
              </a:ext>
            </a:extLst>
          </p:cNvPr>
          <p:cNvSpPr txBox="1"/>
          <p:nvPr/>
        </p:nvSpPr>
        <p:spPr>
          <a:xfrm>
            <a:off x="4956628" y="3969656"/>
            <a:ext cx="46518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/>
              <a:t>B borrows 2, pays back 5  (Free: 5)</a:t>
            </a:r>
          </a:p>
          <a:p>
            <a:r>
              <a:rPr lang="en-CA" sz="2400"/>
              <a:t>A borrows 4, pays back 6  (Free: 7)</a:t>
            </a:r>
          </a:p>
          <a:p>
            <a:r>
              <a:rPr lang="en-CA" sz="2400"/>
              <a:t>C borrows 6, pays back 6  (Free: 7)</a:t>
            </a:r>
          </a:p>
          <a:p>
            <a:r>
              <a:rPr lang="en-CA" sz="2400"/>
              <a:t>D borrows 7, pays back 7 (Free: 7)</a:t>
            </a:r>
          </a:p>
          <a:p>
            <a:endParaRPr lang="en-CA" sz="2400"/>
          </a:p>
        </p:txBody>
      </p:sp>
      <p:sp>
        <p:nvSpPr>
          <p:cNvPr id="16" name="Text Box 122">
            <a:extLst>
              <a:ext uri="{FF2B5EF4-FFF2-40B4-BE49-F238E27FC236}">
                <a16:creationId xmlns:a16="http://schemas.microsoft.com/office/drawing/2014/main" xmlns="" id="{254259FF-2C81-4712-BEFD-A8D4AFAB5C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5161" y="5544231"/>
            <a:ext cx="877888" cy="246062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CA" altLang="en-US" sz="1000" b="1"/>
              <a:t>Free $1k</a:t>
            </a:r>
          </a:p>
        </p:txBody>
      </p:sp>
      <p:graphicFrame>
        <p:nvGraphicFramePr>
          <p:cNvPr id="17" name="Group 123">
            <a:extLst>
              <a:ext uri="{FF2B5EF4-FFF2-40B4-BE49-F238E27FC236}">
                <a16:creationId xmlns:a16="http://schemas.microsoft.com/office/drawing/2014/main" xmlns="" id="{1AC4116C-E129-4220-86E1-5A31996142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029592"/>
              </p:ext>
            </p:extLst>
          </p:nvPr>
        </p:nvGraphicFramePr>
        <p:xfrm>
          <a:off x="1123724" y="4264706"/>
          <a:ext cx="1133475" cy="1219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460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58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5C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D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5C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D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5C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D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5C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D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8" name="Text Box 145">
            <a:extLst>
              <a:ext uri="{FF2B5EF4-FFF2-40B4-BE49-F238E27FC236}">
                <a16:creationId xmlns:a16="http://schemas.microsoft.com/office/drawing/2014/main" xmlns="" id="{5B5F00A5-1F89-41A9-AB3D-9E675F8383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9161" y="3999593"/>
            <a:ext cx="4889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000" b="1"/>
              <a:t>Has</a:t>
            </a:r>
          </a:p>
        </p:txBody>
      </p:sp>
      <p:sp>
        <p:nvSpPr>
          <p:cNvPr id="19" name="Text Box 146">
            <a:extLst>
              <a:ext uri="{FF2B5EF4-FFF2-40B4-BE49-F238E27FC236}">
                <a16:creationId xmlns:a16="http://schemas.microsoft.com/office/drawing/2014/main" xmlns="" id="{C0638DA5-99AB-4AF9-B3C1-C15F43EE18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1424" y="4004356"/>
            <a:ext cx="4905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000" b="1"/>
              <a:t>Max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375A72E9-5FF0-419C-905C-CC00E24B8C95}"/>
              </a:ext>
            </a:extLst>
          </p:cNvPr>
          <p:cNvSpPr txBox="1"/>
          <p:nvPr/>
        </p:nvSpPr>
        <p:spPr>
          <a:xfrm>
            <a:off x="3272971" y="4637314"/>
            <a:ext cx="8519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/>
              <a:t>A, B, D may all request the full loan and be deadlocked.</a:t>
            </a:r>
          </a:p>
        </p:txBody>
      </p:sp>
    </p:spTree>
    <p:extLst>
      <p:ext uri="{BB962C8B-B14F-4D97-AF65-F5344CB8AC3E}">
        <p14:creationId xmlns:p14="http://schemas.microsoft.com/office/powerpoint/2010/main" val="162627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16" grpId="0" animBg="1"/>
      <p:bldP spid="18" grpId="0"/>
      <p:bldP spid="19" grpId="0"/>
      <p:bldP spid="2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D4427C-FB08-4F8E-B22C-7D7CBCA9F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309" y="359175"/>
            <a:ext cx="10058400" cy="778109"/>
          </a:xfrm>
        </p:spPr>
        <p:txBody>
          <a:bodyPr/>
          <a:lstStyle/>
          <a:p>
            <a:r>
              <a:rPr lang="en-CA"/>
              <a:t>The Banker’s Algorithm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7602719-5804-4EFA-B481-BB10DAAD6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Deadlock and Starvation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3A42807-C7C8-4722-B71A-C887A2E7D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36</a:t>
            </a:fld>
            <a:endParaRPr lang="en-CA"/>
          </a:p>
        </p:txBody>
      </p:sp>
      <p:graphicFrame>
        <p:nvGraphicFramePr>
          <p:cNvPr id="26" name="Group 5">
            <a:extLst>
              <a:ext uri="{FF2B5EF4-FFF2-40B4-BE49-F238E27FC236}">
                <a16:creationId xmlns:a16="http://schemas.microsoft.com/office/drawing/2014/main" xmlns="" id="{107C0452-9760-40E2-9261-59F6E9D3C0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9018103"/>
              </p:ext>
            </p:extLst>
          </p:nvPr>
        </p:nvGraphicFramePr>
        <p:xfrm>
          <a:off x="1032783" y="1873249"/>
          <a:ext cx="2606675" cy="1219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4607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2603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5C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D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5C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D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5C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D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00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5C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D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5C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D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5C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D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84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5C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D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5C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D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5C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D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00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5C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D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5C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D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5C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D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27" name="Text Box 47">
            <a:extLst>
              <a:ext uri="{FF2B5EF4-FFF2-40B4-BE49-F238E27FC236}">
                <a16:creationId xmlns:a16="http://schemas.microsoft.com/office/drawing/2014/main" xmlns="" id="{50F798A4-18C8-41FB-AA80-7F7C1F608A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8221" y="1609724"/>
            <a:ext cx="4889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cs typeface="Arial" panose="020B0604020202020204" pitchFamily="34" charset="0"/>
              </a:rPr>
              <a:t>Has</a:t>
            </a:r>
          </a:p>
        </p:txBody>
      </p:sp>
      <p:sp>
        <p:nvSpPr>
          <p:cNvPr id="28" name="Text Box 48">
            <a:extLst>
              <a:ext uri="{FF2B5EF4-FFF2-40B4-BE49-F238E27FC236}">
                <a16:creationId xmlns:a16="http://schemas.microsoft.com/office/drawing/2014/main" xmlns="" id="{11736FC5-F51F-40B0-8080-10EA56D307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0483" y="1614487"/>
            <a:ext cx="4905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cs typeface="Arial" panose="020B0604020202020204" pitchFamily="34" charset="0"/>
              </a:rPr>
              <a:t>Max</a:t>
            </a:r>
          </a:p>
        </p:txBody>
      </p:sp>
      <p:sp>
        <p:nvSpPr>
          <p:cNvPr id="29" name="Text Box 49">
            <a:extLst>
              <a:ext uri="{FF2B5EF4-FFF2-40B4-BE49-F238E27FC236}">
                <a16:creationId xmlns:a16="http://schemas.microsoft.com/office/drawing/2014/main" xmlns="" id="{0CC80D3B-6F7D-439C-AABA-97E2046172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7521" y="1609724"/>
            <a:ext cx="4889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cs typeface="Arial" panose="020B0604020202020204" pitchFamily="34" charset="0"/>
              </a:rPr>
              <a:t>Has</a:t>
            </a:r>
          </a:p>
        </p:txBody>
      </p:sp>
      <p:sp>
        <p:nvSpPr>
          <p:cNvPr id="30" name="Text Box 50">
            <a:extLst>
              <a:ext uri="{FF2B5EF4-FFF2-40B4-BE49-F238E27FC236}">
                <a16:creationId xmlns:a16="http://schemas.microsoft.com/office/drawing/2014/main" xmlns="" id="{DBA7C507-C36C-4746-A2E1-09E2359ADC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9783" y="1608137"/>
            <a:ext cx="4905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cs typeface="Arial" panose="020B0604020202020204" pitchFamily="34" charset="0"/>
              </a:rPr>
              <a:t>Max</a:t>
            </a:r>
          </a:p>
        </p:txBody>
      </p:sp>
      <p:sp>
        <p:nvSpPr>
          <p:cNvPr id="31" name="Text Box 51">
            <a:extLst>
              <a:ext uri="{FF2B5EF4-FFF2-40B4-BE49-F238E27FC236}">
                <a16:creationId xmlns:a16="http://schemas.microsoft.com/office/drawing/2014/main" xmlns="" id="{641E5077-F31D-4249-B07B-9A9FACBD36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4758" y="1608137"/>
            <a:ext cx="4889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cs typeface="Arial" panose="020B0604020202020204" pitchFamily="34" charset="0"/>
              </a:rPr>
              <a:t>Has</a:t>
            </a:r>
          </a:p>
        </p:txBody>
      </p:sp>
      <p:sp>
        <p:nvSpPr>
          <p:cNvPr id="32" name="Text Box 52">
            <a:extLst>
              <a:ext uri="{FF2B5EF4-FFF2-40B4-BE49-F238E27FC236}">
                <a16:creationId xmlns:a16="http://schemas.microsoft.com/office/drawing/2014/main" xmlns="" id="{B5D8ED5D-A0C3-441A-8679-FD19894D00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7021" y="1606549"/>
            <a:ext cx="4905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cs typeface="Arial" panose="020B0604020202020204" pitchFamily="34" charset="0"/>
              </a:rPr>
              <a:t>Max</a:t>
            </a:r>
          </a:p>
        </p:txBody>
      </p:sp>
      <p:sp>
        <p:nvSpPr>
          <p:cNvPr id="33" name="Text Box 53">
            <a:extLst>
              <a:ext uri="{FF2B5EF4-FFF2-40B4-BE49-F238E27FC236}">
                <a16:creationId xmlns:a16="http://schemas.microsoft.com/office/drawing/2014/main" xmlns="" id="{EA011D40-4D23-4A7F-9E0C-83CD4BFEFE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6821" y="1452562"/>
            <a:ext cx="4889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ahoma" panose="020B0604030504040204" pitchFamily="34" charset="0"/>
                <a:cs typeface="Arial" panose="020B0604020202020204" pitchFamily="34" charset="0"/>
              </a:rPr>
              <a:t>R</a:t>
            </a:r>
            <a:r>
              <a:rPr kumimoji="0" lang="en-US" altLang="en-US" sz="1000" b="1" i="0" u="none" strike="noStrike" kern="0" cap="none" spc="0" normalizeH="0" baseline="-2500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ahoma" panose="020B060403050404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34" name="Text Box 54">
            <a:extLst>
              <a:ext uri="{FF2B5EF4-FFF2-40B4-BE49-F238E27FC236}">
                <a16:creationId xmlns:a16="http://schemas.microsoft.com/office/drawing/2014/main" xmlns="" id="{C6F85031-99C6-4E31-8DB9-476DCCCF60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4371" y="1452562"/>
            <a:ext cx="4889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ahoma" panose="020B0604030504040204" pitchFamily="34" charset="0"/>
                <a:cs typeface="Arial" panose="020B0604020202020204" pitchFamily="34" charset="0"/>
              </a:rPr>
              <a:t>R</a:t>
            </a:r>
            <a:r>
              <a:rPr kumimoji="0" lang="en-US" altLang="en-US" sz="1000" b="1" i="0" u="none" strike="noStrike" kern="0" cap="none" spc="0" normalizeH="0" baseline="-2500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ahoma" panose="020B060403050404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5" name="Text Box 55">
            <a:extLst>
              <a:ext uri="{FF2B5EF4-FFF2-40B4-BE49-F238E27FC236}">
                <a16:creationId xmlns:a16="http://schemas.microsoft.com/office/drawing/2014/main" xmlns="" id="{90AB0453-2B30-47E6-BC70-98A723AF42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4146" y="1450974"/>
            <a:ext cx="4889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ahoma" panose="020B0604030504040204" pitchFamily="34" charset="0"/>
                <a:cs typeface="Arial" panose="020B0604020202020204" pitchFamily="34" charset="0"/>
              </a:rPr>
              <a:t>R</a:t>
            </a:r>
            <a:r>
              <a:rPr kumimoji="0" lang="en-US" altLang="en-US" sz="1000" b="1" i="0" u="none" strike="noStrike" kern="0" cap="none" spc="0" normalizeH="0" baseline="-2500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ahoma" panose="020B060403050404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FB55E172-3F8A-4341-BA71-1B86A2AA9BBB}"/>
              </a:ext>
            </a:extLst>
          </p:cNvPr>
          <p:cNvSpPr txBox="1"/>
          <p:nvPr/>
        </p:nvSpPr>
        <p:spPr>
          <a:xfrm>
            <a:off x="1045029" y="3599541"/>
            <a:ext cx="3236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/>
              <a:t>Is this a </a:t>
            </a:r>
            <a:r>
              <a:rPr lang="en-CA" sz="2400" b="1">
                <a:solidFill>
                  <a:schemeClr val="accent2"/>
                </a:solidFill>
              </a:rPr>
              <a:t>safe state</a:t>
            </a:r>
            <a:r>
              <a:rPr lang="en-CA" sz="2400"/>
              <a:t>?</a:t>
            </a:r>
          </a:p>
        </p:txBody>
      </p:sp>
      <p:sp>
        <p:nvSpPr>
          <p:cNvPr id="37" name="Text Box 4">
            <a:extLst>
              <a:ext uri="{FF2B5EF4-FFF2-40B4-BE49-F238E27FC236}">
                <a16:creationId xmlns:a16="http://schemas.microsoft.com/office/drawing/2014/main" xmlns="" id="{DD1B5032-F82F-4B6D-BE16-7724B65D04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6548" y="3241675"/>
            <a:ext cx="737053" cy="246221"/>
          </a:xfrm>
          <a:prstGeom prst="rect">
            <a:avLst/>
          </a:prstGeom>
          <a:solidFill>
            <a:srgbClr val="CCFFCC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cs typeface="Arial" panose="020B0604020202020204" pitchFamily="34" charset="0"/>
              </a:rPr>
              <a:t>Free: 1</a:t>
            </a:r>
          </a:p>
        </p:txBody>
      </p:sp>
      <p:sp>
        <p:nvSpPr>
          <p:cNvPr id="38" name="Text Box 4">
            <a:extLst>
              <a:ext uri="{FF2B5EF4-FFF2-40B4-BE49-F238E27FC236}">
                <a16:creationId xmlns:a16="http://schemas.microsoft.com/office/drawing/2014/main" xmlns="" id="{C7ED4FEC-B479-425D-B970-4982F69E38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5005" y="3234417"/>
            <a:ext cx="737053" cy="246221"/>
          </a:xfrm>
          <a:prstGeom prst="rect">
            <a:avLst/>
          </a:prstGeom>
          <a:solidFill>
            <a:srgbClr val="CCFFCC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cs typeface="Arial" panose="020B0604020202020204" pitchFamily="34" charset="0"/>
              </a:rPr>
              <a:t>Free: 2</a:t>
            </a:r>
          </a:p>
        </p:txBody>
      </p:sp>
      <p:sp>
        <p:nvSpPr>
          <p:cNvPr id="39" name="Text Box 4">
            <a:extLst>
              <a:ext uri="{FF2B5EF4-FFF2-40B4-BE49-F238E27FC236}">
                <a16:creationId xmlns:a16="http://schemas.microsoft.com/office/drawing/2014/main" xmlns="" id="{2F09FBC5-9C7E-4386-A04F-BA7CB6462D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5234" y="3234418"/>
            <a:ext cx="737053" cy="246221"/>
          </a:xfrm>
          <a:prstGeom prst="rect">
            <a:avLst/>
          </a:prstGeom>
          <a:solidFill>
            <a:srgbClr val="CCFFCC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cs typeface="Arial" panose="020B0604020202020204" pitchFamily="34" charset="0"/>
              </a:rPr>
              <a:t>Free: 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C41507F3-BE3A-492F-A8C5-C9936D00FBCC}"/>
              </a:ext>
            </a:extLst>
          </p:cNvPr>
          <p:cNvSpPr txBox="1"/>
          <p:nvPr/>
        </p:nvSpPr>
        <p:spPr>
          <a:xfrm>
            <a:off x="4898571" y="1719943"/>
            <a:ext cx="6553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/>
              <a:t>B borrows (1,1,0), pays back (2,2,0) – Free: (2,3,2)</a:t>
            </a:r>
          </a:p>
          <a:p>
            <a:r>
              <a:rPr lang="en-CA" sz="2400"/>
              <a:t>A borrows (2,2,1), pays back (3,2,2) – Free: (3,3,3)</a:t>
            </a:r>
          </a:p>
          <a:p>
            <a:r>
              <a:rPr lang="en-CA" sz="2400"/>
              <a:t>C borrows (1,1,2), pays back (2,2,2) – Free: (4,4,3)</a:t>
            </a:r>
          </a:p>
          <a:p>
            <a:r>
              <a:rPr lang="en-CA" sz="2400"/>
              <a:t>D borrows (4,4,3), pays back (4,4,4) – Free: (4,4,4)</a:t>
            </a:r>
          </a:p>
          <a:p>
            <a:endParaRPr lang="en-CA" sz="240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4F8C999A-7445-463B-B1D2-F24FCAB1DF8B}"/>
              </a:ext>
            </a:extLst>
          </p:cNvPr>
          <p:cNvSpPr txBox="1"/>
          <p:nvPr/>
        </p:nvSpPr>
        <p:spPr>
          <a:xfrm>
            <a:off x="711199" y="4484914"/>
            <a:ext cx="98842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/>
              <a:t>Limitations of Banker’s Algorithm: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/>
              <a:t>Requires a central authority granting resources.  Being denied resources when they are available could lead to inefficiencies at the cost of only </a:t>
            </a:r>
            <a:r>
              <a:rPr lang="en-CA" sz="2400" i="1"/>
              <a:t>potential</a:t>
            </a:r>
            <a:r>
              <a:rPr lang="en-CA" sz="2400"/>
              <a:t> deadlock.</a:t>
            </a:r>
          </a:p>
        </p:txBody>
      </p:sp>
    </p:spTree>
    <p:extLst>
      <p:ext uri="{BB962C8B-B14F-4D97-AF65-F5344CB8AC3E}">
        <p14:creationId xmlns:p14="http://schemas.microsoft.com/office/powerpoint/2010/main" val="4258097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525E76-8083-4AC7-B4C8-B3383B018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Homework: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6294493-F2D2-4231-8D3F-A20DCF643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Deadlock and Starvation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766BE88-0F62-4E35-A43E-CCE755B1B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37</a:t>
            </a:fld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F00D0D3-8F7A-4E38-A483-B796E2F43444}"/>
              </a:ext>
            </a:extLst>
          </p:cNvPr>
          <p:cNvSpPr txBox="1"/>
          <p:nvPr/>
        </p:nvSpPr>
        <p:spPr>
          <a:xfrm>
            <a:off x="708525" y="1630296"/>
            <a:ext cx="99187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/>
              <a:t>Project:</a:t>
            </a:r>
            <a:r>
              <a:rPr lang="en-CA" sz="240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/>
              <a:t>Teams should be finalized, </a:t>
            </a:r>
            <a:r>
              <a:rPr lang="en-CA" sz="2400" b="1">
                <a:solidFill>
                  <a:schemeClr val="accent2"/>
                </a:solidFill>
              </a:rPr>
              <a:t>system design</a:t>
            </a:r>
            <a:r>
              <a:rPr lang="en-CA" sz="2400">
                <a:solidFill>
                  <a:schemeClr val="accent2"/>
                </a:solidFill>
              </a:rPr>
              <a:t> </a:t>
            </a:r>
            <a:r>
              <a:rPr lang="en-CA" sz="2400"/>
              <a:t>underway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sz="2400"/>
              <a:t>Use-Case Diagrams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sz="2400"/>
              <a:t>Sequence diagrams for major interactions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CA" sz="2400"/>
          </a:p>
          <a:p>
            <a:r>
              <a:rPr lang="en-CA" sz="2400"/>
              <a:t>Labs should be complete, this week starting on project implementation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9A31044-DBBB-48F9-B97F-8352D518BAB8}"/>
              </a:ext>
            </a:extLst>
          </p:cNvPr>
          <p:cNvSpPr txBox="1"/>
          <p:nvPr/>
        </p:nvSpPr>
        <p:spPr>
          <a:xfrm>
            <a:off x="782097" y="4793910"/>
            <a:ext cx="9918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/>
              <a:t>Midterm due 8am Monday</a:t>
            </a:r>
            <a:endParaRPr lang="en-CA" sz="2400"/>
          </a:p>
        </p:txBody>
      </p:sp>
    </p:spTree>
    <p:extLst>
      <p:ext uri="{BB962C8B-B14F-4D97-AF65-F5344CB8AC3E}">
        <p14:creationId xmlns:p14="http://schemas.microsoft.com/office/powerpoint/2010/main" val="202482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F199913-B8EA-4A75-BF8B-98F45B63D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Access to Multiple Resources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A14028D-B48D-4B89-91E6-5B8520278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Deadlock and Starvation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82486C5-F8C3-4DFC-9B71-B872D555D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4</a:t>
            </a:fld>
            <a:endParaRPr lang="en-C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057C9C5-43AC-46A9-93C6-366550E935B1}"/>
              </a:ext>
            </a:extLst>
          </p:cNvPr>
          <p:cNvSpPr txBox="1"/>
          <p:nvPr/>
        </p:nvSpPr>
        <p:spPr>
          <a:xfrm>
            <a:off x="1081825" y="1584102"/>
            <a:ext cx="99296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/>
              <a:t>When handling problem that requires access to </a:t>
            </a:r>
            <a:r>
              <a:rPr lang="en-CA" sz="2400" b="1">
                <a:solidFill>
                  <a:schemeClr val="accent2"/>
                </a:solidFill>
              </a:rPr>
              <a:t>multiple</a:t>
            </a:r>
            <a:r>
              <a:rPr lang="en-CA" sz="2400"/>
              <a:t> resources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/>
              <a:t>Need to acquire and hold multiple locks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/>
              <a:t>Locks are normally acquired in one order, released in the opposite </a:t>
            </a:r>
            <a:br>
              <a:rPr lang="en-CA" sz="2400"/>
            </a:br>
            <a:r>
              <a:rPr lang="en-CA" sz="2400"/>
              <a:t>(last locked – first unlocked)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400"/>
          </a:p>
          <a:p>
            <a:r>
              <a:rPr lang="en-CA" sz="2400"/>
              <a:t>Problems with this approach?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B5D574B1-0007-4D88-AC44-92361EA0E073}"/>
              </a:ext>
            </a:extLst>
          </p:cNvPr>
          <p:cNvSpPr/>
          <p:nvPr/>
        </p:nvSpPr>
        <p:spPr>
          <a:xfrm>
            <a:off x="3528812" y="4211390"/>
            <a:ext cx="2395469" cy="1004553"/>
          </a:xfrm>
          <a:prstGeom prst="rect">
            <a:avLst/>
          </a:prstGeom>
          <a:solidFill>
            <a:srgbClr val="FFFFCC"/>
          </a:solidFill>
          <a:ln>
            <a:solidFill>
              <a:srgbClr val="8D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A" b="1">
                <a:solidFill>
                  <a:schemeClr val="tx1"/>
                </a:solidFill>
              </a:rPr>
              <a:t>Bank Account A</a:t>
            </a:r>
          </a:p>
          <a:p>
            <a:endParaRPr lang="en-CA">
              <a:solidFill>
                <a:schemeClr val="tx1"/>
              </a:solidFill>
            </a:endParaRPr>
          </a:p>
          <a:p>
            <a:r>
              <a:rPr lang="en-CA">
                <a:solidFill>
                  <a:schemeClr val="tx1"/>
                </a:solidFill>
              </a:rPr>
              <a:t>balance: $1000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2BE20270-668A-4715-B055-79E5A5BF758A}"/>
              </a:ext>
            </a:extLst>
          </p:cNvPr>
          <p:cNvSpPr/>
          <p:nvPr/>
        </p:nvSpPr>
        <p:spPr>
          <a:xfrm>
            <a:off x="6218350" y="4209243"/>
            <a:ext cx="2395469" cy="1004553"/>
          </a:xfrm>
          <a:prstGeom prst="rect">
            <a:avLst/>
          </a:prstGeom>
          <a:solidFill>
            <a:srgbClr val="FFFFCC"/>
          </a:solidFill>
          <a:ln>
            <a:solidFill>
              <a:srgbClr val="8D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A" b="1">
                <a:solidFill>
                  <a:schemeClr val="tx1"/>
                </a:solidFill>
              </a:rPr>
              <a:t>Bank Account B</a:t>
            </a:r>
          </a:p>
          <a:p>
            <a:endParaRPr lang="en-CA">
              <a:solidFill>
                <a:schemeClr val="tx1"/>
              </a:solidFill>
            </a:endParaRPr>
          </a:p>
          <a:p>
            <a:r>
              <a:rPr lang="en-CA">
                <a:solidFill>
                  <a:schemeClr val="tx1"/>
                </a:solidFill>
              </a:rPr>
              <a:t>balance: $500</a:t>
            </a:r>
          </a:p>
        </p:txBody>
      </p:sp>
      <p:sp>
        <p:nvSpPr>
          <p:cNvPr id="10" name="Arrow: Curved Up 9">
            <a:extLst>
              <a:ext uri="{FF2B5EF4-FFF2-40B4-BE49-F238E27FC236}">
                <a16:creationId xmlns:a16="http://schemas.microsoft.com/office/drawing/2014/main" xmlns="" id="{006F0B98-FEFC-401D-8F13-EDD0A3706830}"/>
              </a:ext>
            </a:extLst>
          </p:cNvPr>
          <p:cNvSpPr/>
          <p:nvPr/>
        </p:nvSpPr>
        <p:spPr>
          <a:xfrm>
            <a:off x="4559121" y="5254578"/>
            <a:ext cx="2653048" cy="51515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AA0D43A9-3CFD-42B4-8D7D-1EF5031DB570}"/>
              </a:ext>
            </a:extLst>
          </p:cNvPr>
          <p:cNvSpPr txBox="1"/>
          <p:nvPr/>
        </p:nvSpPr>
        <p:spPr>
          <a:xfrm>
            <a:off x="5087155" y="5357611"/>
            <a:ext cx="1459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Transfer $500</a:t>
            </a:r>
          </a:p>
        </p:txBody>
      </p:sp>
      <p:sp>
        <p:nvSpPr>
          <p:cNvPr id="12" name="Arrow: Curved Up 11">
            <a:extLst>
              <a:ext uri="{FF2B5EF4-FFF2-40B4-BE49-F238E27FC236}">
                <a16:creationId xmlns:a16="http://schemas.microsoft.com/office/drawing/2014/main" xmlns="" id="{50F6BFDA-994B-4ACA-B57D-7D414F8E982F}"/>
              </a:ext>
            </a:extLst>
          </p:cNvPr>
          <p:cNvSpPr/>
          <p:nvPr/>
        </p:nvSpPr>
        <p:spPr>
          <a:xfrm flipH="1">
            <a:off x="4196365" y="5419857"/>
            <a:ext cx="3247623" cy="51515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24376DD1-7A44-4663-8FEB-24C819278AC8}"/>
              </a:ext>
            </a:extLst>
          </p:cNvPr>
          <p:cNvSpPr txBox="1"/>
          <p:nvPr/>
        </p:nvSpPr>
        <p:spPr>
          <a:xfrm>
            <a:off x="5059251" y="5960771"/>
            <a:ext cx="1459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Transfer $200</a:t>
            </a:r>
          </a:p>
        </p:txBody>
      </p:sp>
    </p:spTree>
    <p:extLst>
      <p:ext uri="{BB962C8B-B14F-4D97-AF65-F5344CB8AC3E}">
        <p14:creationId xmlns:p14="http://schemas.microsoft.com/office/powerpoint/2010/main" val="3532449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DF9950-C549-4F20-9203-BA14734DD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247" y="353246"/>
            <a:ext cx="10058400" cy="778109"/>
          </a:xfrm>
        </p:spPr>
        <p:txBody>
          <a:bodyPr/>
          <a:lstStyle/>
          <a:p>
            <a:r>
              <a:rPr lang="en-CA"/>
              <a:t>Access to Multiple Resources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B19FE62-57F5-4B5A-8544-3EF9349A8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Deadlock and Starvation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73B9BBD-C34A-4F1F-9CF3-BB9E8906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5</a:t>
            </a:fld>
            <a:endParaRPr lang="en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A6305AD6-3EBF-4268-95B2-17C8DC685EB3}"/>
              </a:ext>
            </a:extLst>
          </p:cNvPr>
          <p:cNvSpPr/>
          <p:nvPr/>
        </p:nvSpPr>
        <p:spPr>
          <a:xfrm>
            <a:off x="631065" y="1700010"/>
            <a:ext cx="2395469" cy="1004553"/>
          </a:xfrm>
          <a:prstGeom prst="rect">
            <a:avLst/>
          </a:prstGeom>
          <a:solidFill>
            <a:srgbClr val="FFFFCC"/>
          </a:solidFill>
          <a:ln>
            <a:solidFill>
              <a:srgbClr val="8D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A" b="1">
                <a:solidFill>
                  <a:schemeClr val="tx1"/>
                </a:solidFill>
              </a:rPr>
              <a:t>Bank Account A</a:t>
            </a:r>
          </a:p>
          <a:p>
            <a:endParaRPr lang="en-CA">
              <a:solidFill>
                <a:schemeClr val="tx1"/>
              </a:solidFill>
            </a:endParaRPr>
          </a:p>
          <a:p>
            <a:r>
              <a:rPr lang="en-CA">
                <a:solidFill>
                  <a:schemeClr val="tx1"/>
                </a:solidFill>
              </a:rPr>
              <a:t>balance: $1000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2041B4A-2610-4C62-AD5A-DF74EDB3AAC8}"/>
              </a:ext>
            </a:extLst>
          </p:cNvPr>
          <p:cNvSpPr/>
          <p:nvPr/>
        </p:nvSpPr>
        <p:spPr>
          <a:xfrm>
            <a:off x="3320603" y="1697863"/>
            <a:ext cx="2395469" cy="1004553"/>
          </a:xfrm>
          <a:prstGeom prst="rect">
            <a:avLst/>
          </a:prstGeom>
          <a:solidFill>
            <a:srgbClr val="FFFFCC"/>
          </a:solidFill>
          <a:ln>
            <a:solidFill>
              <a:srgbClr val="8D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A" b="1">
                <a:solidFill>
                  <a:schemeClr val="tx1"/>
                </a:solidFill>
              </a:rPr>
              <a:t>Bank Account B</a:t>
            </a:r>
          </a:p>
          <a:p>
            <a:endParaRPr lang="en-CA">
              <a:solidFill>
                <a:schemeClr val="tx1"/>
              </a:solidFill>
            </a:endParaRPr>
          </a:p>
          <a:p>
            <a:r>
              <a:rPr lang="en-CA">
                <a:solidFill>
                  <a:schemeClr val="tx1"/>
                </a:solidFill>
              </a:rPr>
              <a:t>balance: $500</a:t>
            </a:r>
          </a:p>
        </p:txBody>
      </p:sp>
      <p:sp>
        <p:nvSpPr>
          <p:cNvPr id="8" name="Arrow: Curved Up 7">
            <a:extLst>
              <a:ext uri="{FF2B5EF4-FFF2-40B4-BE49-F238E27FC236}">
                <a16:creationId xmlns:a16="http://schemas.microsoft.com/office/drawing/2014/main" xmlns="" id="{A00D56FD-184F-4498-804F-BE78994B5858}"/>
              </a:ext>
            </a:extLst>
          </p:cNvPr>
          <p:cNvSpPr/>
          <p:nvPr/>
        </p:nvSpPr>
        <p:spPr>
          <a:xfrm>
            <a:off x="1661374" y="2743198"/>
            <a:ext cx="2653048" cy="51515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A5E3969-FF34-4D5B-B6A6-CF4FA8EE20E9}"/>
              </a:ext>
            </a:extLst>
          </p:cNvPr>
          <p:cNvSpPr txBox="1"/>
          <p:nvPr/>
        </p:nvSpPr>
        <p:spPr>
          <a:xfrm>
            <a:off x="2189408" y="2846231"/>
            <a:ext cx="1459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Transfer $500</a:t>
            </a:r>
          </a:p>
        </p:txBody>
      </p:sp>
      <p:sp>
        <p:nvSpPr>
          <p:cNvPr id="10" name="Arrow: Curved Up 9">
            <a:extLst>
              <a:ext uri="{FF2B5EF4-FFF2-40B4-BE49-F238E27FC236}">
                <a16:creationId xmlns:a16="http://schemas.microsoft.com/office/drawing/2014/main" xmlns="" id="{4CFB8EE0-9D13-482E-8D30-5F40065B70F8}"/>
              </a:ext>
            </a:extLst>
          </p:cNvPr>
          <p:cNvSpPr/>
          <p:nvPr/>
        </p:nvSpPr>
        <p:spPr>
          <a:xfrm flipH="1">
            <a:off x="1298618" y="2908477"/>
            <a:ext cx="3247623" cy="51515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0AAF60BB-47BF-4B74-8B9F-E7943798A522}"/>
              </a:ext>
            </a:extLst>
          </p:cNvPr>
          <p:cNvSpPr txBox="1"/>
          <p:nvPr/>
        </p:nvSpPr>
        <p:spPr>
          <a:xfrm>
            <a:off x="2161504" y="3449391"/>
            <a:ext cx="1459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Transfer $200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xmlns="" id="{8D5C39F9-7C93-4557-ADA8-30C83A988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215" y="3947673"/>
            <a:ext cx="2446985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Account {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balance;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std::mutex mutex;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lock() {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mutex.lock();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unlock() {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mutex.unlock();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xmlns="" id="{2C50EA03-3C1E-472F-957B-A6CF7DCA7C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0473" y="3947673"/>
            <a:ext cx="3191899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transfer(</a:t>
            </a:r>
            <a:r>
              <a:rPr lang="en-US" altLang="en-US" sz="14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amount,</a:t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Account&amp; a, Account&amp; b) {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a.lock();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b.lock();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a.balance -= amount;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b.balance += amount;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b.unlock();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a.unlock();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xmlns="" id="{65C69FF7-4175-4B3C-A59A-666A6513F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7438" y="1710329"/>
            <a:ext cx="4494727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transfer(</a:t>
            </a: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500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Me, You);</a:t>
            </a: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0F9E5E23-6EEB-414D-BB4B-1DE9C97A1F6D}"/>
              </a:ext>
            </a:extLst>
          </p:cNvPr>
          <p:cNvSpPr/>
          <p:nvPr/>
        </p:nvSpPr>
        <p:spPr>
          <a:xfrm>
            <a:off x="9052336" y="1698869"/>
            <a:ext cx="26548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transfer(</a:t>
            </a: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You, Me);</a:t>
            </a:r>
            <a:endParaRPr lang="en-CA" sz="14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4886DFE2-37D5-4106-B513-AF72D041FB25}"/>
              </a:ext>
            </a:extLst>
          </p:cNvPr>
          <p:cNvSpPr txBox="1"/>
          <p:nvPr/>
        </p:nvSpPr>
        <p:spPr>
          <a:xfrm>
            <a:off x="7379416" y="2446986"/>
            <a:ext cx="113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Me.lock();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EFBE6103-4712-4F92-AA3B-6443C80F9CB5}"/>
              </a:ext>
            </a:extLst>
          </p:cNvPr>
          <p:cNvSpPr txBox="1"/>
          <p:nvPr/>
        </p:nvSpPr>
        <p:spPr>
          <a:xfrm>
            <a:off x="10184863" y="2431960"/>
            <a:ext cx="1161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You.lock();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A8E1B2B7-83BC-4C54-8516-E727BEF7698B}"/>
              </a:ext>
            </a:extLst>
          </p:cNvPr>
          <p:cNvSpPr txBox="1"/>
          <p:nvPr/>
        </p:nvSpPr>
        <p:spPr>
          <a:xfrm>
            <a:off x="7375122" y="2829059"/>
            <a:ext cx="1161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You.lock();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3509AAC3-E78B-492F-A47E-579ABC34C383}"/>
              </a:ext>
            </a:extLst>
          </p:cNvPr>
          <p:cNvSpPr txBox="1"/>
          <p:nvPr/>
        </p:nvSpPr>
        <p:spPr>
          <a:xfrm>
            <a:off x="10208474" y="2816180"/>
            <a:ext cx="113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Me.lock();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xmlns="" id="{CC14DD69-7348-4E3F-83E4-44F5A6229E19}"/>
              </a:ext>
            </a:extLst>
          </p:cNvPr>
          <p:cNvSpPr/>
          <p:nvPr/>
        </p:nvSpPr>
        <p:spPr>
          <a:xfrm>
            <a:off x="6413501" y="2472744"/>
            <a:ext cx="2086378" cy="321972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b="1">
                <a:solidFill>
                  <a:srgbClr val="00B050"/>
                </a:solidFill>
              </a:rPr>
              <a:t>acq.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xmlns="" id="{44CCCD9B-0818-478E-8108-21DC8813238A}"/>
              </a:ext>
            </a:extLst>
          </p:cNvPr>
          <p:cNvSpPr/>
          <p:nvPr/>
        </p:nvSpPr>
        <p:spPr>
          <a:xfrm>
            <a:off x="9244706" y="2457718"/>
            <a:ext cx="2086378" cy="321972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b="1">
                <a:solidFill>
                  <a:srgbClr val="00B050"/>
                </a:solidFill>
              </a:rPr>
              <a:t>acq.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xmlns="" id="{071FA30B-06CC-4772-8B3B-021FCD670998}"/>
              </a:ext>
            </a:extLst>
          </p:cNvPr>
          <p:cNvSpPr/>
          <p:nvPr/>
        </p:nvSpPr>
        <p:spPr>
          <a:xfrm>
            <a:off x="6411354" y="2856964"/>
            <a:ext cx="2086378" cy="321972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b="1">
                <a:solidFill>
                  <a:srgbClr val="C00000"/>
                </a:solidFill>
              </a:rPr>
              <a:t>wait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xmlns="" id="{F579EE0A-5D68-4CD6-8624-720A81CD515A}"/>
              </a:ext>
            </a:extLst>
          </p:cNvPr>
          <p:cNvSpPr/>
          <p:nvPr/>
        </p:nvSpPr>
        <p:spPr>
          <a:xfrm>
            <a:off x="9229680" y="2841938"/>
            <a:ext cx="2086378" cy="321972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b="1">
                <a:solidFill>
                  <a:srgbClr val="C00000"/>
                </a:solidFill>
              </a:rPr>
              <a:t>wait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xmlns="" id="{96E01899-EDC2-4CE8-A240-C302B69A77DA}"/>
              </a:ext>
            </a:extLst>
          </p:cNvPr>
          <p:cNvSpPr/>
          <p:nvPr/>
        </p:nvSpPr>
        <p:spPr>
          <a:xfrm rot="19750460" flipV="1">
            <a:off x="8514037" y="2795122"/>
            <a:ext cx="716186" cy="64734"/>
          </a:xfrm>
          <a:prstGeom prst="rightArrow">
            <a:avLst>
              <a:gd name="adj1" fmla="val 28478"/>
              <a:gd name="adj2" fmla="val 8878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xmlns="" id="{831972D9-B1EB-4747-BEF3-70D5E11E0264}"/>
              </a:ext>
            </a:extLst>
          </p:cNvPr>
          <p:cNvSpPr/>
          <p:nvPr/>
        </p:nvSpPr>
        <p:spPr>
          <a:xfrm rot="12677222" flipV="1">
            <a:off x="8510862" y="2795121"/>
            <a:ext cx="716186" cy="64734"/>
          </a:xfrm>
          <a:prstGeom prst="rightArrow">
            <a:avLst>
              <a:gd name="adj1" fmla="val 28478"/>
              <a:gd name="adj2" fmla="val 8878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1129AE24-7787-46A8-A40D-B5FC8C4882FD}"/>
              </a:ext>
            </a:extLst>
          </p:cNvPr>
          <p:cNvSpPr txBox="1"/>
          <p:nvPr/>
        </p:nvSpPr>
        <p:spPr>
          <a:xfrm>
            <a:off x="6412914" y="4096630"/>
            <a:ext cx="53928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200"/>
              <a:t>Both threads are stuck waiting for each other.</a:t>
            </a:r>
            <a:br>
              <a:rPr lang="en-CA" sz="2200"/>
            </a:br>
            <a:r>
              <a:rPr lang="en-CA" sz="2200"/>
              <a:t>They will wait forever.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FAA25D73-D43C-434B-B190-7BCD75440FC3}"/>
              </a:ext>
            </a:extLst>
          </p:cNvPr>
          <p:cNvSpPr txBox="1"/>
          <p:nvPr/>
        </p:nvSpPr>
        <p:spPr>
          <a:xfrm>
            <a:off x="8077200" y="5232400"/>
            <a:ext cx="17720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/>
              <a:t>DEADLOCK!!</a:t>
            </a:r>
          </a:p>
        </p:txBody>
      </p:sp>
    </p:spTree>
    <p:extLst>
      <p:ext uri="{BB962C8B-B14F-4D97-AF65-F5344CB8AC3E}">
        <p14:creationId xmlns:p14="http://schemas.microsoft.com/office/powerpoint/2010/main" val="1204109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9" grpId="0"/>
      <p:bldP spid="3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F94E9C-457F-4B03-8348-47323D45A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209" y="382760"/>
            <a:ext cx="10058400" cy="778109"/>
          </a:xfrm>
        </p:spPr>
        <p:txBody>
          <a:bodyPr/>
          <a:lstStyle/>
          <a:p>
            <a:r>
              <a:rPr lang="en-CA"/>
              <a:t>Deadlock in Databases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404B11D-8635-4FBA-A9AA-1282D9DE6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Deadlock and Starvation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3AF4FDE-7439-4326-A397-F5B22981C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6</a:t>
            </a:fld>
            <a:endParaRPr lang="en-CA"/>
          </a:p>
        </p:txBody>
      </p:sp>
      <p:sp>
        <p:nvSpPr>
          <p:cNvPr id="22" name="Rectangle 19">
            <a:extLst>
              <a:ext uri="{FF2B5EF4-FFF2-40B4-BE49-F238E27FC236}">
                <a16:creationId xmlns:a16="http://schemas.microsoft.com/office/drawing/2014/main" xmlns="" id="{5D4F38A8-DC4A-4C1E-A4AB-AB15EC4EDE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813" y="2324100"/>
            <a:ext cx="2546350" cy="2700338"/>
          </a:xfrm>
          <a:prstGeom prst="rect">
            <a:avLst/>
          </a:prstGeom>
          <a:solidFill>
            <a:srgbClr val="DDDDDD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1600" b="1">
                <a:solidFill>
                  <a:srgbClr val="3333CC"/>
                </a:solidFill>
                <a:latin typeface="Arial" panose="020B0604020202020204" pitchFamily="34" charset="0"/>
              </a:rPr>
              <a:t>Process A	</a:t>
            </a:r>
            <a:endParaRPr lang="en-US" altLang="en-US" sz="1600">
              <a:solidFill>
                <a:srgbClr val="3333CC"/>
              </a:solidFill>
              <a:latin typeface="Arial" panose="020B0604020202020204" pitchFamily="34" charset="0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   if (…) {	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/>
            </a:r>
            <a:b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</a:br>
            <a:endParaRPr lang="en-US" altLang="en-US" sz="16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</a:pPr>
            <a:endParaRPr lang="en-US" altLang="en-US" sz="16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      …	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      confirm bookings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      …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   }</a:t>
            </a:r>
            <a:endParaRPr kumimoji="0" lang="en-CA" alt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tangle 19">
            <a:extLst>
              <a:ext uri="{FF2B5EF4-FFF2-40B4-BE49-F238E27FC236}">
                <a16:creationId xmlns:a16="http://schemas.microsoft.com/office/drawing/2014/main" xmlns="" id="{B8558A95-0C3E-42AE-BB5B-FAF9F62CA9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7113" y="2336800"/>
            <a:ext cx="2546350" cy="2700338"/>
          </a:xfrm>
          <a:prstGeom prst="rect">
            <a:avLst/>
          </a:prstGeom>
          <a:solidFill>
            <a:srgbClr val="DDDDDD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1600" b="1">
                <a:solidFill>
                  <a:srgbClr val="3333CC"/>
                </a:solidFill>
                <a:latin typeface="Arial" panose="020B0604020202020204" pitchFamily="34" charset="0"/>
              </a:rPr>
              <a:t>Process B	</a:t>
            </a:r>
            <a:endParaRPr lang="en-US" altLang="en-US" sz="1600">
              <a:solidFill>
                <a:srgbClr val="3333CC"/>
              </a:solidFill>
              <a:latin typeface="Arial" panose="020B0604020202020204" pitchFamily="34" charset="0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   if (…) {	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/>
            </a:r>
            <a:b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</a:br>
            <a:endParaRPr lang="en-US" altLang="en-US" sz="16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</a:pPr>
            <a:endParaRPr lang="en-US" altLang="en-US" sz="16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      …	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      confirm bookings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      …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   }</a:t>
            </a:r>
            <a:endParaRPr kumimoji="0" lang="en-CA" alt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7">
            <a:extLst>
              <a:ext uri="{FF2B5EF4-FFF2-40B4-BE49-F238E27FC236}">
                <a16:creationId xmlns:a16="http://schemas.microsoft.com/office/drawing/2014/main" xmlns="" id="{1D3861D2-0C29-4392-BB56-A20FC6030A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000" y="5181600"/>
            <a:ext cx="2565400" cy="503238"/>
          </a:xfrm>
          <a:prstGeom prst="rect">
            <a:avLst/>
          </a:prstGeom>
          <a:solidFill>
            <a:srgbClr val="FFCC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Process </a:t>
            </a:r>
            <a:r>
              <a:rPr lang="en-US" altLang="en-US" sz="1600">
                <a:solidFill>
                  <a:srgbClr val="3333CC"/>
                </a:solidFill>
                <a:latin typeface="Arial" panose="020B0604020202020204" pitchFamily="34" charset="0"/>
              </a:rPr>
              <a:t>A</a:t>
            </a:r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 is blocked by </a:t>
            </a:r>
            <a:r>
              <a:rPr lang="en-US" altLang="en-US" sz="1600">
                <a:solidFill>
                  <a:srgbClr val="3333CC"/>
                </a:solidFill>
                <a:latin typeface="Arial" panose="020B0604020202020204" pitchFamily="34" charset="0"/>
              </a:rPr>
              <a:t>B</a:t>
            </a:r>
            <a:endParaRPr kumimoji="0" lang="en-CA" alt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9">
            <a:extLst>
              <a:ext uri="{FF2B5EF4-FFF2-40B4-BE49-F238E27FC236}">
                <a16:creationId xmlns:a16="http://schemas.microsoft.com/office/drawing/2014/main" xmlns="" id="{E4A1D717-D1D0-4C27-9EFB-88779457D6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6000" y="5181600"/>
            <a:ext cx="2568575" cy="503238"/>
          </a:xfrm>
          <a:prstGeom prst="rect">
            <a:avLst/>
          </a:prstGeom>
          <a:solidFill>
            <a:srgbClr val="FFCC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Process </a:t>
            </a:r>
            <a:r>
              <a:rPr lang="en-US" altLang="en-US" sz="1600">
                <a:solidFill>
                  <a:srgbClr val="3333CC"/>
                </a:solidFill>
                <a:latin typeface="Arial" panose="020B0604020202020204" pitchFamily="34" charset="0"/>
              </a:rPr>
              <a:t>B</a:t>
            </a:r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 is blocked by </a:t>
            </a:r>
            <a:r>
              <a:rPr lang="en-US" altLang="en-US" sz="1600">
                <a:solidFill>
                  <a:srgbClr val="3333CC"/>
                </a:solidFill>
                <a:latin typeface="Arial" panose="020B0604020202020204" pitchFamily="34" charset="0"/>
              </a:rPr>
              <a:t>A</a:t>
            </a:r>
            <a:endParaRPr kumimoji="0" lang="en-CA" alt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11">
            <a:extLst>
              <a:ext uri="{FF2B5EF4-FFF2-40B4-BE49-F238E27FC236}">
                <a16:creationId xmlns:a16="http://schemas.microsoft.com/office/drawing/2014/main" xmlns="" id="{A6F77807-C555-4CC9-9225-89CF086A0A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724025"/>
            <a:ext cx="2540000" cy="503238"/>
          </a:xfrm>
          <a:prstGeom prst="rect">
            <a:avLst/>
          </a:prstGeom>
          <a:solidFill>
            <a:srgbClr val="FFCC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Process </a:t>
            </a:r>
            <a:r>
              <a:rPr lang="en-US" altLang="en-US" sz="1600">
                <a:solidFill>
                  <a:srgbClr val="3333CC"/>
                </a:solidFill>
                <a:latin typeface="Arial" panose="020B0604020202020204" pitchFamily="34" charset="0"/>
              </a:rPr>
              <a:t>A</a:t>
            </a:r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 acquires </a:t>
            </a:r>
            <a:r>
              <a:rPr lang="en-US" altLang="en-US" sz="1600">
                <a:solidFill>
                  <a:srgbClr val="3333CC"/>
                </a:solidFill>
                <a:latin typeface="Arial" panose="020B0604020202020204" pitchFamily="34" charset="0"/>
              </a:rPr>
              <a:t>‘Hotel’</a:t>
            </a:r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  <a:endParaRPr kumimoji="0" lang="en-CA" alt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 13">
            <a:extLst>
              <a:ext uri="{FF2B5EF4-FFF2-40B4-BE49-F238E27FC236}">
                <a16:creationId xmlns:a16="http://schemas.microsoft.com/office/drawing/2014/main" xmlns="" id="{9E8CFF30-E585-460F-B69E-59562BC1AF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2350" y="1736725"/>
            <a:ext cx="2546350" cy="503238"/>
          </a:xfrm>
          <a:prstGeom prst="rect">
            <a:avLst/>
          </a:prstGeom>
          <a:solidFill>
            <a:srgbClr val="FFCC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Process </a:t>
            </a:r>
            <a:r>
              <a:rPr lang="en-US" altLang="en-US" sz="1600">
                <a:solidFill>
                  <a:srgbClr val="3333CC"/>
                </a:solidFill>
                <a:latin typeface="Arial" panose="020B0604020202020204" pitchFamily="34" charset="0"/>
              </a:rPr>
              <a:t>B</a:t>
            </a:r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 acquires </a:t>
            </a:r>
            <a:r>
              <a:rPr lang="en-US" altLang="en-US" sz="1600">
                <a:solidFill>
                  <a:srgbClr val="3333CC"/>
                </a:solidFill>
                <a:latin typeface="Arial" panose="020B0604020202020204" pitchFamily="34" charset="0"/>
              </a:rPr>
              <a:t>‘Flight’</a:t>
            </a:r>
          </a:p>
        </p:txBody>
      </p:sp>
      <p:sp>
        <p:nvSpPr>
          <p:cNvPr id="27" name="Rectangle 17">
            <a:extLst>
              <a:ext uri="{FF2B5EF4-FFF2-40B4-BE49-F238E27FC236}">
                <a16:creationId xmlns:a16="http://schemas.microsoft.com/office/drawing/2014/main" xmlns="" id="{1FDA4814-2061-4558-BCC7-58335C5C87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250" y="3144838"/>
            <a:ext cx="1639888" cy="682625"/>
          </a:xfrm>
          <a:prstGeom prst="rect">
            <a:avLst/>
          </a:prstGeom>
          <a:solidFill>
            <a:srgbClr val="FF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Hotel.Lock()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Flight.Lock()</a:t>
            </a:r>
          </a:p>
        </p:txBody>
      </p:sp>
      <p:sp>
        <p:nvSpPr>
          <p:cNvPr id="28" name="Rectangle 16">
            <a:extLst>
              <a:ext uri="{FF2B5EF4-FFF2-40B4-BE49-F238E27FC236}">
                <a16:creationId xmlns:a16="http://schemas.microsoft.com/office/drawing/2014/main" xmlns="" id="{C731DE6C-83B8-4326-A46D-5692C0BAF0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6525" y="3144838"/>
            <a:ext cx="1733550" cy="682625"/>
          </a:xfrm>
          <a:prstGeom prst="rect">
            <a:avLst/>
          </a:prstGeom>
          <a:solidFill>
            <a:srgbClr val="FF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Flight.Lock()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Hotel.Lock()</a:t>
            </a:r>
          </a:p>
        </p:txBody>
      </p:sp>
      <p:sp>
        <p:nvSpPr>
          <p:cNvPr id="29" name="Rectangle 4">
            <a:extLst>
              <a:ext uri="{FF2B5EF4-FFF2-40B4-BE49-F238E27FC236}">
                <a16:creationId xmlns:a16="http://schemas.microsoft.com/office/drawing/2014/main" xmlns="" id="{25491DED-4138-48EF-A0C1-CED61CE48D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2550" y="2139950"/>
            <a:ext cx="5340350" cy="309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In databases, a process may have to </a:t>
            </a:r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</a:rPr>
              <a:t>lock</a:t>
            </a: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 several </a:t>
            </a:r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</a:rPr>
              <a:t>records</a:t>
            </a: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 to prevent them being changed by other processes while a decision on whether to update the data is performed, e.g. holding a </a:t>
            </a:r>
            <a:r>
              <a:rPr lang="en-US" altLang="en-US">
                <a:solidFill>
                  <a:srgbClr val="0000FF"/>
                </a:solidFill>
                <a:latin typeface="Arial" panose="020B0604020202020204" pitchFamily="34" charset="0"/>
              </a:rPr>
              <a:t>Hotel</a:t>
            </a: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 and </a:t>
            </a:r>
            <a:r>
              <a:rPr lang="en-US" altLang="en-US">
                <a:solidFill>
                  <a:srgbClr val="0000FF"/>
                </a:solidFill>
                <a:latin typeface="Arial" panose="020B0604020202020204" pitchFamily="34" charset="0"/>
              </a:rPr>
              <a:t>Flight</a:t>
            </a: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 reservations simultaneously.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If process </a:t>
            </a:r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</a:rPr>
              <a:t>A</a:t>
            </a: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 locks record </a:t>
            </a:r>
            <a:r>
              <a:rPr lang="en-US" altLang="en-US">
                <a:solidFill>
                  <a:srgbClr val="0000FF"/>
                </a:solidFill>
                <a:latin typeface="Arial" panose="020B0604020202020204" pitchFamily="34" charset="0"/>
              </a:rPr>
              <a:t>r1</a:t>
            </a: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 and process </a:t>
            </a:r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</a:rPr>
              <a:t>B</a:t>
            </a: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 locks record </a:t>
            </a:r>
            <a:r>
              <a:rPr lang="en-US" altLang="en-US">
                <a:solidFill>
                  <a:srgbClr val="0000FF"/>
                </a:solidFill>
                <a:latin typeface="Arial" panose="020B0604020202020204" pitchFamily="34" charset="0"/>
              </a:rPr>
              <a:t>r2</a:t>
            </a: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, and then each process tries to lock the record the </a:t>
            </a:r>
            <a:r>
              <a:rPr lang="en-US" altLang="en-US" i="1" u="sng">
                <a:solidFill>
                  <a:srgbClr val="000000"/>
                </a:solidFill>
                <a:latin typeface="Arial" panose="020B0604020202020204" pitchFamily="34" charset="0"/>
              </a:rPr>
              <a:t>other</a:t>
            </a: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 has locked, again we have deadlock.</a:t>
            </a:r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endParaRPr lang="en-US" altLang="en-US" sz="1600">
              <a:solidFill>
                <a:srgbClr val="3333CC"/>
              </a:solidFill>
              <a:latin typeface="Arial" panose="020B0604020202020204" pitchFamily="34" charset="0"/>
            </a:endParaRPr>
          </a:p>
        </p:txBody>
      </p:sp>
      <p:sp>
        <p:nvSpPr>
          <p:cNvPr id="30" name="Line 5">
            <a:extLst>
              <a:ext uri="{FF2B5EF4-FFF2-40B4-BE49-F238E27FC236}">
                <a16:creationId xmlns:a16="http://schemas.microsoft.com/office/drawing/2014/main" xmlns="" id="{F08B02D0-88A6-4A94-9768-9A6A087E231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06663" y="3365499"/>
            <a:ext cx="1443037" cy="239713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1" name="Line 6">
            <a:extLst>
              <a:ext uri="{FF2B5EF4-FFF2-40B4-BE49-F238E27FC236}">
                <a16:creationId xmlns:a16="http://schemas.microsoft.com/office/drawing/2014/main" xmlns="" id="{6D7AF755-D22E-49F4-8E1C-B9A13D4922F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478088" y="3370261"/>
            <a:ext cx="1471612" cy="300038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2" name="Line 8">
            <a:extLst>
              <a:ext uri="{FF2B5EF4-FFF2-40B4-BE49-F238E27FC236}">
                <a16:creationId xmlns:a16="http://schemas.microsoft.com/office/drawing/2014/main" xmlns="" id="{90503537-ED65-4E89-B89F-5D6D8993516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554163" y="3921125"/>
            <a:ext cx="198437" cy="1176338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>
              <a:solidFill>
                <a:srgbClr val="000000"/>
              </a:solidFill>
              <a:latin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3" name="Line 10">
            <a:extLst>
              <a:ext uri="{FF2B5EF4-FFF2-40B4-BE49-F238E27FC236}">
                <a16:creationId xmlns:a16="http://schemas.microsoft.com/office/drawing/2014/main" xmlns="" id="{3BF3325A-E7E4-47B8-83BE-AEA60AF1B3C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041900" y="3848100"/>
            <a:ext cx="98425" cy="12573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>
              <a:solidFill>
                <a:srgbClr val="000000"/>
              </a:solidFill>
              <a:latin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4" name="Line 12">
            <a:extLst>
              <a:ext uri="{FF2B5EF4-FFF2-40B4-BE49-F238E27FC236}">
                <a16:creationId xmlns:a16="http://schemas.microsoft.com/office/drawing/2014/main" xmlns="" id="{2E766876-0722-4A16-8C8E-B8C26C63EAC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55750" y="2141538"/>
            <a:ext cx="103188" cy="98742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>
              <a:solidFill>
                <a:srgbClr val="000000"/>
              </a:solidFill>
              <a:latin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5" name="Line 14">
            <a:extLst>
              <a:ext uri="{FF2B5EF4-FFF2-40B4-BE49-F238E27FC236}">
                <a16:creationId xmlns:a16="http://schemas.microsoft.com/office/drawing/2014/main" xmlns="" id="{A4C3A682-221D-4C0D-92B0-B05D7B31AFF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97438" y="2130425"/>
            <a:ext cx="168275" cy="106997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>
              <a:solidFill>
                <a:srgbClr val="000000"/>
              </a:solidFill>
              <a:latin typeface="Tahom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5721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027D3F-3603-424E-90DA-7D6F10DD6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009" y="382760"/>
            <a:ext cx="10058400" cy="778109"/>
          </a:xfrm>
        </p:spPr>
        <p:txBody>
          <a:bodyPr/>
          <a:lstStyle/>
          <a:p>
            <a:r>
              <a:rPr lang="en-CA"/>
              <a:t>Deadlock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E3627CB-F024-4103-AFA7-AF2586230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0280" y="1491343"/>
            <a:ext cx="10058400" cy="830997"/>
          </a:xfrm>
        </p:spPr>
        <p:txBody>
          <a:bodyPr/>
          <a:lstStyle/>
          <a:p>
            <a:pPr marL="457200" indent="-457200"/>
            <a:r>
              <a:rPr lang="en-CA" b="1"/>
              <a:t>Deadlock:</a:t>
            </a:r>
            <a:r>
              <a:rPr lang="en-CA"/>
              <a:t> when two or more threads/processes are stuck in a pattern of waiting for each other, with no one progressing.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CF08F48-4853-4EA0-9133-ADCFE2333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Deadlock and Starvation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D400152-7A3C-4E1F-8C30-45EEFB49A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7</a:t>
            </a:fld>
            <a:endParaRPr lang="en-CA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75D733DA-89DA-41E6-9AAC-0092E3168749}"/>
              </a:ext>
            </a:extLst>
          </p:cNvPr>
          <p:cNvSpPr txBox="1">
            <a:spLocks/>
          </p:cNvSpPr>
          <p:nvPr/>
        </p:nvSpPr>
        <p:spPr>
          <a:xfrm>
            <a:off x="1008380" y="2621643"/>
            <a:ext cx="10058400" cy="3354765"/>
          </a:xfrm>
          <a:prstGeom prst="rect">
            <a:avLst/>
          </a:prstGeom>
          <a:noFill/>
        </p:spPr>
        <p:txBody>
          <a:bodyPr vert="horz" lIns="0" tIns="45720" rIns="0" bIns="4572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/>
            <a:r>
              <a:rPr lang="en-CA" b="1"/>
              <a:t>Conditions for deadlock:</a:t>
            </a:r>
          </a:p>
          <a:p>
            <a:pPr marL="841248" lvl="1" indent="-457200">
              <a:buFont typeface="+mj-lt"/>
              <a:buAutoNum type="arabicPeriod"/>
            </a:pPr>
            <a:r>
              <a:rPr lang="en-CA" b="1"/>
              <a:t>Mutual exclusion: </a:t>
            </a:r>
            <a:r>
              <a:rPr lang="en-CA"/>
              <a:t>only one process (or set #) can access the resources</a:t>
            </a:r>
          </a:p>
          <a:p>
            <a:pPr marL="841248" lvl="1" indent="-457200">
              <a:buFont typeface="+mj-lt"/>
              <a:buAutoNum type="arabicPeriod"/>
            </a:pPr>
            <a:r>
              <a:rPr lang="en-CA" b="1"/>
              <a:t>No pre-emption:</a:t>
            </a:r>
            <a:r>
              <a:rPr lang="en-CA"/>
              <a:t> the resources must be released voluntarily (i.e. cannot be forcibly taken away)</a:t>
            </a:r>
          </a:p>
          <a:p>
            <a:pPr marL="841248" lvl="1" indent="-457200">
              <a:buFont typeface="+mj-lt"/>
              <a:buAutoNum type="arabicPeriod"/>
            </a:pPr>
            <a:r>
              <a:rPr lang="en-CA" b="1"/>
              <a:t>Hold and wait:</a:t>
            </a:r>
            <a:r>
              <a:rPr lang="en-CA"/>
              <a:t> at least one process is holding on to a resource while waiting for another resource to become available</a:t>
            </a:r>
          </a:p>
          <a:p>
            <a:pPr marL="841248" lvl="1" indent="-457200">
              <a:buFont typeface="+mj-lt"/>
              <a:buAutoNum type="arabicPeriod"/>
            </a:pPr>
            <a:r>
              <a:rPr lang="en-CA" b="1"/>
              <a:t>Circular wait:</a:t>
            </a:r>
            <a:r>
              <a:rPr lang="en-CA"/>
              <a:t> there exists a circular pattern of wait dependencies at the moment of deadlock.  E.g.   A waits for B waits for C waits for A</a:t>
            </a:r>
            <a:endParaRPr lang="en-CA" b="1"/>
          </a:p>
        </p:txBody>
      </p:sp>
    </p:spTree>
    <p:extLst>
      <p:ext uri="{BB962C8B-B14F-4D97-AF65-F5344CB8AC3E}">
        <p14:creationId xmlns:p14="http://schemas.microsoft.com/office/powerpoint/2010/main" val="4244242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DDD9C51-BA5B-4CBF-BCBE-8DF717FCB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309" y="443398"/>
            <a:ext cx="10058400" cy="778109"/>
          </a:xfrm>
        </p:spPr>
        <p:txBody>
          <a:bodyPr/>
          <a:lstStyle/>
          <a:p>
            <a:r>
              <a:rPr lang="en-CA"/>
              <a:t>Resource Allocation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FCC7E2A-5D23-402E-8E5B-2961E682A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958" y="1336439"/>
            <a:ext cx="10591800" cy="830997"/>
          </a:xfrm>
        </p:spPr>
        <p:txBody>
          <a:bodyPr/>
          <a:lstStyle/>
          <a:p>
            <a:r>
              <a:rPr lang="en-CA"/>
              <a:t>We can try to </a:t>
            </a:r>
            <a:r>
              <a:rPr lang="en-CA" b="1">
                <a:solidFill>
                  <a:schemeClr val="accent2"/>
                </a:solidFill>
              </a:rPr>
              <a:t>detect</a:t>
            </a:r>
            <a:r>
              <a:rPr lang="en-CA"/>
              <a:t> when a deadlock is </a:t>
            </a:r>
            <a:r>
              <a:rPr lang="en-CA" b="1">
                <a:solidFill>
                  <a:schemeClr val="accent2"/>
                </a:solidFill>
              </a:rPr>
              <a:t>about to occur </a:t>
            </a:r>
            <a:r>
              <a:rPr lang="en-CA"/>
              <a:t>using a </a:t>
            </a:r>
            <a:br>
              <a:rPr lang="en-CA"/>
            </a:br>
            <a:r>
              <a:rPr lang="en-CA" b="1">
                <a:solidFill>
                  <a:schemeClr val="accent2"/>
                </a:solidFill>
              </a:rPr>
              <a:t>resource allocation graph</a:t>
            </a:r>
            <a:r>
              <a:rPr lang="en-CA"/>
              <a:t>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0A3C215-2EFD-4CCE-9D32-B2721944F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Deadlock and Starvation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026D794-2F12-4E43-8E38-9EE03C5ED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8</a:t>
            </a:fld>
            <a:endParaRPr lang="en-CA"/>
          </a:p>
        </p:txBody>
      </p:sp>
      <p:grpSp>
        <p:nvGrpSpPr>
          <p:cNvPr id="11" name="Group 54">
            <a:extLst>
              <a:ext uri="{FF2B5EF4-FFF2-40B4-BE49-F238E27FC236}">
                <a16:creationId xmlns:a16="http://schemas.microsoft.com/office/drawing/2014/main" xmlns="" id="{3BD42051-C3B9-452F-8895-3A655DD21D4D}"/>
              </a:ext>
            </a:extLst>
          </p:cNvPr>
          <p:cNvGrpSpPr>
            <a:grpSpLocks/>
          </p:cNvGrpSpPr>
          <p:nvPr/>
        </p:nvGrpSpPr>
        <p:grpSpPr bwMode="auto">
          <a:xfrm>
            <a:off x="1720851" y="2613025"/>
            <a:ext cx="3482976" cy="3462338"/>
            <a:chOff x="3307" y="917"/>
            <a:chExt cx="2194" cy="2181"/>
          </a:xfrm>
        </p:grpSpPr>
        <p:sp>
          <p:nvSpPr>
            <p:cNvPr id="14" name="Rectangle 20">
              <a:extLst>
                <a:ext uri="{FF2B5EF4-FFF2-40B4-BE49-F238E27FC236}">
                  <a16:creationId xmlns:a16="http://schemas.microsoft.com/office/drawing/2014/main" xmlns="" id="{048892CF-4786-4BC0-A6C1-AF05DC8D8C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5" y="917"/>
              <a:ext cx="476" cy="322"/>
            </a:xfrm>
            <a:prstGeom prst="rect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5" name="Oval 21">
              <a:extLst>
                <a:ext uri="{FF2B5EF4-FFF2-40B4-BE49-F238E27FC236}">
                  <a16:creationId xmlns:a16="http://schemas.microsoft.com/office/drawing/2014/main" xmlns="" id="{58CEB28E-DD60-41E7-A567-123ACC8583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5" y="1054"/>
              <a:ext cx="56" cy="56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6" name="Text Box 22">
              <a:extLst>
                <a:ext uri="{FF2B5EF4-FFF2-40B4-BE49-F238E27FC236}">
                  <a16:creationId xmlns:a16="http://schemas.microsoft.com/office/drawing/2014/main" xmlns="" id="{C8EE8169-8396-45EF-8ADB-48F754BFE7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7" y="954"/>
              <a:ext cx="26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i="1"/>
                <a:t>R</a:t>
              </a:r>
              <a:r>
                <a:rPr lang="en-US" altLang="en-US" i="1" baseline="-25000"/>
                <a:t>1</a:t>
              </a:r>
            </a:p>
          </p:txBody>
        </p:sp>
        <p:sp>
          <p:nvSpPr>
            <p:cNvPr id="17" name="Text Box 23">
              <a:extLst>
                <a:ext uri="{FF2B5EF4-FFF2-40B4-BE49-F238E27FC236}">
                  <a16:creationId xmlns:a16="http://schemas.microsoft.com/office/drawing/2014/main" xmlns="" id="{4D550EA6-1EEA-43B6-9ACA-9516457AC2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75" y="955"/>
              <a:ext cx="26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i="1"/>
                <a:t>R</a:t>
              </a:r>
              <a:r>
                <a:rPr lang="en-US" altLang="en-US" i="1" baseline="-25000"/>
                <a:t>3</a:t>
              </a:r>
            </a:p>
          </p:txBody>
        </p:sp>
        <p:sp>
          <p:nvSpPr>
            <p:cNvPr id="18" name="Text Box 24">
              <a:extLst>
                <a:ext uri="{FF2B5EF4-FFF2-40B4-BE49-F238E27FC236}">
                  <a16:creationId xmlns:a16="http://schemas.microsoft.com/office/drawing/2014/main" xmlns="" id="{1B7E9E2E-85E4-456C-8A4D-A0B1371AEB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33" y="2574"/>
              <a:ext cx="26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i="1"/>
                <a:t>R</a:t>
              </a:r>
              <a:r>
                <a:rPr lang="en-US" altLang="en-US" i="1" baseline="-25000"/>
                <a:t>4</a:t>
              </a:r>
            </a:p>
          </p:txBody>
        </p:sp>
        <p:sp>
          <p:nvSpPr>
            <p:cNvPr id="19" name="Text Box 25">
              <a:extLst>
                <a:ext uri="{FF2B5EF4-FFF2-40B4-BE49-F238E27FC236}">
                  <a16:creationId xmlns:a16="http://schemas.microsoft.com/office/drawing/2014/main" xmlns="" id="{73232932-514A-4D16-AD14-41BE7CDE0F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58" y="2591"/>
              <a:ext cx="26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i="1"/>
                <a:t>R</a:t>
              </a:r>
              <a:r>
                <a:rPr lang="en-US" altLang="en-US" i="1" baseline="-25000"/>
                <a:t>2</a:t>
              </a:r>
            </a:p>
          </p:txBody>
        </p:sp>
        <p:sp>
          <p:nvSpPr>
            <p:cNvPr id="20" name="Rectangle 26">
              <a:extLst>
                <a:ext uri="{FF2B5EF4-FFF2-40B4-BE49-F238E27FC236}">
                  <a16:creationId xmlns:a16="http://schemas.microsoft.com/office/drawing/2014/main" xmlns="" id="{2E4FB770-342E-4CBF-A894-47DA88B772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3" y="921"/>
              <a:ext cx="476" cy="322"/>
            </a:xfrm>
            <a:prstGeom prst="rect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1" name="Oval 28">
              <a:extLst>
                <a:ext uri="{FF2B5EF4-FFF2-40B4-BE49-F238E27FC236}">
                  <a16:creationId xmlns:a16="http://schemas.microsoft.com/office/drawing/2014/main" xmlns="" id="{E292CD61-F848-48B1-8EBF-12C36078A6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1" y="1058"/>
              <a:ext cx="56" cy="56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2" name="Rectangle 29">
              <a:extLst>
                <a:ext uri="{FF2B5EF4-FFF2-40B4-BE49-F238E27FC236}">
                  <a16:creationId xmlns:a16="http://schemas.microsoft.com/office/drawing/2014/main" xmlns="" id="{634DB8FE-999B-4AC4-BBFE-A3DB275FBE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2" y="2441"/>
              <a:ext cx="458" cy="657"/>
            </a:xfrm>
            <a:prstGeom prst="rect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3" name="Oval 30">
              <a:extLst>
                <a:ext uri="{FF2B5EF4-FFF2-40B4-BE49-F238E27FC236}">
                  <a16:creationId xmlns:a16="http://schemas.microsoft.com/office/drawing/2014/main" xmlns="" id="{2881E3EC-1994-446B-AEBB-53E81EC935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0" y="2578"/>
              <a:ext cx="54" cy="56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4" name="Oval 31">
              <a:extLst>
                <a:ext uri="{FF2B5EF4-FFF2-40B4-BE49-F238E27FC236}">
                  <a16:creationId xmlns:a16="http://schemas.microsoft.com/office/drawing/2014/main" xmlns="" id="{A9991FA6-B9E3-4D88-A7B5-D7AEBA9A74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5" y="2773"/>
              <a:ext cx="54" cy="56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5" name="Oval 32">
              <a:extLst>
                <a:ext uri="{FF2B5EF4-FFF2-40B4-BE49-F238E27FC236}">
                  <a16:creationId xmlns:a16="http://schemas.microsoft.com/office/drawing/2014/main" xmlns="" id="{A348F2F0-B42D-4B56-9637-ED01D4B53A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0" y="2949"/>
              <a:ext cx="54" cy="56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6" name="Rectangle 33">
              <a:extLst>
                <a:ext uri="{FF2B5EF4-FFF2-40B4-BE49-F238E27FC236}">
                  <a16:creationId xmlns:a16="http://schemas.microsoft.com/office/drawing/2014/main" xmlns="" id="{C4C98870-773F-4550-B65B-D4855FA404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9" y="2450"/>
              <a:ext cx="458" cy="494"/>
            </a:xfrm>
            <a:prstGeom prst="rect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7" name="Oval 34">
              <a:extLst>
                <a:ext uri="{FF2B5EF4-FFF2-40B4-BE49-F238E27FC236}">
                  <a16:creationId xmlns:a16="http://schemas.microsoft.com/office/drawing/2014/main" xmlns="" id="{FB2E3936-62B9-4DF5-AC95-9EDE78751B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7" y="2587"/>
              <a:ext cx="54" cy="56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8" name="Oval 35">
              <a:extLst>
                <a:ext uri="{FF2B5EF4-FFF2-40B4-BE49-F238E27FC236}">
                  <a16:creationId xmlns:a16="http://schemas.microsoft.com/office/drawing/2014/main" xmlns="" id="{9B18AB11-911F-4329-96D6-481B9D9C1E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2" y="2782"/>
              <a:ext cx="54" cy="56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grpSp>
          <p:nvGrpSpPr>
            <p:cNvPr id="29" name="Group 39">
              <a:extLst>
                <a:ext uri="{FF2B5EF4-FFF2-40B4-BE49-F238E27FC236}">
                  <a16:creationId xmlns:a16="http://schemas.microsoft.com/office/drawing/2014/main" xmlns="" id="{1CFA4B12-6B78-4D36-B02C-F9D55B2585F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07" y="1639"/>
              <a:ext cx="326" cy="317"/>
              <a:chOff x="3307" y="1719"/>
              <a:chExt cx="326" cy="317"/>
            </a:xfrm>
          </p:grpSpPr>
          <p:sp>
            <p:nvSpPr>
              <p:cNvPr id="41" name="Oval 37">
                <a:extLst>
                  <a:ext uri="{FF2B5EF4-FFF2-40B4-BE49-F238E27FC236}">
                    <a16:creationId xmlns:a16="http://schemas.microsoft.com/office/drawing/2014/main" xmlns="" id="{D736FFD5-316A-4B6D-9DC5-4A3335CB9E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7" y="1719"/>
                <a:ext cx="326" cy="317"/>
              </a:xfrm>
              <a:prstGeom prst="ellipse">
                <a:avLst/>
              </a:prstGeom>
              <a:solidFill>
                <a:srgbClr val="FF979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CA" altLang="en-US"/>
              </a:p>
            </p:txBody>
          </p:sp>
          <p:sp>
            <p:nvSpPr>
              <p:cNvPr id="42" name="Text Box 38">
                <a:extLst>
                  <a:ext uri="{FF2B5EF4-FFF2-40B4-BE49-F238E27FC236}">
                    <a16:creationId xmlns:a16="http://schemas.microsoft.com/office/drawing/2014/main" xmlns="" id="{DBDDA9AC-C9FC-43B5-8F12-7B5E5C9455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32" y="1764"/>
                <a:ext cx="26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i="1"/>
                  <a:t>P</a:t>
                </a:r>
                <a:r>
                  <a:rPr lang="en-US" altLang="en-US" i="1" baseline="-25000"/>
                  <a:t>1</a:t>
                </a:r>
              </a:p>
            </p:txBody>
          </p:sp>
        </p:grpSp>
        <p:grpSp>
          <p:nvGrpSpPr>
            <p:cNvPr id="30" name="Group 40">
              <a:extLst>
                <a:ext uri="{FF2B5EF4-FFF2-40B4-BE49-F238E27FC236}">
                  <a16:creationId xmlns:a16="http://schemas.microsoft.com/office/drawing/2014/main" xmlns="" id="{3F373C75-0C59-4105-9419-FC8F9A2596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18" y="1648"/>
              <a:ext cx="326" cy="317"/>
              <a:chOff x="3307" y="1719"/>
              <a:chExt cx="326" cy="317"/>
            </a:xfrm>
          </p:grpSpPr>
          <p:sp>
            <p:nvSpPr>
              <p:cNvPr id="39" name="Oval 41">
                <a:extLst>
                  <a:ext uri="{FF2B5EF4-FFF2-40B4-BE49-F238E27FC236}">
                    <a16:creationId xmlns:a16="http://schemas.microsoft.com/office/drawing/2014/main" xmlns="" id="{47382186-B6BC-4C81-B834-A32CB5275A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7" y="1719"/>
                <a:ext cx="326" cy="317"/>
              </a:xfrm>
              <a:prstGeom prst="ellipse">
                <a:avLst/>
              </a:prstGeom>
              <a:solidFill>
                <a:srgbClr val="FF979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CA" altLang="en-US"/>
              </a:p>
            </p:txBody>
          </p:sp>
          <p:sp>
            <p:nvSpPr>
              <p:cNvPr id="40" name="Text Box 42">
                <a:extLst>
                  <a:ext uri="{FF2B5EF4-FFF2-40B4-BE49-F238E27FC236}">
                    <a16:creationId xmlns:a16="http://schemas.microsoft.com/office/drawing/2014/main" xmlns="" id="{DD046043-391F-401E-A154-4BC581A3756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32" y="1764"/>
                <a:ext cx="26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i="1"/>
                  <a:t>P</a:t>
                </a:r>
                <a:r>
                  <a:rPr lang="en-US" altLang="en-US" i="1" baseline="-25000"/>
                  <a:t>2</a:t>
                </a:r>
              </a:p>
            </p:txBody>
          </p:sp>
        </p:grpSp>
        <p:grpSp>
          <p:nvGrpSpPr>
            <p:cNvPr id="31" name="Group 43">
              <a:extLst>
                <a:ext uri="{FF2B5EF4-FFF2-40B4-BE49-F238E27FC236}">
                  <a16:creationId xmlns:a16="http://schemas.microsoft.com/office/drawing/2014/main" xmlns="" id="{463E8F26-9396-4077-BC39-DD71433160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34" y="1653"/>
              <a:ext cx="326" cy="317"/>
              <a:chOff x="3307" y="1719"/>
              <a:chExt cx="326" cy="317"/>
            </a:xfrm>
          </p:grpSpPr>
          <p:sp>
            <p:nvSpPr>
              <p:cNvPr id="37" name="Oval 44">
                <a:extLst>
                  <a:ext uri="{FF2B5EF4-FFF2-40B4-BE49-F238E27FC236}">
                    <a16:creationId xmlns:a16="http://schemas.microsoft.com/office/drawing/2014/main" xmlns="" id="{366607D2-4544-4F51-83AD-5995827613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7" y="1719"/>
                <a:ext cx="326" cy="317"/>
              </a:xfrm>
              <a:prstGeom prst="ellipse">
                <a:avLst/>
              </a:prstGeom>
              <a:solidFill>
                <a:srgbClr val="FF979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CA" altLang="en-US"/>
              </a:p>
            </p:txBody>
          </p:sp>
          <p:sp>
            <p:nvSpPr>
              <p:cNvPr id="38" name="Text Box 45">
                <a:extLst>
                  <a:ext uri="{FF2B5EF4-FFF2-40B4-BE49-F238E27FC236}">
                    <a16:creationId xmlns:a16="http://schemas.microsoft.com/office/drawing/2014/main" xmlns="" id="{402C5711-BC00-471A-8ABB-356E79D960D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32" y="1764"/>
                <a:ext cx="26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i="1"/>
                  <a:t>P</a:t>
                </a:r>
                <a:r>
                  <a:rPr lang="en-US" altLang="en-US" i="1" baseline="-25000"/>
                  <a:t>3</a:t>
                </a:r>
              </a:p>
            </p:txBody>
          </p:sp>
        </p:grpSp>
        <p:sp>
          <p:nvSpPr>
            <p:cNvPr id="32" name="Line 46">
              <a:extLst>
                <a:ext uri="{FF2B5EF4-FFF2-40B4-BE49-F238E27FC236}">
                  <a16:creationId xmlns:a16="http://schemas.microsoft.com/office/drawing/2014/main" xmlns="" id="{3C0AC7CB-C0DE-43E1-8FD6-9078003D65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515" y="1956"/>
              <a:ext cx="356" cy="86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33" name="Line 47">
              <a:extLst>
                <a:ext uri="{FF2B5EF4-FFF2-40B4-BE49-F238E27FC236}">
                  <a16:creationId xmlns:a16="http://schemas.microsoft.com/office/drawing/2014/main" xmlns="" id="{F781B32C-3350-4EFC-8136-5E25092DFC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71" y="1956"/>
              <a:ext cx="333" cy="656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34" name="Line 48">
              <a:extLst>
                <a:ext uri="{FF2B5EF4-FFF2-40B4-BE49-F238E27FC236}">
                  <a16:creationId xmlns:a16="http://schemas.microsoft.com/office/drawing/2014/main" xmlns="" id="{E8B0A69A-C5F1-4ADE-AB15-25FD955D2A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55" y="1238"/>
              <a:ext cx="268" cy="42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35" name="Line 49">
              <a:extLst>
                <a:ext uri="{FF2B5EF4-FFF2-40B4-BE49-F238E27FC236}">
                  <a16:creationId xmlns:a16="http://schemas.microsoft.com/office/drawing/2014/main" xmlns="" id="{A892A77C-1FFC-454B-8E3C-3DE387F265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43" y="1241"/>
              <a:ext cx="274" cy="405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36" name="Line 51">
              <a:extLst>
                <a:ext uri="{FF2B5EF4-FFF2-40B4-BE49-F238E27FC236}">
                  <a16:creationId xmlns:a16="http://schemas.microsoft.com/office/drawing/2014/main" xmlns="" id="{DFD18136-53F3-4DF9-8748-ABF8F55776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22" y="1114"/>
              <a:ext cx="300" cy="583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2" name="Line 50">
              <a:extLst>
                <a:ext uri="{FF2B5EF4-FFF2-40B4-BE49-F238E27FC236}">
                  <a16:creationId xmlns:a16="http://schemas.microsoft.com/office/drawing/2014/main" xmlns="" id="{1C719878-62B9-443E-8A87-7F5C92C7B7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98" y="1096"/>
              <a:ext cx="307" cy="554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FF703F9D-90B1-498B-A8D3-631C2AF8E395}"/>
              </a:ext>
            </a:extLst>
          </p:cNvPr>
          <p:cNvSpPr txBox="1"/>
          <p:nvPr/>
        </p:nvSpPr>
        <p:spPr>
          <a:xfrm>
            <a:off x="6238741" y="2640169"/>
            <a:ext cx="5295900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2400"/>
              <a:t>Resources drawn as a box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2400"/>
              <a:t>Dots indicate number available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2400"/>
              <a:t>Circles represent processes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2400"/>
              <a:t>Arrow from process to resource indicates </a:t>
            </a:r>
            <a:r>
              <a:rPr lang="en-CA" sz="2400" b="1">
                <a:solidFill>
                  <a:srgbClr val="C00000"/>
                </a:solidFill>
              </a:rPr>
              <a:t>request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2400"/>
              <a:t>Arrow from resource </a:t>
            </a:r>
            <a:r>
              <a:rPr lang="en-CA" sz="2400" b="1">
                <a:solidFill>
                  <a:schemeClr val="accent2"/>
                </a:solidFill>
              </a:rPr>
              <a:t>dot</a:t>
            </a:r>
            <a:r>
              <a:rPr lang="en-CA" sz="2400"/>
              <a:t> to process indicates </a:t>
            </a:r>
            <a:r>
              <a:rPr lang="en-CA" sz="2400" b="1">
                <a:solidFill>
                  <a:srgbClr val="00B050"/>
                </a:solidFill>
              </a:rPr>
              <a:t>assignment</a:t>
            </a:r>
          </a:p>
        </p:txBody>
      </p:sp>
    </p:spTree>
    <p:extLst>
      <p:ext uri="{BB962C8B-B14F-4D97-AF65-F5344CB8AC3E}">
        <p14:creationId xmlns:p14="http://schemas.microsoft.com/office/powerpoint/2010/main" val="3329152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E8D0900-E887-4727-BCB6-72E9DF589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Deadlock and Starvation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A082D11-9B38-4C00-9ABB-9B72101ED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9</a:t>
            </a:fld>
            <a:endParaRPr lang="en-CA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60B9D0A7-C474-4725-B0FC-77483114ADE0}"/>
              </a:ext>
            </a:extLst>
          </p:cNvPr>
          <p:cNvSpPr txBox="1">
            <a:spLocks/>
          </p:cNvSpPr>
          <p:nvPr/>
        </p:nvSpPr>
        <p:spPr>
          <a:xfrm>
            <a:off x="618309" y="443398"/>
            <a:ext cx="10058400" cy="77810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b="1" kern="1200" spc="-50" baseline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CA"/>
              <a:t>Resource Allocation Graph</a:t>
            </a:r>
          </a:p>
        </p:txBody>
      </p:sp>
      <p:grpSp>
        <p:nvGrpSpPr>
          <p:cNvPr id="9" name="Group 54">
            <a:extLst>
              <a:ext uri="{FF2B5EF4-FFF2-40B4-BE49-F238E27FC236}">
                <a16:creationId xmlns:a16="http://schemas.microsoft.com/office/drawing/2014/main" xmlns="" id="{C7AD2E68-B1B6-4734-BC4B-E1FD511FE3C1}"/>
              </a:ext>
            </a:extLst>
          </p:cNvPr>
          <p:cNvGrpSpPr>
            <a:grpSpLocks/>
          </p:cNvGrpSpPr>
          <p:nvPr/>
        </p:nvGrpSpPr>
        <p:grpSpPr bwMode="auto">
          <a:xfrm>
            <a:off x="1581560" y="1815724"/>
            <a:ext cx="3495676" cy="2976563"/>
            <a:chOff x="3307" y="917"/>
            <a:chExt cx="2202" cy="1875"/>
          </a:xfrm>
        </p:grpSpPr>
        <p:sp>
          <p:nvSpPr>
            <p:cNvPr id="11" name="Rectangle 20">
              <a:extLst>
                <a:ext uri="{FF2B5EF4-FFF2-40B4-BE49-F238E27FC236}">
                  <a16:creationId xmlns:a16="http://schemas.microsoft.com/office/drawing/2014/main" xmlns="" id="{BE11ECDD-BBE6-40D6-BF7C-FFB7163C33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5" y="917"/>
              <a:ext cx="476" cy="322"/>
            </a:xfrm>
            <a:prstGeom prst="rect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2" name="Oval 21">
              <a:extLst>
                <a:ext uri="{FF2B5EF4-FFF2-40B4-BE49-F238E27FC236}">
                  <a16:creationId xmlns:a16="http://schemas.microsoft.com/office/drawing/2014/main" xmlns="" id="{DEE0E47D-8F9B-407F-9D82-8DAB259594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5" y="1054"/>
              <a:ext cx="56" cy="56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3" name="Text Box 22">
              <a:extLst>
                <a:ext uri="{FF2B5EF4-FFF2-40B4-BE49-F238E27FC236}">
                  <a16:creationId xmlns:a16="http://schemas.microsoft.com/office/drawing/2014/main" xmlns="" id="{C457D01E-56FE-4AB2-8850-1506653456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7" y="954"/>
              <a:ext cx="26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i="1"/>
                <a:t>R</a:t>
              </a:r>
              <a:r>
                <a:rPr lang="en-US" altLang="en-US" i="1" baseline="-25000"/>
                <a:t>1</a:t>
              </a:r>
            </a:p>
          </p:txBody>
        </p:sp>
        <p:sp>
          <p:nvSpPr>
            <p:cNvPr id="14" name="Text Box 23">
              <a:extLst>
                <a:ext uri="{FF2B5EF4-FFF2-40B4-BE49-F238E27FC236}">
                  <a16:creationId xmlns:a16="http://schemas.microsoft.com/office/drawing/2014/main" xmlns="" id="{28B287CE-1DD6-4676-8FE0-58F31D084D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75" y="955"/>
              <a:ext cx="26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i="1"/>
                <a:t>R</a:t>
              </a:r>
              <a:r>
                <a:rPr lang="en-US" altLang="en-US" i="1" baseline="-25000"/>
                <a:t>3</a:t>
              </a:r>
            </a:p>
          </p:txBody>
        </p:sp>
        <p:sp>
          <p:nvSpPr>
            <p:cNvPr id="15" name="Text Box 24">
              <a:extLst>
                <a:ext uri="{FF2B5EF4-FFF2-40B4-BE49-F238E27FC236}">
                  <a16:creationId xmlns:a16="http://schemas.microsoft.com/office/drawing/2014/main" xmlns="" id="{66D7BF7F-704D-4D41-AE0F-77237ECBF8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1" y="2493"/>
              <a:ext cx="26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i="1"/>
                <a:t>R</a:t>
              </a:r>
              <a:r>
                <a:rPr lang="en-US" altLang="en-US" i="1" baseline="-25000"/>
                <a:t>4</a:t>
              </a:r>
            </a:p>
          </p:txBody>
        </p:sp>
        <p:sp>
          <p:nvSpPr>
            <p:cNvPr id="16" name="Text Box 25">
              <a:extLst>
                <a:ext uri="{FF2B5EF4-FFF2-40B4-BE49-F238E27FC236}">
                  <a16:creationId xmlns:a16="http://schemas.microsoft.com/office/drawing/2014/main" xmlns="" id="{0E17D732-0FDD-44F3-A563-0CB2FF088A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50" y="2510"/>
              <a:ext cx="26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i="1"/>
                <a:t>R</a:t>
              </a:r>
              <a:r>
                <a:rPr lang="en-US" altLang="en-US" i="1" baseline="-25000"/>
                <a:t>2</a:t>
              </a:r>
            </a:p>
          </p:txBody>
        </p:sp>
        <p:sp>
          <p:nvSpPr>
            <p:cNvPr id="17" name="Rectangle 26">
              <a:extLst>
                <a:ext uri="{FF2B5EF4-FFF2-40B4-BE49-F238E27FC236}">
                  <a16:creationId xmlns:a16="http://schemas.microsoft.com/office/drawing/2014/main" xmlns="" id="{3E6DFA74-9BB1-4057-A1B6-8E1792570E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3" y="921"/>
              <a:ext cx="476" cy="322"/>
            </a:xfrm>
            <a:prstGeom prst="rect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8" name="Oval 28">
              <a:extLst>
                <a:ext uri="{FF2B5EF4-FFF2-40B4-BE49-F238E27FC236}">
                  <a16:creationId xmlns:a16="http://schemas.microsoft.com/office/drawing/2014/main" xmlns="" id="{20D759D2-081A-4A90-A8F3-AEFD19A6BD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1" y="1058"/>
              <a:ext cx="56" cy="56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xmlns="" id="{50AB9EB4-D627-4A2F-AFB2-E1E833D299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2" y="2441"/>
              <a:ext cx="458" cy="351"/>
            </a:xfrm>
            <a:prstGeom prst="rect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0" name="Oval 30">
              <a:extLst>
                <a:ext uri="{FF2B5EF4-FFF2-40B4-BE49-F238E27FC236}">
                  <a16:creationId xmlns:a16="http://schemas.microsoft.com/office/drawing/2014/main" xmlns="" id="{02F6E007-1420-4191-91C5-CDB1919239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0" y="2578"/>
              <a:ext cx="54" cy="56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3" name="Rectangle 33">
              <a:extLst>
                <a:ext uri="{FF2B5EF4-FFF2-40B4-BE49-F238E27FC236}">
                  <a16:creationId xmlns:a16="http://schemas.microsoft.com/office/drawing/2014/main" xmlns="" id="{B23B1A67-8A6E-4A26-8291-E05A188C3D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9" y="2450"/>
              <a:ext cx="458" cy="342"/>
            </a:xfrm>
            <a:prstGeom prst="rect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4" name="Oval 34">
              <a:extLst>
                <a:ext uri="{FF2B5EF4-FFF2-40B4-BE49-F238E27FC236}">
                  <a16:creationId xmlns:a16="http://schemas.microsoft.com/office/drawing/2014/main" xmlns="" id="{D7E3E6CF-3FD1-4718-B99C-BF39012024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7" y="2587"/>
              <a:ext cx="54" cy="56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grpSp>
          <p:nvGrpSpPr>
            <p:cNvPr id="26" name="Group 39">
              <a:extLst>
                <a:ext uri="{FF2B5EF4-FFF2-40B4-BE49-F238E27FC236}">
                  <a16:creationId xmlns:a16="http://schemas.microsoft.com/office/drawing/2014/main" xmlns="" id="{2EFA441B-7122-49A6-A0A4-4854DBDEB0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07" y="1639"/>
              <a:ext cx="326" cy="317"/>
              <a:chOff x="3307" y="1719"/>
              <a:chExt cx="326" cy="317"/>
            </a:xfrm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xmlns="" id="{12FCC84F-1BB2-4B9A-B3B9-A23395BA8A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7" y="1719"/>
                <a:ext cx="326" cy="317"/>
              </a:xfrm>
              <a:prstGeom prst="ellipse">
                <a:avLst/>
              </a:prstGeom>
              <a:solidFill>
                <a:srgbClr val="FF979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CA" altLang="en-US"/>
              </a:p>
            </p:txBody>
          </p:sp>
          <p:sp>
            <p:nvSpPr>
              <p:cNvPr id="39" name="Text Box 38">
                <a:extLst>
                  <a:ext uri="{FF2B5EF4-FFF2-40B4-BE49-F238E27FC236}">
                    <a16:creationId xmlns:a16="http://schemas.microsoft.com/office/drawing/2014/main" xmlns="" id="{66DE0FE8-780C-4D80-8036-E802AEDC7E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32" y="1764"/>
                <a:ext cx="26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i="1"/>
                  <a:t>P</a:t>
                </a:r>
                <a:r>
                  <a:rPr lang="en-US" altLang="en-US" i="1" baseline="-25000"/>
                  <a:t>1</a:t>
                </a:r>
              </a:p>
            </p:txBody>
          </p:sp>
        </p:grpSp>
        <p:grpSp>
          <p:nvGrpSpPr>
            <p:cNvPr id="27" name="Group 40">
              <a:extLst>
                <a:ext uri="{FF2B5EF4-FFF2-40B4-BE49-F238E27FC236}">
                  <a16:creationId xmlns:a16="http://schemas.microsoft.com/office/drawing/2014/main" xmlns="" id="{57F60DD3-D355-4334-865A-779C1060D6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18" y="1648"/>
              <a:ext cx="326" cy="317"/>
              <a:chOff x="3307" y="1719"/>
              <a:chExt cx="326" cy="317"/>
            </a:xfrm>
          </p:grpSpPr>
          <p:sp>
            <p:nvSpPr>
              <p:cNvPr id="36" name="Oval 41">
                <a:extLst>
                  <a:ext uri="{FF2B5EF4-FFF2-40B4-BE49-F238E27FC236}">
                    <a16:creationId xmlns:a16="http://schemas.microsoft.com/office/drawing/2014/main" xmlns="" id="{C208E738-DF39-4263-A848-AB8150E6D5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7" y="1719"/>
                <a:ext cx="326" cy="317"/>
              </a:xfrm>
              <a:prstGeom prst="ellipse">
                <a:avLst/>
              </a:prstGeom>
              <a:solidFill>
                <a:srgbClr val="FF979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CA" altLang="en-US"/>
              </a:p>
            </p:txBody>
          </p:sp>
          <p:sp>
            <p:nvSpPr>
              <p:cNvPr id="37" name="Text Box 42">
                <a:extLst>
                  <a:ext uri="{FF2B5EF4-FFF2-40B4-BE49-F238E27FC236}">
                    <a16:creationId xmlns:a16="http://schemas.microsoft.com/office/drawing/2014/main" xmlns="" id="{1AE71A54-17CC-4F3D-8C56-3123EE8019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32" y="1764"/>
                <a:ext cx="26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i="1"/>
                  <a:t>P</a:t>
                </a:r>
                <a:r>
                  <a:rPr lang="en-US" altLang="en-US" i="1" baseline="-25000"/>
                  <a:t>2</a:t>
                </a:r>
              </a:p>
            </p:txBody>
          </p:sp>
        </p:grpSp>
        <p:grpSp>
          <p:nvGrpSpPr>
            <p:cNvPr id="28" name="Group 43">
              <a:extLst>
                <a:ext uri="{FF2B5EF4-FFF2-40B4-BE49-F238E27FC236}">
                  <a16:creationId xmlns:a16="http://schemas.microsoft.com/office/drawing/2014/main" xmlns="" id="{33259FB8-2244-45EE-B5D0-A0AFE37A9F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34" y="1653"/>
              <a:ext cx="326" cy="317"/>
              <a:chOff x="3307" y="1719"/>
              <a:chExt cx="326" cy="317"/>
            </a:xfrm>
          </p:grpSpPr>
          <p:sp>
            <p:nvSpPr>
              <p:cNvPr id="34" name="Oval 44">
                <a:extLst>
                  <a:ext uri="{FF2B5EF4-FFF2-40B4-BE49-F238E27FC236}">
                    <a16:creationId xmlns:a16="http://schemas.microsoft.com/office/drawing/2014/main" xmlns="" id="{B5DE2D05-ED87-4FE4-9D18-7E688BC25E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7" y="1719"/>
                <a:ext cx="326" cy="317"/>
              </a:xfrm>
              <a:prstGeom prst="ellipse">
                <a:avLst/>
              </a:prstGeom>
              <a:solidFill>
                <a:srgbClr val="FF979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CA" altLang="en-US"/>
              </a:p>
            </p:txBody>
          </p:sp>
          <p:sp>
            <p:nvSpPr>
              <p:cNvPr id="35" name="Text Box 45">
                <a:extLst>
                  <a:ext uri="{FF2B5EF4-FFF2-40B4-BE49-F238E27FC236}">
                    <a16:creationId xmlns:a16="http://schemas.microsoft.com/office/drawing/2014/main" xmlns="" id="{5EC8ED77-D403-4B22-807F-A483A29874A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32" y="1764"/>
                <a:ext cx="26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i="1"/>
                  <a:t>P</a:t>
                </a:r>
                <a:r>
                  <a:rPr lang="en-US" altLang="en-US" i="1" baseline="-25000"/>
                  <a:t>3</a:t>
                </a:r>
              </a:p>
            </p:txBody>
          </p:sp>
        </p:grpSp>
        <p:sp>
          <p:nvSpPr>
            <p:cNvPr id="29" name="Line 46">
              <a:extLst>
                <a:ext uri="{FF2B5EF4-FFF2-40B4-BE49-F238E27FC236}">
                  <a16:creationId xmlns:a16="http://schemas.microsoft.com/office/drawing/2014/main" xmlns="" id="{502063CF-1787-43D7-A366-E2BD77BD05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515" y="1956"/>
              <a:ext cx="364" cy="67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30" name="Line 47">
              <a:extLst>
                <a:ext uri="{FF2B5EF4-FFF2-40B4-BE49-F238E27FC236}">
                  <a16:creationId xmlns:a16="http://schemas.microsoft.com/office/drawing/2014/main" xmlns="" id="{61EACB76-5B87-4421-84A6-307CA12FFC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17" y="1956"/>
              <a:ext cx="287" cy="49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stealth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31" name="Line 48">
              <a:extLst>
                <a:ext uri="{FF2B5EF4-FFF2-40B4-BE49-F238E27FC236}">
                  <a16:creationId xmlns:a16="http://schemas.microsoft.com/office/drawing/2014/main" xmlns="" id="{E23F2F03-C028-47B8-A046-0C21C9F278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55" y="1238"/>
              <a:ext cx="268" cy="42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32" name="Line 49">
              <a:extLst>
                <a:ext uri="{FF2B5EF4-FFF2-40B4-BE49-F238E27FC236}">
                  <a16:creationId xmlns:a16="http://schemas.microsoft.com/office/drawing/2014/main" xmlns="" id="{4A21FA1F-D5DE-40A5-B059-230A64A713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43" y="1241"/>
              <a:ext cx="274" cy="405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33" name="Line 51">
              <a:extLst>
                <a:ext uri="{FF2B5EF4-FFF2-40B4-BE49-F238E27FC236}">
                  <a16:creationId xmlns:a16="http://schemas.microsoft.com/office/drawing/2014/main" xmlns="" id="{CCD018CE-5614-4411-A0FD-0B5C71211D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21" y="1094"/>
              <a:ext cx="291" cy="575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0" name="Line 50">
              <a:extLst>
                <a:ext uri="{FF2B5EF4-FFF2-40B4-BE49-F238E27FC236}">
                  <a16:creationId xmlns:a16="http://schemas.microsoft.com/office/drawing/2014/main" xmlns="" id="{EA75C65A-21F8-408E-91D3-9D667B1D65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06" y="1129"/>
              <a:ext cx="299" cy="52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</p:grpSp>
      <p:sp>
        <p:nvSpPr>
          <p:cNvPr id="40" name="Line 51">
            <a:extLst>
              <a:ext uri="{FF2B5EF4-FFF2-40B4-BE49-F238E27FC236}">
                <a16:creationId xmlns:a16="http://schemas.microsoft.com/office/drawing/2014/main" xmlns="" id="{668B3310-0DFD-4E18-B970-C62CFD0A28D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34376" y="3502855"/>
            <a:ext cx="154744" cy="745587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xmlns="" id="{351DAF94-3AC6-4087-B057-38AE5377D41F}"/>
              </a:ext>
            </a:extLst>
          </p:cNvPr>
          <p:cNvSpPr/>
          <p:nvPr/>
        </p:nvSpPr>
        <p:spPr>
          <a:xfrm>
            <a:off x="1266092" y="1336431"/>
            <a:ext cx="2419643" cy="3967089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442DC154-7161-4D63-8B53-D22427E575F1}"/>
              </a:ext>
            </a:extLst>
          </p:cNvPr>
          <p:cNvSpPr txBox="1"/>
          <p:nvPr/>
        </p:nvSpPr>
        <p:spPr>
          <a:xfrm>
            <a:off x="2045760" y="5414873"/>
            <a:ext cx="813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>
                <a:solidFill>
                  <a:schemeClr val="accent5"/>
                </a:solidFill>
              </a:rPr>
              <a:t>cycle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3934F9AE-D871-4E08-9F6D-037D95CA0B8C}"/>
              </a:ext>
            </a:extLst>
          </p:cNvPr>
          <p:cNvSpPr txBox="1"/>
          <p:nvPr/>
        </p:nvSpPr>
        <p:spPr>
          <a:xfrm>
            <a:off x="5549331" y="1689181"/>
            <a:ext cx="6271140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/>
              <a:t>If graph contains no cycles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>
                <a:sym typeface="Wingdings" panose="05000000000000000000" pitchFamily="2" charset="2"/>
              </a:rPr>
              <a:t> no deadlock</a:t>
            </a:r>
          </a:p>
          <a:p>
            <a:endParaRPr lang="en-CA" sz="2400">
              <a:sym typeface="Wingdings" panose="05000000000000000000" pitchFamily="2" charset="2"/>
            </a:endParaRPr>
          </a:p>
          <a:p>
            <a:r>
              <a:rPr lang="en-CA" sz="2400">
                <a:sym typeface="Wingdings" panose="05000000000000000000" pitchFamily="2" charset="2"/>
              </a:rPr>
              <a:t>If graph contains a cycle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>
                <a:sym typeface="Wingdings" panose="05000000000000000000" pitchFamily="2" charset="2"/>
              </a:rPr>
              <a:t>if there is only one instance per resource </a:t>
            </a:r>
            <a:br>
              <a:rPr lang="en-CA" sz="2400">
                <a:sym typeface="Wingdings" panose="05000000000000000000" pitchFamily="2" charset="2"/>
              </a:rPr>
            </a:br>
            <a:r>
              <a:rPr lang="en-CA" sz="2400">
                <a:sym typeface="Wingdings" panose="05000000000000000000" pitchFamily="2" charset="2"/>
              </a:rPr>
              <a:t> deadlock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>
                <a:sym typeface="Wingdings" panose="05000000000000000000" pitchFamily="2" charset="2"/>
              </a:rPr>
              <a:t>if one or more resources has several instances</a:t>
            </a:r>
            <a:br>
              <a:rPr lang="en-CA" sz="2400">
                <a:sym typeface="Wingdings" panose="05000000000000000000" pitchFamily="2" charset="2"/>
              </a:rPr>
            </a:br>
            <a:r>
              <a:rPr lang="en-CA" sz="2400">
                <a:sym typeface="Wingdings" panose="05000000000000000000" pitchFamily="2" charset="2"/>
              </a:rPr>
              <a:t> </a:t>
            </a:r>
            <a:r>
              <a:rPr lang="en-CA" sz="2400" i="1">
                <a:sym typeface="Wingdings" panose="05000000000000000000" pitchFamily="2" charset="2"/>
              </a:rPr>
              <a:t>possible</a:t>
            </a:r>
            <a:r>
              <a:rPr lang="en-CA" sz="2400">
                <a:sym typeface="Wingdings" panose="05000000000000000000" pitchFamily="2" charset="2"/>
              </a:rPr>
              <a:t> deadlock</a:t>
            </a:r>
            <a:endParaRPr lang="en-CA" sz="240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4D32CD7B-895A-457E-9420-4B5ECE972A87}"/>
              </a:ext>
            </a:extLst>
          </p:cNvPr>
          <p:cNvSpPr txBox="1"/>
          <p:nvPr/>
        </p:nvSpPr>
        <p:spPr>
          <a:xfrm>
            <a:off x="5740368" y="5280240"/>
            <a:ext cx="28440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/>
              <a:t>P1 </a:t>
            </a:r>
            <a:r>
              <a:rPr lang="en-CA" sz="2400">
                <a:sym typeface="Wingdings" panose="05000000000000000000" pitchFamily="2" charset="2"/>
              </a:rPr>
              <a:t> R1  P2  R2 </a:t>
            </a:r>
            <a:endParaRPr lang="en-CA" sz="240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xmlns="" id="{65887CA0-78F0-469D-96D8-9EBA37B7A5BC}"/>
              </a:ext>
            </a:extLst>
          </p:cNvPr>
          <p:cNvCxnSpPr/>
          <p:nvPr/>
        </p:nvCxnSpPr>
        <p:spPr>
          <a:xfrm>
            <a:off x="8255358" y="5718219"/>
            <a:ext cx="0" cy="334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xmlns="" id="{4076E98F-30B4-401F-9AB1-D03D7A9D1B78}"/>
              </a:ext>
            </a:extLst>
          </p:cNvPr>
          <p:cNvCxnSpPr>
            <a:cxnSpLocks/>
          </p:cNvCxnSpPr>
          <p:nvPr/>
        </p:nvCxnSpPr>
        <p:spPr>
          <a:xfrm flipH="1">
            <a:off x="5975798" y="6040192"/>
            <a:ext cx="229243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xmlns="" id="{F5640DB7-5A6F-4CED-87CF-AD673C45D6CF}"/>
              </a:ext>
            </a:extLst>
          </p:cNvPr>
          <p:cNvCxnSpPr>
            <a:cxnSpLocks/>
          </p:cNvCxnSpPr>
          <p:nvPr/>
        </p:nvCxnSpPr>
        <p:spPr>
          <a:xfrm flipV="1">
            <a:off x="5988676" y="5743977"/>
            <a:ext cx="0" cy="296215"/>
          </a:xfrm>
          <a:prstGeom prst="line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040C3E9A-ACA4-4E75-AA30-64AFCE70CB67}"/>
              </a:ext>
            </a:extLst>
          </p:cNvPr>
          <p:cNvSpPr txBox="1"/>
          <p:nvPr/>
        </p:nvSpPr>
        <p:spPr>
          <a:xfrm>
            <a:off x="9118242" y="5396247"/>
            <a:ext cx="17720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/>
              <a:t>DEADLOCK!!</a:t>
            </a:r>
          </a:p>
        </p:txBody>
      </p:sp>
    </p:spTree>
    <p:extLst>
      <p:ext uri="{BB962C8B-B14F-4D97-AF65-F5344CB8AC3E}">
        <p14:creationId xmlns:p14="http://schemas.microsoft.com/office/powerpoint/2010/main" val="1301826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/>
      <p:bldP spid="44" grpId="0"/>
      <p:bldP spid="59" grpId="0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ctureSlides.potx" id="{9AD238D2-7818-49F7-8643-9B29FE785E43}" vid="{013CE4D2-CA63-4BA3-8FD7-F45FEDB8C9F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LectureSlides</Template>
  <TotalTime>1123</TotalTime>
  <Words>3284</Words>
  <Application>Microsoft Office PowerPoint</Application>
  <PresentationFormat>Widescreen</PresentationFormat>
  <Paragraphs>730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7" baseType="lpstr">
      <vt:lpstr>Arial</vt:lpstr>
      <vt:lpstr>Calibri</vt:lpstr>
      <vt:lpstr>Calibri Light</vt:lpstr>
      <vt:lpstr>Courier New</vt:lpstr>
      <vt:lpstr>Myriad Pro</vt:lpstr>
      <vt:lpstr>Open Sans</vt:lpstr>
      <vt:lpstr>Tahoma</vt:lpstr>
      <vt:lpstr>Times New Roman</vt:lpstr>
      <vt:lpstr>Wingdings</vt:lpstr>
      <vt:lpstr>Retrospect</vt:lpstr>
      <vt:lpstr>Lecture 17 – Deadlock and Starvation</vt:lpstr>
      <vt:lpstr>PowerPoint Presentation</vt:lpstr>
      <vt:lpstr>Access to Multiple Resources</vt:lpstr>
      <vt:lpstr>Access to Multiple Resources</vt:lpstr>
      <vt:lpstr>Access to Multiple Resources</vt:lpstr>
      <vt:lpstr>Deadlock in Databases</vt:lpstr>
      <vt:lpstr>Deadlock</vt:lpstr>
      <vt:lpstr>Resource Allocation Graph</vt:lpstr>
      <vt:lpstr>PowerPoint Presentation</vt:lpstr>
      <vt:lpstr>PowerPoint Presentation</vt:lpstr>
      <vt:lpstr>The Dining Philosophers Problem</vt:lpstr>
      <vt:lpstr>The Dining Philosophers Problem</vt:lpstr>
      <vt:lpstr>The Dining Philosophers Problem</vt:lpstr>
      <vt:lpstr>The Dining Philosophers Problem</vt:lpstr>
      <vt:lpstr>The Dining Philosophers Problem</vt:lpstr>
      <vt:lpstr>Dealing with Deadlocks</vt:lpstr>
      <vt:lpstr>Dealing with Deadlocks: Ignorance</vt:lpstr>
      <vt:lpstr>Dealing with Deadlocks: Avoidance</vt:lpstr>
      <vt:lpstr>Dealing with Deadlocks: Avoidance</vt:lpstr>
      <vt:lpstr>Dealing with Deadlocks: Avoidance</vt:lpstr>
      <vt:lpstr>Dealing with Deadlocks: Avoidance</vt:lpstr>
      <vt:lpstr>Dealing with Deadlocks: Avoidance</vt:lpstr>
      <vt:lpstr>Dealing with Deadlocks: Avoidance</vt:lpstr>
      <vt:lpstr>Dealing with Deadlocks: Avoidance</vt:lpstr>
      <vt:lpstr>Dealing with Deadlocks: Detection and Recovery</vt:lpstr>
      <vt:lpstr>Dealing with Deadlocks: Detection and Recovery</vt:lpstr>
      <vt:lpstr>Dealing with Deadlocks: Detection and Recovery</vt:lpstr>
      <vt:lpstr>Dealing with Deadlocks: Detection and Recovery</vt:lpstr>
      <vt:lpstr>Dealing with Deadlocks: Prevention</vt:lpstr>
      <vt:lpstr>The Banker’s Algorithm</vt:lpstr>
      <vt:lpstr>The Banker’s Algorithm</vt:lpstr>
      <vt:lpstr>The Banker’s Algorithm</vt:lpstr>
      <vt:lpstr>PowerPoint Presentation</vt:lpstr>
      <vt:lpstr>The Banker’s Algorithm</vt:lpstr>
      <vt:lpstr>The Banker’s Algorithm</vt:lpstr>
      <vt:lpstr>The Banker’s Algorithm</vt:lpstr>
      <vt:lpstr>Homework: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17 – Deadlock and Starvation</dc:title>
  <dc:creator>Antonio Sanchez</dc:creator>
  <cp:lastModifiedBy>Antonio Sánchez</cp:lastModifiedBy>
  <cp:revision>105</cp:revision>
  <dcterms:created xsi:type="dcterms:W3CDTF">2017-11-02T13:41:10Z</dcterms:created>
  <dcterms:modified xsi:type="dcterms:W3CDTF">2018-01-09T19:12:46Z</dcterms:modified>
</cp:coreProperties>
</file>