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 Software Engineering" id="{5D8130B2-2E4C-416C-AAB1-4B728089E4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761" y="672891"/>
            <a:ext cx="10058400" cy="673338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b="1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Intro to System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77937" y="2579688"/>
            <a:ext cx="9344134" cy="907941"/>
          </a:xfrm>
        </p:spPr>
        <p:txBody>
          <a:bodyPr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658368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841248" indent="-360000">
              <a:buClrTx/>
              <a:buFont typeface="Arial" panose="020B0604020202020204" pitchFamily="34" charset="0"/>
              <a:buChar char="•"/>
              <a:defRPr/>
            </a:lvl3pPr>
            <a:lvl4pPr marL="1024128" indent="-457200">
              <a:buClrTx/>
              <a:buFont typeface="Arial" panose="020B0604020202020204" pitchFamily="34" charset="0"/>
              <a:buChar char="•"/>
              <a:defRPr/>
            </a:lvl4pPr>
            <a:lvl5pPr marL="1207008" indent="-4572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1862" y="1790569"/>
            <a:ext cx="5874511" cy="6270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>
                <a:solidFill>
                  <a:schemeClr val="accent5"/>
                </a:solidFill>
                <a:latin typeface="Open Sans"/>
              </a:defRPr>
            </a:lvl1pPr>
            <a:lvl2pPr marL="201168" indent="0">
              <a:buFontTx/>
              <a:buNone/>
              <a:defRPr/>
            </a:lvl2pPr>
            <a:lvl3pPr marL="384048" indent="0">
              <a:buFontTx/>
              <a:buNone/>
              <a:defRPr/>
            </a:lvl3pPr>
            <a:lvl4pPr marL="566928" indent="0">
              <a:buFontTx/>
              <a:buNone/>
              <a:defRPr/>
            </a:lvl4pPr>
            <a:lvl5pPr marL="749808" indent="0">
              <a:buFontTx/>
              <a:buNone/>
              <a:defRPr/>
            </a:lvl5pPr>
          </a:lstStyle>
          <a:p>
            <a:pPr lvl="0"/>
            <a:r>
              <a:rPr lang="en-US"/>
              <a:t>Click to add Learning Goals title</a:t>
            </a:r>
          </a:p>
        </p:txBody>
      </p:sp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2246769"/>
          </a:xfrm>
          <a:noFill/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>
                <a:solidFill>
                  <a:schemeClr val="tx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Intro to System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Intro to System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Intro to System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5" r:id="rId3"/>
    <p:sldLayoutId id="2147483696" r:id="rId4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Lecture 18 – Agile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31155" y="2621892"/>
            <a:ext cx="9344134" cy="3062377"/>
          </a:xfrm>
        </p:spPr>
        <p:txBody>
          <a:bodyPr/>
          <a:lstStyle/>
          <a:p>
            <a:r>
              <a:rPr lang="en-CA"/>
              <a:t>Describe the </a:t>
            </a:r>
            <a:r>
              <a:rPr lang="en-CA" b="1">
                <a:solidFill>
                  <a:schemeClr val="accent2"/>
                </a:solidFill>
              </a:rPr>
              <a:t>waterfall development </a:t>
            </a:r>
            <a:r>
              <a:rPr lang="en-CA"/>
              <a:t>approach, identify drawbacks</a:t>
            </a:r>
          </a:p>
          <a:p>
            <a:r>
              <a:rPr lang="en-CA"/>
              <a:t>Provide and overview of </a:t>
            </a:r>
            <a:r>
              <a:rPr lang="en-CA" b="1">
                <a:solidFill>
                  <a:schemeClr val="accent2"/>
                </a:solidFill>
              </a:rPr>
              <a:t>agile development</a:t>
            </a:r>
          </a:p>
          <a:p>
            <a:r>
              <a:rPr lang="en-CA"/>
              <a:t>Define </a:t>
            </a:r>
            <a:r>
              <a:rPr lang="en-CA" b="1">
                <a:solidFill>
                  <a:schemeClr val="accent2"/>
                </a:solidFill>
              </a:rPr>
              <a:t>User Stories</a:t>
            </a:r>
            <a:r>
              <a:rPr lang="en-CA"/>
              <a:t>, </a:t>
            </a:r>
            <a:r>
              <a:rPr lang="en-CA" b="1">
                <a:solidFill>
                  <a:schemeClr val="accent2"/>
                </a:solidFill>
              </a:rPr>
              <a:t>Tasks</a:t>
            </a:r>
            <a:r>
              <a:rPr lang="en-CA"/>
              <a:t>, </a:t>
            </a:r>
            <a:r>
              <a:rPr lang="en-CA" b="1">
                <a:solidFill>
                  <a:schemeClr val="accent2"/>
                </a:solidFill>
              </a:rPr>
              <a:t>Sprints</a:t>
            </a:r>
          </a:p>
          <a:p>
            <a:r>
              <a:rPr lang="en-CA"/>
              <a:t>List drawbacks of agile development</a:t>
            </a:r>
          </a:p>
          <a:p>
            <a:r>
              <a:rPr lang="en-CA"/>
              <a:t>Give examples when Agile is appropriate and not appropriate for a development project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/>
              <a:t>Learning Goals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6478" y="6468646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505AAF-E4F5-4225-8BF8-C40DB2DF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E69F42-9AAF-4E38-8B5A-A1E11802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CD33FC-F6AA-45F3-93CF-42ECCAC137E9}"/>
              </a:ext>
            </a:extLst>
          </p:cNvPr>
          <p:cNvSpPr/>
          <p:nvPr/>
        </p:nvSpPr>
        <p:spPr>
          <a:xfrm>
            <a:off x="631065" y="1223493"/>
            <a:ext cx="1124325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200" kern="0">
                <a:solidFill>
                  <a:srgbClr val="0000FF"/>
                </a:solidFill>
                <a:latin typeface="Arial"/>
              </a:rPr>
              <a:t>Sprints</a:t>
            </a: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 are then broken down into smaller </a:t>
            </a:r>
            <a:r>
              <a:rPr lang="en-US" altLang="en-US" sz="2200" i="1" kern="0">
                <a:solidFill>
                  <a:srgbClr val="0000FF"/>
                </a:solidFill>
                <a:latin typeface="Arial"/>
              </a:rPr>
              <a:t>tasks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Each </a:t>
            </a:r>
            <a:r>
              <a:rPr lang="en-US" altLang="en-US" sz="2200" i="1" kern="0">
                <a:solidFill>
                  <a:srgbClr val="0000FF"/>
                </a:solidFill>
                <a:latin typeface="Arial"/>
              </a:rPr>
              <a:t>task</a:t>
            </a:r>
            <a:r>
              <a:rPr lang="en-US" altLang="en-US" sz="2200" kern="0">
                <a:solidFill>
                  <a:srgbClr val="0000FF"/>
                </a:solidFill>
                <a:latin typeface="Arial"/>
              </a:rPr>
              <a:t> </a:t>
            </a: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involves </a:t>
            </a:r>
            <a:r>
              <a:rPr lang="en-US" altLang="en-US" sz="2200" kern="0">
                <a:solidFill>
                  <a:srgbClr val="C00000"/>
                </a:solidFill>
                <a:latin typeface="Arial"/>
              </a:rPr>
              <a:t>writing</a:t>
            </a: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, </a:t>
            </a:r>
            <a:r>
              <a:rPr lang="en-US" altLang="en-US" sz="2200" i="1" kern="0">
                <a:solidFill>
                  <a:srgbClr val="C00000"/>
                </a:solidFill>
                <a:latin typeface="Arial"/>
              </a:rPr>
              <a:t>testing</a:t>
            </a: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, and </a:t>
            </a:r>
            <a:r>
              <a:rPr lang="en-US" altLang="en-US" sz="2200" i="1" kern="0">
                <a:solidFill>
                  <a:srgbClr val="C00000"/>
                </a:solidFill>
                <a:latin typeface="Arial"/>
              </a:rPr>
              <a:t>integrating</a:t>
            </a:r>
            <a:r>
              <a:rPr lang="en-US" altLang="en-US" sz="2200" kern="0">
                <a:solidFill>
                  <a:srgbClr val="C00000"/>
                </a:solidFill>
                <a:latin typeface="Arial"/>
              </a:rPr>
              <a:t> </a:t>
            </a: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a piece of code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Each </a:t>
            </a:r>
            <a:r>
              <a:rPr lang="en-US" altLang="en-US" sz="2200" i="1" kern="0">
                <a:solidFill>
                  <a:srgbClr val="0000FF"/>
                </a:solidFill>
                <a:latin typeface="Arial"/>
              </a:rPr>
              <a:t>task</a:t>
            </a:r>
            <a:r>
              <a:rPr lang="en-US" altLang="en-US" sz="2200" kern="0">
                <a:solidFill>
                  <a:srgbClr val="0000FF"/>
                </a:solidFill>
                <a:latin typeface="Arial"/>
              </a:rPr>
              <a:t> </a:t>
            </a: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takes no more than a few hours/days. If it does then break it down into smaller task as it’s probably too complex for 1 task</a:t>
            </a:r>
          </a:p>
          <a:p>
            <a:pPr>
              <a:defRPr/>
            </a:pPr>
            <a:endParaRPr lang="en-US" altLang="en-US" sz="2200" kern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So for example, for </a:t>
            </a:r>
            <a:r>
              <a:rPr lang="en-US" altLang="en-US" sz="2200" kern="0">
                <a:solidFill>
                  <a:srgbClr val="0000FF"/>
                </a:solidFill>
                <a:latin typeface="Arial"/>
              </a:rPr>
              <a:t>Sprint 1</a:t>
            </a: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 of our Pac Man game:</a:t>
            </a:r>
            <a:br>
              <a:rPr lang="en-US" altLang="en-US" sz="2200" kern="0">
                <a:solidFill>
                  <a:srgbClr val="000000"/>
                </a:solidFill>
                <a:latin typeface="Arial"/>
              </a:rPr>
            </a:b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	</a:t>
            </a:r>
          </a:p>
          <a:p>
            <a:pPr>
              <a:defRPr/>
            </a:pP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/>
            </a:r>
            <a:br>
              <a:rPr lang="en-US" altLang="en-US" sz="2200" kern="0">
                <a:solidFill>
                  <a:srgbClr val="000000"/>
                </a:solidFill>
                <a:latin typeface="Arial"/>
              </a:rPr>
            </a:br>
            <a:endParaRPr lang="en-US" altLang="en-US" sz="2200" kern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 lang="en-US" altLang="en-US" sz="2200" kern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 lang="en-US" altLang="en-US" sz="2200" kern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endParaRPr lang="en-US" altLang="en-US" sz="2200" kern="0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/>
            </a:r>
            <a:br>
              <a:rPr lang="en-US" altLang="en-US" sz="2200" kern="0">
                <a:solidFill>
                  <a:srgbClr val="000000"/>
                </a:solidFill>
                <a:latin typeface="Arial"/>
              </a:rPr>
            </a:b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There may be 10’s of </a:t>
            </a:r>
            <a:r>
              <a:rPr lang="en-US" altLang="en-US" sz="2200" kern="0">
                <a:solidFill>
                  <a:srgbClr val="0000FF"/>
                </a:solidFill>
                <a:latin typeface="Arial"/>
              </a:rPr>
              <a:t>tasks</a:t>
            </a: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 per </a:t>
            </a:r>
            <a:r>
              <a:rPr lang="en-US" altLang="en-US" sz="2200" kern="0">
                <a:solidFill>
                  <a:srgbClr val="0000FF"/>
                </a:solidFill>
                <a:latin typeface="Arial"/>
              </a:rPr>
              <a:t>sprint</a:t>
            </a: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.  </a:t>
            </a:r>
            <a:r>
              <a:rPr lang="en-US" altLang="en-US" sz="2200" i="1" kern="0">
                <a:solidFill>
                  <a:srgbClr val="0000FF"/>
                </a:solidFill>
                <a:latin typeface="Arial"/>
              </a:rPr>
              <a:t>Tasks</a:t>
            </a:r>
            <a:r>
              <a:rPr lang="en-US" altLang="en-US" sz="2200" kern="0">
                <a:solidFill>
                  <a:srgbClr val="0000FF"/>
                </a:solidFill>
                <a:latin typeface="Arial"/>
              </a:rPr>
              <a:t> </a:t>
            </a: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are often </a:t>
            </a:r>
            <a:r>
              <a:rPr lang="en-US" altLang="en-US" sz="2200" kern="0">
                <a:solidFill>
                  <a:srgbClr val="C00000"/>
                </a:solidFill>
                <a:latin typeface="Arial"/>
              </a:rPr>
              <a:t>dependent</a:t>
            </a: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 on other </a:t>
            </a:r>
            <a:r>
              <a:rPr lang="en-US" altLang="en-US" sz="2200" i="1" kern="0">
                <a:solidFill>
                  <a:srgbClr val="0000FF"/>
                </a:solidFill>
                <a:latin typeface="Arial"/>
              </a:rPr>
              <a:t>tasks</a:t>
            </a:r>
            <a:r>
              <a:rPr lang="en-US" altLang="en-US" sz="2200" kern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7669878F-07BE-4C71-BF79-CC10D41AD79A}"/>
              </a:ext>
            </a:extLst>
          </p:cNvPr>
          <p:cNvSpPr txBox="1">
            <a:spLocks/>
          </p:cNvSpPr>
          <p:nvPr/>
        </p:nvSpPr>
        <p:spPr>
          <a:xfrm>
            <a:off x="515278" y="288851"/>
            <a:ext cx="10058400" cy="7781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CA"/>
              <a:t>Sprints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6152E7-7656-4822-B0F8-79D9F60E51AD}"/>
              </a:ext>
            </a:extLst>
          </p:cNvPr>
          <p:cNvSpPr/>
          <p:nvPr/>
        </p:nvSpPr>
        <p:spPr bwMode="auto">
          <a:xfrm>
            <a:off x="3303432" y="3626655"/>
            <a:ext cx="5660264" cy="1512015"/>
          </a:xfrm>
          <a:prstGeom prst="rect">
            <a:avLst/>
          </a:prstGeom>
          <a:solidFill>
            <a:srgbClr val="FFCC00">
              <a:lumMod val="20000"/>
              <a:lumOff val="8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panose="020B0604020202020204" pitchFamily="34" charset="0"/>
              </a:rPr>
              <a:t>Task 1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: draw maze on the screen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panose="020B0604020202020204" pitchFamily="34" charset="0"/>
              </a:rPr>
              <a:t>Task 2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: draw player on the screen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panose="020B0604020202020204" pitchFamily="34" charset="0"/>
              </a:rPr>
              <a:t>Task 3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: Read player input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panose="020B0604020202020204" pitchFamily="34" charset="0"/>
              </a:rPr>
              <a:t>Task 4</a:t>
            </a:r>
            <a:r>
              <a:rPr kumimoji="0" lang="en-US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: Update player’s location based on input</a:t>
            </a:r>
            <a:endParaRPr kumimoji="0" lang="en-CA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6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93A62-F035-442A-86A4-AED05B50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87" y="456277"/>
            <a:ext cx="10058400" cy="778109"/>
          </a:xfrm>
        </p:spPr>
        <p:txBody>
          <a:bodyPr/>
          <a:lstStyle/>
          <a:p>
            <a:r>
              <a:rPr lang="en-CA"/>
              <a:t>The Agile Board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4DF4E2-5C0D-4C9D-AA74-59B0604C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A10727-8DDE-413C-9FD3-CB3C01B7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pic>
        <p:nvPicPr>
          <p:cNvPr id="1028" name="Picture 4" descr="Scrum Board Example">
            <a:extLst>
              <a:ext uri="{FF2B5EF4-FFF2-40B4-BE49-F238E27FC236}">
                <a16:creationId xmlns:a16="http://schemas.microsoft.com/office/drawing/2014/main" xmlns="" id="{C8E83627-680B-4502-BE1E-F7E104D6F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89" y="1528373"/>
            <a:ext cx="5592651" cy="408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8E755B1-A834-422D-8E16-BD2AE74A4727}"/>
              </a:ext>
            </a:extLst>
          </p:cNvPr>
          <p:cNvSpPr/>
          <p:nvPr/>
        </p:nvSpPr>
        <p:spPr>
          <a:xfrm>
            <a:off x="553791" y="5823277"/>
            <a:ext cx="43015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/>
              <a:t>http://www.techno-pm.com/2017/05/scrum-board-example.html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1D46A5-9637-4DC1-A709-C61A2B05E9DA}"/>
              </a:ext>
            </a:extLst>
          </p:cNvPr>
          <p:cNvSpPr txBox="1"/>
          <p:nvPr/>
        </p:nvSpPr>
        <p:spPr>
          <a:xfrm>
            <a:off x="6373855" y="1647307"/>
            <a:ext cx="543488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Tasks are written on post-its, placed in the “To-Do” or </a:t>
            </a:r>
            <a:r>
              <a:rPr lang="en-CA" sz="2400" b="1">
                <a:solidFill>
                  <a:schemeClr val="accent2"/>
                </a:solidFill>
              </a:rPr>
              <a:t>Product Backlog</a:t>
            </a:r>
            <a:r>
              <a:rPr lang="en-CA" sz="2400"/>
              <a:t> column </a:t>
            </a:r>
            <a:r>
              <a:rPr lang="en-CA" sz="2400" b="1">
                <a:solidFill>
                  <a:srgbClr val="C00000"/>
                </a:solidFill>
              </a:rPr>
              <a:t>sorted by priority</a:t>
            </a:r>
            <a:r>
              <a:rPr lang="en-CA" sz="240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Rather than managers pushing work, </a:t>
            </a:r>
            <a:r>
              <a:rPr lang="en-CA" sz="2400" b="1">
                <a:solidFill>
                  <a:srgbClr val="7030A0"/>
                </a:solidFill>
              </a:rPr>
              <a:t>developers pull work</a:t>
            </a:r>
            <a:r>
              <a:rPr lang="en-CA" sz="2400"/>
              <a:t> from the To-Do column, place in the “</a:t>
            </a:r>
            <a:r>
              <a:rPr lang="en-CA" sz="2400" b="1">
                <a:solidFill>
                  <a:schemeClr val="accent2"/>
                </a:solidFill>
              </a:rPr>
              <a:t>In Progress</a:t>
            </a:r>
            <a:r>
              <a:rPr lang="en-CA" sz="2400"/>
              <a:t>” column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When task is ready to be tested, it moves to the next column…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Can add as many columns as necessary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405861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7E83EA-FCC2-4892-B09F-87566F94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94" y="391882"/>
            <a:ext cx="10058400" cy="778109"/>
          </a:xfrm>
        </p:spPr>
        <p:txBody>
          <a:bodyPr/>
          <a:lstStyle/>
          <a:p>
            <a:r>
              <a:rPr lang="en-CA"/>
              <a:t>Scrum Meetings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4CE1E8-6A3F-4E4E-992D-1C3E7999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16ACA-9938-4D8B-AB5C-5DCD46A1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pic>
        <p:nvPicPr>
          <p:cNvPr id="6" name="Picture 7" descr="http://img.sxsw.com/2013/spg_images/IAP3194.png">
            <a:extLst>
              <a:ext uri="{FF2B5EF4-FFF2-40B4-BE49-F238E27FC236}">
                <a16:creationId xmlns:a16="http://schemas.microsoft.com/office/drawing/2014/main" xmlns="" id="{06F1B50E-6574-4FA6-80AD-A14F6B57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662" y="2833778"/>
            <a:ext cx="4499459" cy="300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E54D2DB-D1C2-4418-B312-A36211DE669E}"/>
              </a:ext>
            </a:extLst>
          </p:cNvPr>
          <p:cNvSpPr/>
          <p:nvPr/>
        </p:nvSpPr>
        <p:spPr>
          <a:xfrm>
            <a:off x="469583" y="1291268"/>
            <a:ext cx="11359167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In many companies, </a:t>
            </a:r>
            <a:r>
              <a:rPr lang="en-US" altLang="en-US" sz="2400" i="1">
                <a:solidFill>
                  <a:srgbClr val="C00000"/>
                </a:solidFill>
                <a:ea typeface="MS PGothic" pitchFamily="34" charset="-128"/>
              </a:rPr>
              <a:t>scrums </a:t>
            </a: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(or daily stand-up meetings) are short meetings (</a:t>
            </a:r>
            <a:r>
              <a:rPr lang="en-US" altLang="en-US" sz="2400">
                <a:solidFill>
                  <a:srgbClr val="0000FF"/>
                </a:solidFill>
                <a:ea typeface="MS PGothic" pitchFamily="34" charset="-128"/>
              </a:rPr>
              <a:t>5 - 15min</a:t>
            </a: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) typically held at the start of each day. </a:t>
            </a:r>
          </a:p>
          <a:p>
            <a:pPr>
              <a:spcBef>
                <a:spcPct val="20000"/>
              </a:spcBef>
              <a:defRPr/>
            </a:pP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/>
            </a:r>
            <a:b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</a:b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Usually, everyone </a:t>
            </a:r>
            <a:r>
              <a:rPr lang="en-US" altLang="en-US" sz="2400">
                <a:solidFill>
                  <a:srgbClr val="0000FF"/>
                </a:solidFill>
                <a:ea typeface="MS PGothic" pitchFamily="34" charset="-128"/>
              </a:rPr>
              <a:t>stands</a:t>
            </a: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 to keep it short.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	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A “</a:t>
            </a:r>
            <a:r>
              <a:rPr lang="en-US" altLang="en-US" sz="2400" b="1">
                <a:solidFill>
                  <a:srgbClr val="0000FF"/>
                </a:solidFill>
                <a:ea typeface="MS PGothic" pitchFamily="34" charset="-128"/>
              </a:rPr>
              <a:t>scrum master</a:t>
            </a: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” runs the meeting.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Each group member summarises: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What has been </a:t>
            </a:r>
            <a:r>
              <a:rPr lang="en-US" altLang="en-US" sz="2400" i="1">
                <a:solidFill>
                  <a:srgbClr val="C00000"/>
                </a:solidFill>
                <a:ea typeface="MS PGothic" pitchFamily="34" charset="-128"/>
              </a:rPr>
              <a:t>done</a:t>
            </a:r>
            <a:r>
              <a:rPr lang="en-US" altLang="en-US" sz="240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since the </a:t>
            </a:r>
            <a:r>
              <a:rPr lang="en-US" altLang="en-US" sz="2400" i="1">
                <a:solidFill>
                  <a:srgbClr val="C00000"/>
                </a:solidFill>
                <a:ea typeface="MS PGothic" pitchFamily="34" charset="-128"/>
              </a:rPr>
              <a:t>last </a:t>
            </a: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scrum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What he or she intends to do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           </a:t>
            </a:r>
            <a:r>
              <a:rPr lang="en-US" altLang="en-US" sz="2400" i="1">
                <a:solidFill>
                  <a:srgbClr val="C00000"/>
                </a:solidFill>
                <a:ea typeface="MS PGothic" pitchFamily="34" charset="-128"/>
              </a:rPr>
              <a:t>before</a:t>
            </a:r>
            <a:r>
              <a:rPr lang="en-US" altLang="en-US" sz="240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the </a:t>
            </a:r>
            <a:r>
              <a:rPr lang="en-US" altLang="en-US" sz="2400" i="1">
                <a:solidFill>
                  <a:srgbClr val="C00000"/>
                </a:solidFill>
                <a:ea typeface="MS PGothic" pitchFamily="34" charset="-128"/>
              </a:rPr>
              <a:t>next</a:t>
            </a:r>
            <a:r>
              <a:rPr lang="en-US" altLang="en-US" sz="240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scrum.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  <a:defRPr/>
            </a:pP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Any </a:t>
            </a:r>
            <a:r>
              <a:rPr lang="en-US" altLang="en-US" sz="2400">
                <a:solidFill>
                  <a:srgbClr val="C00000"/>
                </a:solidFill>
                <a:ea typeface="MS PGothic" pitchFamily="34" charset="-128"/>
              </a:rPr>
              <a:t>obstacles</a:t>
            </a: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 preventing </a:t>
            </a:r>
            <a:r>
              <a:rPr lang="en-US" altLang="en-US" sz="2400">
                <a:solidFill>
                  <a:srgbClr val="C00000"/>
                </a:solidFill>
                <a:ea typeface="MS PGothic" pitchFamily="34" charset="-128"/>
              </a:rPr>
              <a:t>progress</a:t>
            </a:r>
            <a:r>
              <a:rPr lang="en-US" altLang="en-US" sz="2400">
                <a:solidFill>
                  <a:srgbClr val="000000"/>
                </a:solidFill>
                <a:ea typeface="MS PGothic" pitchFamily="34" charset="-128"/>
              </a:rPr>
              <a:t>.</a:t>
            </a:r>
            <a:endParaRPr lang="en-US" altLang="en-US" sz="240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216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A80911-8B90-4949-A805-1657293E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6479C4-4C2A-4D6A-8E62-1053D9E9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36C5696-7164-448E-88DC-6259063305C7}"/>
              </a:ext>
            </a:extLst>
          </p:cNvPr>
          <p:cNvSpPr txBox="1">
            <a:spLocks/>
          </p:cNvSpPr>
          <p:nvPr/>
        </p:nvSpPr>
        <p:spPr bwMode="auto">
          <a:xfrm>
            <a:off x="431442" y="440788"/>
            <a:ext cx="8229600" cy="5635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MS PGothic" panose="020B0600070205080204" pitchFamily="34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08" charset="0"/>
                <a:ea typeface="MS PGothic" panose="020B0600070205080204" pitchFamily="34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08" charset="0"/>
                <a:ea typeface="MS PGothic" panose="020B0600070205080204" pitchFamily="34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08" charset="0"/>
                <a:ea typeface="MS PGothic" panose="020B0600070205080204" pitchFamily="34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08" charset="0"/>
                <a:ea typeface="MS PGothic" panose="020B0600070205080204" pitchFamily="34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0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0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0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08" charset="0"/>
              </a:defRPr>
            </a:lvl9pPr>
          </a:lstStyle>
          <a:p>
            <a:pPr algn="l">
              <a:defRPr/>
            </a:pPr>
            <a:r>
              <a:rPr lang="en-US" altLang="en-US" kern="0">
                <a:solidFill>
                  <a:srgbClr val="333399"/>
                </a:solidFill>
                <a:latin typeface="Arial"/>
              </a:rPr>
              <a:t>Scrum Illustration</a:t>
            </a:r>
          </a:p>
        </p:txBody>
      </p:sp>
      <p:pic>
        <p:nvPicPr>
          <p:cNvPr id="7" name="Content Placeholder 4" descr="Untitled.eps">
            <a:extLst>
              <a:ext uri="{FF2B5EF4-FFF2-40B4-BE49-F238E27FC236}">
                <a16:creationId xmlns:a16="http://schemas.microsoft.com/office/drawing/2014/main" xmlns="" id="{AC0D7EA3-3470-4F4E-815A-EEC435B4E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162" b="-42162"/>
          <a:stretch>
            <a:fillRect/>
          </a:stretch>
        </p:blipFill>
        <p:spPr bwMode="auto">
          <a:xfrm>
            <a:off x="2376152" y="646962"/>
            <a:ext cx="8229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B8A7EE-816A-4066-BE2C-7987161BC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011" y="2557441"/>
            <a:ext cx="2963214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  <a:cs typeface="+mn-cs"/>
              </a:rPr>
              <a:t>1-3 </a:t>
            </a: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Week Sprint (retrospective meeting)</a:t>
            </a:r>
            <a:endParaRPr lang="en-US" altLang="en-US" sz="1800" kern="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D99978-9362-457C-B52F-EDB12F851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5942" y="1911882"/>
            <a:ext cx="18288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1 day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xmlns="" id="{EB9472B2-B011-402F-8A06-A0F78C140DDA}"/>
              </a:ext>
            </a:extLst>
          </p:cNvPr>
          <p:cNvGrpSpPr>
            <a:grpSpLocks/>
          </p:cNvGrpSpPr>
          <p:nvPr/>
        </p:nvGrpSpPr>
        <p:grpSpPr bwMode="auto">
          <a:xfrm>
            <a:off x="4052552" y="1072412"/>
            <a:ext cx="2874963" cy="1200150"/>
            <a:chOff x="3276600" y="1905000"/>
            <a:chExt cx="2299018" cy="1200329"/>
          </a:xfrm>
        </p:grpSpPr>
        <p:sp>
          <p:nvSpPr>
            <p:cNvPr id="11" name="TextBox 7">
              <a:extLst>
                <a:ext uri="{FF2B5EF4-FFF2-40B4-BE49-F238E27FC236}">
                  <a16:creationId xmlns:a16="http://schemas.microsoft.com/office/drawing/2014/main" xmlns="" id="{2F882B37-B9E1-4A81-AAA4-E871B0D60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1905000"/>
              <a:ext cx="2071782" cy="120032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kern="0" dirty="0">
                  <a:solidFill>
                    <a:srgbClr val="C00000"/>
                  </a:solidFill>
                  <a:cs typeface="+mn-cs"/>
                </a:rPr>
                <a:t>Daily scrum</a:t>
              </a:r>
              <a:r>
                <a:rPr lang="en-US" altLang="en-US" sz="1800" kern="0" dirty="0">
                  <a:solidFill>
                    <a:srgbClr val="000000"/>
                  </a:solidFill>
                  <a:cs typeface="+mn-cs"/>
                </a:rPr>
                <a:t>: </a:t>
              </a:r>
              <a:br>
                <a:rPr lang="en-US" altLang="en-US" sz="1800" kern="0" dirty="0">
                  <a:solidFill>
                    <a:srgbClr val="000000"/>
                  </a:solidFill>
                  <a:cs typeface="+mn-cs"/>
                </a:rPr>
              </a:br>
              <a:r>
                <a:rPr lang="en-US" altLang="en-US" sz="1800" kern="0" dirty="0">
                  <a:solidFill>
                    <a:srgbClr val="000000"/>
                  </a:solidFill>
                  <a:cs typeface="+mn-cs"/>
                </a:rPr>
                <a:t>What have I done? What am I doing?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kern="0" dirty="0">
                  <a:solidFill>
                    <a:srgbClr val="000000"/>
                  </a:solidFill>
                  <a:cs typeface="+mn-cs"/>
                </a:rPr>
                <a:t>What is holding me up?</a:t>
              </a:r>
            </a:p>
          </p:txBody>
        </p:sp>
        <p:cxnSp>
          <p:nvCxnSpPr>
            <p:cNvPr id="12" name="Straight Arrow Connector 9">
              <a:extLst>
                <a:ext uri="{FF2B5EF4-FFF2-40B4-BE49-F238E27FC236}">
                  <a16:creationId xmlns:a16="http://schemas.microsoft.com/office/drawing/2014/main" xmlns="" id="{A64F3F80-9F6B-41E3-BE2D-2621A1F724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33315" y="2567464"/>
              <a:ext cx="442303" cy="283896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xmlns="" id="{212B1666-72BE-4A40-A551-1286435BC864}"/>
              </a:ext>
            </a:extLst>
          </p:cNvPr>
          <p:cNvGrpSpPr>
            <a:grpSpLocks/>
          </p:cNvGrpSpPr>
          <p:nvPr/>
        </p:nvGrpSpPr>
        <p:grpSpPr bwMode="auto">
          <a:xfrm>
            <a:off x="2655552" y="4456962"/>
            <a:ext cx="3683000" cy="685800"/>
            <a:chOff x="914400" y="4419600"/>
            <a:chExt cx="3505200" cy="685800"/>
          </a:xfrm>
        </p:grpSpPr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xmlns="" id="{2E0C055C-7AF5-462C-AB82-428D5C997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57" y="4459288"/>
              <a:ext cx="1828143" cy="64611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kern="0" dirty="0">
                  <a:solidFill>
                    <a:srgbClr val="C00000"/>
                  </a:solidFill>
                  <a:cs typeface="+mn-cs"/>
                </a:rPr>
                <a:t>Release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kern="0" dirty="0">
                  <a:solidFill>
                    <a:srgbClr val="000000"/>
                  </a:solidFill>
                  <a:cs typeface="+mn-cs"/>
                </a:rPr>
                <a:t>backlog</a:t>
              </a: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xmlns="" id="{B59ABFC0-1D8D-428E-BE6F-B30DEA01A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4419600"/>
              <a:ext cx="1828143" cy="6461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kern="0" dirty="0">
                  <a:solidFill>
                    <a:srgbClr val="0000FF"/>
                  </a:solidFill>
                  <a:cs typeface="+mn-cs"/>
                </a:rPr>
                <a:t>Product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kern="0" dirty="0">
                  <a:cs typeface="+mn-cs"/>
                </a:rPr>
                <a:t>backlog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92A8BDB-B28C-45D1-BB08-38CF5C387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6552" y="4456962"/>
            <a:ext cx="1828800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  <a:cs typeface="+mn-cs"/>
              </a:rPr>
              <a:t>“</a:t>
            </a:r>
            <a:r>
              <a:rPr lang="en-US" altLang="en-US" sz="1800" kern="0" dirty="0">
                <a:solidFill>
                  <a:srgbClr val="C00000"/>
                </a:solidFill>
                <a:cs typeface="+mn-cs"/>
              </a:rPr>
              <a:t>Shippable</a:t>
            </a:r>
            <a:r>
              <a:rPr lang="en-US" altLang="en-US" sz="1800" kern="0" dirty="0">
                <a:solidFill>
                  <a:srgbClr val="000000"/>
                </a:solidFill>
                <a:cs typeface="+mn-cs"/>
              </a:rPr>
              <a:t>”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  <a:cs typeface="+mn-cs"/>
              </a:rPr>
              <a:t>Product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  <a:cs typeface="+mn-cs"/>
              </a:rPr>
              <a:t>Increment with latest features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xmlns="" id="{66E24DDD-DBD9-4D40-82F7-80897E3E62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104690" y="1770912"/>
            <a:ext cx="1947862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List of product </a:t>
            </a:r>
            <a:r>
              <a:rPr lang="en-US" altLang="en-US" sz="1800" kern="0">
                <a:solidFill>
                  <a:srgbClr val="0000FF"/>
                </a:solidFill>
                <a:cs typeface="+mn-cs"/>
              </a:rPr>
              <a:t>features</a:t>
            </a: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 (</a:t>
            </a:r>
            <a:r>
              <a:rPr lang="en-US" altLang="en-US" sz="1800" i="1" kern="0">
                <a:solidFill>
                  <a:srgbClr val="C00000"/>
                </a:solidFill>
                <a:cs typeface="+mn-cs"/>
              </a:rPr>
              <a:t>User Stories</a:t>
            </a: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) yet to be implemented</a:t>
            </a:r>
            <a:endParaRPr lang="en-CA" altLang="en-US" sz="1800" kern="0">
              <a:solidFill>
                <a:srgbClr val="000000"/>
              </a:solidFill>
              <a:cs typeface="+mn-cs"/>
            </a:endParaRPr>
          </a:p>
        </p:txBody>
      </p:sp>
      <p:cxnSp>
        <p:nvCxnSpPr>
          <p:cNvPr id="18" name="Straight Arrow Connector 7">
            <a:extLst>
              <a:ext uri="{FF2B5EF4-FFF2-40B4-BE49-F238E27FC236}">
                <a16:creationId xmlns:a16="http://schemas.microsoft.com/office/drawing/2014/main" xmlns="" id="{186EA709-FF55-4F64-9F75-E336641F1A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5752" y="3058375"/>
            <a:ext cx="152400" cy="484187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6">
            <a:extLst>
              <a:ext uri="{FF2B5EF4-FFF2-40B4-BE49-F238E27FC236}">
                <a16:creationId xmlns:a16="http://schemas.microsoft.com/office/drawing/2014/main" xmlns="" id="{97924115-7DA9-4D56-B11F-1F5A7EA12A1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06570" y="5477546"/>
            <a:ext cx="5288924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i="1" kern="0" dirty="0" err="1">
                <a:solidFill>
                  <a:srgbClr val="000000"/>
                </a:solidFill>
                <a:cs typeface="+mn-cs"/>
              </a:rPr>
              <a:t>Prioritised</a:t>
            </a:r>
            <a:r>
              <a:rPr lang="en-US" altLang="en-US" sz="1800" kern="0" dirty="0">
                <a:solidFill>
                  <a:srgbClr val="000000"/>
                </a:solidFill>
                <a:cs typeface="+mn-cs"/>
              </a:rPr>
              <a:t> list </a:t>
            </a: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of features, broken </a:t>
            </a:r>
            <a:r>
              <a:rPr lang="en-US" altLang="en-US" sz="1800" kern="0" dirty="0">
                <a:solidFill>
                  <a:srgbClr val="000000"/>
                </a:solidFill>
                <a:cs typeface="+mn-cs"/>
              </a:rPr>
              <a:t>down into </a:t>
            </a:r>
            <a:r>
              <a:rPr lang="en-US" altLang="en-US" sz="1800" kern="0" dirty="0">
                <a:solidFill>
                  <a:srgbClr val="0000FF"/>
                </a:solidFill>
                <a:cs typeface="+mn-cs"/>
              </a:rPr>
              <a:t>tasks</a:t>
            </a:r>
            <a:r>
              <a:rPr lang="en-US" altLang="en-US" sz="1800" kern="0" dirty="0">
                <a:solidFill>
                  <a:srgbClr val="000000"/>
                </a:solidFill>
                <a:cs typeface="+mn-cs"/>
              </a:rPr>
              <a:t> and estimates of </a:t>
            </a:r>
            <a:r>
              <a:rPr lang="en-US" altLang="en-US" sz="1800" kern="0" dirty="0">
                <a:solidFill>
                  <a:srgbClr val="0000FF"/>
                </a:solidFill>
                <a:cs typeface="+mn-cs"/>
              </a:rPr>
              <a:t>time</a:t>
            </a:r>
            <a:endParaRPr lang="en-CA" altLang="en-US" sz="1800" kern="0" dirty="0">
              <a:solidFill>
                <a:srgbClr val="0000FF"/>
              </a:solidFill>
              <a:cs typeface="+mn-cs"/>
            </a:endParaRPr>
          </a:p>
        </p:txBody>
      </p: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xmlns="" id="{47CD8136-1903-4101-83D5-AB61CD8BA42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119352" y="5199912"/>
            <a:ext cx="76200" cy="29051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2845B15B-29F2-4C07-8CBD-BFB403F2F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402" y="4518875"/>
            <a:ext cx="2590800" cy="12017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Sprint: </a:t>
            </a:r>
            <a:br>
              <a:rPr lang="en-US" altLang="en-US" sz="1800" kern="0">
                <a:solidFill>
                  <a:srgbClr val="000000"/>
                </a:solidFill>
                <a:cs typeface="+mn-cs"/>
              </a:rPr>
            </a:b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Design, test and release next version/iteration</a:t>
            </a:r>
          </a:p>
        </p:txBody>
      </p: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xmlns="" id="{549AF608-26E8-44F4-A45B-91E528C4DE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81552" y="4279162"/>
            <a:ext cx="12700" cy="250825"/>
          </a:xfrm>
          <a:prstGeom prst="straightConnector1">
            <a:avLst/>
          </a:prstGeom>
          <a:noFill/>
          <a:ln w="9525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19">
            <a:extLst>
              <a:ext uri="{FF2B5EF4-FFF2-40B4-BE49-F238E27FC236}">
                <a16:creationId xmlns:a16="http://schemas.microsoft.com/office/drawing/2014/main" xmlns="" id="{79E6F1CF-BDEE-4362-A116-803FECF49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777" y="206689"/>
            <a:ext cx="4365625" cy="120015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b="1" kern="0">
                <a:solidFill>
                  <a:srgbClr val="000000"/>
                </a:solidFill>
                <a:cs typeface="+mn-cs"/>
              </a:rPr>
              <a:t>User Story</a:t>
            </a: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: Proposed by Stake holders, customers etc. Written in the form of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kern="0">
                <a:solidFill>
                  <a:srgbClr val="000000"/>
                </a:solidFill>
                <a:cs typeface="+mn-cs"/>
              </a:rPr>
              <a:t>“</a:t>
            </a:r>
            <a:r>
              <a:rPr lang="en-US" altLang="en-US" sz="1800" i="1" kern="0">
                <a:solidFill>
                  <a:srgbClr val="000000"/>
                </a:solidFill>
                <a:cs typeface="+mn-cs"/>
              </a:rPr>
              <a:t>As a (my role) I want the system to be able to do (task) so that (benefit)”</a:t>
            </a:r>
            <a:endParaRPr lang="en-CA" altLang="en-US" sz="1800" i="1" kern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61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EB620-1F23-4EDC-84BD-AC0DA24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31" y="353246"/>
            <a:ext cx="10058400" cy="778109"/>
          </a:xfrm>
        </p:spPr>
        <p:txBody>
          <a:bodyPr>
            <a:normAutofit/>
          </a:bodyPr>
          <a:lstStyle/>
          <a:p>
            <a:r>
              <a:rPr lang="en-CA"/>
              <a:t>Agile Software – axosoft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F7421B-A434-4528-A562-8F6294CF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1522A5-26C7-4EFF-B930-914BD42E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xmlns="" id="{DB68FC63-72C9-47A7-9830-1D3727984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636" y="1353927"/>
            <a:ext cx="7669369" cy="48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24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EB620-1F23-4EDC-84BD-AC0DA24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31" y="353246"/>
            <a:ext cx="10058400" cy="778109"/>
          </a:xfrm>
        </p:spPr>
        <p:txBody>
          <a:bodyPr>
            <a:normAutofit/>
          </a:bodyPr>
          <a:lstStyle/>
          <a:p>
            <a:r>
              <a:rPr lang="en-CA"/>
              <a:t>Agile Software – Trello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F7421B-A434-4528-A562-8F6294CF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1522A5-26C7-4EFF-B930-914BD42E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FBE56F5-2E17-44DF-AF62-E84A815D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8" y="1635323"/>
            <a:ext cx="9152586" cy="43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EB620-1F23-4EDC-84BD-AC0DA24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31" y="353246"/>
            <a:ext cx="10058400" cy="778109"/>
          </a:xfrm>
        </p:spPr>
        <p:txBody>
          <a:bodyPr>
            <a:normAutofit/>
          </a:bodyPr>
          <a:lstStyle/>
          <a:p>
            <a:r>
              <a:rPr lang="en-CA"/>
              <a:t>Agile Software – JIRA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F7421B-A434-4528-A562-8F6294CF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1522A5-26C7-4EFF-B930-914BD42E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  <p:pic>
        <p:nvPicPr>
          <p:cNvPr id="2050" name="Picture 2" descr="https://ix.atlassian.com/jira/getstarted/images/lead/Active+sprints.png">
            <a:extLst>
              <a:ext uri="{FF2B5EF4-FFF2-40B4-BE49-F238E27FC236}">
                <a16:creationId xmlns:a16="http://schemas.microsoft.com/office/drawing/2014/main" xmlns="" id="{9DCFBD25-7D80-45D2-BA78-7DF16FF53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3" y="1644745"/>
            <a:ext cx="9966370" cy="412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93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6B502-819E-40DF-847B-9598B810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21" y="391882"/>
            <a:ext cx="10058400" cy="778109"/>
          </a:xfrm>
        </p:spPr>
        <p:txBody>
          <a:bodyPr/>
          <a:lstStyle/>
          <a:p>
            <a:r>
              <a:rPr lang="en-CA"/>
              <a:t>Drawbacks of Agile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2EDD0B-73C0-4ED2-843C-194CA73C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6D826F-EF54-4165-9B89-EDBD7326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  <p:pic>
        <p:nvPicPr>
          <p:cNvPr id="7" name="Picture 2" descr="Why Agile Doesn’t Work for Large Projects.">
            <a:extLst>
              <a:ext uri="{FF2B5EF4-FFF2-40B4-BE49-F238E27FC236}">
                <a16:creationId xmlns:a16="http://schemas.microsoft.com/office/drawing/2014/main" xmlns="" id="{3852AE8A-C6FD-44FF-9D64-8352434AA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65"/>
          <a:stretch>
            <a:fillRect/>
          </a:stretch>
        </p:blipFill>
        <p:spPr bwMode="auto">
          <a:xfrm>
            <a:off x="2581633" y="3787886"/>
            <a:ext cx="7639050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29741EF-1663-4ABD-8C0C-750E3F178386}"/>
              </a:ext>
            </a:extLst>
          </p:cNvPr>
          <p:cNvSpPr/>
          <p:nvPr/>
        </p:nvSpPr>
        <p:spPr>
          <a:xfrm>
            <a:off x="794197" y="1385422"/>
            <a:ext cx="1087406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GB" altLang="en-US" sz="2400" kern="0">
                <a:cs typeface="Arial" panose="020B0604020202020204" pitchFamily="34" charset="0"/>
              </a:rPr>
              <a:t>Agile development works well for </a:t>
            </a:r>
            <a:r>
              <a:rPr lang="en-GB" altLang="en-US" sz="2400" kern="0">
                <a:solidFill>
                  <a:srgbClr val="0000FF"/>
                </a:solidFill>
                <a:cs typeface="Arial" panose="020B0604020202020204" pitchFamily="34" charset="0"/>
              </a:rPr>
              <a:t>some projects</a:t>
            </a:r>
            <a:r>
              <a:rPr lang="en-GB" altLang="en-US" sz="2400" kern="0">
                <a:cs typeface="Arial" panose="020B0604020202020204" pitchFamily="34" charset="0"/>
              </a:rPr>
              <a:t> especially when requirements, technology are </a:t>
            </a:r>
            <a:r>
              <a:rPr lang="en-GB" altLang="en-US" sz="2400" b="1" kern="0">
                <a:cs typeface="Arial" panose="020B0604020202020204" pitchFamily="34" charset="0"/>
              </a:rPr>
              <a:t>not well understood</a:t>
            </a:r>
            <a:r>
              <a:rPr lang="en-GB" altLang="en-US" sz="2400" kern="0">
                <a:cs typeface="Arial" panose="020B0604020202020204" pitchFamily="34" charset="0"/>
              </a:rPr>
              <a:t> or are </a:t>
            </a:r>
            <a:r>
              <a:rPr lang="en-GB" altLang="en-US" sz="2400" b="1" kern="0">
                <a:cs typeface="Arial" panose="020B0604020202020204" pitchFamily="34" charset="0"/>
              </a:rPr>
              <a:t>changing</a:t>
            </a:r>
            <a:r>
              <a:rPr lang="en-GB" altLang="en-US" sz="2400" kern="0">
                <a:cs typeface="Arial" panose="020B0604020202020204" pitchFamily="34" charset="0"/>
              </a:rPr>
              <a:t>.</a:t>
            </a:r>
            <a:br>
              <a:rPr lang="en-GB" altLang="en-US" sz="2400" kern="0">
                <a:cs typeface="Arial" panose="020B0604020202020204" pitchFamily="34" charset="0"/>
              </a:rPr>
            </a:br>
            <a:endParaRPr lang="en-GB" altLang="en-US" sz="2400" kern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GB" altLang="en-US" sz="2400" kern="0">
                <a:cs typeface="Arial" panose="020B0604020202020204" pitchFamily="34" charset="0"/>
              </a:rPr>
              <a:t>It’s main criticism is that project management is often non-existent, and that the only </a:t>
            </a:r>
            <a:r>
              <a:rPr lang="en-GB" altLang="en-US" sz="2400" b="1" kern="0">
                <a:cs typeface="Arial" panose="020B0604020202020204" pitchFamily="34" charset="0"/>
              </a:rPr>
              <a:t>documentation</a:t>
            </a:r>
            <a:r>
              <a:rPr lang="en-GB" altLang="en-US" sz="2400" kern="0">
                <a:cs typeface="Arial" panose="020B0604020202020204" pitchFamily="34" charset="0"/>
              </a:rPr>
              <a:t> is the </a:t>
            </a:r>
            <a:r>
              <a:rPr lang="en-GB" altLang="en-US" sz="2400" b="1" kern="0">
                <a:cs typeface="Arial" panose="020B0604020202020204" pitchFamily="34" charset="0"/>
              </a:rPr>
              <a:t>Source code</a:t>
            </a:r>
            <a:r>
              <a:rPr lang="en-GB" altLang="en-US" sz="2400" kern="0">
                <a:cs typeface="Arial" panose="020B0604020202020204" pitchFamily="34" charset="0"/>
              </a:rPr>
              <a:t> itself.</a:t>
            </a:r>
          </a:p>
          <a:p>
            <a:pPr>
              <a:lnSpc>
                <a:spcPct val="80000"/>
              </a:lnSpc>
              <a:defRPr/>
            </a:pPr>
            <a:endParaRPr lang="en-GB" altLang="en-US" sz="2400" kern="0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GB" altLang="en-US" sz="2400" kern="0">
                <a:cs typeface="Arial" panose="020B0604020202020204" pitchFamily="34" charset="0"/>
              </a:rPr>
              <a:t>It is also dependent on the idea that :   “</a:t>
            </a:r>
            <a:r>
              <a:rPr lang="en-GB" altLang="en-US" sz="2400" i="1" kern="0">
                <a:solidFill>
                  <a:srgbClr val="0000FF"/>
                </a:solidFill>
                <a:cs typeface="Arial" panose="020B0604020202020204" pitchFamily="34" charset="0"/>
              </a:rPr>
              <a:t>the software will be ready when it’s ready</a:t>
            </a:r>
            <a:r>
              <a:rPr lang="en-GB" altLang="en-US" sz="2400" kern="0">
                <a:cs typeface="Arial" panose="020B0604020202020204" pitchFamily="34" charset="0"/>
              </a:rPr>
              <a:t>”.</a:t>
            </a:r>
            <a:endParaRPr lang="en-CA" sz="24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6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F3C0E3-EA52-46E6-AA8F-E3947478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56" y="417640"/>
            <a:ext cx="10058400" cy="778109"/>
          </a:xfrm>
        </p:spPr>
        <p:txBody>
          <a:bodyPr/>
          <a:lstStyle/>
          <a:p>
            <a:r>
              <a:rPr lang="en-CA"/>
              <a:t>No One-Size-Fits-All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6AB91-559B-410B-938A-33630F63F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03" y="1411565"/>
            <a:ext cx="10712646" cy="4767459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GB" altLang="en-US">
                <a:cs typeface="Arial" panose="020B0604020202020204" pitchFamily="34" charset="0"/>
              </a:rPr>
              <a:t>Agile can present problems when:</a:t>
            </a:r>
          </a:p>
          <a:p>
            <a:pPr marL="841248" lvl="1" indent="-457200">
              <a:lnSpc>
                <a:spcPct val="80000"/>
              </a:lnSpc>
              <a:defRPr/>
            </a:pPr>
            <a:r>
              <a:rPr lang="en-GB" altLang="en-US">
                <a:cs typeface="Arial" panose="020B0604020202020204" pitchFamily="34" charset="0"/>
              </a:rPr>
              <a:t>The Software is large/complex and developed over years not weeks </a:t>
            </a:r>
            <a:br>
              <a:rPr lang="en-GB" altLang="en-US">
                <a:cs typeface="Arial" panose="020B0604020202020204" pitchFamily="34" charset="0"/>
              </a:rPr>
            </a:br>
            <a:r>
              <a:rPr lang="en-GB" altLang="en-US">
                <a:cs typeface="Arial" panose="020B0604020202020204" pitchFamily="34" charset="0"/>
              </a:rPr>
              <a:t>i.e. relies on the designs being on paper, not in the head of a developer</a:t>
            </a:r>
          </a:p>
          <a:p>
            <a:pPr marL="841248" lvl="1" indent="-457200">
              <a:lnSpc>
                <a:spcPct val="80000"/>
              </a:lnSpc>
              <a:defRPr/>
            </a:pPr>
            <a:r>
              <a:rPr lang="en-GB" altLang="en-US">
                <a:cs typeface="Arial" panose="020B0604020202020204" pitchFamily="34" charset="0"/>
              </a:rPr>
              <a:t>Software that has a </a:t>
            </a:r>
            <a:r>
              <a:rPr lang="en-GB" altLang="en-US">
                <a:solidFill>
                  <a:srgbClr val="C00000"/>
                </a:solidFill>
                <a:cs typeface="Arial" panose="020B0604020202020204" pitchFamily="34" charset="0"/>
              </a:rPr>
              <a:t>deadline</a:t>
            </a:r>
            <a:r>
              <a:rPr lang="en-GB" altLang="en-US">
                <a:cs typeface="Arial" panose="020B0604020202020204" pitchFamily="34" charset="0"/>
              </a:rPr>
              <a:t> so that marketing, training, budgets etc can be coordinated.</a:t>
            </a:r>
          </a:p>
          <a:p>
            <a:pPr marL="841248" lvl="1" indent="-457200">
              <a:lnSpc>
                <a:spcPct val="80000"/>
              </a:lnSpc>
              <a:defRPr/>
            </a:pPr>
            <a:r>
              <a:rPr lang="en-GB" altLang="en-US">
                <a:cs typeface="Arial" panose="020B0604020202020204" pitchFamily="34" charset="0"/>
              </a:rPr>
              <a:t>Software is </a:t>
            </a:r>
            <a:r>
              <a:rPr lang="en-GB" altLang="en-US">
                <a:solidFill>
                  <a:srgbClr val="C00000"/>
                </a:solidFill>
                <a:cs typeface="Arial" panose="020B0604020202020204" pitchFamily="34" charset="0"/>
              </a:rPr>
              <a:t>safety critical </a:t>
            </a:r>
            <a:r>
              <a:rPr lang="en-GB" altLang="en-US">
                <a:cs typeface="Arial" panose="020B0604020202020204" pitchFamily="34" charset="0"/>
              </a:rPr>
              <a:t>e.g. fly by wire aircraft where certification may be necessary.</a:t>
            </a:r>
          </a:p>
          <a:p>
            <a:pPr marL="857250" lvl="1" indent="-457200">
              <a:lnSpc>
                <a:spcPct val="80000"/>
              </a:lnSpc>
              <a:defRPr/>
            </a:pPr>
            <a:endParaRPr lang="en-GB" altLang="en-US"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tabLst>
                <a:tab pos="0" algn="l"/>
              </a:tabLst>
              <a:defRPr/>
            </a:pPr>
            <a:r>
              <a:rPr lang="en-GB" altLang="en-US">
                <a:cs typeface="Arial" panose="020B0604020202020204" pitchFamily="34" charset="0"/>
              </a:rPr>
              <a:t>Agile has it’s sceptics, but it’s currently the favoured approach for many small software development projects in certain fields e.g. web/app type stuff.</a:t>
            </a:r>
          </a:p>
          <a:p>
            <a:pPr>
              <a:lnSpc>
                <a:spcPct val="80000"/>
              </a:lnSpc>
              <a:tabLst>
                <a:tab pos="0" algn="l"/>
              </a:tabLst>
              <a:defRPr/>
            </a:pPr>
            <a:endParaRPr lang="en-GB" altLang="en-US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tabLst>
                <a:tab pos="0" algn="l"/>
              </a:tabLst>
              <a:defRPr/>
            </a:pPr>
            <a:r>
              <a:rPr lang="en-GB" altLang="en-US">
                <a:cs typeface="Arial" panose="020B0604020202020204" pitchFamily="34" charset="0"/>
              </a:rPr>
              <a:t>Many companies will have their own versions of agile development.  Sprints can be 3 months, weekly stand-ups, etc… usually develop according to company culture.</a:t>
            </a:r>
            <a:endParaRPr lang="en-GB" altLang="en-US" dirty="0"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7DA41D-663C-49CB-8DA2-7094B363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1C4E44-6B3F-48D7-8765-73C5C48D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53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43E04A-B659-4524-93A2-A58035A9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D9B7E8E-26A0-49E2-B81C-96A5CC34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19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7523CE-923A-4FCB-9213-8FAFDDF87CC7}"/>
              </a:ext>
            </a:extLst>
          </p:cNvPr>
          <p:cNvSpPr/>
          <p:nvPr/>
        </p:nvSpPr>
        <p:spPr>
          <a:xfrm>
            <a:off x="3107243" y="545672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000"/>
              <a:t>https://i2.wp.com/media.giphy.com/media/xT1XGOGdyDrL2BTfxK/giphy.gif?resize=400%2C225&amp;ssl=1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5BD8015-F039-47B4-8A47-E563715D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53" y="844061"/>
            <a:ext cx="7925971" cy="44583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918F24-6753-440A-8A9E-CF44C730135F}"/>
              </a:ext>
            </a:extLst>
          </p:cNvPr>
          <p:cNvSpPr/>
          <p:nvPr/>
        </p:nvSpPr>
        <p:spPr>
          <a:xfrm>
            <a:off x="5004037" y="5749803"/>
            <a:ext cx="26909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 b="1">
                <a:solidFill>
                  <a:schemeClr val="accent4">
                    <a:lumMod val="75000"/>
                  </a:schemeClr>
                </a:solidFill>
              </a:rPr>
              <a:t>Silicon Valley, S01E05</a:t>
            </a:r>
          </a:p>
        </p:txBody>
      </p:sp>
    </p:spTree>
    <p:extLst>
      <p:ext uri="{BB962C8B-B14F-4D97-AF65-F5344CB8AC3E}">
        <p14:creationId xmlns:p14="http://schemas.microsoft.com/office/powerpoint/2010/main" val="413337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1144FB-19ED-4CDB-AFCC-89D1B0E01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82035"/>
            <a:ext cx="10058400" cy="778109"/>
          </a:xfrm>
        </p:spPr>
        <p:txBody>
          <a:bodyPr/>
          <a:lstStyle/>
          <a:p>
            <a:r>
              <a:rPr lang="en-CA"/>
              <a:t>Waterfall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37BABD-67D6-4B72-9657-A019E629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1326A8-1DD9-4241-B06D-3223D9B8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pic>
        <p:nvPicPr>
          <p:cNvPr id="6" name="Picture 4" descr="Life Cycle">
            <a:extLst>
              <a:ext uri="{FF2B5EF4-FFF2-40B4-BE49-F238E27FC236}">
                <a16:creationId xmlns:a16="http://schemas.microsoft.com/office/drawing/2014/main" xmlns="" id="{133B4D57-F6F9-443E-BDE6-B6101109F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862" y="1683623"/>
            <a:ext cx="52990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xmlns="" id="{9AC77CA8-0713-4A9B-B961-803350EF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849" y="1929685"/>
            <a:ext cx="2779713" cy="5270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en-US" sz="1400"/>
              <a:t>Software Life Cycle or Waterfall model of software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4143750-15BA-456D-8BFE-EB6F2543711E}"/>
              </a:ext>
            </a:extLst>
          </p:cNvPr>
          <p:cNvSpPr txBox="1"/>
          <p:nvPr/>
        </p:nvSpPr>
        <p:spPr>
          <a:xfrm>
            <a:off x="515155" y="4906851"/>
            <a:ext cx="11153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/>
              <a:t>This software </a:t>
            </a:r>
            <a:r>
              <a:rPr lang="en-CA" sz="2200" b="1">
                <a:solidFill>
                  <a:schemeClr val="accent2"/>
                </a:solidFill>
              </a:rPr>
              <a:t>life-cycle</a:t>
            </a:r>
            <a:r>
              <a:rPr lang="en-CA" sz="2200"/>
              <a:t> paradigm implies a </a:t>
            </a:r>
            <a:r>
              <a:rPr lang="en-CA" sz="2200" b="1">
                <a:solidFill>
                  <a:schemeClr val="accent2"/>
                </a:solidFill>
              </a:rPr>
              <a:t>sequential</a:t>
            </a:r>
            <a:r>
              <a:rPr lang="en-CA" sz="2200"/>
              <a:t> approach to software, beginning at the system level, and progressing through stages until the final product is delivered.  In reality, stages get </a:t>
            </a:r>
            <a:r>
              <a:rPr lang="en-CA" sz="2200" b="1">
                <a:solidFill>
                  <a:schemeClr val="accent2"/>
                </a:solidFill>
              </a:rPr>
              <a:t>revisisted</a:t>
            </a:r>
            <a:r>
              <a:rPr lang="en-CA" sz="2200"/>
              <a:t>, usually leading to several </a:t>
            </a:r>
            <a:r>
              <a:rPr lang="en-CA" sz="2200" b="1">
                <a:solidFill>
                  <a:schemeClr val="accent2"/>
                </a:solidFill>
              </a:rPr>
              <a:t>iterations</a:t>
            </a:r>
            <a:r>
              <a:rPr lang="en-CA" sz="2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53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E93025-E7C4-4561-B2B8-E9032B89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07" y="435276"/>
            <a:ext cx="10058400" cy="778109"/>
          </a:xfrm>
        </p:spPr>
        <p:txBody>
          <a:bodyPr/>
          <a:lstStyle/>
          <a:p>
            <a:r>
              <a:rPr lang="en-CA"/>
              <a:t>Waterfall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B3FAAC-0D58-405A-BC1C-7659E157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97" y="1380819"/>
            <a:ext cx="10058400" cy="5293757"/>
          </a:xfrm>
        </p:spPr>
        <p:txBody>
          <a:bodyPr/>
          <a:lstStyle/>
          <a:p>
            <a:r>
              <a:rPr lang="en-CA" sz="2200"/>
              <a:t>Many large-scale projects have </a:t>
            </a:r>
            <a:r>
              <a:rPr lang="en-CA" sz="2200" b="1">
                <a:solidFill>
                  <a:srgbClr val="C00000"/>
                </a:solidFill>
              </a:rPr>
              <a:t>failed</a:t>
            </a:r>
            <a:r>
              <a:rPr lang="en-CA" sz="2200"/>
              <a:t> while following this approach.  </a:t>
            </a:r>
            <a:r>
              <a:rPr lang="en-GB" sz="2200"/>
              <a:t>T</a:t>
            </a:r>
            <a:r>
              <a:rPr lang="en-GB" altLang="en-US" sz="2200"/>
              <a:t>he waterfall model assumes a </a:t>
            </a:r>
            <a:r>
              <a:rPr lang="en-GB" altLang="en-US" sz="2200" b="1">
                <a:solidFill>
                  <a:schemeClr val="accent2"/>
                </a:solidFill>
              </a:rPr>
              <a:t>once-only delivery</a:t>
            </a:r>
            <a:r>
              <a:rPr lang="en-GB" altLang="en-US" sz="2200"/>
              <a:t> in one single software release.</a:t>
            </a:r>
            <a:br>
              <a:rPr lang="en-GB" altLang="en-US" sz="2200"/>
            </a:br>
            <a:endParaRPr lang="en-CA" altLang="en-US" sz="2200"/>
          </a:p>
          <a:p>
            <a:r>
              <a:rPr lang="en-GB" altLang="en-US" sz="2200"/>
              <a:t>It does not address the element of </a:t>
            </a:r>
            <a:r>
              <a:rPr lang="en-GB" altLang="en-US" sz="2200" b="1">
                <a:solidFill>
                  <a:schemeClr val="accent2"/>
                </a:solidFill>
              </a:rPr>
              <a:t>risk</a:t>
            </a:r>
            <a:r>
              <a:rPr lang="en-GB" altLang="en-US" sz="2200"/>
              <a:t>: it assumes that all requirements are </a:t>
            </a:r>
            <a:r>
              <a:rPr lang="en-GB" altLang="en-US" sz="2200" b="1">
                <a:solidFill>
                  <a:schemeClr val="accent2"/>
                </a:solidFill>
              </a:rPr>
              <a:t>equally important </a:t>
            </a:r>
            <a:r>
              <a:rPr lang="en-GB" altLang="en-US" sz="2200"/>
              <a:t>and are tackled in the same way.</a:t>
            </a:r>
          </a:p>
          <a:p>
            <a:endParaRPr lang="en-GB" altLang="en-US" sz="2200"/>
          </a:p>
          <a:p>
            <a:r>
              <a:rPr lang="en-GB" altLang="en-US" sz="2200" b="1">
                <a:solidFill>
                  <a:schemeClr val="accent2"/>
                </a:solidFill>
              </a:rPr>
              <a:t>High risk </a:t>
            </a:r>
            <a:r>
              <a:rPr lang="en-GB" altLang="en-US" sz="2200"/>
              <a:t>activities such as </a:t>
            </a:r>
            <a:r>
              <a:rPr lang="en-GB" altLang="en-US" sz="2200">
                <a:solidFill>
                  <a:srgbClr val="C00000"/>
                </a:solidFill>
              </a:rPr>
              <a:t>interfacing </a:t>
            </a:r>
            <a:r>
              <a:rPr lang="en-GB" altLang="en-US" sz="2200"/>
              <a:t>the system to an unknown database, using unknown </a:t>
            </a:r>
            <a:r>
              <a:rPr lang="en-GB" altLang="en-US" sz="2200">
                <a:solidFill>
                  <a:srgbClr val="C00000"/>
                </a:solidFill>
              </a:rPr>
              <a:t>tools</a:t>
            </a:r>
            <a:r>
              <a:rPr lang="en-GB" altLang="en-US" sz="2200"/>
              <a:t>, hiring </a:t>
            </a:r>
            <a:r>
              <a:rPr lang="en-GB" altLang="en-US" sz="2200">
                <a:solidFill>
                  <a:srgbClr val="C00000"/>
                </a:solidFill>
              </a:rPr>
              <a:t>staff</a:t>
            </a:r>
            <a:r>
              <a:rPr lang="en-GB" altLang="en-US" sz="2200"/>
              <a:t> that are not familiar with them, miss-perception of user </a:t>
            </a:r>
            <a:r>
              <a:rPr lang="en-GB" altLang="en-US" sz="2200">
                <a:solidFill>
                  <a:srgbClr val="C00000"/>
                </a:solidFill>
              </a:rPr>
              <a:t>requirements</a:t>
            </a:r>
            <a:r>
              <a:rPr lang="en-GB" altLang="en-US" sz="2200"/>
              <a:t>, or </a:t>
            </a:r>
            <a:r>
              <a:rPr lang="en-GB" altLang="en-US" sz="2200">
                <a:solidFill>
                  <a:srgbClr val="C00000"/>
                </a:solidFill>
              </a:rPr>
              <a:t>flaws</a:t>
            </a:r>
            <a:r>
              <a:rPr lang="en-GB" altLang="en-US" sz="2200"/>
              <a:t> in the initial design may not be discovered until much </a:t>
            </a:r>
            <a:r>
              <a:rPr lang="en-GB" altLang="en-US" sz="2200" b="1">
                <a:solidFill>
                  <a:schemeClr val="accent2"/>
                </a:solidFill>
              </a:rPr>
              <a:t>later in the process</a:t>
            </a:r>
            <a:r>
              <a:rPr lang="en-GB" altLang="en-US" sz="2200"/>
              <a:t>.  This can lead to massive delays and cost-overruns towards.</a:t>
            </a:r>
          </a:p>
          <a:p>
            <a:endParaRPr lang="en-GB" altLang="en-US" sz="2200"/>
          </a:p>
          <a:p>
            <a:r>
              <a:rPr lang="en-GB" altLang="en-US" sz="2200"/>
              <a:t>Finally unless multiple projects are </a:t>
            </a:r>
            <a:r>
              <a:rPr lang="en-GB" altLang="en-US" sz="2200" b="1">
                <a:solidFill>
                  <a:schemeClr val="accent2"/>
                </a:solidFill>
              </a:rPr>
              <a:t>on-going</a:t>
            </a:r>
            <a:r>
              <a:rPr lang="en-GB" altLang="en-US" sz="2200"/>
              <a:t>, it leads to poor staff utilisation, analysts are only employed at the beginning of a project and testers only at the end. </a:t>
            </a:r>
            <a:endParaRPr lang="en-CA" altLang="en-US" sz="2200"/>
          </a:p>
          <a:p>
            <a:endParaRPr lang="en-CA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45142B-F131-4F36-9131-9BA03189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0DA7C4-BFCD-49A3-8E64-4768B491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23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C2D8C2-2483-4299-AD3B-EE07B664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68" y="352898"/>
            <a:ext cx="10058400" cy="778109"/>
          </a:xfrm>
        </p:spPr>
        <p:txBody>
          <a:bodyPr/>
          <a:lstStyle/>
          <a:p>
            <a:r>
              <a:rPr lang="en-CA"/>
              <a:t>Agile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7C2654-B55E-411F-8D6F-7338A357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8FBCBB-D0E9-4A9A-8CBF-67B711DF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FA748DC-A148-426B-BA70-EE3B3B420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59" y="1270344"/>
            <a:ext cx="5552302" cy="2771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3EA13D1-36CD-4346-B8BD-E847859F385A}"/>
              </a:ext>
            </a:extLst>
          </p:cNvPr>
          <p:cNvSpPr txBox="1"/>
          <p:nvPr/>
        </p:nvSpPr>
        <p:spPr>
          <a:xfrm>
            <a:off x="6843364" y="1299043"/>
            <a:ext cx="51282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Not really a single methodology.</a:t>
            </a:r>
          </a:p>
          <a:p>
            <a:endParaRPr lang="en-CA" sz="2400"/>
          </a:p>
          <a:p>
            <a:r>
              <a:rPr lang="en-CA" sz="2400"/>
              <a:t>Attempts to adjust development practice to be more </a:t>
            </a:r>
            <a:r>
              <a:rPr lang="en-CA" sz="2400" b="1">
                <a:solidFill>
                  <a:schemeClr val="accent2"/>
                </a:solidFill>
              </a:rPr>
              <a:t>flexible</a:t>
            </a:r>
            <a:r>
              <a:rPr lang="en-CA" sz="24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Shorter cycles to reduce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Ability to adjust quickly to </a:t>
            </a:r>
            <a:r>
              <a:rPr lang="en-CA" sz="2400" b="1">
                <a:solidFill>
                  <a:schemeClr val="accent2"/>
                </a:solidFill>
              </a:rPr>
              <a:t>changing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B369A51-36B0-46EA-AE65-C109AAFC704D}"/>
              </a:ext>
            </a:extLst>
          </p:cNvPr>
          <p:cNvSpPr/>
          <p:nvPr/>
        </p:nvSpPr>
        <p:spPr>
          <a:xfrm>
            <a:off x="563187" y="4245039"/>
            <a:ext cx="111833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/>
              <a:t>Iterative Development:</a:t>
            </a:r>
            <a:r>
              <a:rPr lang="en-CA" sz="2400"/>
              <a:t> software is delivered to customer regularly, with each new significant functionality developed and tested.  Starts with a minimum working version.</a:t>
            </a:r>
          </a:p>
          <a:p>
            <a:endParaRPr lang="en-CA" sz="2400"/>
          </a:p>
          <a:p>
            <a:endParaRPr lang="en-CA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729E18-AEFD-4CAF-A9D5-91B87A93097C}"/>
              </a:ext>
            </a:extLst>
          </p:cNvPr>
          <p:cNvSpPr txBox="1"/>
          <p:nvPr/>
        </p:nvSpPr>
        <p:spPr>
          <a:xfrm>
            <a:off x="919724" y="5250290"/>
            <a:ext cx="4887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/>
              <a:t>Short life-cycles with specific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/>
              <a:t>Immediate feedback with each feature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8412AA-2C7E-4205-8E79-982A7982233B}"/>
              </a:ext>
            </a:extLst>
          </p:cNvPr>
          <p:cNvSpPr/>
          <p:nvPr/>
        </p:nvSpPr>
        <p:spPr>
          <a:xfrm>
            <a:off x="5988655" y="52480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/>
              <a:t>Paid throughout development for each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/>
              <a:t>Better staff utilization</a:t>
            </a:r>
          </a:p>
        </p:txBody>
      </p:sp>
    </p:spTree>
    <p:extLst>
      <p:ext uri="{BB962C8B-B14F-4D97-AF65-F5344CB8AC3E}">
        <p14:creationId xmlns:p14="http://schemas.microsoft.com/office/powerpoint/2010/main" val="226806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4F20D6-1017-4B4C-9895-5C53B03D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33" y="484703"/>
            <a:ext cx="10058400" cy="778109"/>
          </a:xfrm>
        </p:spPr>
        <p:txBody>
          <a:bodyPr/>
          <a:lstStyle/>
          <a:p>
            <a:r>
              <a:rPr lang="en-CA"/>
              <a:t>Waterfall vs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8D075C-831C-4292-A956-05976D7E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7337"/>
            <a:ext cx="10058400" cy="1723549"/>
          </a:xfrm>
        </p:spPr>
        <p:txBody>
          <a:bodyPr/>
          <a:lstStyle/>
          <a:p>
            <a:r>
              <a:rPr lang="en-CA" b="1"/>
              <a:t>Waterfall Method:</a:t>
            </a:r>
            <a:r>
              <a:rPr lang="en-CA"/>
              <a:t> </a:t>
            </a:r>
            <a:r>
              <a:rPr lang="en-CA" b="1">
                <a:solidFill>
                  <a:schemeClr val="accent2"/>
                </a:solidFill>
              </a:rPr>
              <a:t>predictive</a:t>
            </a:r>
          </a:p>
          <a:p>
            <a:pPr marL="726948" lvl="1" indent="-342900"/>
            <a:r>
              <a:rPr lang="en-CA"/>
              <a:t>Carefully documents requirements, implements, tests up front</a:t>
            </a:r>
          </a:p>
          <a:p>
            <a:pPr marL="726948" lvl="1" indent="-342900"/>
            <a:r>
              <a:rPr lang="en-CA"/>
              <a:t>Suitable for large engineering projects where cost to change is prohibitive (e.g. building bridges, car manufacturing,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364D3E-9CCD-4A5D-8D6D-A669B7EB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030529-BD6F-4280-8DE6-82778A69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4B36189-A1CD-4EBD-B213-C0003307AE4E}"/>
              </a:ext>
            </a:extLst>
          </p:cNvPr>
          <p:cNvSpPr txBox="1">
            <a:spLocks/>
          </p:cNvSpPr>
          <p:nvPr/>
        </p:nvSpPr>
        <p:spPr>
          <a:xfrm>
            <a:off x="1109637" y="3757435"/>
            <a:ext cx="10058400" cy="2169825"/>
          </a:xfrm>
          <a:prstGeom prst="rect">
            <a:avLst/>
          </a:prstGeom>
          <a:noFill/>
        </p:spPr>
        <p:txBody>
          <a:bodyPr vert="horz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/>
              <a:t>Agile Method:</a:t>
            </a:r>
            <a:r>
              <a:rPr lang="en-CA"/>
              <a:t> </a:t>
            </a:r>
            <a:r>
              <a:rPr lang="en-CA" b="1">
                <a:solidFill>
                  <a:schemeClr val="accent2"/>
                </a:solidFill>
              </a:rPr>
              <a:t>adaptive</a:t>
            </a:r>
          </a:p>
          <a:p>
            <a:pPr marL="726948" lvl="1" indent="-342900"/>
            <a:r>
              <a:rPr lang="en-CA"/>
              <a:t>Iterative process that adapts to requirements change, or as realities are better understood</a:t>
            </a:r>
          </a:p>
          <a:p>
            <a:pPr marL="726948" lvl="1" indent="-342900"/>
            <a:r>
              <a:rPr lang="en-CA"/>
              <a:t>Collaborative, customer-centric</a:t>
            </a:r>
          </a:p>
          <a:p>
            <a:pPr marL="726948" lvl="1" indent="-342900"/>
            <a:r>
              <a:rPr lang="en-CA"/>
              <a:t>Cheap to change (more suitable in software engineering)</a:t>
            </a:r>
          </a:p>
        </p:txBody>
      </p:sp>
    </p:spTree>
    <p:extLst>
      <p:ext uri="{BB962C8B-B14F-4D97-AF65-F5344CB8AC3E}">
        <p14:creationId xmlns:p14="http://schemas.microsoft.com/office/powerpoint/2010/main" val="418138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1938B-456D-4906-B787-31639F8C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418800"/>
            <a:ext cx="10058400" cy="778109"/>
          </a:xfrm>
        </p:spPr>
        <p:txBody>
          <a:bodyPr/>
          <a:lstStyle/>
          <a:p>
            <a:r>
              <a:rPr lang="en-CA"/>
              <a:t>The Agile Manifesto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6EBD23-83A7-43F8-8824-25AA96E2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95DE09-3941-42BC-B1A5-696EA1E6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873B04-FF26-40A9-93B8-56656515835C}"/>
              </a:ext>
            </a:extLst>
          </p:cNvPr>
          <p:cNvSpPr txBox="1"/>
          <p:nvPr/>
        </p:nvSpPr>
        <p:spPr>
          <a:xfrm>
            <a:off x="1153297" y="1367480"/>
            <a:ext cx="97865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200" b="1"/>
              <a:t>2001:</a:t>
            </a:r>
            <a:r>
              <a:rPr lang="en-CA" sz="2200"/>
              <a:t> a group of software developers organized to express dissatisfaction with being forced to use the waterfall model.  Strong emphasis on </a:t>
            </a:r>
            <a:r>
              <a:rPr lang="en-CA" sz="2200" b="1">
                <a:solidFill>
                  <a:schemeClr val="accent2"/>
                </a:solidFill>
              </a:rPr>
              <a:t>documentation before design</a:t>
            </a:r>
            <a:r>
              <a:rPr lang="en-CA" sz="2200"/>
              <a:t>, </a:t>
            </a:r>
            <a:r>
              <a:rPr lang="en-CA" sz="2200" b="1">
                <a:solidFill>
                  <a:schemeClr val="accent2"/>
                </a:solidFill>
              </a:rPr>
              <a:t>contract negotiation</a:t>
            </a:r>
            <a:r>
              <a:rPr lang="en-CA" sz="2200"/>
              <a:t>, </a:t>
            </a:r>
            <a:r>
              <a:rPr lang="en-CA" sz="2200" b="1">
                <a:solidFill>
                  <a:schemeClr val="accent2"/>
                </a:solidFill>
              </a:rPr>
              <a:t>lack of flexibility</a:t>
            </a:r>
            <a:r>
              <a:rPr lang="en-CA" sz="2200"/>
              <a:t>.  Formed the Agile Alliance, wrote the </a:t>
            </a:r>
            <a:r>
              <a:rPr lang="en-CA" sz="2200" b="1">
                <a:solidFill>
                  <a:srgbClr val="7030A0"/>
                </a:solidFill>
              </a:rPr>
              <a:t>Agile Manifesto.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EF1AB1-58D9-4A30-AFB9-0898739FC2B8}"/>
              </a:ext>
            </a:extLst>
          </p:cNvPr>
          <p:cNvSpPr/>
          <p:nvPr/>
        </p:nvSpPr>
        <p:spPr>
          <a:xfrm>
            <a:off x="1977081" y="2987925"/>
            <a:ext cx="835316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CA" i="1"/>
              <a:t>We are uncovering better ways of developing software by doing it and helping others do it. Through this work we have come to value: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CA" i="1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i="1"/>
              <a:t>Individuals and interactions over processes and tools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i="1"/>
              <a:t>Working software over comprehensive documentation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i="1"/>
              <a:t>Customer collaboration over contract negotiation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i="1"/>
              <a:t>Responding to change over following a plan</a:t>
            </a:r>
            <a:br>
              <a:rPr lang="en-CA" i="1"/>
            </a:br>
            <a:endParaRPr lang="en-CA" i="1"/>
          </a:p>
          <a:p>
            <a:pPr algn="ctr"/>
            <a:r>
              <a:rPr lang="en-CA" i="1"/>
              <a:t>While there is value in the things on the right, we value the things on the left more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xmlns="" id="{4B266D3A-30E3-448F-967D-CB9B09F53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462" y="5922190"/>
            <a:ext cx="10362943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b="1" i="1" kern="0" dirty="0">
                <a:solidFill>
                  <a:srgbClr val="000000"/>
                </a:solidFill>
                <a:cs typeface="+mn-cs"/>
              </a:rPr>
              <a:t>Beck, Kent, et al, "Manifesto for Agile Software Development". Agile Alliance, 2001</a:t>
            </a:r>
          </a:p>
        </p:txBody>
      </p:sp>
    </p:spTree>
    <p:extLst>
      <p:ext uri="{BB962C8B-B14F-4D97-AF65-F5344CB8AC3E}">
        <p14:creationId xmlns:p14="http://schemas.microsoft.com/office/powerpoint/2010/main" val="252807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71FA2-67AC-4088-AE5F-81FAC5B4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09" y="542369"/>
            <a:ext cx="10058400" cy="778109"/>
          </a:xfrm>
        </p:spPr>
        <p:txBody>
          <a:bodyPr/>
          <a:lstStyle/>
          <a:p>
            <a:r>
              <a:rPr lang="en-CA"/>
              <a:t>User Stories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1FC19B-839D-4C66-B190-34ED81E4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426F66-FADC-4EAE-A009-47C6A41D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EA08455-54F5-459E-90DB-0743DBE36648}"/>
              </a:ext>
            </a:extLst>
          </p:cNvPr>
          <p:cNvSpPr/>
          <p:nvPr/>
        </p:nvSpPr>
        <p:spPr>
          <a:xfrm>
            <a:off x="929227" y="1544434"/>
            <a:ext cx="106484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/>
              <a:t>Agile approaches seek to uncover the functionality required of a system through a process of exploring </a:t>
            </a:r>
            <a:r>
              <a:rPr lang="en-US" sz="2400" b="1">
                <a:solidFill>
                  <a:srgbClr val="C00000"/>
                </a:solidFill>
              </a:rPr>
              <a:t>user stories</a:t>
            </a:r>
            <a:r>
              <a:rPr lang="en-US" sz="2400"/>
              <a:t>.</a:t>
            </a:r>
            <a:br>
              <a:rPr lang="en-US" sz="2400"/>
            </a:br>
            <a:endParaRPr lang="en-US" sz="2400"/>
          </a:p>
          <a:p>
            <a:pPr>
              <a:defRPr/>
            </a:pPr>
            <a:r>
              <a:rPr lang="en-US" sz="2400" b="1"/>
              <a:t>User stories:</a:t>
            </a:r>
            <a:r>
              <a:rPr lang="en-US" sz="2400"/>
              <a:t> short, simple narrative descriptions of a </a:t>
            </a:r>
            <a:r>
              <a:rPr lang="en-US" sz="2400" b="1">
                <a:solidFill>
                  <a:srgbClr val="C00000"/>
                </a:solidFill>
              </a:rPr>
              <a:t>feature</a:t>
            </a:r>
            <a:r>
              <a:rPr lang="en-US" sz="2400"/>
              <a:t> told from the perspective of the person who desires it:</a:t>
            </a:r>
            <a:br>
              <a:rPr lang="en-US" sz="2400"/>
            </a:br>
            <a:r>
              <a:rPr lang="en-US" sz="2400"/>
              <a:t>	</a:t>
            </a:r>
            <a:r>
              <a:rPr lang="en-US" sz="2400" b="1">
                <a:solidFill>
                  <a:srgbClr val="0000FF"/>
                </a:solidFill>
              </a:rPr>
              <a:t>As a &lt;</a:t>
            </a:r>
            <a:r>
              <a:rPr lang="en-US" sz="2400" b="1" i="1">
                <a:solidFill>
                  <a:srgbClr val="0000FF"/>
                </a:solidFill>
              </a:rPr>
              <a:t>my role</a:t>
            </a:r>
            <a:r>
              <a:rPr lang="en-US" sz="2400" b="1">
                <a:solidFill>
                  <a:srgbClr val="0000FF"/>
                </a:solidFill>
              </a:rPr>
              <a:t>&gt;, I want to be able to &lt;</a:t>
            </a:r>
            <a:r>
              <a:rPr lang="en-US" sz="2400" b="1" i="1">
                <a:solidFill>
                  <a:srgbClr val="0000FF"/>
                </a:solidFill>
              </a:rPr>
              <a:t>some goal</a:t>
            </a:r>
            <a:r>
              <a:rPr lang="en-US" sz="2400" b="1">
                <a:solidFill>
                  <a:srgbClr val="0000FF"/>
                </a:solidFill>
              </a:rPr>
              <a:t>&gt; so that &lt;</a:t>
            </a:r>
            <a:r>
              <a:rPr lang="en-US" sz="2400" b="1" i="1">
                <a:solidFill>
                  <a:srgbClr val="0000FF"/>
                </a:solidFill>
              </a:rPr>
              <a:t>some reason</a:t>
            </a:r>
            <a:r>
              <a:rPr lang="en-US" sz="2400" b="1">
                <a:solidFill>
                  <a:srgbClr val="0000FF"/>
                </a:solidFill>
              </a:rPr>
              <a:t>&gt;</a:t>
            </a:r>
            <a:r>
              <a:rPr lang="en-US" sz="2400">
                <a:solidFill>
                  <a:srgbClr val="0000FF"/>
                </a:solidFill>
              </a:rPr>
              <a:t>. </a:t>
            </a:r>
            <a:br>
              <a:rPr lang="en-US" sz="2400">
                <a:solidFill>
                  <a:srgbClr val="0000FF"/>
                </a:solidFill>
              </a:rPr>
            </a:br>
            <a:endParaRPr lang="en-US" sz="240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400"/>
              <a:t>Often written on </a:t>
            </a:r>
            <a:r>
              <a:rPr lang="en-US" sz="2400">
                <a:solidFill>
                  <a:srgbClr val="0000FF"/>
                </a:solidFill>
              </a:rPr>
              <a:t>index cards</a:t>
            </a:r>
            <a:r>
              <a:rPr lang="en-US" sz="2400"/>
              <a:t> or </a:t>
            </a:r>
            <a:r>
              <a:rPr lang="en-US" sz="2400">
                <a:solidFill>
                  <a:srgbClr val="0000FF"/>
                </a:solidFill>
              </a:rPr>
              <a:t>sticky notes</a:t>
            </a:r>
            <a:r>
              <a:rPr lang="en-US" sz="2400"/>
              <a:t>, stored in a </a:t>
            </a:r>
            <a:r>
              <a:rPr lang="en-US" sz="2400">
                <a:solidFill>
                  <a:srgbClr val="C00000"/>
                </a:solidFill>
              </a:rPr>
              <a:t>shoe box</a:t>
            </a:r>
            <a:r>
              <a:rPr lang="en-US" sz="2400"/>
              <a:t>, or arranged on </a:t>
            </a:r>
            <a:r>
              <a:rPr lang="en-US" sz="2400">
                <a:solidFill>
                  <a:srgbClr val="C00000"/>
                </a:solidFill>
              </a:rPr>
              <a:t>walls</a:t>
            </a:r>
            <a:r>
              <a:rPr lang="en-US" sz="2400"/>
              <a:t> or </a:t>
            </a:r>
            <a:r>
              <a:rPr lang="en-US" sz="2400">
                <a:solidFill>
                  <a:srgbClr val="C00000"/>
                </a:solidFill>
              </a:rPr>
              <a:t>tables</a:t>
            </a:r>
            <a:r>
              <a:rPr lang="en-US" sz="2400"/>
              <a:t> to facilitate planning and discussion. As such, they strongly shift the focus from </a:t>
            </a:r>
            <a:r>
              <a:rPr lang="en-US" sz="2400" i="1" u="sng">
                <a:solidFill>
                  <a:srgbClr val="C00000"/>
                </a:solidFill>
              </a:rPr>
              <a:t>writing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about features to </a:t>
            </a:r>
            <a:r>
              <a:rPr lang="en-US" sz="2400" i="1" u="sng">
                <a:solidFill>
                  <a:srgbClr val="C00000"/>
                </a:solidFill>
              </a:rPr>
              <a:t>discussing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them. In fact, these discussions are more important than whatever text is written.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0107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D5DCCA-3270-463F-A7EE-0237DB35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34" y="451752"/>
            <a:ext cx="10058400" cy="778109"/>
          </a:xfrm>
        </p:spPr>
        <p:txBody>
          <a:bodyPr/>
          <a:lstStyle/>
          <a:p>
            <a:r>
              <a:rPr lang="en-CA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3B122B-1065-4918-B896-533B99726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421" y="4824235"/>
            <a:ext cx="10058400" cy="1200329"/>
          </a:xfrm>
        </p:spPr>
        <p:txBody>
          <a:bodyPr/>
          <a:lstStyle/>
          <a:p>
            <a:pPr marL="457200" indent="-457200"/>
            <a:r>
              <a:rPr lang="en-CA" b="1"/>
              <a:t>Product Backlog:</a:t>
            </a:r>
            <a:r>
              <a:rPr lang="en-CA"/>
              <a:t> set of goals/features that the system must meet.  This is the </a:t>
            </a:r>
            <a:r>
              <a:rPr lang="en-CA" i="1"/>
              <a:t>what,</a:t>
            </a:r>
            <a:r>
              <a:rPr lang="en-CA"/>
              <a:t> not the </a:t>
            </a:r>
            <a:r>
              <a:rPr lang="en-CA" i="1"/>
              <a:t>how.  </a:t>
            </a:r>
            <a:r>
              <a:rPr lang="en-CA"/>
              <a:t>Usually divided into a set of small sub-features that represent manageable chunks of work.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332D5D-5918-4B98-9702-DFF73615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6199A4-7353-4BE7-B3D1-128324C0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pic>
        <p:nvPicPr>
          <p:cNvPr id="6" name="Picture 4" descr="http://breathingtech.com/wp-content/uploads/2009/05/user-story31.jpg">
            <a:extLst>
              <a:ext uri="{FF2B5EF4-FFF2-40B4-BE49-F238E27FC236}">
                <a16:creationId xmlns:a16="http://schemas.microsoft.com/office/drawing/2014/main" xmlns="" id="{ADC0F6F4-6FC0-4A64-8962-3E9AFF277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519" y="1465176"/>
            <a:ext cx="5725598" cy="296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96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9EB06F-5B00-467E-AA40-D02796A3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78" y="288851"/>
            <a:ext cx="10058400" cy="778109"/>
          </a:xfrm>
        </p:spPr>
        <p:txBody>
          <a:bodyPr/>
          <a:lstStyle/>
          <a:p>
            <a:r>
              <a:rPr lang="en-CA"/>
              <a:t>Sprints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19F3DA-A57F-4BA8-8478-2CDE05D1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System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AEE84B-C836-4C82-967C-151CFD15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3E04778-20BF-4D83-8E23-E60CF4F08391}"/>
              </a:ext>
            </a:extLst>
          </p:cNvPr>
          <p:cNvSpPr txBox="1">
            <a:spLocks/>
          </p:cNvSpPr>
          <p:nvPr/>
        </p:nvSpPr>
        <p:spPr bwMode="auto">
          <a:xfrm>
            <a:off x="637504" y="1339403"/>
            <a:ext cx="11262575" cy="486403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Development divided into </a:t>
            </a:r>
            <a:r>
              <a:rPr lang="en-US" altLang="en-US" sz="2400" b="1" kern="0">
                <a:solidFill>
                  <a:schemeClr val="accent2"/>
                </a:solidFill>
                <a:cs typeface="Arial" panose="020B0604020202020204" pitchFamily="34" charset="0"/>
              </a:rPr>
              <a:t>sprints</a:t>
            </a: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, each lasting </a:t>
            </a:r>
            <a:r>
              <a:rPr lang="en-US" altLang="en-US" sz="2400" u="sng" kern="0">
                <a:solidFill>
                  <a:srgbClr val="C00000"/>
                </a:solidFill>
                <a:cs typeface="Arial" panose="020B0604020202020204" pitchFamily="34" charset="0"/>
              </a:rPr>
              <a:t>1-3 weeks</a:t>
            </a:r>
          </a:p>
          <a:p>
            <a:pPr>
              <a:defRPr/>
            </a:pP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Within each sprint you </a:t>
            </a:r>
            <a:r>
              <a:rPr lang="en-US" altLang="en-US" sz="2400" i="1" kern="0">
                <a:solidFill>
                  <a:srgbClr val="C00000"/>
                </a:solidFill>
                <a:cs typeface="Arial" panose="020B0604020202020204" pitchFamily="34" charset="0"/>
              </a:rPr>
              <a:t>design</a:t>
            </a: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en-US" sz="2400" i="1" kern="0">
                <a:solidFill>
                  <a:srgbClr val="C00000"/>
                </a:solidFill>
                <a:cs typeface="Arial" panose="020B0604020202020204" pitchFamily="34" charset="0"/>
              </a:rPr>
              <a:t>implement</a:t>
            </a: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, and </a:t>
            </a:r>
            <a:r>
              <a:rPr lang="en-US" altLang="en-US" sz="2400" i="1" kern="0">
                <a:solidFill>
                  <a:srgbClr val="C00000"/>
                </a:solidFill>
                <a:cs typeface="Arial" panose="020B0604020202020204" pitchFamily="34" charset="0"/>
              </a:rPr>
              <a:t>test</a:t>
            </a:r>
            <a:r>
              <a:rPr lang="en-US" altLang="en-US" sz="2400" kern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a version of your product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Each version gets progressively closer to your release version.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Important: the result of each sprint is something you can </a:t>
            </a:r>
            <a:r>
              <a:rPr lang="en-US" altLang="en-US" sz="2400" b="1" kern="0">
                <a:solidFill>
                  <a:srgbClr val="333399"/>
                </a:solidFill>
                <a:cs typeface="Arial" panose="020B0604020202020204" pitchFamily="34" charset="0"/>
              </a:rPr>
              <a:t>demonstrate </a:t>
            </a:r>
            <a:r>
              <a:rPr lang="en-US" altLang="en-US" sz="2400" b="1" kern="0">
                <a:solidFill>
                  <a:srgbClr val="000000"/>
                </a:solidFill>
                <a:cs typeface="Arial" panose="020B0604020202020204" pitchFamily="34" charset="0"/>
              </a:rPr>
              <a:t>(not just a bunch of code and functions).</a:t>
            </a:r>
          </a:p>
          <a:p>
            <a:pPr>
              <a:defRPr/>
            </a:pPr>
            <a:endParaRPr lang="en-US" altLang="en-US" sz="2400" b="1" ker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defRPr/>
            </a:pPr>
            <a:endParaRPr lang="en-US" altLang="en-US" sz="2400" b="1" ker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So consider the development of say a “</a:t>
            </a:r>
            <a:r>
              <a:rPr lang="en-US" altLang="en-US" sz="2400" b="1" kern="0">
                <a:solidFill>
                  <a:srgbClr val="0000FF"/>
                </a:solidFill>
                <a:cs typeface="Arial" panose="020B0604020202020204" pitchFamily="34" charset="0"/>
              </a:rPr>
              <a:t>PAC Man</a:t>
            </a: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 game”, </a:t>
            </a:r>
          </a:p>
          <a:p>
            <a:pPr>
              <a:buFontTx/>
              <a:buChar char="•"/>
              <a:defRPr/>
            </a:pP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The </a:t>
            </a:r>
            <a:r>
              <a:rPr lang="en-US" altLang="en-US" sz="2400" kern="0">
                <a:solidFill>
                  <a:srgbClr val="C00000"/>
                </a:solidFill>
                <a:cs typeface="Arial" panose="020B0604020202020204" pitchFamily="34" charset="0"/>
              </a:rPr>
              <a:t>1</a:t>
            </a:r>
            <a:r>
              <a:rPr lang="en-US" altLang="en-US" sz="2400" kern="0" baseline="30000">
                <a:solidFill>
                  <a:srgbClr val="C00000"/>
                </a:solidFill>
                <a:cs typeface="Arial" panose="020B0604020202020204" pitchFamily="34" charset="0"/>
              </a:rPr>
              <a:t>st</a:t>
            </a:r>
            <a:r>
              <a:rPr lang="en-US" altLang="en-US" sz="2400" kern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sprint might focus on developing the </a:t>
            </a:r>
            <a:r>
              <a:rPr lang="en-US" altLang="en-US" sz="2400" kern="0">
                <a:solidFill>
                  <a:srgbClr val="0000FF"/>
                </a:solidFill>
                <a:cs typeface="Arial" panose="020B0604020202020204" pitchFamily="34" charset="0"/>
              </a:rPr>
              <a:t>maze</a:t>
            </a: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 and displaying the screen.</a:t>
            </a:r>
          </a:p>
          <a:p>
            <a:pPr>
              <a:buFontTx/>
              <a:buChar char="•"/>
              <a:defRPr/>
            </a:pP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The </a:t>
            </a:r>
            <a:r>
              <a:rPr lang="en-US" altLang="en-US" sz="2400" kern="0">
                <a:solidFill>
                  <a:srgbClr val="C00000"/>
                </a:solidFill>
                <a:cs typeface="Arial" panose="020B0604020202020204" pitchFamily="34" charset="0"/>
              </a:rPr>
              <a:t>2</a:t>
            </a:r>
            <a:r>
              <a:rPr lang="en-US" altLang="en-US" sz="2400" kern="0" baseline="30000">
                <a:solidFill>
                  <a:srgbClr val="C00000"/>
                </a:solidFill>
                <a:cs typeface="Arial" panose="020B0604020202020204" pitchFamily="34" charset="0"/>
              </a:rPr>
              <a:t>nd</a:t>
            </a: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 sprint might implement the </a:t>
            </a:r>
            <a:r>
              <a:rPr lang="en-US" altLang="en-US" sz="2400" kern="0">
                <a:solidFill>
                  <a:srgbClr val="0000FF"/>
                </a:solidFill>
                <a:cs typeface="Arial" panose="020B0604020202020204" pitchFamily="34" charset="0"/>
              </a:rPr>
              <a:t>single player game strategy</a:t>
            </a: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 etc.</a:t>
            </a:r>
          </a:p>
          <a:p>
            <a:pPr>
              <a:buFontTx/>
              <a:buChar char="•"/>
              <a:defRPr/>
            </a:pP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The </a:t>
            </a:r>
            <a:r>
              <a:rPr lang="en-US" altLang="en-US" sz="2400" kern="0">
                <a:solidFill>
                  <a:srgbClr val="C00000"/>
                </a:solidFill>
                <a:cs typeface="Arial" panose="020B0604020202020204" pitchFamily="34" charset="0"/>
              </a:rPr>
              <a:t>3</a:t>
            </a:r>
            <a:r>
              <a:rPr lang="en-US" altLang="en-US" sz="2400" kern="0" baseline="30000">
                <a:solidFill>
                  <a:srgbClr val="C00000"/>
                </a:solidFill>
                <a:cs typeface="Arial" panose="020B0604020202020204" pitchFamily="34" charset="0"/>
              </a:rPr>
              <a:t>rd</a:t>
            </a:r>
            <a:r>
              <a:rPr lang="en-US" altLang="en-US" sz="2400" kern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sprint might allow for </a:t>
            </a:r>
            <a:r>
              <a:rPr lang="en-US" altLang="en-US" sz="2400" kern="0">
                <a:solidFill>
                  <a:srgbClr val="0000FF"/>
                </a:solidFill>
                <a:cs typeface="Arial" panose="020B0604020202020204" pitchFamily="34" charset="0"/>
              </a:rPr>
              <a:t>multiple players </a:t>
            </a:r>
            <a:r>
              <a:rPr lang="en-US" altLang="en-US" sz="2400" kern="0">
                <a:cs typeface="Arial" panose="020B0604020202020204" pitchFamily="34" charset="0"/>
              </a:rPr>
              <a:t>and</a:t>
            </a:r>
            <a:r>
              <a:rPr lang="en-US" altLang="en-US" sz="2400" kern="0">
                <a:solidFill>
                  <a:srgbClr val="0000FF"/>
                </a:solidFill>
                <a:cs typeface="Arial" panose="020B0604020202020204" pitchFamily="34" charset="0"/>
              </a:rPr>
              <a:t> customization</a:t>
            </a:r>
            <a:r>
              <a:rPr lang="en-US" altLang="en-US" sz="2400" ker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n-US" altLang="en-US" sz="2400" b="1" kern="0" dirty="0">
              <a:solidFill>
                <a:srgbClr val="333399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4" descr="pacman.png">
            <a:extLst>
              <a:ext uri="{FF2B5EF4-FFF2-40B4-BE49-F238E27FC236}">
                <a16:creationId xmlns:a16="http://schemas.microsoft.com/office/drawing/2014/main" xmlns="" id="{8D60348B-047E-4D46-8BE3-02E37B3279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316" y="3715278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239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lides.potx" id="{9AD238D2-7818-49F7-8643-9B29FE785E43}" vid="{013CE4D2-CA63-4BA3-8FD7-F45FEDB8C9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3063</TotalTime>
  <Words>1030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ＭＳ Ｐゴシック</vt:lpstr>
      <vt:lpstr>Arial</vt:lpstr>
      <vt:lpstr>Calibri</vt:lpstr>
      <vt:lpstr>Calibri Light</vt:lpstr>
      <vt:lpstr>Myriad Pro</vt:lpstr>
      <vt:lpstr>Open Sans</vt:lpstr>
      <vt:lpstr>Times New Roman</vt:lpstr>
      <vt:lpstr>Retrospect</vt:lpstr>
      <vt:lpstr>Lecture 18 – Agile Development</vt:lpstr>
      <vt:lpstr>Waterfall Development</vt:lpstr>
      <vt:lpstr>Waterfall Development</vt:lpstr>
      <vt:lpstr>Agile Development</vt:lpstr>
      <vt:lpstr>Waterfall vs Agile</vt:lpstr>
      <vt:lpstr>The Agile Manifesto</vt:lpstr>
      <vt:lpstr>User Stories</vt:lpstr>
      <vt:lpstr>User Stories</vt:lpstr>
      <vt:lpstr>Sprints</vt:lpstr>
      <vt:lpstr>PowerPoint Presentation</vt:lpstr>
      <vt:lpstr>The Agile Board </vt:lpstr>
      <vt:lpstr>Scrum Meetings</vt:lpstr>
      <vt:lpstr>PowerPoint Presentation</vt:lpstr>
      <vt:lpstr>Agile Software – axosoft</vt:lpstr>
      <vt:lpstr>Agile Software – Trello</vt:lpstr>
      <vt:lpstr>Agile Software – JIRA</vt:lpstr>
      <vt:lpstr>Drawbacks of Agile</vt:lpstr>
      <vt:lpstr>No One-Size-Fits-All Approach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 – Agile Development</dc:title>
  <dc:creator>Antonio Sanchez</dc:creator>
  <cp:lastModifiedBy>Antonio Sánchez</cp:lastModifiedBy>
  <cp:revision>25</cp:revision>
  <dcterms:created xsi:type="dcterms:W3CDTF">2017-11-08T20:02:17Z</dcterms:created>
  <dcterms:modified xsi:type="dcterms:W3CDTF">2018-01-09T19:13:00Z</dcterms:modified>
</cp:coreProperties>
</file>