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 Software Engineering" id="{5D8130B2-2E4C-416C-AAB1-4B728089E4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D2B2B"/>
    <a:srgbClr val="FFF2D9"/>
    <a:srgbClr val="FFCC99"/>
    <a:srgbClr val="FFB9B9"/>
    <a:srgbClr val="FF8F8F"/>
    <a:srgbClr val="FF9900"/>
    <a:srgbClr val="A45E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10058400" cy="67333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Intro to System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907941"/>
          </a:xfrm>
        </p:spPr>
        <p:txBody>
          <a:bodyPr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841248" indent="-360000">
              <a:buClrTx/>
              <a:buFont typeface="Arial" panose="020B0604020202020204" pitchFamily="34" charset="0"/>
              <a:buChar char="•"/>
              <a:defRPr/>
            </a:lvl3pPr>
            <a:lvl4pPr marL="1024128" indent="-457200">
              <a:buClrTx/>
              <a:buFont typeface="Arial" panose="020B0604020202020204" pitchFamily="34" charset="0"/>
              <a:buChar char="•"/>
              <a:defRPr/>
            </a:lvl4pPr>
            <a:lvl5pPr marL="1207008" indent="-4572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1862" y="1790569"/>
            <a:ext cx="5874511" cy="6270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>
                <a:solidFill>
                  <a:schemeClr val="accent5"/>
                </a:solidFill>
                <a:latin typeface="Open Sans"/>
              </a:defRPr>
            </a:lvl1pPr>
            <a:lvl2pPr marL="201168" indent="0">
              <a:buFontTx/>
              <a:buNone/>
              <a:defRPr/>
            </a:lvl2pPr>
            <a:lvl3pPr marL="384048" indent="0">
              <a:buFontTx/>
              <a:buNone/>
              <a:defRPr/>
            </a:lvl3pPr>
            <a:lvl4pPr marL="566928" indent="0">
              <a:buFontTx/>
              <a:buNone/>
              <a:defRPr/>
            </a:lvl4pPr>
            <a:lvl5pPr marL="749808" indent="0">
              <a:buFontTx/>
              <a:buNone/>
              <a:defRPr/>
            </a:lvl5pPr>
          </a:lstStyle>
          <a:p>
            <a:pPr lvl="0"/>
            <a:r>
              <a:rPr lang="en-US"/>
              <a:t>Click to add Learning Goals title</a:t>
            </a:r>
          </a:p>
        </p:txBody>
      </p:sp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246769"/>
          </a:xfrm>
          <a:noFill/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System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Intro to System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Intro to System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5" r:id="rId3"/>
    <p:sldLayoutId id="2147483696" r:id="rId4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19 – Scheduling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8914" y="2376487"/>
            <a:ext cx="10740572" cy="3801041"/>
          </a:xfrm>
        </p:spPr>
        <p:txBody>
          <a:bodyPr/>
          <a:lstStyle/>
          <a:p>
            <a:r>
              <a:rPr lang="en-CA"/>
              <a:t>Describe how </a:t>
            </a:r>
            <a:r>
              <a:rPr lang="en-CA" b="1">
                <a:solidFill>
                  <a:schemeClr val="accent2"/>
                </a:solidFill>
              </a:rPr>
              <a:t>priorities</a:t>
            </a:r>
            <a:r>
              <a:rPr lang="en-CA"/>
              <a:t> affect thread execution</a:t>
            </a:r>
          </a:p>
          <a:p>
            <a:r>
              <a:rPr lang="en-CA"/>
              <a:t>Describe and give an example of </a:t>
            </a:r>
            <a:r>
              <a:rPr lang="en-CA" b="1">
                <a:solidFill>
                  <a:schemeClr val="accent2"/>
                </a:solidFill>
              </a:rPr>
              <a:t>priority inversion</a:t>
            </a:r>
          </a:p>
          <a:p>
            <a:r>
              <a:rPr lang="en-CA"/>
              <a:t>Discuss the factors involved in </a:t>
            </a:r>
            <a:r>
              <a:rPr lang="en-CA" b="1">
                <a:solidFill>
                  <a:schemeClr val="accent2"/>
                </a:solidFill>
              </a:rPr>
              <a:t>real-time scheduling</a:t>
            </a:r>
          </a:p>
          <a:p>
            <a:r>
              <a:rPr lang="en-CA"/>
              <a:t>Given a set of tasks, determine if it is possible to schedule them so that all deadlines are met using a </a:t>
            </a:r>
            <a:r>
              <a:rPr lang="en-CA" b="1">
                <a:solidFill>
                  <a:schemeClr val="accent2"/>
                </a:solidFill>
              </a:rPr>
              <a:t>time-line graph</a:t>
            </a:r>
          </a:p>
          <a:p>
            <a:r>
              <a:rPr lang="en-CA"/>
              <a:t>Apply the </a:t>
            </a:r>
            <a:r>
              <a:rPr lang="en-CA" b="1">
                <a:solidFill>
                  <a:schemeClr val="accent2"/>
                </a:solidFill>
              </a:rPr>
              <a:t>conditions</a:t>
            </a:r>
            <a:r>
              <a:rPr lang="en-CA"/>
              <a:t> of Liu and Layland to determine </a:t>
            </a:r>
            <a:r>
              <a:rPr lang="en-CA" b="1">
                <a:solidFill>
                  <a:schemeClr val="accent2"/>
                </a:solidFill>
              </a:rPr>
              <a:t>analytically</a:t>
            </a:r>
            <a:r>
              <a:rPr lang="en-CA"/>
              <a:t> if real-time scheduling is possible</a:t>
            </a:r>
          </a:p>
          <a:p>
            <a:r>
              <a:rPr lang="en-CA"/>
              <a:t>Describe </a:t>
            </a:r>
            <a:r>
              <a:rPr lang="en-CA" b="1">
                <a:solidFill>
                  <a:schemeClr val="accent2"/>
                </a:solidFill>
              </a:rPr>
              <a:t>rate-monotonic sequencing</a:t>
            </a:r>
            <a:r>
              <a:rPr lang="en-CA"/>
              <a:t>, and use it to schedule a given set of tasks</a:t>
            </a:r>
            <a:endParaRPr lang="en-CA" b="1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1862" y="1529312"/>
            <a:ext cx="5874511" cy="627063"/>
          </a:xfrm>
        </p:spPr>
        <p:txBody>
          <a:bodyPr/>
          <a:lstStyle/>
          <a:p>
            <a:r>
              <a:rPr lang="en-CA"/>
              <a:t>Learning Goals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3778" y="64559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664BA7-7371-4A4A-A2DB-4138A97E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10562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904070-AD88-41A9-B8FC-FD77F783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66" y="1405533"/>
            <a:ext cx="10422512" cy="180049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CA"/>
              <a:t>Is it possible to </a:t>
            </a:r>
            <a:r>
              <a:rPr lang="en-CA" b="1">
                <a:solidFill>
                  <a:schemeClr val="accent2"/>
                </a:solidFill>
              </a:rPr>
              <a:t>analyze</a:t>
            </a:r>
            <a:r>
              <a:rPr lang="en-CA"/>
              <a:t> a given set of </a:t>
            </a:r>
            <a:r>
              <a:rPr lang="en-CA" b="1">
                <a:solidFill>
                  <a:srgbClr val="C00000"/>
                </a:solidFill>
              </a:rPr>
              <a:t>N</a:t>
            </a:r>
            <a:r>
              <a:rPr lang="en-CA"/>
              <a:t> periodic tasks and </a:t>
            </a:r>
            <a:r>
              <a:rPr lang="en-CA" b="1">
                <a:solidFill>
                  <a:schemeClr val="accent2"/>
                </a:solidFill>
              </a:rPr>
              <a:t>guarantee</a:t>
            </a:r>
            <a:r>
              <a:rPr lang="en-CA"/>
              <a:t> with 100% certainty that each can be scheduled to </a:t>
            </a:r>
            <a:r>
              <a:rPr lang="en-CA" b="1">
                <a:solidFill>
                  <a:schemeClr val="accent2"/>
                </a:solidFill>
              </a:rPr>
              <a:t>meet it’s deadline </a:t>
            </a:r>
            <a:r>
              <a:rPr lang="en-CA"/>
              <a:t>each time it is triggered?</a:t>
            </a:r>
          </a:p>
          <a:p>
            <a:pPr>
              <a:spcAft>
                <a:spcPts val="1800"/>
              </a:spcAft>
            </a:pPr>
            <a:r>
              <a:rPr lang="en-CA"/>
              <a:t>If so, how do we </a:t>
            </a:r>
            <a:r>
              <a:rPr lang="en-CA" b="1">
                <a:solidFill>
                  <a:schemeClr val="accent2"/>
                </a:solidFill>
              </a:rPr>
              <a:t>make it happen</a:t>
            </a:r>
            <a:r>
              <a:rPr lang="en-CA"/>
              <a:t>?  i.e. force the OS to schedule the tasks so that no deadlines are missed.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1C9552-C81E-45B8-8F9B-5D1FC76B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98E6C1-001C-41BE-9CEE-6E23747E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918143-DA39-4A9F-9100-070ABA979418}"/>
              </a:ext>
            </a:extLst>
          </p:cNvPr>
          <p:cNvSpPr txBox="1"/>
          <p:nvPr/>
        </p:nvSpPr>
        <p:spPr>
          <a:xfrm>
            <a:off x="1087393" y="5263978"/>
            <a:ext cx="9817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Possible 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Prioritize and schedule work based on </a:t>
            </a:r>
            <a:r>
              <a:rPr lang="en-CA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shortest deadline = highest priority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B3BC3B-800B-49F3-AAFF-FDFC2D6A6AF7}"/>
              </a:ext>
            </a:extLst>
          </p:cNvPr>
          <p:cNvSpPr txBox="1"/>
          <p:nvPr/>
        </p:nvSpPr>
        <p:spPr>
          <a:xfrm>
            <a:off x="1931771" y="3398109"/>
            <a:ext cx="81804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Antonio gives you a lab and says it’s due in two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Another prof gives you an assignment and says it’s due Friday</a:t>
            </a:r>
          </a:p>
          <a:p>
            <a:r>
              <a:rPr lang="en-CA" sz="2400"/>
              <a:t>Which do you prioritize?</a:t>
            </a:r>
          </a:p>
        </p:txBody>
      </p:sp>
    </p:spTree>
    <p:extLst>
      <p:ext uri="{BB962C8B-B14F-4D97-AF65-F5344CB8AC3E}">
        <p14:creationId xmlns:p14="http://schemas.microsoft.com/office/powerpoint/2010/main" val="8017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E63CE-9A45-4233-8AE8-6B245FCA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02324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121DDC-1C7D-44D3-8D0E-07C55E14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59" y="1438484"/>
            <a:ext cx="10058400" cy="344709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/>
              <a:t>It is necessary for tasks to be able to pre-empt each other, based on priority.</a:t>
            </a:r>
          </a:p>
          <a:p>
            <a:pPr>
              <a:spcAft>
                <a:spcPts val="1200"/>
              </a:spcAft>
            </a:pPr>
            <a:r>
              <a:rPr lang="en-CA" b="1"/>
              <a:t>Rate-Monotonic Scheduling (RMS):</a:t>
            </a:r>
            <a:r>
              <a:rPr lang="en-CA"/>
              <a:t> a </a:t>
            </a:r>
            <a:r>
              <a:rPr lang="en-CA" b="1">
                <a:solidFill>
                  <a:schemeClr val="accent2"/>
                </a:solidFill>
              </a:rPr>
              <a:t>static priority </a:t>
            </a:r>
            <a:r>
              <a:rPr lang="en-CA"/>
              <a:t>is assigned at compile time according to activation </a:t>
            </a:r>
            <a:r>
              <a:rPr lang="en-CA" b="1">
                <a:solidFill>
                  <a:schemeClr val="accent2"/>
                </a:solidFill>
              </a:rPr>
              <a:t>period</a:t>
            </a:r>
            <a:r>
              <a:rPr lang="en-CA"/>
              <a:t> of the job (shorter period </a:t>
            </a:r>
            <a:r>
              <a:rPr lang="en-CA">
                <a:sym typeface="Wingdings" panose="05000000000000000000" pitchFamily="2" charset="2"/>
              </a:rPr>
              <a:t> higher priority)</a:t>
            </a:r>
          </a:p>
          <a:p>
            <a:pPr>
              <a:spcAft>
                <a:spcPts val="1200"/>
              </a:spcAft>
            </a:pPr>
            <a:endParaRPr lang="en-CA"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endParaRPr lang="en-CA"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endParaRPr lang="en-CA" b="1"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endParaRPr lang="en-CA" b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CAF1BA3-A412-46B1-AE2F-4A2A762E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1457317-0263-4F92-BD9F-F67CFC8B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953F6FD-577F-4B0C-989A-E36378CA8003}"/>
              </a:ext>
            </a:extLst>
          </p:cNvPr>
          <p:cNvSpPr/>
          <p:nvPr/>
        </p:nvSpPr>
        <p:spPr bwMode="auto">
          <a:xfrm>
            <a:off x="2313201" y="2994412"/>
            <a:ext cx="7004050" cy="1277937"/>
          </a:xfrm>
          <a:prstGeom prst="rect">
            <a:avLst/>
          </a:prstGeom>
          <a:solidFill>
            <a:srgbClr val="FFCF01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An assignment that takes </a:t>
            </a:r>
            <a:r>
              <a:rPr lang="en-CA" kern="0">
                <a:solidFill>
                  <a:srgbClr val="3333CC"/>
                </a:solidFill>
                <a:latin typeface="Arial" charset="0"/>
                <a:cs typeface="Arial"/>
              </a:rPr>
              <a:t>1 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day to complete </a:t>
            </a:r>
            <a:r>
              <a:rPr lang="en-CA" b="1" u="sng" kern="0">
                <a:solidFill>
                  <a:srgbClr val="000000"/>
                </a:solidFill>
                <a:latin typeface="Arial" charset="0"/>
                <a:cs typeface="Arial"/>
              </a:rPr>
              <a:t>every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 </a:t>
            </a:r>
            <a:r>
              <a:rPr lang="en-CA" kern="0">
                <a:solidFill>
                  <a:srgbClr val="FF0000"/>
                </a:solidFill>
                <a:latin typeface="Arial" charset="0"/>
                <a:cs typeface="Arial"/>
              </a:rPr>
              <a:t>5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 days.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An assignment that takes </a:t>
            </a:r>
            <a:r>
              <a:rPr lang="en-CA" kern="0">
                <a:solidFill>
                  <a:srgbClr val="3333CC"/>
                </a:solidFill>
                <a:latin typeface="Arial" charset="0"/>
                <a:cs typeface="Arial"/>
              </a:rPr>
              <a:t>1.5 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days to complete </a:t>
            </a:r>
            <a:r>
              <a:rPr lang="en-CA" b="1" u="sng" kern="0">
                <a:solidFill>
                  <a:srgbClr val="000000"/>
                </a:solidFill>
                <a:latin typeface="Arial" charset="0"/>
                <a:cs typeface="Arial"/>
              </a:rPr>
              <a:t>every</a:t>
            </a:r>
            <a:r>
              <a:rPr lang="en-CA" kern="0">
                <a:solidFill>
                  <a:srgbClr val="FF0000"/>
                </a:solidFill>
                <a:latin typeface="Arial" charset="0"/>
                <a:cs typeface="Arial"/>
              </a:rPr>
              <a:t> 4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 days.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An assignment that takes </a:t>
            </a:r>
            <a:r>
              <a:rPr lang="en-CA" kern="0">
                <a:solidFill>
                  <a:srgbClr val="3333CC"/>
                </a:solidFill>
                <a:latin typeface="Arial" charset="0"/>
                <a:cs typeface="Arial"/>
              </a:rPr>
              <a:t>1 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day to complete </a:t>
            </a:r>
            <a:r>
              <a:rPr lang="en-CA" b="1" u="sng" kern="0">
                <a:solidFill>
                  <a:srgbClr val="000000"/>
                </a:solidFill>
                <a:latin typeface="Arial" charset="0"/>
                <a:cs typeface="Arial"/>
              </a:rPr>
              <a:t>every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 </a:t>
            </a:r>
            <a:r>
              <a:rPr lang="en-CA" kern="0">
                <a:solidFill>
                  <a:srgbClr val="FF0000"/>
                </a:solidFill>
                <a:latin typeface="Arial" charset="0"/>
                <a:cs typeface="Arial"/>
              </a:rPr>
              <a:t>3 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days.</a:t>
            </a:r>
            <a:endParaRPr lang="en-CA" kern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6885817-B3AF-4A6E-A985-F5D268909D2D}"/>
              </a:ext>
            </a:extLst>
          </p:cNvPr>
          <p:cNvSpPr/>
          <p:nvPr/>
        </p:nvSpPr>
        <p:spPr>
          <a:xfrm>
            <a:off x="906160" y="4572169"/>
            <a:ext cx="10659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/>
              <a:t>Can you figure out how to prioritize your time, when exactly you will be working and when you would be idle?</a:t>
            </a:r>
            <a:endParaRPr lang="en-CA" sz="2400">
              <a:sym typeface="Wingdings" panose="05000000000000000000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540FA0-8407-479E-920D-82D847301B49}"/>
              </a:ext>
            </a:extLst>
          </p:cNvPr>
          <p:cNvSpPr/>
          <p:nvPr/>
        </p:nvSpPr>
        <p:spPr>
          <a:xfrm>
            <a:off x="766117" y="5637939"/>
            <a:ext cx="10906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457200">
              <a:defRPr/>
            </a:pPr>
            <a:r>
              <a:rPr lang="en-CA" b="1">
                <a:latin typeface="Arial" charset="0"/>
              </a:rPr>
              <a:t>Note</a:t>
            </a:r>
            <a:r>
              <a:rPr lang="en-CA">
                <a:latin typeface="Arial" charset="0"/>
              </a:rPr>
              <a:t>: Assume that you have to decide how to prioritise these tasks at the start of term and cannot change your priorities later. </a:t>
            </a:r>
            <a:r>
              <a:rPr lang="en-CA">
                <a:solidFill>
                  <a:srgbClr val="C00000"/>
                </a:solidFill>
                <a:latin typeface="Arial" charset="0"/>
              </a:rPr>
              <a:t>Plot a graph showing when you would be working on each assignment.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8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xmlns="" id="{B2910F9A-AAF6-4CF7-9883-BC76F4725A61}"/>
              </a:ext>
            </a:extLst>
          </p:cNvPr>
          <p:cNvGrpSpPr/>
          <p:nvPr/>
        </p:nvGrpSpPr>
        <p:grpSpPr>
          <a:xfrm>
            <a:off x="1539290" y="5247639"/>
            <a:ext cx="6824363" cy="442371"/>
            <a:chOff x="1531670" y="5004487"/>
            <a:chExt cx="6824363" cy="1046204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A1C2E825-EFFD-4B3A-903E-2BF57F55440A}"/>
                </a:ext>
              </a:extLst>
            </p:cNvPr>
            <p:cNvCxnSpPr>
              <a:cxnSpLocks/>
            </p:cNvCxnSpPr>
            <p:nvPr/>
          </p:nvCxnSpPr>
          <p:spPr>
            <a:xfrm>
              <a:off x="7677665" y="5016843"/>
              <a:ext cx="0" cy="1021492"/>
            </a:xfrm>
            <a:prstGeom prst="line">
              <a:avLst/>
            </a:prstGeom>
            <a:ln>
              <a:solidFill>
                <a:srgbClr val="7030A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18412E73-AE93-4C6C-97E8-9B17D163E229}"/>
                </a:ext>
              </a:extLst>
            </p:cNvPr>
            <p:cNvCxnSpPr>
              <a:cxnSpLocks/>
            </p:cNvCxnSpPr>
            <p:nvPr/>
          </p:nvCxnSpPr>
          <p:spPr>
            <a:xfrm>
              <a:off x="3595816" y="5020962"/>
              <a:ext cx="0" cy="1021492"/>
            </a:xfrm>
            <a:prstGeom prst="line">
              <a:avLst/>
            </a:prstGeom>
            <a:ln>
              <a:solidFill>
                <a:srgbClr val="7030A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31F6AA82-CB75-4EBB-B7F3-CF329C831239}"/>
                </a:ext>
              </a:extLst>
            </p:cNvPr>
            <p:cNvCxnSpPr>
              <a:cxnSpLocks/>
            </p:cNvCxnSpPr>
            <p:nvPr/>
          </p:nvCxnSpPr>
          <p:spPr>
            <a:xfrm>
              <a:off x="4959178" y="5016843"/>
              <a:ext cx="0" cy="10214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D0CFD346-9E34-4AD6-A01D-E3AA85D15A4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027" y="6025566"/>
              <a:ext cx="68120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D3988770-204E-4AAB-A6F1-26A220FFC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7721" y="5020962"/>
              <a:ext cx="0" cy="1010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DA6E3DF6-1710-417D-905F-1DE389566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9805" y="5004487"/>
              <a:ext cx="0" cy="1026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BA04CA79-6BE7-41EB-99DD-9574733B7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879" y="5004487"/>
              <a:ext cx="0" cy="1026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CB275319-8855-4B3C-9313-C42EA25C3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3954" y="5004487"/>
              <a:ext cx="0" cy="10219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890D7F77-E157-4044-B234-4173D6901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6026" y="5020962"/>
              <a:ext cx="0" cy="1000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F93607EC-6DED-46F6-B75D-6C990F758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0006" y="5004487"/>
              <a:ext cx="0" cy="1017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CADC7E6A-5FA4-47BD-8B93-031CF58B6EBE}"/>
                </a:ext>
              </a:extLst>
            </p:cNvPr>
            <p:cNvCxnSpPr>
              <a:cxnSpLocks/>
            </p:cNvCxnSpPr>
            <p:nvPr/>
          </p:nvCxnSpPr>
          <p:spPr>
            <a:xfrm>
              <a:off x="1531670" y="5016431"/>
              <a:ext cx="68120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0A89597F-1659-41E2-824D-69A1A9599690}"/>
                </a:ext>
              </a:extLst>
            </p:cNvPr>
            <p:cNvCxnSpPr>
              <a:cxnSpLocks/>
            </p:cNvCxnSpPr>
            <p:nvPr/>
          </p:nvCxnSpPr>
          <p:spPr>
            <a:xfrm>
              <a:off x="4254843" y="5012725"/>
              <a:ext cx="0" cy="10214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71BDD68B-D093-4546-BA01-E457DC15E01B}"/>
                </a:ext>
              </a:extLst>
            </p:cNvPr>
            <p:cNvCxnSpPr>
              <a:cxnSpLocks/>
            </p:cNvCxnSpPr>
            <p:nvPr/>
          </p:nvCxnSpPr>
          <p:spPr>
            <a:xfrm>
              <a:off x="6977449" y="5008606"/>
              <a:ext cx="0" cy="10214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8D3083EE-A1B2-4F62-8A85-6EB572A06D5E}"/>
                </a:ext>
              </a:extLst>
            </p:cNvPr>
            <p:cNvCxnSpPr>
              <a:cxnSpLocks/>
            </p:cNvCxnSpPr>
            <p:nvPr/>
          </p:nvCxnSpPr>
          <p:spPr>
            <a:xfrm>
              <a:off x="8340811" y="5029199"/>
              <a:ext cx="0" cy="10214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xmlns="" id="{8ED2C860-41CD-45D9-B4B0-4D3321651838}"/>
                </a:ext>
              </a:extLst>
            </p:cNvPr>
            <p:cNvCxnSpPr>
              <a:cxnSpLocks/>
            </p:cNvCxnSpPr>
            <p:nvPr/>
          </p:nvCxnSpPr>
          <p:spPr>
            <a:xfrm>
              <a:off x="5618205" y="5016843"/>
              <a:ext cx="0" cy="1021492"/>
            </a:xfrm>
            <a:prstGeom prst="line">
              <a:avLst/>
            </a:prstGeom>
            <a:ln>
              <a:solidFill>
                <a:srgbClr val="7030A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2E972C-060F-4636-BC36-23003948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96" y="336423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0E100C-99D4-47E2-B918-26155160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C9EB2C-7D0C-4FDD-851D-FD8859A8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C7D665BF-CC33-4655-B766-88EE508E3770}"/>
              </a:ext>
            </a:extLst>
          </p:cNvPr>
          <p:cNvCxnSpPr>
            <a:cxnSpLocks/>
          </p:cNvCxnSpPr>
          <p:nvPr/>
        </p:nvCxnSpPr>
        <p:spPr>
          <a:xfrm>
            <a:off x="1531670" y="2726312"/>
            <a:ext cx="6812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766D5806-ACF5-43D9-A041-52FF9BB06388}"/>
              </a:ext>
            </a:extLst>
          </p:cNvPr>
          <p:cNvCxnSpPr>
            <a:cxnSpLocks/>
          </p:cNvCxnSpPr>
          <p:nvPr/>
        </p:nvCxnSpPr>
        <p:spPr>
          <a:xfrm flipV="1">
            <a:off x="1525364" y="1721708"/>
            <a:ext cx="0" cy="1010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D6B56BBB-6CD9-4BC6-8D91-ACC22775258E}"/>
              </a:ext>
            </a:extLst>
          </p:cNvPr>
          <p:cNvCxnSpPr>
            <a:cxnSpLocks/>
          </p:cNvCxnSpPr>
          <p:nvPr/>
        </p:nvCxnSpPr>
        <p:spPr>
          <a:xfrm flipV="1">
            <a:off x="2887448" y="1705233"/>
            <a:ext cx="0" cy="1026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12975293-FB38-4361-8FA5-6529056E7BE8}"/>
              </a:ext>
            </a:extLst>
          </p:cNvPr>
          <p:cNvCxnSpPr>
            <a:cxnSpLocks/>
          </p:cNvCxnSpPr>
          <p:nvPr/>
        </p:nvCxnSpPr>
        <p:spPr>
          <a:xfrm flipV="1">
            <a:off x="4249522" y="1705233"/>
            <a:ext cx="0" cy="1026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108DA0BA-7FED-43B9-A27D-1192A7282B62}"/>
              </a:ext>
            </a:extLst>
          </p:cNvPr>
          <p:cNvCxnSpPr>
            <a:cxnSpLocks/>
          </p:cNvCxnSpPr>
          <p:nvPr/>
        </p:nvCxnSpPr>
        <p:spPr>
          <a:xfrm flipV="1">
            <a:off x="5611597" y="1705233"/>
            <a:ext cx="0" cy="1021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AF59C0C5-8463-4099-B08D-3699D9CF8C7C}"/>
              </a:ext>
            </a:extLst>
          </p:cNvPr>
          <p:cNvCxnSpPr>
            <a:cxnSpLocks/>
          </p:cNvCxnSpPr>
          <p:nvPr/>
        </p:nvCxnSpPr>
        <p:spPr>
          <a:xfrm flipV="1">
            <a:off x="6973669" y="1721708"/>
            <a:ext cx="0" cy="1000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A67EBC23-E572-4839-8507-940190F8E432}"/>
              </a:ext>
            </a:extLst>
          </p:cNvPr>
          <p:cNvCxnSpPr>
            <a:cxnSpLocks/>
          </p:cNvCxnSpPr>
          <p:nvPr/>
        </p:nvCxnSpPr>
        <p:spPr>
          <a:xfrm flipV="1">
            <a:off x="8337649" y="1705233"/>
            <a:ext cx="0" cy="101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6A319EFA-C574-4831-B8AC-EF34C2F1164B}"/>
              </a:ext>
            </a:extLst>
          </p:cNvPr>
          <p:cNvSpPr/>
          <p:nvPr/>
        </p:nvSpPr>
        <p:spPr>
          <a:xfrm>
            <a:off x="1526316" y="2123714"/>
            <a:ext cx="986225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549B43CA-6D09-4F60-B8EE-ABE32E10FD8C}"/>
              </a:ext>
            </a:extLst>
          </p:cNvPr>
          <p:cNvSpPr/>
          <p:nvPr/>
        </p:nvSpPr>
        <p:spPr>
          <a:xfrm>
            <a:off x="1529816" y="1801821"/>
            <a:ext cx="710875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DCF5397-08A9-4076-9546-FE21BC032685}"/>
              </a:ext>
            </a:extLst>
          </p:cNvPr>
          <p:cNvSpPr txBox="1"/>
          <p:nvPr/>
        </p:nvSpPr>
        <p:spPr>
          <a:xfrm>
            <a:off x="1433383" y="275967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1BB1557-2C3D-4B6F-8778-AAF4F8BF4A76}"/>
              </a:ext>
            </a:extLst>
          </p:cNvPr>
          <p:cNvSpPr txBox="1"/>
          <p:nvPr/>
        </p:nvSpPr>
        <p:spPr>
          <a:xfrm>
            <a:off x="2722605" y="277203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6A3E3A6-5955-4689-999B-42CDE09BEBDB}"/>
              </a:ext>
            </a:extLst>
          </p:cNvPr>
          <p:cNvSpPr txBox="1"/>
          <p:nvPr/>
        </p:nvSpPr>
        <p:spPr>
          <a:xfrm>
            <a:off x="4061254" y="276791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FC9CB21-0261-4FD5-AB65-A68082024E70}"/>
              </a:ext>
            </a:extLst>
          </p:cNvPr>
          <p:cNvSpPr txBox="1"/>
          <p:nvPr/>
        </p:nvSpPr>
        <p:spPr>
          <a:xfrm>
            <a:off x="5424616" y="276379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35DCC79-7305-4A92-8E58-0C96A298E563}"/>
              </a:ext>
            </a:extLst>
          </p:cNvPr>
          <p:cNvSpPr txBox="1"/>
          <p:nvPr/>
        </p:nvSpPr>
        <p:spPr>
          <a:xfrm>
            <a:off x="6759146" y="27555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F780B37-F1B5-4486-99FF-872CD25D7FBC}"/>
              </a:ext>
            </a:extLst>
          </p:cNvPr>
          <p:cNvSpPr txBox="1"/>
          <p:nvPr/>
        </p:nvSpPr>
        <p:spPr>
          <a:xfrm>
            <a:off x="8101913" y="276379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10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A1521052-FA62-42B5-AA4C-0004E4B3F55E}"/>
              </a:ext>
            </a:extLst>
          </p:cNvPr>
          <p:cNvCxnSpPr>
            <a:cxnSpLocks/>
          </p:cNvCxnSpPr>
          <p:nvPr/>
        </p:nvCxnSpPr>
        <p:spPr>
          <a:xfrm>
            <a:off x="1519313" y="1717177"/>
            <a:ext cx="6812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938C1BD8-A17D-4B20-8766-268F253573BB}"/>
              </a:ext>
            </a:extLst>
          </p:cNvPr>
          <p:cNvSpPr/>
          <p:nvPr/>
        </p:nvSpPr>
        <p:spPr>
          <a:xfrm>
            <a:off x="4903211" y="1805940"/>
            <a:ext cx="710875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623E7EE5-4616-4D70-A20E-68CC9546196F}"/>
              </a:ext>
            </a:extLst>
          </p:cNvPr>
          <p:cNvSpPr/>
          <p:nvPr/>
        </p:nvSpPr>
        <p:spPr>
          <a:xfrm>
            <a:off x="4248922" y="2111357"/>
            <a:ext cx="998581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25098382-0E0F-4D72-9248-BE9FDF8ECE27}"/>
              </a:ext>
            </a:extLst>
          </p:cNvPr>
          <p:cNvSpPr/>
          <p:nvPr/>
        </p:nvSpPr>
        <p:spPr>
          <a:xfrm>
            <a:off x="6975647" y="2127833"/>
            <a:ext cx="949154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F34E1E30-7FB3-4CFA-B7F8-DFBAB7BBFC92}"/>
              </a:ext>
            </a:extLst>
          </p:cNvPr>
          <p:cNvSpPr/>
          <p:nvPr/>
        </p:nvSpPr>
        <p:spPr>
          <a:xfrm>
            <a:off x="1522197" y="2440870"/>
            <a:ext cx="718495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A0507C99-B9E6-4925-86D0-B148FE37847F}"/>
              </a:ext>
            </a:extLst>
          </p:cNvPr>
          <p:cNvSpPr/>
          <p:nvPr/>
        </p:nvSpPr>
        <p:spPr>
          <a:xfrm>
            <a:off x="3528111" y="2444989"/>
            <a:ext cx="718495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AA3BF86F-65AC-46CB-8C61-68101E7BAFB7}"/>
              </a:ext>
            </a:extLst>
          </p:cNvPr>
          <p:cNvSpPr/>
          <p:nvPr/>
        </p:nvSpPr>
        <p:spPr>
          <a:xfrm>
            <a:off x="5612283" y="2428514"/>
            <a:ext cx="718495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7C50E3D1-A24F-4BC1-8883-7CB120B40316}"/>
              </a:ext>
            </a:extLst>
          </p:cNvPr>
          <p:cNvSpPr txBox="1"/>
          <p:nvPr/>
        </p:nvSpPr>
        <p:spPr>
          <a:xfrm>
            <a:off x="9127524" y="1647568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. . 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2D02A46C-0031-42D3-A00F-FA45A0A5A2C3}"/>
              </a:ext>
            </a:extLst>
          </p:cNvPr>
          <p:cNvSpPr txBox="1"/>
          <p:nvPr/>
        </p:nvSpPr>
        <p:spPr>
          <a:xfrm>
            <a:off x="4184822" y="3188043"/>
            <a:ext cx="3360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</a:t>
            </a:r>
            <a:r>
              <a:rPr lang="en-CA"/>
              <a:t> takes 1/5 = 20%  your life cycle</a:t>
            </a:r>
          </a:p>
          <a:p>
            <a:r>
              <a:rPr lang="en-CA" b="1"/>
              <a:t>B</a:t>
            </a:r>
            <a:r>
              <a:rPr lang="en-CA"/>
              <a:t> takes 3/8 = 37.5% your life cycle</a:t>
            </a:r>
          </a:p>
          <a:p>
            <a:r>
              <a:rPr lang="en-CA" b="1"/>
              <a:t>C</a:t>
            </a:r>
            <a:r>
              <a:rPr lang="en-CA"/>
              <a:t> takes 1/3 = 33% your life cycle</a:t>
            </a:r>
          </a:p>
          <a:p>
            <a:endParaRPr lang="en-CA"/>
          </a:p>
          <a:p>
            <a:r>
              <a:rPr lang="en-CA"/>
              <a:t>Total: 90.83% life usage</a:t>
            </a:r>
          </a:p>
          <a:p>
            <a:endParaRPr lang="en-CA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6F9EE869-9A20-4D8A-B2D0-D66E5EEB6477}"/>
              </a:ext>
            </a:extLst>
          </p:cNvPr>
          <p:cNvSpPr txBox="1"/>
          <p:nvPr/>
        </p:nvSpPr>
        <p:spPr>
          <a:xfrm>
            <a:off x="1449859" y="1301578"/>
            <a:ext cx="33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Periods and ”Computation times”: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19C09840-794D-4B61-94A7-A2E49C9D9CEF}"/>
              </a:ext>
            </a:extLst>
          </p:cNvPr>
          <p:cNvSpPr/>
          <p:nvPr/>
        </p:nvSpPr>
        <p:spPr>
          <a:xfrm>
            <a:off x="2262986" y="5380237"/>
            <a:ext cx="940915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FB0D9D79-32FA-4A6B-BE01-9BC8697F2BBD}"/>
              </a:ext>
            </a:extLst>
          </p:cNvPr>
          <p:cNvSpPr/>
          <p:nvPr/>
        </p:nvSpPr>
        <p:spPr>
          <a:xfrm>
            <a:off x="3207452" y="5374091"/>
            <a:ext cx="710875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358293C3-181A-40BE-9678-00107B8CB9DE}"/>
              </a:ext>
            </a:extLst>
          </p:cNvPr>
          <p:cNvSpPr txBox="1"/>
          <p:nvPr/>
        </p:nvSpPr>
        <p:spPr>
          <a:xfrm>
            <a:off x="1453360" y="569825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C8EC10ED-D39E-429C-B26D-9EB371E0A4CA}"/>
              </a:ext>
            </a:extLst>
          </p:cNvPr>
          <p:cNvSpPr txBox="1"/>
          <p:nvPr/>
        </p:nvSpPr>
        <p:spPr>
          <a:xfrm>
            <a:off x="2742582" y="571060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18CB22E4-7EFE-4062-A3D6-DFBD1A544382}"/>
              </a:ext>
            </a:extLst>
          </p:cNvPr>
          <p:cNvSpPr txBox="1"/>
          <p:nvPr/>
        </p:nvSpPr>
        <p:spPr>
          <a:xfrm>
            <a:off x="4081231" y="570648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D48EBAB-CAD1-45F2-8452-D306EF45112A}"/>
              </a:ext>
            </a:extLst>
          </p:cNvPr>
          <p:cNvSpPr txBox="1"/>
          <p:nvPr/>
        </p:nvSpPr>
        <p:spPr>
          <a:xfrm>
            <a:off x="5444593" y="570236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6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5050CA68-D32C-4AAD-9349-ABAF8350671F}"/>
              </a:ext>
            </a:extLst>
          </p:cNvPr>
          <p:cNvSpPr txBox="1"/>
          <p:nvPr/>
        </p:nvSpPr>
        <p:spPr>
          <a:xfrm>
            <a:off x="6779123" y="569413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84A1AB16-9C8F-456F-88A0-D9ED9458507D}"/>
              </a:ext>
            </a:extLst>
          </p:cNvPr>
          <p:cNvSpPr txBox="1"/>
          <p:nvPr/>
        </p:nvSpPr>
        <p:spPr>
          <a:xfrm>
            <a:off x="8121890" y="570236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10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F084D56A-9572-41F8-A6D3-8C7933A4E91A}"/>
              </a:ext>
            </a:extLst>
          </p:cNvPr>
          <p:cNvSpPr/>
          <p:nvPr/>
        </p:nvSpPr>
        <p:spPr>
          <a:xfrm>
            <a:off x="6335771" y="5377591"/>
            <a:ext cx="65939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21A453CD-F05A-4C2D-95F3-721DA2CFE811}"/>
              </a:ext>
            </a:extLst>
          </p:cNvPr>
          <p:cNvSpPr/>
          <p:nvPr/>
        </p:nvSpPr>
        <p:spPr>
          <a:xfrm>
            <a:off x="4649076" y="5378826"/>
            <a:ext cx="969747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1CE968BA-AF69-47B4-981B-D96340F5C8EB}"/>
              </a:ext>
            </a:extLst>
          </p:cNvPr>
          <p:cNvSpPr/>
          <p:nvPr/>
        </p:nvSpPr>
        <p:spPr>
          <a:xfrm>
            <a:off x="7003243" y="5371207"/>
            <a:ext cx="1060365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44CE2558-BF97-499B-AFE8-F47E4BF9E6DE}"/>
              </a:ext>
            </a:extLst>
          </p:cNvPr>
          <p:cNvSpPr/>
          <p:nvPr/>
        </p:nvSpPr>
        <p:spPr>
          <a:xfrm>
            <a:off x="1546860" y="5379444"/>
            <a:ext cx="713809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8E2C124B-ABD8-48C9-8F4A-CE90124A482D}"/>
              </a:ext>
            </a:extLst>
          </p:cNvPr>
          <p:cNvSpPr/>
          <p:nvPr/>
        </p:nvSpPr>
        <p:spPr>
          <a:xfrm>
            <a:off x="3927646" y="5375943"/>
            <a:ext cx="718495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A61A5F86-BD6E-4731-A538-675B7C05F5FA}"/>
              </a:ext>
            </a:extLst>
          </p:cNvPr>
          <p:cNvSpPr/>
          <p:nvPr/>
        </p:nvSpPr>
        <p:spPr>
          <a:xfrm>
            <a:off x="5632260" y="5375327"/>
            <a:ext cx="710257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0D377AF-ED63-4FE9-9AB5-DB4C32C16FA4}"/>
              </a:ext>
            </a:extLst>
          </p:cNvPr>
          <p:cNvSpPr txBox="1"/>
          <p:nvPr/>
        </p:nvSpPr>
        <p:spPr>
          <a:xfrm>
            <a:off x="9139881" y="4946822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. . .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5210DFA7-77AA-4642-A2E9-0C43692D62F2}"/>
              </a:ext>
            </a:extLst>
          </p:cNvPr>
          <p:cNvSpPr/>
          <p:nvPr/>
        </p:nvSpPr>
        <p:spPr>
          <a:xfrm>
            <a:off x="7618197" y="2432633"/>
            <a:ext cx="718495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17ABE096-3C35-441E-8D18-61834648A904}"/>
              </a:ext>
            </a:extLst>
          </p:cNvPr>
          <p:cNvSpPr/>
          <p:nvPr/>
        </p:nvSpPr>
        <p:spPr>
          <a:xfrm>
            <a:off x="8063658" y="5372854"/>
            <a:ext cx="718495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C4</a:t>
            </a:r>
          </a:p>
        </p:txBody>
      </p:sp>
    </p:spTree>
    <p:extLst>
      <p:ext uri="{BB962C8B-B14F-4D97-AF65-F5344CB8AC3E}">
        <p14:creationId xmlns:p14="http://schemas.microsoft.com/office/powerpoint/2010/main" val="31407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9" grpId="0"/>
      <p:bldP spid="110" grpId="0"/>
      <p:bldP spid="111" grpId="0"/>
      <p:bldP spid="112" grpId="0"/>
      <p:bldP spid="113" grpId="0"/>
      <p:bldP spid="114" grpId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/>
      <p:bldP spid="1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1B40B8-749E-4ADB-83EE-6D7E01DF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76465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B87082-6B6E-4C10-8526-F1C823B2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12624"/>
            <a:ext cx="10058400" cy="4539704"/>
          </a:xfrm>
        </p:spPr>
        <p:txBody>
          <a:bodyPr/>
          <a:lstStyle/>
          <a:p>
            <a:r>
              <a:rPr lang="en-CA"/>
              <a:t>Two ways to analyze a set of periodic tasks to guarantee with </a:t>
            </a:r>
            <a:r>
              <a:rPr lang="en-CA" b="1"/>
              <a:t>100% accuracy </a:t>
            </a:r>
            <a:r>
              <a:rPr lang="en-CA"/>
              <a:t>that they </a:t>
            </a:r>
            <a:r>
              <a:rPr lang="en-CA" b="1"/>
              <a:t>will</a:t>
            </a:r>
            <a:r>
              <a:rPr lang="en-CA"/>
              <a:t> or </a:t>
            </a:r>
            <a:r>
              <a:rPr lang="en-CA" b="1"/>
              <a:t>will not </a:t>
            </a:r>
            <a:r>
              <a:rPr lang="en-CA" b="1">
                <a:solidFill>
                  <a:schemeClr val="accent2"/>
                </a:solidFill>
              </a:rPr>
              <a:t>always</a:t>
            </a:r>
            <a:r>
              <a:rPr lang="en-CA"/>
              <a:t> meet their individual deadlines:</a:t>
            </a:r>
          </a:p>
          <a:p>
            <a:endParaRPr lang="en-CA"/>
          </a:p>
          <a:p>
            <a:pPr marL="841248" lvl="1" indent="-457200">
              <a:buFont typeface="+mj-lt"/>
              <a:buAutoNum type="arabicPeriod"/>
            </a:pPr>
            <a:r>
              <a:rPr lang="en-CA"/>
              <a:t>Draw a </a:t>
            </a:r>
            <a:r>
              <a:rPr lang="en-CA" b="1">
                <a:solidFill>
                  <a:schemeClr val="accent2"/>
                </a:solidFill>
              </a:rPr>
              <a:t>time line graph </a:t>
            </a:r>
            <a:r>
              <a:rPr lang="en-CA"/>
              <a:t>to show how you would perform the tasks.  Draw the graph until the pattern </a:t>
            </a:r>
            <a:r>
              <a:rPr lang="en-CA" b="1">
                <a:solidFill>
                  <a:schemeClr val="accent2"/>
                </a:solidFill>
              </a:rPr>
              <a:t>repeats</a:t>
            </a:r>
            <a:r>
              <a:rPr lang="en-CA"/>
              <a:t> (lowest-common multiple of periods)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CA"/>
              <a:t>Analyze the set of tasks to show </a:t>
            </a:r>
            <a:r>
              <a:rPr lang="en-CA" b="1">
                <a:solidFill>
                  <a:schemeClr val="accent2"/>
                </a:solidFill>
              </a:rPr>
              <a:t>mathematically</a:t>
            </a:r>
            <a:r>
              <a:rPr lang="en-CA"/>
              <a:t> that they always met their deadline</a:t>
            </a:r>
          </a:p>
          <a:p>
            <a:endParaRPr lang="en-CA"/>
          </a:p>
          <a:p>
            <a:r>
              <a:rPr lang="en-CA"/>
              <a:t>Approach 2 is the most desirable since it is quick, but unfortunately does not always give a definitive answer.  Approach 1 is time consuming, but always gives an answer.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469646-BD7A-417B-B7CA-D0B0D101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1C38958-9B1B-4485-A9E9-021E938A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D3FB9-05CE-4870-8D9F-2E01485E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33" y="410563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D89FB-DFAA-4EB8-9A91-440011AB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85" y="1380818"/>
            <a:ext cx="10058400" cy="830997"/>
          </a:xfrm>
        </p:spPr>
        <p:txBody>
          <a:bodyPr/>
          <a:lstStyle/>
          <a:p>
            <a:r>
              <a:rPr lang="en-CA"/>
              <a:t>Liu and Layland (1973) show that a set of </a:t>
            </a:r>
            <a:r>
              <a:rPr lang="en-CA" b="1">
                <a:solidFill>
                  <a:srgbClr val="C00000"/>
                </a:solidFill>
              </a:rPr>
              <a:t>M</a:t>
            </a:r>
            <a:r>
              <a:rPr lang="en-CA"/>
              <a:t> tasks will </a:t>
            </a:r>
            <a:r>
              <a:rPr lang="en-CA" b="1"/>
              <a:t>definitely not </a:t>
            </a:r>
            <a:r>
              <a:rPr lang="en-CA"/>
              <a:t>meet their deadlines 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C5ACB2-D92C-493F-9333-81E34161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55D8ED-DD4F-4A0D-B182-6DAE4B60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787D817B-0A35-452F-B67E-547316611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795" y="2467662"/>
            <a:ext cx="4486275" cy="5238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400">
                <a:latin typeface="Tahoma" panose="020B0604030504040204" pitchFamily="34" charset="0"/>
              </a:rPr>
              <a:t>If the CPU utilisation is &gt; 100%, tasks will </a:t>
            </a:r>
            <a:r>
              <a:rPr lang="en-CA" altLang="en-US" sz="1400" b="1" u="sng">
                <a:latin typeface="Tahoma" panose="020B0604030504040204" pitchFamily="34" charset="0"/>
              </a:rPr>
              <a:t>not</a:t>
            </a:r>
            <a:r>
              <a:rPr lang="en-CA" altLang="en-US" sz="1400">
                <a:latin typeface="Tahoma" panose="020B0604030504040204" pitchFamily="34" charset="0"/>
              </a:rPr>
              <a:t> meet their deadline i.e. they will </a:t>
            </a:r>
            <a:r>
              <a:rPr lang="en-CA" altLang="en-US" sz="1400" b="1" u="sng">
                <a:latin typeface="Tahoma" panose="020B0604030504040204" pitchFamily="34" charset="0"/>
              </a:rPr>
              <a:t>fail at some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5A6B2239-E39A-40F4-BB7A-B4D281D2133F}"/>
                  </a:ext>
                </a:extLst>
              </p:cNvPr>
              <p:cNvSpPr txBox="1"/>
              <p:nvPr/>
            </p:nvSpPr>
            <p:spPr>
              <a:xfrm>
                <a:off x="3183924" y="2178907"/>
                <a:ext cx="136524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CA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6B2239-E39A-40F4-BB7A-B4D281D21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924" y="2178907"/>
                <a:ext cx="1365246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0C95630-278F-407E-854E-560238EDBFD9}"/>
              </a:ext>
            </a:extLst>
          </p:cNvPr>
          <p:cNvSpPr/>
          <p:nvPr/>
        </p:nvSpPr>
        <p:spPr>
          <a:xfrm>
            <a:off x="906161" y="4966547"/>
            <a:ext cx="107174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The above expression </a:t>
            </a:r>
            <a:r>
              <a:rPr lang="en-CA" sz="2400" b="1" i="1">
                <a:solidFill>
                  <a:schemeClr val="accent2"/>
                </a:solidFill>
              </a:rPr>
              <a:t>does not </a:t>
            </a:r>
            <a:r>
              <a:rPr lang="en-CA" sz="2400"/>
              <a:t>guarantee they will succeed if &lt;= 1. In that case we have to analyse the task set further to determine if they will meet their deadlines in practice.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A361128F-0B28-4FBA-861F-37DAB6FC2EB2}"/>
                  </a:ext>
                </a:extLst>
              </p:cNvPr>
              <p:cNvSpPr txBox="1"/>
              <p:nvPr/>
            </p:nvSpPr>
            <p:spPr>
              <a:xfrm>
                <a:off x="980303" y="3550509"/>
                <a:ext cx="490769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/>
                  <a:t> is the trigger period/deadline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/>
                  <a:t> is the compute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/>
                  <a:t> is the fraction of CPU time taken by task i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61128F-0B28-4FBA-861F-37DAB6FC2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03" y="3550509"/>
                <a:ext cx="4907690" cy="923330"/>
              </a:xfrm>
              <a:prstGeom prst="rect">
                <a:avLst/>
              </a:prstGeom>
              <a:blipFill>
                <a:blip r:embed="rId3"/>
                <a:stretch>
                  <a:fillRect l="-870" t="-3289" b="-9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93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49130-DA46-4549-9A2C-37676ACC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44" y="352898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049ABF-9DDB-461D-81C3-FF685B1F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4DEB04-D124-49C4-A86D-20BA0171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EEFE9B-8738-42EA-B1F1-D7383F0E0BE6}"/>
              </a:ext>
            </a:extLst>
          </p:cNvPr>
          <p:cNvSpPr/>
          <p:nvPr/>
        </p:nvSpPr>
        <p:spPr bwMode="auto">
          <a:xfrm>
            <a:off x="657396" y="1276823"/>
            <a:ext cx="7004050" cy="1277937"/>
          </a:xfrm>
          <a:prstGeom prst="rect">
            <a:avLst/>
          </a:prstGeom>
          <a:solidFill>
            <a:srgbClr val="FFCF01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An assignment that takes </a:t>
            </a:r>
            <a:r>
              <a:rPr lang="en-CA" kern="0">
                <a:solidFill>
                  <a:srgbClr val="3333CC"/>
                </a:solidFill>
                <a:latin typeface="Arial" charset="0"/>
                <a:cs typeface="Arial"/>
              </a:rPr>
              <a:t>1 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day to complete </a:t>
            </a:r>
            <a:r>
              <a:rPr lang="en-CA" b="1" u="sng" kern="0">
                <a:solidFill>
                  <a:srgbClr val="000000"/>
                </a:solidFill>
                <a:latin typeface="Arial" charset="0"/>
                <a:cs typeface="Arial"/>
              </a:rPr>
              <a:t>every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 </a:t>
            </a:r>
            <a:r>
              <a:rPr lang="en-CA" kern="0">
                <a:solidFill>
                  <a:srgbClr val="FF0000"/>
                </a:solidFill>
                <a:latin typeface="Arial" charset="0"/>
                <a:cs typeface="Arial"/>
              </a:rPr>
              <a:t>5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 days.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An assignment that takes </a:t>
            </a:r>
            <a:r>
              <a:rPr lang="en-CA" kern="0">
                <a:solidFill>
                  <a:srgbClr val="3333CC"/>
                </a:solidFill>
                <a:latin typeface="Arial" charset="0"/>
                <a:cs typeface="Arial"/>
              </a:rPr>
              <a:t>1.5 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days to complete </a:t>
            </a:r>
            <a:r>
              <a:rPr lang="en-CA" b="1" u="sng" kern="0">
                <a:solidFill>
                  <a:srgbClr val="000000"/>
                </a:solidFill>
                <a:latin typeface="Arial" charset="0"/>
                <a:cs typeface="Arial"/>
              </a:rPr>
              <a:t>every</a:t>
            </a:r>
            <a:r>
              <a:rPr lang="en-CA" kern="0">
                <a:solidFill>
                  <a:srgbClr val="FF0000"/>
                </a:solidFill>
                <a:latin typeface="Arial" charset="0"/>
                <a:cs typeface="Arial"/>
              </a:rPr>
              <a:t> 4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 days.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An assignment that takes </a:t>
            </a:r>
            <a:r>
              <a:rPr lang="en-CA" kern="0">
                <a:solidFill>
                  <a:srgbClr val="3333CC"/>
                </a:solidFill>
                <a:latin typeface="Arial" charset="0"/>
                <a:cs typeface="Arial"/>
              </a:rPr>
              <a:t>1 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day to complete </a:t>
            </a:r>
            <a:r>
              <a:rPr lang="en-CA" b="1" u="sng" kern="0">
                <a:solidFill>
                  <a:srgbClr val="000000"/>
                </a:solidFill>
                <a:latin typeface="Arial" charset="0"/>
                <a:cs typeface="Arial"/>
              </a:rPr>
              <a:t>every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 </a:t>
            </a:r>
            <a:r>
              <a:rPr lang="en-CA" kern="0">
                <a:solidFill>
                  <a:srgbClr val="FF0000"/>
                </a:solidFill>
                <a:latin typeface="Arial" charset="0"/>
                <a:cs typeface="Arial"/>
              </a:rPr>
              <a:t>3 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days.</a:t>
            </a:r>
            <a:endParaRPr lang="en-CA" kern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189D2F-2E78-4C3A-B8C6-7D5713C8758E}"/>
              </a:ext>
            </a:extLst>
          </p:cNvPr>
          <p:cNvSpPr txBox="1"/>
          <p:nvPr/>
        </p:nvSpPr>
        <p:spPr>
          <a:xfrm>
            <a:off x="8130747" y="1322173"/>
            <a:ext cx="3267241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2400"/>
              <a:t>1/5 + 3/8 + 1/3 = 90.83%</a:t>
            </a:r>
          </a:p>
          <a:p>
            <a:pPr algn="ctr"/>
            <a:endParaRPr lang="en-CA"/>
          </a:p>
          <a:p>
            <a:pPr algn="ctr"/>
            <a:r>
              <a:rPr lang="en-CA" sz="2400" b="1" i="1"/>
              <a:t>Possibility</a:t>
            </a:r>
            <a:r>
              <a:rPr lang="en-CA" sz="2400" b="1"/>
              <a:t> of success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147FEBA-E96B-4599-A335-84CFA4ACDC05}"/>
              </a:ext>
            </a:extLst>
          </p:cNvPr>
          <p:cNvSpPr/>
          <p:nvPr/>
        </p:nvSpPr>
        <p:spPr>
          <a:xfrm>
            <a:off x="959784" y="2869512"/>
            <a:ext cx="10639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Liu and Layland wend further: if the tasks are scheduled on the basis of </a:t>
            </a:r>
            <a:r>
              <a:rPr lang="en-CA" sz="2400" b="1">
                <a:solidFill>
                  <a:schemeClr val="accent2"/>
                </a:solidFill>
              </a:rPr>
              <a:t>shorter deadline first</a:t>
            </a:r>
            <a:r>
              <a:rPr lang="en-CA" sz="2400"/>
              <a:t>, then it</a:t>
            </a:r>
            <a:r>
              <a:rPr lang="en-CA" sz="2400" i="1"/>
              <a:t> </a:t>
            </a:r>
            <a:r>
              <a:rPr lang="en-CA" sz="2400" b="1" i="1">
                <a:solidFill>
                  <a:schemeClr val="accent5"/>
                </a:solidFill>
              </a:rPr>
              <a:t>IS</a:t>
            </a:r>
            <a:r>
              <a:rPr lang="en-CA" sz="2400" i="1"/>
              <a:t> </a:t>
            </a:r>
            <a:r>
              <a:rPr lang="en-CA" sz="2400" b="1" i="1">
                <a:solidFill>
                  <a:schemeClr val="accent5"/>
                </a:solidFill>
              </a:rPr>
              <a:t>guaranteed</a:t>
            </a:r>
            <a:r>
              <a:rPr lang="en-CA" sz="2400"/>
              <a:t> that tasks will meet their deadlines 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50882FC5-A556-43ED-8BFB-22A20572FDF1}"/>
                  </a:ext>
                </a:extLst>
              </p:cNvPr>
              <p:cNvSpPr txBox="1"/>
              <p:nvPr/>
            </p:nvSpPr>
            <p:spPr>
              <a:xfrm>
                <a:off x="3892377" y="3888258"/>
                <a:ext cx="289572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C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CA" sz="2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882FC5-A556-43ED-8BFB-22A20572F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377" y="3888258"/>
                <a:ext cx="2895729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110459A5-4D24-4A34-894A-474003873C1D}"/>
                  </a:ext>
                </a:extLst>
              </p:cNvPr>
              <p:cNvSpPr/>
              <p:nvPr/>
            </p:nvSpPr>
            <p:spPr>
              <a:xfrm>
                <a:off x="935557" y="5276726"/>
                <a:ext cx="9519657" cy="1036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400"/>
                  <a:t>If CPU utilization is between the range:  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sz="2400"/>
                  <a:t> </a:t>
                </a:r>
                <a:br>
                  <a:rPr lang="en-CA" sz="2400"/>
                </a:br>
                <a:endParaRPr lang="en-CA" sz="240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0459A5-4D24-4A34-894A-474003873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57" y="5276726"/>
                <a:ext cx="9519657" cy="1036374"/>
              </a:xfrm>
              <a:prstGeom prst="rect">
                <a:avLst/>
              </a:prstGeo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E62661F-CB83-49CF-8857-08C1B201DBC4}"/>
                  </a:ext>
                </a:extLst>
              </p:cNvPr>
              <p:cNvSpPr txBox="1"/>
              <p:nvPr/>
            </p:nvSpPr>
            <p:spPr>
              <a:xfrm>
                <a:off x="7203583" y="3826672"/>
                <a:ext cx="4533549" cy="11555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CA" sz="2400">
                    <a:ea typeface="Cambria Math" panose="02040503050406030204" pitchFamily="18" charset="0"/>
                  </a:rPr>
                  <a:t>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=77.97%&lt;90.83%</m:t>
                    </m:r>
                  </m:oMath>
                </a14:m>
                <a:endParaRPr lang="en-CA" sz="2400"/>
              </a:p>
              <a:p>
                <a:pPr algn="ctr"/>
                <a:endParaRPr lang="en-CA"/>
              </a:p>
              <a:p>
                <a:pPr algn="ctr"/>
                <a:r>
                  <a:rPr lang="en-CA" sz="2400" b="1">
                    <a:sym typeface="Wingdings" panose="05000000000000000000" pitchFamily="2" charset="2"/>
                  </a:rPr>
                  <a:t> must draw graph for 60 days</a:t>
                </a:r>
                <a:endParaRPr lang="en-CA" sz="2400" b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2661F-CB83-49CF-8857-08C1B201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583" y="3826672"/>
                <a:ext cx="4533549" cy="1155509"/>
              </a:xfrm>
              <a:prstGeom prst="rect">
                <a:avLst/>
              </a:prstGeom>
              <a:blipFill>
                <a:blip r:embed="rId4"/>
                <a:stretch>
                  <a:fillRect l="-1475" t="-1042" b="-10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6B1D4F9-7DE0-411F-8C68-70FE1215141D}"/>
              </a:ext>
            </a:extLst>
          </p:cNvPr>
          <p:cNvSpPr/>
          <p:nvPr/>
        </p:nvSpPr>
        <p:spPr>
          <a:xfrm>
            <a:off x="919886" y="5740791"/>
            <a:ext cx="4913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then we must draw a </a:t>
            </a:r>
            <a:r>
              <a:rPr lang="en-CA" sz="2400" b="1">
                <a:solidFill>
                  <a:schemeClr val="accent2"/>
                </a:solidFill>
              </a:rPr>
              <a:t>time-line graph</a:t>
            </a:r>
            <a:r>
              <a:rPr lang="en-CA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5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8A4AE-6ADE-4FC1-90B7-22A84F04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74" y="394087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5D8FCF-123E-4467-B3D8-80F57214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0A021F-7A90-4518-917A-920C81C3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B3D6C2B-737D-415A-B657-0B16D1EB858D}"/>
              </a:ext>
            </a:extLst>
          </p:cNvPr>
          <p:cNvSpPr/>
          <p:nvPr/>
        </p:nvSpPr>
        <p:spPr bwMode="auto">
          <a:xfrm>
            <a:off x="2453245" y="1890543"/>
            <a:ext cx="7004050" cy="1277937"/>
          </a:xfrm>
          <a:prstGeom prst="rect">
            <a:avLst/>
          </a:prstGeom>
          <a:solidFill>
            <a:srgbClr val="FFCF01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A with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100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compute time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20 ms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B with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200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compute time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40 ms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C with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300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compute time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50 ms</a:t>
            </a:r>
            <a:endParaRPr lang="en-CA" b="1" ker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D6BD6A90-F7B2-4715-ACD3-EA6A0ACAC819}"/>
                  </a:ext>
                </a:extLst>
              </p:cNvPr>
              <p:cNvSpPr txBox="1"/>
              <p:nvPr/>
            </p:nvSpPr>
            <p:spPr>
              <a:xfrm>
                <a:off x="2969739" y="3612291"/>
                <a:ext cx="5857052" cy="951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den>
                      </m:f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=56.7% </m:t>
                      </m:r>
                      <m:r>
                        <a:rPr lang="en-CA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77.97% </m:t>
                      </m:r>
                    </m:oMath>
                  </m:oMathPara>
                </a14:m>
                <a:endParaRPr lang="en-CA" sz="2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BD6A90-F7B2-4715-ACD3-EA6A0ACAC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39" y="3612291"/>
                <a:ext cx="5857052" cy="95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FE4386-37B9-441A-93CE-D607630CE714}"/>
              </a:ext>
            </a:extLst>
          </p:cNvPr>
          <p:cNvSpPr txBox="1"/>
          <p:nvPr/>
        </p:nvSpPr>
        <p:spPr>
          <a:xfrm>
            <a:off x="9300518" y="3871785"/>
            <a:ext cx="48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>
                <a:sym typeface="Wingdings" panose="05000000000000000000" pitchFamily="2" charset="2"/>
              </a:rPr>
              <a:t>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27232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76215B-C9B3-4619-B48D-5983B979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68" y="638785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114DD9B-A4F9-4AEB-B49C-9C3D5C6E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FFA240-6A17-4FEA-9276-B4F43D68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467B2DB-B294-46A2-906E-DA443ECDCCAD}"/>
              </a:ext>
            </a:extLst>
          </p:cNvPr>
          <p:cNvSpPr/>
          <p:nvPr/>
        </p:nvSpPr>
        <p:spPr bwMode="auto">
          <a:xfrm>
            <a:off x="572350" y="1920129"/>
            <a:ext cx="7004050" cy="1277937"/>
          </a:xfrm>
          <a:prstGeom prst="rect">
            <a:avLst/>
          </a:prstGeom>
          <a:solidFill>
            <a:srgbClr val="FFCF01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A with compute time  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5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20 ms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B with compute time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10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30 ms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C with compute time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10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40 ms</a:t>
            </a:r>
            <a:endParaRPr lang="en-CA" b="1" ker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06AF7E8F-FC5A-4696-9DAD-1372E0E7DF27}"/>
                  </a:ext>
                </a:extLst>
              </p:cNvPr>
              <p:cNvSpPr txBox="1"/>
              <p:nvPr/>
            </p:nvSpPr>
            <p:spPr>
              <a:xfrm>
                <a:off x="7812197" y="2002432"/>
                <a:ext cx="3420103" cy="951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=83.3% &gt;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77.97% </m:t>
                      </m:r>
                    </m:oMath>
                  </m:oMathPara>
                </a14:m>
                <a:endParaRPr lang="en-CA" sz="2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F7E8F-FC5A-4696-9DAD-1372E0E7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197" y="2002432"/>
                <a:ext cx="3420103" cy="95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E0390E-2980-45E2-AEA1-FF64A3BF346D}"/>
              </a:ext>
            </a:extLst>
          </p:cNvPr>
          <p:cNvSpPr txBox="1"/>
          <p:nvPr/>
        </p:nvSpPr>
        <p:spPr>
          <a:xfrm>
            <a:off x="11348260" y="2236169"/>
            <a:ext cx="48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>
                <a:sym typeface="Wingdings" panose="05000000000000000000" pitchFamily="2" charset="2"/>
              </a:rPr>
              <a:t></a:t>
            </a:r>
            <a:endParaRPr lang="en-CA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0F4C53E-AEE6-4A1A-BD65-3EA26B36C9C9}"/>
              </a:ext>
            </a:extLst>
          </p:cNvPr>
          <p:cNvSpPr/>
          <p:nvPr/>
        </p:nvSpPr>
        <p:spPr>
          <a:xfrm>
            <a:off x="510861" y="3791378"/>
            <a:ext cx="111831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/>
              <a:t>Try scheduling tasks as shortest deadline = highest priority and pre-emptive 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200"/>
              <a:t>When task A wants to run, it can pre-empt either task B or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200"/>
              <a:t>B can pre-empt C but not 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200"/>
          </a:p>
          <a:p>
            <a:r>
              <a:rPr lang="en-CA" sz="2200"/>
              <a:t>Assume all tasks released at the same time (the worst case scenario), but A, having the highest priority, runs first. </a:t>
            </a:r>
          </a:p>
        </p:txBody>
      </p:sp>
    </p:spTree>
    <p:extLst>
      <p:ext uri="{BB962C8B-B14F-4D97-AF65-F5344CB8AC3E}">
        <p14:creationId xmlns:p14="http://schemas.microsoft.com/office/powerpoint/2010/main" val="45597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97FBD-206C-43BD-86C6-58484874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17EAA2-87DE-408C-9801-4DECAB6E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DBE557-8666-48CF-94FE-562C9543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E92F7A-89C2-4B99-B16E-808CA2CDFC48}"/>
              </a:ext>
            </a:extLst>
          </p:cNvPr>
          <p:cNvSpPr/>
          <p:nvPr/>
        </p:nvSpPr>
        <p:spPr>
          <a:xfrm>
            <a:off x="2041209" y="4502243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54C6A9-3006-4DB2-9152-9F46436CDA54}"/>
              </a:ext>
            </a:extLst>
          </p:cNvPr>
          <p:cNvSpPr/>
          <p:nvPr/>
        </p:nvSpPr>
        <p:spPr>
          <a:xfrm>
            <a:off x="2035183" y="4170825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326DF86-5CB9-4FDD-A74D-C30979FDD618}"/>
              </a:ext>
            </a:extLst>
          </p:cNvPr>
          <p:cNvSpPr txBox="1"/>
          <p:nvPr/>
        </p:nvSpPr>
        <p:spPr>
          <a:xfrm>
            <a:off x="1935576" y="584305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B55ACB1-BE1D-420F-AE91-429AD9702DE3}"/>
              </a:ext>
            </a:extLst>
          </p:cNvPr>
          <p:cNvSpPr txBox="1"/>
          <p:nvPr/>
        </p:nvSpPr>
        <p:spPr>
          <a:xfrm>
            <a:off x="3224798" y="585541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24A4BB-604E-4368-B9DF-D4CF0F209CD4}"/>
              </a:ext>
            </a:extLst>
          </p:cNvPr>
          <p:cNvSpPr txBox="1"/>
          <p:nvPr/>
        </p:nvSpPr>
        <p:spPr>
          <a:xfrm>
            <a:off x="4563447" y="585129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F573A0F-69C6-49AA-A5FF-A081FAB74B8D}"/>
              </a:ext>
            </a:extLst>
          </p:cNvPr>
          <p:cNvSpPr txBox="1"/>
          <p:nvPr/>
        </p:nvSpPr>
        <p:spPr>
          <a:xfrm>
            <a:off x="5926809" y="58471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60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19CF162-F330-443E-A54B-35954AEA3959}"/>
              </a:ext>
            </a:extLst>
          </p:cNvPr>
          <p:cNvSpPr txBox="1"/>
          <p:nvPr/>
        </p:nvSpPr>
        <p:spPr>
          <a:xfrm>
            <a:off x="7313726" y="583893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A0AE161-5DE6-4B8E-91BA-56259B17F2E5}"/>
              </a:ext>
            </a:extLst>
          </p:cNvPr>
          <p:cNvSpPr txBox="1"/>
          <p:nvPr/>
        </p:nvSpPr>
        <p:spPr>
          <a:xfrm>
            <a:off x="8646969" y="584717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D0C59DF-8E51-4EAA-AF46-661670704DC4}"/>
              </a:ext>
            </a:extLst>
          </p:cNvPr>
          <p:cNvSpPr/>
          <p:nvPr/>
        </p:nvSpPr>
        <p:spPr>
          <a:xfrm>
            <a:off x="3046736" y="5395662"/>
            <a:ext cx="3420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D71A40D-9BB4-4559-AFC3-1BFA1C3D25A3}"/>
              </a:ext>
            </a:extLst>
          </p:cNvPr>
          <p:cNvSpPr/>
          <p:nvPr/>
        </p:nvSpPr>
        <p:spPr bwMode="auto">
          <a:xfrm>
            <a:off x="2490050" y="1894729"/>
            <a:ext cx="7004050" cy="1277937"/>
          </a:xfrm>
          <a:prstGeom prst="rect">
            <a:avLst/>
          </a:prstGeom>
          <a:solidFill>
            <a:srgbClr val="FFCF01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A with compute time  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5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20 ms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B with compute time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10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30 ms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C with compute time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10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40 ms</a:t>
            </a:r>
            <a:endParaRPr lang="en-CA" b="1" kern="0">
              <a:solidFill>
                <a:srgbClr val="C00000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1B0995BE-86A4-49D5-810E-2B2623ED0DBE}"/>
              </a:ext>
            </a:extLst>
          </p:cNvPr>
          <p:cNvGrpSpPr/>
          <p:nvPr/>
        </p:nvGrpSpPr>
        <p:grpSpPr>
          <a:xfrm>
            <a:off x="2021506" y="3953329"/>
            <a:ext cx="8183487" cy="1901825"/>
            <a:chOff x="1867293" y="3749933"/>
            <a:chExt cx="8183487" cy="102674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45098F50-825D-4FB0-B445-32E99DDEC1FB}"/>
                </a:ext>
              </a:extLst>
            </p:cNvPr>
            <p:cNvCxnSpPr>
              <a:cxnSpLocks/>
            </p:cNvCxnSpPr>
            <p:nvPr/>
          </p:nvCxnSpPr>
          <p:spPr>
            <a:xfrm>
              <a:off x="1879650" y="4771012"/>
              <a:ext cx="81711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5D8337A8-0714-4F43-910A-53E1B2186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344" y="3766408"/>
              <a:ext cx="0" cy="1010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AA262ADD-70C0-4637-A2D1-9D76B8D47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428" y="3749933"/>
              <a:ext cx="0" cy="1026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07818B8-FCCC-4992-8C49-16D53203A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7502" y="3749933"/>
              <a:ext cx="0" cy="1026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D4E27917-C7B2-47BF-9952-BD9A1ED7E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9577" y="3749933"/>
              <a:ext cx="0" cy="10219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EA70A907-E478-4A2C-99B8-014FEE602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1649" y="3766408"/>
              <a:ext cx="0" cy="1000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6E1A66A-8CBE-4A88-B535-EDB062AF2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5629" y="3754696"/>
              <a:ext cx="0" cy="1017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8AE3634-0D6D-4067-92D7-2EC57D0E50E2}"/>
                </a:ext>
              </a:extLst>
            </p:cNvPr>
            <p:cNvCxnSpPr>
              <a:cxnSpLocks/>
            </p:cNvCxnSpPr>
            <p:nvPr/>
          </p:nvCxnSpPr>
          <p:spPr>
            <a:xfrm>
              <a:off x="1867293" y="3761877"/>
              <a:ext cx="81834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351198DB-E7A3-486A-A0E7-A860DC6EB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7704" y="3762375"/>
              <a:ext cx="0" cy="10095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CEA9BA0-A79E-4762-AEE3-E754140D5CF3}"/>
              </a:ext>
            </a:extLst>
          </p:cNvPr>
          <p:cNvSpPr txBox="1"/>
          <p:nvPr/>
        </p:nvSpPr>
        <p:spPr>
          <a:xfrm>
            <a:off x="10009044" y="585669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120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7B2F9C7-006C-47B3-B4BD-D2AFBEE1FBBE}"/>
              </a:ext>
            </a:extLst>
          </p:cNvPr>
          <p:cNvSpPr/>
          <p:nvPr/>
        </p:nvSpPr>
        <p:spPr>
          <a:xfrm>
            <a:off x="3392495" y="41698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C1974471-2AF5-411B-8E8C-B001FF0C99D7}"/>
              </a:ext>
            </a:extLst>
          </p:cNvPr>
          <p:cNvSpPr/>
          <p:nvPr/>
        </p:nvSpPr>
        <p:spPr>
          <a:xfrm>
            <a:off x="4753619" y="41698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4D4736-7114-4F6F-AA62-6680D7A3D360}"/>
              </a:ext>
            </a:extLst>
          </p:cNvPr>
          <p:cNvSpPr/>
          <p:nvPr/>
        </p:nvSpPr>
        <p:spPr>
          <a:xfrm>
            <a:off x="6124584" y="41698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392E635-0E31-4164-9CC1-124E0BD6E210}"/>
              </a:ext>
            </a:extLst>
          </p:cNvPr>
          <p:cNvSpPr/>
          <p:nvPr/>
        </p:nvSpPr>
        <p:spPr>
          <a:xfrm>
            <a:off x="7473959" y="41698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CB25FC38-CA60-40EF-8C24-4142146A9661}"/>
              </a:ext>
            </a:extLst>
          </p:cNvPr>
          <p:cNvSpPr/>
          <p:nvPr/>
        </p:nvSpPr>
        <p:spPr>
          <a:xfrm>
            <a:off x="8842384" y="41698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917B580A-0DAA-4124-9BA7-4D4D74ABF80D}"/>
              </a:ext>
            </a:extLst>
          </p:cNvPr>
          <p:cNvSpPr/>
          <p:nvPr/>
        </p:nvSpPr>
        <p:spPr>
          <a:xfrm>
            <a:off x="4063684" y="4501029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C41EBC5-7E71-499F-A29E-564142EE3BE5}"/>
              </a:ext>
            </a:extLst>
          </p:cNvPr>
          <p:cNvSpPr/>
          <p:nvPr/>
        </p:nvSpPr>
        <p:spPr>
          <a:xfrm>
            <a:off x="6121084" y="4501029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9E1F5D8-F6AB-414B-A976-EE9975046AC1}"/>
              </a:ext>
            </a:extLst>
          </p:cNvPr>
          <p:cNvSpPr/>
          <p:nvPr/>
        </p:nvSpPr>
        <p:spPr>
          <a:xfrm>
            <a:off x="8156259" y="4501029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3F55B0F-F663-4613-B82B-477BF8DD371A}"/>
              </a:ext>
            </a:extLst>
          </p:cNvPr>
          <p:cNvSpPr/>
          <p:nvPr/>
        </p:nvSpPr>
        <p:spPr>
          <a:xfrm>
            <a:off x="4746000" y="4828629"/>
            <a:ext cx="6804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F29E794-34EE-4AB9-89CD-3FFDF789BFAA}"/>
              </a:ext>
            </a:extLst>
          </p:cNvPr>
          <p:cNvSpPr/>
          <p:nvPr/>
        </p:nvSpPr>
        <p:spPr>
          <a:xfrm>
            <a:off x="7472690" y="4828629"/>
            <a:ext cx="6804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4D9846E-7505-4D9F-8F58-5C7536C0D730}"/>
              </a:ext>
            </a:extLst>
          </p:cNvPr>
          <p:cNvSpPr/>
          <p:nvPr/>
        </p:nvSpPr>
        <p:spPr>
          <a:xfrm>
            <a:off x="2025657" y="5399550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58EFF8F-FDAE-49FE-8F14-FEB74E5CFFC0}"/>
              </a:ext>
            </a:extLst>
          </p:cNvPr>
          <p:cNvSpPr/>
          <p:nvPr/>
        </p:nvSpPr>
        <p:spPr>
          <a:xfrm>
            <a:off x="2369819" y="5397593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7D7734B1-1CB5-4C28-964C-8AF142BFDA7E}"/>
              </a:ext>
            </a:extLst>
          </p:cNvPr>
          <p:cNvSpPr/>
          <p:nvPr/>
        </p:nvSpPr>
        <p:spPr>
          <a:xfrm>
            <a:off x="3387733" y="5398554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908456D-34B6-4501-91E4-2933954F7F25}"/>
              </a:ext>
            </a:extLst>
          </p:cNvPr>
          <p:cNvSpPr/>
          <p:nvPr/>
        </p:nvSpPr>
        <p:spPr>
          <a:xfrm>
            <a:off x="3732536" y="5395662"/>
            <a:ext cx="3420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2F8310B-0ADB-4674-9817-C5DD0BAE578C}"/>
              </a:ext>
            </a:extLst>
          </p:cNvPr>
          <p:cNvSpPr/>
          <p:nvPr/>
        </p:nvSpPr>
        <p:spPr>
          <a:xfrm>
            <a:off x="4070034" y="5396379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49A246D-0AAE-483D-9938-193426B75213}"/>
              </a:ext>
            </a:extLst>
          </p:cNvPr>
          <p:cNvSpPr/>
          <p:nvPr/>
        </p:nvSpPr>
        <p:spPr>
          <a:xfrm>
            <a:off x="4738379" y="539664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DF537B8-B48A-4F14-8A9D-5D9E62C87A7E}"/>
              </a:ext>
            </a:extLst>
          </p:cNvPr>
          <p:cNvSpPr/>
          <p:nvPr/>
        </p:nvSpPr>
        <p:spPr>
          <a:xfrm>
            <a:off x="5088900" y="5392509"/>
            <a:ext cx="6804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5A4379B1-9647-4CE4-A258-BDFFDE666A8C}"/>
              </a:ext>
            </a:extLst>
          </p:cNvPr>
          <p:cNvSpPr/>
          <p:nvPr/>
        </p:nvSpPr>
        <p:spPr>
          <a:xfrm>
            <a:off x="6118234" y="53890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5BBA5C13-DA4F-4257-886F-715B6AA4BEFC}"/>
              </a:ext>
            </a:extLst>
          </p:cNvPr>
          <p:cNvSpPr/>
          <p:nvPr/>
        </p:nvSpPr>
        <p:spPr>
          <a:xfrm>
            <a:off x="6457634" y="5390029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1B8FEEB1-4548-4762-9C34-8EA98E1075D5}"/>
              </a:ext>
            </a:extLst>
          </p:cNvPr>
          <p:cNvSpPr/>
          <p:nvPr/>
        </p:nvSpPr>
        <p:spPr>
          <a:xfrm>
            <a:off x="7473959" y="53890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D3750FC4-A768-4DC2-A14A-56DD44A36815}"/>
              </a:ext>
            </a:extLst>
          </p:cNvPr>
          <p:cNvSpPr/>
          <p:nvPr/>
        </p:nvSpPr>
        <p:spPr>
          <a:xfrm>
            <a:off x="7809240" y="5387429"/>
            <a:ext cx="3420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686CBFDD-283D-42C2-B860-4A318C353763}"/>
              </a:ext>
            </a:extLst>
          </p:cNvPr>
          <p:cNvSpPr/>
          <p:nvPr/>
        </p:nvSpPr>
        <p:spPr>
          <a:xfrm>
            <a:off x="8156259" y="5390029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39EC4753-C257-458A-9909-63FB9D21A726}"/>
              </a:ext>
            </a:extLst>
          </p:cNvPr>
          <p:cNvSpPr/>
          <p:nvPr/>
        </p:nvSpPr>
        <p:spPr>
          <a:xfrm>
            <a:off x="8836034" y="53890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7E23AE63-5064-4488-A779-7B8DB3D3E300}"/>
              </a:ext>
            </a:extLst>
          </p:cNvPr>
          <p:cNvSpPr/>
          <p:nvPr/>
        </p:nvSpPr>
        <p:spPr>
          <a:xfrm>
            <a:off x="9174490" y="5387429"/>
            <a:ext cx="3420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3EE5850-81F2-4AAA-9120-86F159BB10B9}"/>
              </a:ext>
            </a:extLst>
          </p:cNvPr>
          <p:cNvSpPr/>
          <p:nvPr/>
        </p:nvSpPr>
        <p:spPr>
          <a:xfrm>
            <a:off x="2040900" y="4828629"/>
            <a:ext cx="6804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4E3DAD3-7ADF-4300-A597-0462179EA725}"/>
              </a:ext>
            </a:extLst>
          </p:cNvPr>
          <p:cNvSpPr txBox="1"/>
          <p:nvPr/>
        </p:nvSpPr>
        <p:spPr>
          <a:xfrm>
            <a:off x="1195613" y="533762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RMS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4635DF0-A634-4FF7-AFF5-A9E9A01180E5}"/>
              </a:ext>
            </a:extLst>
          </p:cNvPr>
          <p:cNvSpPr txBox="1"/>
          <p:nvPr/>
        </p:nvSpPr>
        <p:spPr>
          <a:xfrm>
            <a:off x="1348013" y="40930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CEC1A9F-4531-4BD7-98E1-8B71E4C27A11}"/>
              </a:ext>
            </a:extLst>
          </p:cNvPr>
          <p:cNvSpPr txBox="1"/>
          <p:nvPr/>
        </p:nvSpPr>
        <p:spPr>
          <a:xfrm>
            <a:off x="1348013" y="44105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E2BB1C4-FB8F-4E3D-B201-C3A267EB0E9F}"/>
              </a:ext>
            </a:extLst>
          </p:cNvPr>
          <p:cNvSpPr txBox="1"/>
          <p:nvPr/>
        </p:nvSpPr>
        <p:spPr>
          <a:xfrm>
            <a:off x="1335313" y="47534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C080B087-DFF9-4521-8DF5-EB881881D89D}"/>
                  </a:ext>
                </a:extLst>
              </p:cNvPr>
              <p:cNvSpPr/>
              <p:nvPr/>
            </p:nvSpPr>
            <p:spPr>
              <a:xfrm>
                <a:off x="8024048" y="3563649"/>
                <a:ext cx="2270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83.3%</m:t>
                    </m:r>
                  </m:oMath>
                </a14:m>
                <a:r>
                  <a:rPr lang="en-CA"/>
                  <a:t> CPU Utilization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080B087-DFF9-4521-8DF5-EB881881D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048" y="3563649"/>
                <a:ext cx="2270622" cy="369332"/>
              </a:xfrm>
              <a:prstGeom prst="rect">
                <a:avLst/>
              </a:prstGeom>
              <a:blipFill>
                <a:blip r:embed="rId2"/>
                <a:stretch>
                  <a:fillRect t="-10000" r="-2145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88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76215B-C9B3-4619-B48D-5983B979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68" y="638785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114DD9B-A4F9-4AEB-B49C-9C3D5C6E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FFA240-6A17-4FEA-9276-B4F43D68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19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467B2DB-B294-46A2-906E-DA443ECDCCAD}"/>
              </a:ext>
            </a:extLst>
          </p:cNvPr>
          <p:cNvSpPr/>
          <p:nvPr/>
        </p:nvSpPr>
        <p:spPr bwMode="auto">
          <a:xfrm>
            <a:off x="688464" y="1658872"/>
            <a:ext cx="7004050" cy="1277937"/>
          </a:xfrm>
          <a:prstGeom prst="rect">
            <a:avLst/>
          </a:prstGeom>
          <a:solidFill>
            <a:srgbClr val="FFCF01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A with compute time   </a:t>
            </a:r>
            <a:r>
              <a:rPr lang="en-CA" b="1" kern="0">
                <a:solidFill>
                  <a:srgbClr val="7030A0"/>
                </a:solidFill>
                <a:latin typeface="Arial" charset="0"/>
                <a:cs typeface="Arial"/>
              </a:rPr>
              <a:t>6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20 ms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B with compute time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10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30 ms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C with compute time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10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40 ms</a:t>
            </a:r>
            <a:endParaRPr lang="en-CA" b="1" ker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06AF7E8F-FC5A-4696-9DAD-1372E0E7DF27}"/>
                  </a:ext>
                </a:extLst>
              </p:cNvPr>
              <p:cNvSpPr txBox="1"/>
              <p:nvPr/>
            </p:nvSpPr>
            <p:spPr>
              <a:xfrm>
                <a:off x="7928311" y="1741175"/>
                <a:ext cx="3420103" cy="951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CA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=88.3% &gt;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77.97% </m:t>
                      </m:r>
                    </m:oMath>
                  </m:oMathPara>
                </a14:m>
                <a:endParaRPr lang="en-CA" sz="2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F7E8F-FC5A-4696-9DAD-1372E0E7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11" y="1741175"/>
                <a:ext cx="3420103" cy="95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E0390E-2980-45E2-AEA1-FF64A3BF346D}"/>
              </a:ext>
            </a:extLst>
          </p:cNvPr>
          <p:cNvSpPr txBox="1"/>
          <p:nvPr/>
        </p:nvSpPr>
        <p:spPr>
          <a:xfrm>
            <a:off x="11464374" y="1974912"/>
            <a:ext cx="48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>
                <a:sym typeface="Wingdings" panose="05000000000000000000" pitchFamily="2" charset="2"/>
              </a:rPr>
              <a:t></a:t>
            </a:r>
            <a:endParaRPr lang="en-CA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FE80FA-E966-4EAF-B2F3-832E3B41FA5C}"/>
              </a:ext>
            </a:extLst>
          </p:cNvPr>
          <p:cNvSpPr/>
          <p:nvPr/>
        </p:nvSpPr>
        <p:spPr>
          <a:xfrm>
            <a:off x="2389552" y="4008758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ED92611-2D13-4099-A670-036EAFCA76EF}"/>
              </a:ext>
            </a:extLst>
          </p:cNvPr>
          <p:cNvSpPr/>
          <p:nvPr/>
        </p:nvSpPr>
        <p:spPr>
          <a:xfrm>
            <a:off x="2383526" y="3677340"/>
            <a:ext cx="4068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4275A54-987A-4CB9-AAF5-1F918965452B}"/>
              </a:ext>
            </a:extLst>
          </p:cNvPr>
          <p:cNvSpPr txBox="1"/>
          <p:nvPr/>
        </p:nvSpPr>
        <p:spPr>
          <a:xfrm>
            <a:off x="2283919" y="534957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304AC48-305A-41DF-95F8-1CF8706484A8}"/>
              </a:ext>
            </a:extLst>
          </p:cNvPr>
          <p:cNvSpPr txBox="1"/>
          <p:nvPr/>
        </p:nvSpPr>
        <p:spPr>
          <a:xfrm>
            <a:off x="3573141" y="536192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936FD0-CAE4-45B6-AE0E-5F94AF7ED4B3}"/>
              </a:ext>
            </a:extLst>
          </p:cNvPr>
          <p:cNvSpPr txBox="1"/>
          <p:nvPr/>
        </p:nvSpPr>
        <p:spPr>
          <a:xfrm>
            <a:off x="4911790" y="535780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38BC99F-0B07-4ABD-8D81-60D1CE27F3F9}"/>
              </a:ext>
            </a:extLst>
          </p:cNvPr>
          <p:cNvSpPr txBox="1"/>
          <p:nvPr/>
        </p:nvSpPr>
        <p:spPr>
          <a:xfrm>
            <a:off x="6275152" y="535368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6C70D0-93B9-476B-A170-BA182198AC92}"/>
              </a:ext>
            </a:extLst>
          </p:cNvPr>
          <p:cNvSpPr txBox="1"/>
          <p:nvPr/>
        </p:nvSpPr>
        <p:spPr>
          <a:xfrm>
            <a:off x="7662069" y="534545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C84C7C3-832B-423E-8D38-B4DA5DC33FBE}"/>
              </a:ext>
            </a:extLst>
          </p:cNvPr>
          <p:cNvSpPr txBox="1"/>
          <p:nvPr/>
        </p:nvSpPr>
        <p:spPr>
          <a:xfrm>
            <a:off x="8995312" y="535368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2930769-33F5-4BA6-B981-18B05A126F6B}"/>
              </a:ext>
            </a:extLst>
          </p:cNvPr>
          <p:cNvSpPr/>
          <p:nvPr/>
        </p:nvSpPr>
        <p:spPr>
          <a:xfrm>
            <a:off x="3457303" y="4902177"/>
            <a:ext cx="279776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>
                <a:solidFill>
                  <a:schemeClr val="tx1"/>
                </a:solidFill>
              </a:rPr>
              <a:t>C1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BBD4480-4933-4824-9F1E-3F30BD818158}"/>
              </a:ext>
            </a:extLst>
          </p:cNvPr>
          <p:cNvGrpSpPr/>
          <p:nvPr/>
        </p:nvGrpSpPr>
        <p:grpSpPr>
          <a:xfrm>
            <a:off x="2369849" y="3459844"/>
            <a:ext cx="8183487" cy="1901825"/>
            <a:chOff x="1867293" y="3749933"/>
            <a:chExt cx="8183487" cy="102674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36A3284D-48DB-4B96-9E5A-17FD81F30252}"/>
                </a:ext>
              </a:extLst>
            </p:cNvPr>
            <p:cNvCxnSpPr>
              <a:cxnSpLocks/>
            </p:cNvCxnSpPr>
            <p:nvPr/>
          </p:nvCxnSpPr>
          <p:spPr>
            <a:xfrm>
              <a:off x="1879650" y="4771012"/>
              <a:ext cx="81711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31724CB-A9A2-45EB-8225-9B80B4DBC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344" y="3766408"/>
              <a:ext cx="0" cy="1010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66B3A155-211E-439E-9B42-DC3B9C546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428" y="3749933"/>
              <a:ext cx="0" cy="1026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8022311E-E3A6-45B2-9D34-964BAA6E02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7502" y="3749933"/>
              <a:ext cx="0" cy="1026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5AF9127E-CE40-49FD-8681-B7B99DDD0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9577" y="3749933"/>
              <a:ext cx="0" cy="10219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A75C36D-10AC-4533-9E83-8875154A6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1649" y="3766408"/>
              <a:ext cx="0" cy="1000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C9F2C7BF-0E00-4C1F-BF74-F3C83AE79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5629" y="3754696"/>
              <a:ext cx="0" cy="1017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F8FDEBA0-851C-404D-9751-B7BA2ED96BA9}"/>
                </a:ext>
              </a:extLst>
            </p:cNvPr>
            <p:cNvCxnSpPr>
              <a:cxnSpLocks/>
            </p:cNvCxnSpPr>
            <p:nvPr/>
          </p:nvCxnSpPr>
          <p:spPr>
            <a:xfrm>
              <a:off x="1867293" y="3761877"/>
              <a:ext cx="81834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8B14340B-DA74-4212-94DE-FD34A2322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7704" y="3762375"/>
              <a:ext cx="0" cy="10095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4017CB5-1B91-450D-95C5-3FBFF9505BE8}"/>
              </a:ext>
            </a:extLst>
          </p:cNvPr>
          <p:cNvSpPr txBox="1"/>
          <p:nvPr/>
        </p:nvSpPr>
        <p:spPr>
          <a:xfrm>
            <a:off x="10357387" y="536321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120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C911C20-92A2-4572-80A0-17298E331451}"/>
              </a:ext>
            </a:extLst>
          </p:cNvPr>
          <p:cNvSpPr/>
          <p:nvPr/>
        </p:nvSpPr>
        <p:spPr>
          <a:xfrm>
            <a:off x="3740838" y="3676344"/>
            <a:ext cx="4068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0ED2383-0D88-475C-B357-46C0C95372FB}"/>
              </a:ext>
            </a:extLst>
          </p:cNvPr>
          <p:cNvSpPr/>
          <p:nvPr/>
        </p:nvSpPr>
        <p:spPr>
          <a:xfrm>
            <a:off x="5101962" y="3676344"/>
            <a:ext cx="4068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CDE3A08-3889-4FC5-A3F2-2D6CD8284606}"/>
              </a:ext>
            </a:extLst>
          </p:cNvPr>
          <p:cNvSpPr/>
          <p:nvPr/>
        </p:nvSpPr>
        <p:spPr>
          <a:xfrm>
            <a:off x="6472927" y="3676344"/>
            <a:ext cx="4068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BA5E109-923A-4D1A-9EC4-95C34CC19137}"/>
              </a:ext>
            </a:extLst>
          </p:cNvPr>
          <p:cNvSpPr/>
          <p:nvPr/>
        </p:nvSpPr>
        <p:spPr>
          <a:xfrm>
            <a:off x="7822302" y="3676344"/>
            <a:ext cx="4068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F32DA32-F0C7-4118-92B5-F7EB6CBE55CA}"/>
              </a:ext>
            </a:extLst>
          </p:cNvPr>
          <p:cNvSpPr/>
          <p:nvPr/>
        </p:nvSpPr>
        <p:spPr>
          <a:xfrm>
            <a:off x="9190727" y="3676344"/>
            <a:ext cx="4068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8A2A9C8-A2B8-47E0-AADD-BB0474E0F2AA}"/>
              </a:ext>
            </a:extLst>
          </p:cNvPr>
          <p:cNvSpPr/>
          <p:nvPr/>
        </p:nvSpPr>
        <p:spPr>
          <a:xfrm>
            <a:off x="4412027" y="4007544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B0FF458-3550-4C39-B980-7F4B035F6F8E}"/>
              </a:ext>
            </a:extLst>
          </p:cNvPr>
          <p:cNvSpPr/>
          <p:nvPr/>
        </p:nvSpPr>
        <p:spPr>
          <a:xfrm>
            <a:off x="6469427" y="4007544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6CE84E0-B856-4FF7-849E-F7EA8936D396}"/>
              </a:ext>
            </a:extLst>
          </p:cNvPr>
          <p:cNvSpPr/>
          <p:nvPr/>
        </p:nvSpPr>
        <p:spPr>
          <a:xfrm>
            <a:off x="8504602" y="4007544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1C3ECFB-6226-45C4-BA6A-EF81562D5EFA}"/>
              </a:ext>
            </a:extLst>
          </p:cNvPr>
          <p:cNvSpPr/>
          <p:nvPr/>
        </p:nvSpPr>
        <p:spPr>
          <a:xfrm>
            <a:off x="5101963" y="4335144"/>
            <a:ext cx="6804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FC0DBD0-B100-4B37-BFFF-C01E14BDDDE5}"/>
              </a:ext>
            </a:extLst>
          </p:cNvPr>
          <p:cNvSpPr/>
          <p:nvPr/>
        </p:nvSpPr>
        <p:spPr>
          <a:xfrm>
            <a:off x="7821033" y="4335144"/>
            <a:ext cx="6804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524B8A3-7C4B-4AED-9855-E4C462AC0CC7}"/>
              </a:ext>
            </a:extLst>
          </p:cNvPr>
          <p:cNvSpPr/>
          <p:nvPr/>
        </p:nvSpPr>
        <p:spPr>
          <a:xfrm>
            <a:off x="2374000" y="4906065"/>
            <a:ext cx="4068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4871777-643F-4567-B30B-440870ED7A1B}"/>
              </a:ext>
            </a:extLst>
          </p:cNvPr>
          <p:cNvSpPr/>
          <p:nvPr/>
        </p:nvSpPr>
        <p:spPr>
          <a:xfrm>
            <a:off x="2786742" y="4904108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5C705AF-8C3A-4500-894A-948FEACDF5F3}"/>
              </a:ext>
            </a:extLst>
          </p:cNvPr>
          <p:cNvSpPr/>
          <p:nvPr/>
        </p:nvSpPr>
        <p:spPr>
          <a:xfrm>
            <a:off x="3736076" y="4905069"/>
            <a:ext cx="4068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20486AE-4F08-4FF6-8039-0451E3589EAC}"/>
              </a:ext>
            </a:extLst>
          </p:cNvPr>
          <p:cNvSpPr/>
          <p:nvPr/>
        </p:nvSpPr>
        <p:spPr>
          <a:xfrm>
            <a:off x="4150723" y="4902177"/>
            <a:ext cx="2667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97678AC0-189D-4D28-8B5F-EAE9A0400FCA}"/>
              </a:ext>
            </a:extLst>
          </p:cNvPr>
          <p:cNvSpPr/>
          <p:nvPr/>
        </p:nvSpPr>
        <p:spPr>
          <a:xfrm>
            <a:off x="4418377" y="4902894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54A3DF3E-FD84-4544-A000-3F405CBF01F8}"/>
              </a:ext>
            </a:extLst>
          </p:cNvPr>
          <p:cNvSpPr/>
          <p:nvPr/>
        </p:nvSpPr>
        <p:spPr>
          <a:xfrm>
            <a:off x="2389243" y="4335144"/>
            <a:ext cx="6804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99E8E8D-12FC-422F-8C9E-2E5296E6D0FE}"/>
              </a:ext>
            </a:extLst>
          </p:cNvPr>
          <p:cNvSpPr txBox="1"/>
          <p:nvPr/>
        </p:nvSpPr>
        <p:spPr>
          <a:xfrm>
            <a:off x="1543956" y="484414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RMS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9804A29-1F00-4E75-87B6-3164EFC301FB}"/>
              </a:ext>
            </a:extLst>
          </p:cNvPr>
          <p:cNvSpPr txBox="1"/>
          <p:nvPr/>
        </p:nvSpPr>
        <p:spPr>
          <a:xfrm>
            <a:off x="1696356" y="35995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5E3D90C-A7E8-47D7-BA34-F76F97C960EE}"/>
              </a:ext>
            </a:extLst>
          </p:cNvPr>
          <p:cNvSpPr txBox="1"/>
          <p:nvPr/>
        </p:nvSpPr>
        <p:spPr>
          <a:xfrm>
            <a:off x="1696356" y="39170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E3542C5-2487-4DA1-83EC-A205B5718511}"/>
              </a:ext>
            </a:extLst>
          </p:cNvPr>
          <p:cNvSpPr txBox="1"/>
          <p:nvPr/>
        </p:nvSpPr>
        <p:spPr>
          <a:xfrm>
            <a:off x="1683656" y="42599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8B2E690A-1DF3-48F5-9655-3BEADF12D7F0}"/>
              </a:ext>
            </a:extLst>
          </p:cNvPr>
          <p:cNvSpPr/>
          <p:nvPr/>
        </p:nvSpPr>
        <p:spPr>
          <a:xfrm>
            <a:off x="5100048" y="4708502"/>
            <a:ext cx="74295" cy="185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E379ED90-DB67-47E8-933E-4C866190D760}"/>
              </a:ext>
            </a:extLst>
          </p:cNvPr>
          <p:cNvSpPr/>
          <p:nvPr/>
        </p:nvSpPr>
        <p:spPr>
          <a:xfrm>
            <a:off x="5101962" y="4908244"/>
            <a:ext cx="4068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EC8744C-CB66-4AA7-AEF2-F8F7A95A6C09}"/>
              </a:ext>
            </a:extLst>
          </p:cNvPr>
          <p:cNvSpPr txBox="1"/>
          <p:nvPr/>
        </p:nvSpPr>
        <p:spPr>
          <a:xfrm>
            <a:off x="3434443" y="5099595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/>
              <a:t>4ms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EFF4458-534D-4219-BC2B-D8ECEA8FAC4B}"/>
              </a:ext>
            </a:extLst>
          </p:cNvPr>
          <p:cNvSpPr txBox="1"/>
          <p:nvPr/>
        </p:nvSpPr>
        <p:spPr>
          <a:xfrm>
            <a:off x="4105003" y="5099595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/>
              <a:t>4ms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B32ACAD6-10EB-416F-9D43-5B2D9254FDA9}"/>
              </a:ext>
            </a:extLst>
          </p:cNvPr>
          <p:cNvSpPr/>
          <p:nvPr/>
        </p:nvSpPr>
        <p:spPr>
          <a:xfrm>
            <a:off x="4983843" y="4637315"/>
            <a:ext cx="317500" cy="3048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C4ADF67-FC99-4B93-AA1B-DB61D9828F6E}"/>
              </a:ext>
            </a:extLst>
          </p:cNvPr>
          <p:cNvSpPr txBox="1"/>
          <p:nvPr/>
        </p:nvSpPr>
        <p:spPr>
          <a:xfrm>
            <a:off x="4497614" y="5722259"/>
            <a:ext cx="3974421" cy="4308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2200"/>
              <a:t>C1 missed its deadline by 2 ms </a:t>
            </a:r>
            <a:r>
              <a:rPr lang="en-CA" sz="2200">
                <a:sym typeface="Wingdings" panose="05000000000000000000" pitchFamily="2" charset="2"/>
              </a:rPr>
              <a:t>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11450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0" grpId="0" animBg="1"/>
      <p:bldP spid="61" grpId="0" animBg="1"/>
      <p:bldP spid="64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9EDE72-C854-4ADC-8457-E83E7941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Process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71F68F-536F-4486-842C-ED48FA9F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1607"/>
            <a:ext cx="10058400" cy="313932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CA"/>
              <a:t>All operating systems assign a </a:t>
            </a:r>
            <a:r>
              <a:rPr lang="en-CA" b="1">
                <a:solidFill>
                  <a:schemeClr val="accent2"/>
                </a:solidFill>
              </a:rPr>
              <a:t>numerical priority</a:t>
            </a:r>
            <a:r>
              <a:rPr lang="en-CA"/>
              <a:t> to each thread/process.</a:t>
            </a:r>
          </a:p>
          <a:p>
            <a:pPr>
              <a:spcAft>
                <a:spcPts val="1800"/>
              </a:spcAft>
            </a:pPr>
            <a:r>
              <a:rPr lang="en-CA"/>
              <a:t>This indicates the thread’s </a:t>
            </a:r>
            <a:r>
              <a:rPr lang="en-CA" b="1">
                <a:solidFill>
                  <a:schemeClr val="accent2"/>
                </a:solidFill>
              </a:rPr>
              <a:t>relative importance</a:t>
            </a:r>
            <a:r>
              <a:rPr lang="en-CA"/>
              <a:t>.  </a:t>
            </a:r>
            <a:r>
              <a:rPr lang="en-CA" b="1">
                <a:solidFill>
                  <a:schemeClr val="accent2"/>
                </a:solidFill>
              </a:rPr>
              <a:t>High priority </a:t>
            </a:r>
            <a:r>
              <a:rPr lang="en-CA"/>
              <a:t>threads are always scheduled to be run in </a:t>
            </a:r>
            <a:r>
              <a:rPr lang="en-CA" b="1">
                <a:solidFill>
                  <a:schemeClr val="accent2"/>
                </a:solidFill>
              </a:rPr>
              <a:t>preference</a:t>
            </a:r>
            <a:r>
              <a:rPr lang="en-CA"/>
              <a:t> to </a:t>
            </a:r>
            <a:r>
              <a:rPr lang="en-CA" b="1">
                <a:solidFill>
                  <a:schemeClr val="accent2"/>
                </a:solidFill>
              </a:rPr>
              <a:t>lower priority</a:t>
            </a:r>
            <a:r>
              <a:rPr lang="en-CA"/>
              <a:t> threads whenever they are not blocked.</a:t>
            </a:r>
          </a:p>
          <a:p>
            <a:pPr>
              <a:spcAft>
                <a:spcPts val="1800"/>
              </a:spcAft>
            </a:pPr>
            <a:r>
              <a:rPr lang="en-CA"/>
              <a:t>A high-priority process/thread should be able to </a:t>
            </a:r>
            <a:r>
              <a:rPr lang="en-CA" b="1">
                <a:solidFill>
                  <a:srgbClr val="C00000"/>
                </a:solidFill>
              </a:rPr>
              <a:t>pre-empt</a:t>
            </a:r>
            <a:r>
              <a:rPr lang="en-CA"/>
              <a:t> (i.e. displace) a low priority one.  That is, it even if a low priority thread has started, it can be interrupted by the high priority thread.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EF9D53-8A2F-4DCC-9048-000B017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E3727C-9534-4167-9A16-7284A1FC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08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755CA-858B-41AD-A717-EE558D47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Rate-Monotonic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AC5EA8-5FA4-4E56-B03C-9E407AE2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4C893E-8178-4F89-B272-F330229B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20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7875D2-6C6F-4422-BAD7-0EBC6E05D47E}"/>
              </a:ext>
            </a:extLst>
          </p:cNvPr>
          <p:cNvSpPr txBox="1"/>
          <p:nvPr/>
        </p:nvSpPr>
        <p:spPr>
          <a:xfrm>
            <a:off x="674914" y="1632857"/>
            <a:ext cx="110961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solidFill>
                  <a:schemeClr val="accent2"/>
                </a:solidFill>
              </a:rPr>
              <a:t>Rate-Monotonic Scheduling</a:t>
            </a:r>
            <a:r>
              <a:rPr lang="en-CA" sz="2400"/>
              <a:t>, Liu and Layland (1973), is a real-time operating system scheduling algorithm for </a:t>
            </a:r>
            <a:r>
              <a:rPr lang="en-CA" sz="2400" b="1">
                <a:solidFill>
                  <a:schemeClr val="accent2"/>
                </a:solidFill>
              </a:rPr>
              <a:t>pre-emptable periodic processes</a:t>
            </a:r>
            <a:r>
              <a:rPr lang="en-CA" sz="2400"/>
              <a:t> with </a:t>
            </a:r>
            <a:r>
              <a:rPr lang="en-CA" sz="2400" b="1">
                <a:solidFill>
                  <a:schemeClr val="accent2"/>
                </a:solidFill>
              </a:rPr>
              <a:t>static</a:t>
            </a:r>
            <a:r>
              <a:rPr lang="en-CA" sz="2400"/>
              <a:t> (fixed) priorities.</a:t>
            </a:r>
          </a:p>
          <a:p>
            <a:endParaRPr lang="en-CA" sz="2400"/>
          </a:p>
          <a:p>
            <a:r>
              <a:rPr lang="en-CA" sz="2400" b="1"/>
              <a:t>Assumes: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/>
              <a:t>Tasks are periodic and have hard deadlines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/>
              <a:t>Tasks are independent (i.e. none blocks for any other due to mutex)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/>
              <a:t>Each task is deterministic (we can calculate the exact worst-case compute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/>
              <a:t>Task swapping occurs in zero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/>
          </a:p>
          <a:p>
            <a:r>
              <a:rPr lang="en-CA" sz="2400" b="1"/>
              <a:t>Implementation:</a:t>
            </a:r>
            <a:endParaRPr lang="en-CA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/>
              <a:t>Sort tasks by  increasing deadline, assign decreasing priorities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/>
              <a:t>i.e. higher the rate, higher the priority (rate-monotic scheduling)</a:t>
            </a:r>
            <a:br>
              <a:rPr lang="en-CA" sz="2400"/>
            </a:b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9204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EAB93-30FF-4208-A372-FFEDACC5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95" y="547860"/>
            <a:ext cx="10058400" cy="778109"/>
          </a:xfrm>
        </p:spPr>
        <p:txBody>
          <a:bodyPr/>
          <a:lstStyle/>
          <a:p>
            <a:r>
              <a:rPr lang="en-CA"/>
              <a:t>Process/Thread Priorities (Windows)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2640EF-955F-40F0-BF58-74B63353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05A037-83B1-4F5A-BA3F-AD7CD020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21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40A4E8-AF79-4F6A-92C8-30855DCCC9C4}"/>
              </a:ext>
            </a:extLst>
          </p:cNvPr>
          <p:cNvSpPr txBox="1"/>
          <p:nvPr/>
        </p:nvSpPr>
        <p:spPr>
          <a:xfrm>
            <a:off x="725714" y="1669145"/>
            <a:ext cx="54836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/>
              <a:t>Priorities range from 1 to 31, determined by 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200"/>
              <a:t>Priority Class for the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200"/>
              <a:t>Priority Level for the thread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200"/>
          </a:p>
          <a:p>
            <a:endParaRPr lang="en-CA" sz="2200"/>
          </a:p>
          <a:p>
            <a:endParaRPr lang="en-CA" sz="2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DCA686E-11A7-485C-82E9-ACACB89026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130" y="2686275"/>
            <a:ext cx="4772025" cy="33432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BAB1021A-B1C9-474C-9E37-9FA45B066EB5}"/>
              </a:ext>
            </a:extLst>
          </p:cNvPr>
          <p:cNvSpPr/>
          <p:nvPr/>
        </p:nvSpPr>
        <p:spPr>
          <a:xfrm>
            <a:off x="711200" y="4455884"/>
            <a:ext cx="4020457" cy="26125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BA5D14-4E1A-44BE-824C-8CCC839922EB}"/>
              </a:ext>
            </a:extLst>
          </p:cNvPr>
          <p:cNvSpPr/>
          <p:nvPr/>
        </p:nvSpPr>
        <p:spPr>
          <a:xfrm>
            <a:off x="3802742" y="6008692"/>
            <a:ext cx="8752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/>
              <a:t>https://msdn.microsoft.com/en-us/library/windows/desktop/ms685100(v=vs.85).aspx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xmlns="" id="{8ADA2DD4-B8F8-483F-8B46-25374AB1E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77" y="4518877"/>
            <a:ext cx="628377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 SetThreadPriority( HANDLE hThread,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nPriority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BOOL SetPriorityClass( HANDLE hProcess, 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DWORD dwPriorityClass ); 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2B0DFC4-2C26-4CDF-BD18-13EE64C8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3" y="1587460"/>
            <a:ext cx="4895169" cy="24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67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1587CF-69D8-41B4-90C6-5779BBD7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Process/Thread Priorities (POSIX)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560C49-E060-411E-A8A4-ED82570A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01E19A-E21A-4B7D-9AB5-F7DC0DC3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22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3E06D7F-EA8D-4C5F-99EA-AC055AD1B8C8}"/>
              </a:ext>
            </a:extLst>
          </p:cNvPr>
          <p:cNvSpPr/>
          <p:nvPr/>
        </p:nvSpPr>
        <p:spPr>
          <a:xfrm>
            <a:off x="0" y="5841165"/>
            <a:ext cx="139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/>
              <a:t>https://developer.apple.com/library/content/documentation/Darwin/Conceptual/KernelProgramming/scheduler/scheduler.html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081ED44-A68F-4C91-B5DB-F86B42459C9F}"/>
              </a:ext>
            </a:extLst>
          </p:cNvPr>
          <p:cNvSpPr txBox="1"/>
          <p:nvPr/>
        </p:nvSpPr>
        <p:spPr>
          <a:xfrm>
            <a:off x="508000" y="1756229"/>
            <a:ext cx="9481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Process/thread priorities work differently depending on a </a:t>
            </a:r>
            <a:r>
              <a:rPr lang="en-CA" sz="2400" b="1">
                <a:solidFill>
                  <a:schemeClr val="accent2"/>
                </a:solidFill>
              </a:rPr>
              <a:t>schedule</a:t>
            </a:r>
            <a:r>
              <a:rPr lang="en-CA" sz="2400"/>
              <a:t> policy: </a:t>
            </a:r>
            <a:br>
              <a:rPr lang="en-CA" sz="2400"/>
            </a:br>
            <a:r>
              <a:rPr lang="en-CA" sz="2400"/>
              <a:t>	</a:t>
            </a:r>
            <a:r>
              <a:rPr lang="en-US" altLang="en-US" sz="2200">
                <a:solidFill>
                  <a:srgbClr val="666666"/>
                </a:solidFill>
                <a:latin typeface="Courier"/>
              </a:rPr>
              <a:t>SCHED_FIFO</a:t>
            </a:r>
            <a:r>
              <a:rPr lang="en-US" altLang="en-US" sz="220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en-US" sz="2200">
                <a:solidFill>
                  <a:srgbClr val="666666"/>
                </a:solidFill>
                <a:latin typeface="Courier"/>
              </a:rPr>
              <a:t>SCHED_RR</a:t>
            </a:r>
            <a:r>
              <a:rPr lang="en-US" altLang="en-US" sz="2200">
                <a:solidFill>
                  <a:srgbClr val="000000"/>
                </a:solidFill>
                <a:latin typeface="Lucida Grande"/>
              </a:rPr>
              <a:t>, or </a:t>
            </a:r>
            <a:r>
              <a:rPr lang="en-US" altLang="en-US" sz="2200">
                <a:solidFill>
                  <a:srgbClr val="666666"/>
                </a:solidFill>
                <a:latin typeface="Courier"/>
              </a:rPr>
              <a:t>SCHED_OTHER</a:t>
            </a:r>
            <a:r>
              <a:rPr lang="en-US" altLang="en-US" sz="2200"/>
              <a:t> </a:t>
            </a:r>
            <a:endParaRPr lang="en-US" altLang="en-US" sz="220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E744B851-E5B8-4674-92D6-A4B77841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446A04-9712-42C9-BC86-51A2A69D1A13}"/>
              </a:ext>
            </a:extLst>
          </p:cNvPr>
          <p:cNvSpPr txBox="1"/>
          <p:nvPr/>
        </p:nvSpPr>
        <p:spPr>
          <a:xfrm>
            <a:off x="464458" y="2823029"/>
            <a:ext cx="1149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By default, true priority value depends on a process’s </a:t>
            </a:r>
            <a:r>
              <a:rPr lang="en-CA" sz="2400">
                <a:solidFill>
                  <a:schemeClr val="accent2"/>
                </a:solidFill>
                <a:latin typeface="Consolas" panose="020B0609020204030204" pitchFamily="49" charset="0"/>
              </a:rPr>
              <a:t>nice</a:t>
            </a:r>
            <a:r>
              <a:rPr lang="en-CA" sz="2400"/>
              <a:t> value, and a thread’s assigned priority (</a:t>
            </a:r>
            <a:r>
              <a:rPr lang="en-US" altLang="en-US" sz="2400">
                <a:solidFill>
                  <a:srgbClr val="666666"/>
                </a:solidFill>
                <a:latin typeface="Courier"/>
              </a:rPr>
              <a:t>SCHED_OTHER</a:t>
            </a:r>
            <a:r>
              <a:rPr lang="en-US" altLang="en-US" sz="2400"/>
              <a:t>)</a:t>
            </a:r>
            <a:r>
              <a:rPr lang="en-CA" sz="2400"/>
              <a:t>.  </a:t>
            </a:r>
            <a:r>
              <a:rPr lang="en-US" altLang="en-US" sz="2400">
                <a:solidFill>
                  <a:srgbClr val="666666"/>
                </a:solidFill>
                <a:latin typeface="Courier"/>
              </a:rPr>
              <a:t>SCHED_FIFO</a:t>
            </a:r>
            <a:r>
              <a:rPr lang="en-US" altLang="en-US" sz="2400">
                <a:solidFill>
                  <a:srgbClr val="000000"/>
                </a:solidFill>
                <a:latin typeface="Lucida Grande"/>
              </a:rPr>
              <a:t> and </a:t>
            </a:r>
            <a:r>
              <a:rPr lang="en-US" altLang="en-US" sz="2400">
                <a:solidFill>
                  <a:srgbClr val="666666"/>
                </a:solidFill>
                <a:latin typeface="Courier"/>
              </a:rPr>
              <a:t>SCHED_RR </a:t>
            </a:r>
            <a:r>
              <a:rPr lang="en-CA" sz="2400"/>
              <a:t>ignore the nice value, allow direct setting of thread priorities, typically in range [1, 99]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2E4393-9C13-4DC6-921E-D11E0D1ED634}"/>
              </a:ext>
            </a:extLst>
          </p:cNvPr>
          <p:cNvSpPr/>
          <p:nvPr/>
        </p:nvSpPr>
        <p:spPr>
          <a:xfrm>
            <a:off x="842966" y="4826390"/>
            <a:ext cx="10189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pthread_setschedparam(pthread_t thread, int policy, struct sched_param *param);</a:t>
            </a:r>
          </a:p>
          <a:p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FFFD4BC-9DBA-47B2-B0D6-B0FDE0C55481}"/>
              </a:ext>
            </a:extLst>
          </p:cNvPr>
          <p:cNvSpPr/>
          <p:nvPr/>
        </p:nvSpPr>
        <p:spPr>
          <a:xfrm>
            <a:off x="812801" y="4107318"/>
            <a:ext cx="10290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>
                <a:latin typeface="Consolas" panose="020B0609020204030204" pitchFamily="49" charset="0"/>
              </a:rPr>
              <a:t/>
            </a:r>
            <a:br>
              <a:rPr lang="en-CA" b="1">
                <a:latin typeface="Consolas" panose="020B0609020204030204" pitchFamily="49" charset="0"/>
              </a:rPr>
            </a:br>
            <a:r>
              <a:rPr lang="en-CA">
                <a:latin typeface="Consolas" panose="020B0609020204030204" pitchFamily="49" charset="0"/>
              </a:rPr>
              <a:t>int setpriority(int </a:t>
            </a:r>
            <a:r>
              <a:rPr lang="en-CA" i="1">
                <a:latin typeface="Consolas" panose="020B0609020204030204" pitchFamily="49" charset="0"/>
              </a:rPr>
              <a:t>which</a:t>
            </a:r>
            <a:r>
              <a:rPr lang="en-CA" b="1">
                <a:latin typeface="Consolas" panose="020B0609020204030204" pitchFamily="49" charset="0"/>
              </a:rPr>
              <a:t>, id_t</a:t>
            </a:r>
            <a:r>
              <a:rPr lang="en-CA">
                <a:latin typeface="Consolas" panose="020B0609020204030204" pitchFamily="49" charset="0"/>
              </a:rPr>
              <a:t> </a:t>
            </a:r>
            <a:r>
              <a:rPr lang="en-CA" i="1">
                <a:latin typeface="Consolas" panose="020B0609020204030204" pitchFamily="49" charset="0"/>
              </a:rPr>
              <a:t>who</a:t>
            </a:r>
            <a:r>
              <a:rPr lang="en-CA" b="1">
                <a:latin typeface="Consolas" panose="020B0609020204030204" pitchFamily="49" charset="0"/>
              </a:rPr>
              <a:t>, int</a:t>
            </a:r>
            <a:r>
              <a:rPr lang="en-CA">
                <a:latin typeface="Consolas" panose="020B0609020204030204" pitchFamily="49" charset="0"/>
              </a:rPr>
              <a:t> </a:t>
            </a:r>
            <a:r>
              <a:rPr lang="en-CA" i="1">
                <a:latin typeface="Consolas" panose="020B0609020204030204" pitchFamily="49" charset="0"/>
              </a:rPr>
              <a:t>value</a:t>
            </a:r>
            <a:r>
              <a:rPr lang="en-CA" b="1">
                <a:latin typeface="Consolas" panose="020B0609020204030204" pitchFamily="49" charset="0"/>
              </a:rPr>
              <a:t>);  </a:t>
            </a:r>
            <a:r>
              <a:rPr lang="en-CA">
                <a:solidFill>
                  <a:schemeClr val="accent5"/>
                </a:solidFill>
                <a:latin typeface="Consolas" panose="020B0609020204030204" pitchFamily="49" charset="0"/>
              </a:rPr>
              <a:t>// modifies the “nice” value</a:t>
            </a:r>
            <a:r>
              <a:rPr lang="en-CA" b="1">
                <a:latin typeface="Consolas" panose="020B0609020204030204" pitchFamily="49" charset="0"/>
              </a:rPr>
              <a:t> </a:t>
            </a:r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556308B-0B88-4C59-AC2A-D8920BCA188A}"/>
              </a:ext>
            </a:extLst>
          </p:cNvPr>
          <p:cNvSpPr/>
          <p:nvPr/>
        </p:nvSpPr>
        <p:spPr>
          <a:xfrm>
            <a:off x="0" y="5523076"/>
            <a:ext cx="5168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https://linux.die.net/man/3/pthread_setschedparam</a:t>
            </a:r>
          </a:p>
        </p:txBody>
      </p:sp>
    </p:spTree>
    <p:extLst>
      <p:ext uri="{BB962C8B-B14F-4D97-AF65-F5344CB8AC3E}">
        <p14:creationId xmlns:p14="http://schemas.microsoft.com/office/powerpoint/2010/main" val="408292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6F801-4EDE-4EFA-AF5A-9F07ECF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286995"/>
            <a:ext cx="10058400" cy="778109"/>
          </a:xfrm>
        </p:spPr>
        <p:txBody>
          <a:bodyPr/>
          <a:lstStyle/>
          <a:p>
            <a:r>
              <a:rPr lang="en-CA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FEC816-E3BD-4AC6-BC9A-D474856B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85" y="1150159"/>
            <a:ext cx="10058400" cy="2831544"/>
          </a:xfrm>
        </p:spPr>
        <p:txBody>
          <a:bodyPr/>
          <a:lstStyle/>
          <a:p>
            <a:r>
              <a:rPr lang="en-CA"/>
              <a:t>This thread pre-emption can introduce an issue known as </a:t>
            </a:r>
            <a:r>
              <a:rPr lang="en-CA" b="1">
                <a:solidFill>
                  <a:schemeClr val="accent2"/>
                </a:solidFill>
              </a:rPr>
              <a:t>priority inversion</a:t>
            </a:r>
            <a:r>
              <a:rPr lang="en-CA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Imagine a </a:t>
            </a:r>
            <a:r>
              <a:rPr lang="en-CA" sz="2200" b="1">
                <a:solidFill>
                  <a:schemeClr val="accent2"/>
                </a:solidFill>
              </a:rPr>
              <a:t>low priority</a:t>
            </a:r>
            <a:r>
              <a:rPr lang="en-CA" sz="2200"/>
              <a:t> task that has acquired some non-sharable resource </a:t>
            </a:r>
            <a:br>
              <a:rPr lang="en-CA" sz="2200"/>
            </a:br>
            <a:r>
              <a:rPr lang="en-CA" sz="2200"/>
              <a:t>(i.e. has acquired a mutex lock)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A </a:t>
            </a:r>
            <a:r>
              <a:rPr lang="en-CA" sz="2200" b="1">
                <a:solidFill>
                  <a:srgbClr val="C00000"/>
                </a:solidFill>
              </a:rPr>
              <a:t>high priority </a:t>
            </a:r>
            <a:r>
              <a:rPr lang="en-CA" sz="2200"/>
              <a:t>task comes along and tries to wait for the resource to become free (it is blocked, and can’t steal the resource from the low-priority task)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A </a:t>
            </a:r>
            <a:r>
              <a:rPr lang="en-CA" sz="2200">
                <a:solidFill>
                  <a:srgbClr val="A45E00"/>
                </a:solidFill>
              </a:rPr>
              <a:t>medium priority</a:t>
            </a:r>
            <a:r>
              <a:rPr lang="en-CA" sz="2200"/>
              <a:t> task comes along and </a:t>
            </a:r>
            <a:r>
              <a:rPr lang="en-CA" sz="2200" b="1"/>
              <a:t>pre-empts</a:t>
            </a:r>
            <a:r>
              <a:rPr lang="en-CA" sz="2200"/>
              <a:t> the low priority task.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724365-DA09-4040-9A01-A46D6458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08E92C-C441-49AA-A075-22BAA5F9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2E72B7F-512C-4912-BBD5-CDD70D267530}"/>
              </a:ext>
            </a:extLst>
          </p:cNvPr>
          <p:cNvSpPr/>
          <p:nvPr/>
        </p:nvSpPr>
        <p:spPr>
          <a:xfrm>
            <a:off x="2657619" y="4216628"/>
            <a:ext cx="313037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6F3AA14-3E36-4227-8407-DA8BA3B222A7}"/>
              </a:ext>
            </a:extLst>
          </p:cNvPr>
          <p:cNvSpPr/>
          <p:nvPr/>
        </p:nvSpPr>
        <p:spPr>
          <a:xfrm>
            <a:off x="3402456" y="5491950"/>
            <a:ext cx="2714368" cy="420130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F2D64AA-3905-4A81-ACBE-2B268C6E0472}"/>
              </a:ext>
            </a:extLst>
          </p:cNvPr>
          <p:cNvSpPr/>
          <p:nvPr/>
        </p:nvSpPr>
        <p:spPr>
          <a:xfrm>
            <a:off x="4346374" y="4887155"/>
            <a:ext cx="3130379" cy="420130"/>
          </a:xfrm>
          <a:prstGeom prst="rect">
            <a:avLst/>
          </a:prstGeom>
          <a:solidFill>
            <a:srgbClr val="FF9900"/>
          </a:solidFill>
          <a:ln>
            <a:solidFill>
              <a:srgbClr val="A4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5999A3-73AD-4D30-8199-182E22C02321}"/>
              </a:ext>
            </a:extLst>
          </p:cNvPr>
          <p:cNvSpPr/>
          <p:nvPr/>
        </p:nvSpPr>
        <p:spPr>
          <a:xfrm>
            <a:off x="2945943" y="4126011"/>
            <a:ext cx="90616" cy="593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7A45086-4AE8-45EF-BF53-0E9C5A29D926}"/>
              </a:ext>
            </a:extLst>
          </p:cNvPr>
          <p:cNvSpPr/>
          <p:nvPr/>
        </p:nvSpPr>
        <p:spPr>
          <a:xfrm>
            <a:off x="3390443" y="4218860"/>
            <a:ext cx="241300" cy="420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49AFA1E-BCA1-43D2-B141-25B5C49D755F}"/>
              </a:ext>
            </a:extLst>
          </p:cNvPr>
          <p:cNvSpPr/>
          <p:nvPr/>
        </p:nvSpPr>
        <p:spPr>
          <a:xfrm>
            <a:off x="3604282" y="5496069"/>
            <a:ext cx="3847071" cy="420130"/>
          </a:xfrm>
          <a:prstGeom prst="rect">
            <a:avLst/>
          </a:prstGeom>
          <a:solidFill>
            <a:srgbClr val="FFB9B9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8BBD5D-01D9-4F1D-A25B-D6423DDF8D3D}"/>
              </a:ext>
            </a:extLst>
          </p:cNvPr>
          <p:cNvSpPr/>
          <p:nvPr/>
        </p:nvSpPr>
        <p:spPr>
          <a:xfrm>
            <a:off x="3600165" y="5409569"/>
            <a:ext cx="90616" cy="5931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7599755-F586-4A43-8E9C-B24144F8256B}"/>
              </a:ext>
            </a:extLst>
          </p:cNvPr>
          <p:cNvSpPr/>
          <p:nvPr/>
        </p:nvSpPr>
        <p:spPr>
          <a:xfrm>
            <a:off x="4338138" y="4216629"/>
            <a:ext cx="3138616" cy="420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F2D2457-603F-438A-BE54-CA9D3A2FB0A5}"/>
              </a:ext>
            </a:extLst>
          </p:cNvPr>
          <p:cNvSpPr txBox="1"/>
          <p:nvPr/>
        </p:nvSpPr>
        <p:spPr>
          <a:xfrm>
            <a:off x="2323643" y="3697987"/>
            <a:ext cx="589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mutex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FC8426A-4381-4AFB-AB8E-B5817DA13899}"/>
              </a:ext>
            </a:extLst>
          </p:cNvPr>
          <p:cNvCxnSpPr>
            <a:cxnSpLocks/>
          </p:cNvCxnSpPr>
          <p:nvPr/>
        </p:nvCxnSpPr>
        <p:spPr>
          <a:xfrm>
            <a:off x="2749093" y="3932937"/>
            <a:ext cx="152400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7D204F1-21CD-4D83-B793-79F9048E5FFF}"/>
              </a:ext>
            </a:extLst>
          </p:cNvPr>
          <p:cNvSpPr txBox="1"/>
          <p:nvPr/>
        </p:nvSpPr>
        <p:spPr>
          <a:xfrm>
            <a:off x="2628443" y="4936237"/>
            <a:ext cx="78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pre-empt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A6751D8-F1CF-4556-9F4D-175526774B3C}"/>
              </a:ext>
            </a:extLst>
          </p:cNvPr>
          <p:cNvCxnSpPr>
            <a:cxnSpLocks/>
          </p:cNvCxnSpPr>
          <p:nvPr/>
        </p:nvCxnSpPr>
        <p:spPr>
          <a:xfrm>
            <a:off x="3409493" y="4694937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D3C9A96-CE16-436B-A88A-CAE06AADB676}"/>
              </a:ext>
            </a:extLst>
          </p:cNvPr>
          <p:cNvSpPr txBox="1"/>
          <p:nvPr/>
        </p:nvSpPr>
        <p:spPr>
          <a:xfrm>
            <a:off x="3608460" y="5983987"/>
            <a:ext cx="46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wait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0FF93784-0747-4B21-8627-34BFC6AE3EC3}"/>
              </a:ext>
            </a:extLst>
          </p:cNvPr>
          <p:cNvCxnSpPr>
            <a:cxnSpLocks/>
          </p:cNvCxnSpPr>
          <p:nvPr/>
        </p:nvCxnSpPr>
        <p:spPr>
          <a:xfrm flipV="1">
            <a:off x="3619043" y="4720337"/>
            <a:ext cx="0" cy="64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CC81724-A24A-4B98-9EB7-5BC54178AEFA}"/>
              </a:ext>
            </a:extLst>
          </p:cNvPr>
          <p:cNvCxnSpPr>
            <a:cxnSpLocks/>
          </p:cNvCxnSpPr>
          <p:nvPr/>
        </p:nvCxnSpPr>
        <p:spPr>
          <a:xfrm>
            <a:off x="4349293" y="4669537"/>
            <a:ext cx="0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ED961E1-077C-4B7B-BE6F-089A2762B9A7}"/>
              </a:ext>
            </a:extLst>
          </p:cNvPr>
          <p:cNvSpPr txBox="1"/>
          <p:nvPr/>
        </p:nvSpPr>
        <p:spPr>
          <a:xfrm>
            <a:off x="4323893" y="4625087"/>
            <a:ext cx="78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pre-empt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19E0673-4248-4B0F-AA01-28026682790B}"/>
              </a:ext>
            </a:extLst>
          </p:cNvPr>
          <p:cNvSpPr/>
          <p:nvPr/>
        </p:nvSpPr>
        <p:spPr>
          <a:xfrm>
            <a:off x="860870" y="4198778"/>
            <a:ext cx="1352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>
                <a:solidFill>
                  <a:schemeClr val="accent2"/>
                </a:solidFill>
              </a:rPr>
              <a:t>low priority</a:t>
            </a:r>
            <a:r>
              <a:rPr lang="en-CA"/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85B145C-5FE4-43EC-A58B-39E6CCE9383F}"/>
              </a:ext>
            </a:extLst>
          </p:cNvPr>
          <p:cNvSpPr/>
          <p:nvPr/>
        </p:nvSpPr>
        <p:spPr>
          <a:xfrm>
            <a:off x="854901" y="5541546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C00000"/>
                </a:solidFill>
              </a:rPr>
              <a:t>high priority </a:t>
            </a:r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12E404B-E791-4E50-892E-937C91C9282F}"/>
              </a:ext>
            </a:extLst>
          </p:cNvPr>
          <p:cNvSpPr/>
          <p:nvPr/>
        </p:nvSpPr>
        <p:spPr>
          <a:xfrm>
            <a:off x="845732" y="487428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solidFill>
                  <a:srgbClr val="A45E00"/>
                </a:solidFill>
              </a:rPr>
              <a:t>med priority</a:t>
            </a:r>
            <a:r>
              <a:rPr lang="en-CA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DF8EA34-0CAE-4AC3-B445-6E74B3D14650}"/>
              </a:ext>
            </a:extLst>
          </p:cNvPr>
          <p:cNvSpPr txBox="1"/>
          <p:nvPr/>
        </p:nvSpPr>
        <p:spPr>
          <a:xfrm>
            <a:off x="8037155" y="4532413"/>
            <a:ext cx="36383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/>
              <a:t>Medium priority task is </a:t>
            </a:r>
            <a:r>
              <a:rPr lang="en-CA" b="1" i="1"/>
              <a:t>indirectly blocking</a:t>
            </a:r>
            <a:r>
              <a:rPr lang="en-CA"/>
              <a:t> execution of higher priority, even though their actions are independent (no shared resources)</a:t>
            </a:r>
          </a:p>
        </p:txBody>
      </p:sp>
    </p:spTree>
    <p:extLst>
      <p:ext uri="{BB962C8B-B14F-4D97-AF65-F5344CB8AC3E}">
        <p14:creationId xmlns:p14="http://schemas.microsoft.com/office/powerpoint/2010/main" val="23758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BEDF9-8BB4-4C44-A6B3-97A345F2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42" y="353126"/>
            <a:ext cx="10058400" cy="778109"/>
          </a:xfrm>
        </p:spPr>
        <p:txBody>
          <a:bodyPr/>
          <a:lstStyle/>
          <a:p>
            <a:r>
              <a:rPr lang="en-CA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2DA935-61D3-4A08-8E33-9E4D5713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1432077"/>
            <a:ext cx="10410613" cy="2693045"/>
          </a:xfrm>
        </p:spPr>
        <p:txBody>
          <a:bodyPr/>
          <a:lstStyle/>
          <a:p>
            <a:pPr marL="457200" indent="-457200">
              <a:spcBef>
                <a:spcPts val="1200"/>
              </a:spcBef>
            </a:pPr>
            <a:r>
              <a:rPr lang="en-CA" b="1"/>
              <a:t>Priority inversion:</a:t>
            </a:r>
            <a:r>
              <a:rPr lang="en-CA"/>
              <a:t> </a:t>
            </a:r>
            <a:r>
              <a:rPr lang="en-CA" sz="2200"/>
              <a:t>when a lower-priority </a:t>
            </a:r>
            <a:r>
              <a:rPr lang="en-CA" sz="2200" b="1">
                <a:solidFill>
                  <a:schemeClr val="accent2"/>
                </a:solidFill>
              </a:rPr>
              <a:t>indirectly pre-empts </a:t>
            </a:r>
            <a:r>
              <a:rPr lang="en-CA" sz="2200"/>
              <a:t>a higher-priority task even though they are </a:t>
            </a:r>
            <a:r>
              <a:rPr lang="en-CA" sz="2200" b="1">
                <a:solidFill>
                  <a:schemeClr val="accent2"/>
                </a:solidFill>
              </a:rPr>
              <a:t>independent</a:t>
            </a:r>
            <a:r>
              <a:rPr lang="en-CA" sz="2200"/>
              <a:t> (no shared resources).</a:t>
            </a:r>
          </a:p>
          <a:p>
            <a:pPr marL="457200" indent="-457200">
              <a:spcBef>
                <a:spcPts val="1200"/>
              </a:spcBef>
            </a:pPr>
            <a:r>
              <a:rPr lang="en-CA" sz="2200"/>
              <a:t>Usually harmless, only serving to delay higher-priority task.</a:t>
            </a:r>
          </a:p>
          <a:p>
            <a:pPr marL="457200" indent="-457200">
              <a:spcBef>
                <a:spcPts val="1200"/>
              </a:spcBef>
            </a:pPr>
            <a:r>
              <a:rPr lang="en-CA" sz="2200"/>
              <a:t>Lead to problems with the Mars Pathfinder Mission in 1997:</a:t>
            </a:r>
          </a:p>
          <a:p>
            <a:pPr marL="841248" lvl="1" indent="-457200"/>
            <a:r>
              <a:rPr lang="en-CA" sz="2200"/>
              <a:t>Higher priority process could never finish on time, triggered a </a:t>
            </a:r>
            <a:r>
              <a:rPr lang="en-CA" sz="2200" b="1"/>
              <a:t>watchdog timer</a:t>
            </a:r>
            <a:r>
              <a:rPr lang="en-CA" sz="2200"/>
              <a:t> on the lander to reset the system multiple times, jeopardizing the mission.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97F1AC-8961-42B1-9E1C-1969D09C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D2FD49-F8C1-4C27-BFA9-53DCE52F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pic>
        <p:nvPicPr>
          <p:cNvPr id="6" name="Picture 8" descr="https://upload.wikimedia.org/wikipedia/commons/thumb/4/4d/Pan_segment1.gif/1280px-Pan_segment1.gif">
            <a:extLst>
              <a:ext uri="{FF2B5EF4-FFF2-40B4-BE49-F238E27FC236}">
                <a16:creationId xmlns:a16="http://schemas.microsoft.com/office/drawing/2014/main" xmlns="" id="{66D48534-8C24-482C-965F-7D026963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66" y="4290282"/>
            <a:ext cx="3542241" cy="190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8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0527B-A140-45FD-99FE-2A5B7BAA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94C4D0-7591-479F-BBAD-49D55FFB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015936"/>
          </a:xfrm>
        </p:spPr>
        <p:txBody>
          <a:bodyPr/>
          <a:lstStyle/>
          <a:p>
            <a:r>
              <a:rPr lang="en-CA"/>
              <a:t>The most common solution to priority inversion is </a:t>
            </a:r>
            <a:r>
              <a:rPr lang="en-CA" b="1">
                <a:solidFill>
                  <a:schemeClr val="accent2"/>
                </a:solidFill>
              </a:rPr>
              <a:t>priority inheritance</a:t>
            </a:r>
            <a:r>
              <a:rPr lang="en-CA"/>
              <a:t>: when a lower-priority task blocks a higher priority task due to a shared resource, the priority of the lower task is </a:t>
            </a:r>
            <a:r>
              <a:rPr lang="en-CA" b="1">
                <a:solidFill>
                  <a:schemeClr val="accent2"/>
                </a:solidFill>
              </a:rPr>
              <a:t>temporarily raised </a:t>
            </a:r>
            <a:r>
              <a:rPr lang="en-CA"/>
              <a:t>by the OS to that of the waiting task.  When the resource is released, the priority is returned.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956C9CB-99F3-49AA-A1B1-A111472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AB64A3-0843-469C-934D-711E2ABF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4071820-B059-4419-A6B0-AC811A9FF6F9}"/>
              </a:ext>
            </a:extLst>
          </p:cNvPr>
          <p:cNvSpPr/>
          <p:nvPr/>
        </p:nvSpPr>
        <p:spPr>
          <a:xfrm>
            <a:off x="3597419" y="4032192"/>
            <a:ext cx="313037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A38BB7E-1417-43FA-84EC-060B0FC31584}"/>
              </a:ext>
            </a:extLst>
          </p:cNvPr>
          <p:cNvSpPr/>
          <p:nvPr/>
        </p:nvSpPr>
        <p:spPr>
          <a:xfrm>
            <a:off x="4342256" y="5307514"/>
            <a:ext cx="2714368" cy="420130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687E840-5139-42B1-BCC6-EC0D6990D86F}"/>
              </a:ext>
            </a:extLst>
          </p:cNvPr>
          <p:cNvSpPr/>
          <p:nvPr/>
        </p:nvSpPr>
        <p:spPr>
          <a:xfrm>
            <a:off x="3885743" y="3941575"/>
            <a:ext cx="90616" cy="593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DF066BC-12C5-4B77-BF3C-BBAF0E0E929C}"/>
              </a:ext>
            </a:extLst>
          </p:cNvPr>
          <p:cNvSpPr/>
          <p:nvPr/>
        </p:nvSpPr>
        <p:spPr>
          <a:xfrm>
            <a:off x="4330243" y="4034424"/>
            <a:ext cx="241300" cy="420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8DC434-2276-45B0-8ACC-C52465C142F3}"/>
              </a:ext>
            </a:extLst>
          </p:cNvPr>
          <p:cNvSpPr/>
          <p:nvPr/>
        </p:nvSpPr>
        <p:spPr>
          <a:xfrm>
            <a:off x="4544083" y="5311633"/>
            <a:ext cx="3622018" cy="420130"/>
          </a:xfrm>
          <a:prstGeom prst="rect">
            <a:avLst/>
          </a:prstGeom>
          <a:solidFill>
            <a:srgbClr val="FFB9B9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77531A8-FE83-4933-9C31-0C5F77EEA457}"/>
              </a:ext>
            </a:extLst>
          </p:cNvPr>
          <p:cNvSpPr/>
          <p:nvPr/>
        </p:nvSpPr>
        <p:spPr>
          <a:xfrm>
            <a:off x="4539965" y="5225133"/>
            <a:ext cx="90616" cy="5931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92C6B71-CCC2-4E0B-A02B-FDCA78CA064E}"/>
              </a:ext>
            </a:extLst>
          </p:cNvPr>
          <p:cNvSpPr/>
          <p:nvPr/>
        </p:nvSpPr>
        <p:spPr>
          <a:xfrm>
            <a:off x="5277938" y="4032193"/>
            <a:ext cx="4526462" cy="420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8FC3512-392A-4B45-A256-59B3BF2D3E27}"/>
              </a:ext>
            </a:extLst>
          </p:cNvPr>
          <p:cNvSpPr txBox="1"/>
          <p:nvPr/>
        </p:nvSpPr>
        <p:spPr>
          <a:xfrm>
            <a:off x="3263443" y="3513551"/>
            <a:ext cx="589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mutex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5F63B05-A09D-4B4F-B773-76F9CD4CD2C0}"/>
              </a:ext>
            </a:extLst>
          </p:cNvPr>
          <p:cNvCxnSpPr>
            <a:cxnSpLocks/>
          </p:cNvCxnSpPr>
          <p:nvPr/>
        </p:nvCxnSpPr>
        <p:spPr>
          <a:xfrm>
            <a:off x="3688893" y="3748501"/>
            <a:ext cx="152400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D351B9D-2513-4E18-BE60-1E215528979D}"/>
              </a:ext>
            </a:extLst>
          </p:cNvPr>
          <p:cNvSpPr/>
          <p:nvPr/>
        </p:nvSpPr>
        <p:spPr>
          <a:xfrm>
            <a:off x="5336974" y="4677319"/>
            <a:ext cx="3553026" cy="420130"/>
          </a:xfrm>
          <a:prstGeom prst="rect">
            <a:avLst/>
          </a:prstGeom>
          <a:solidFill>
            <a:srgbClr val="FFCC99"/>
          </a:solidFill>
          <a:ln>
            <a:solidFill>
              <a:srgbClr val="A4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CA24070-83F0-413E-88DE-5AEEC3BE7F3F}"/>
              </a:ext>
            </a:extLst>
          </p:cNvPr>
          <p:cNvSpPr txBox="1"/>
          <p:nvPr/>
        </p:nvSpPr>
        <p:spPr>
          <a:xfrm>
            <a:off x="3568243" y="4751801"/>
            <a:ext cx="78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pre-empt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17F25DA-6F23-4377-992B-256F6D82A5D3}"/>
              </a:ext>
            </a:extLst>
          </p:cNvPr>
          <p:cNvCxnSpPr>
            <a:cxnSpLocks/>
          </p:cNvCxnSpPr>
          <p:nvPr/>
        </p:nvCxnSpPr>
        <p:spPr>
          <a:xfrm>
            <a:off x="4349293" y="4510501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BC43C98-D7F8-4F10-B6FF-78A45086BD18}"/>
              </a:ext>
            </a:extLst>
          </p:cNvPr>
          <p:cNvSpPr txBox="1"/>
          <p:nvPr/>
        </p:nvSpPr>
        <p:spPr>
          <a:xfrm>
            <a:off x="4548260" y="5799551"/>
            <a:ext cx="46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wait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3356703-0EB3-4063-8902-305DC178C8F3}"/>
              </a:ext>
            </a:extLst>
          </p:cNvPr>
          <p:cNvCxnSpPr>
            <a:cxnSpLocks/>
          </p:cNvCxnSpPr>
          <p:nvPr/>
        </p:nvCxnSpPr>
        <p:spPr>
          <a:xfrm flipV="1">
            <a:off x="4558843" y="4535901"/>
            <a:ext cx="0" cy="64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A083424-C84B-45BA-9DD9-A5B33B40FFDC}"/>
              </a:ext>
            </a:extLst>
          </p:cNvPr>
          <p:cNvCxnSpPr>
            <a:cxnSpLocks/>
          </p:cNvCxnSpPr>
          <p:nvPr/>
        </p:nvCxnSpPr>
        <p:spPr>
          <a:xfrm flipV="1">
            <a:off x="8163526" y="5134747"/>
            <a:ext cx="0" cy="12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E27320F-5C93-478C-96A6-30DC6758A9D6}"/>
              </a:ext>
            </a:extLst>
          </p:cNvPr>
          <p:cNvSpPr/>
          <p:nvPr/>
        </p:nvSpPr>
        <p:spPr>
          <a:xfrm>
            <a:off x="1800670" y="4014342"/>
            <a:ext cx="1352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>
                <a:solidFill>
                  <a:schemeClr val="accent2"/>
                </a:solidFill>
              </a:rPr>
              <a:t>low priority</a:t>
            </a:r>
            <a:r>
              <a:rPr lang="en-CA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A859BC7-D318-44CB-9C3C-C2C496905E18}"/>
              </a:ext>
            </a:extLst>
          </p:cNvPr>
          <p:cNvSpPr/>
          <p:nvPr/>
        </p:nvSpPr>
        <p:spPr>
          <a:xfrm>
            <a:off x="1794701" y="5357110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C00000"/>
                </a:solidFill>
              </a:rPr>
              <a:t>high priority </a:t>
            </a:r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A12F83D-A5DF-4CF1-A980-D264C300AD41}"/>
              </a:ext>
            </a:extLst>
          </p:cNvPr>
          <p:cNvSpPr/>
          <p:nvPr/>
        </p:nvSpPr>
        <p:spPr>
          <a:xfrm>
            <a:off x="1785532" y="468984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solidFill>
                  <a:srgbClr val="A45E00"/>
                </a:solidFill>
              </a:rPr>
              <a:t>med priority</a:t>
            </a:r>
            <a:r>
              <a:rPr lang="en-CA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C4D6325-6BAD-4A12-AC57-BDAD2E4C16A3}"/>
              </a:ext>
            </a:extLst>
          </p:cNvPr>
          <p:cNvSpPr/>
          <p:nvPr/>
        </p:nvSpPr>
        <p:spPr>
          <a:xfrm>
            <a:off x="4570856" y="4037514"/>
            <a:ext cx="2714368" cy="420130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B0DEC16-1A80-438C-B6C1-51A2C0E94C45}"/>
              </a:ext>
            </a:extLst>
          </p:cNvPr>
          <p:cNvSpPr/>
          <p:nvPr/>
        </p:nvSpPr>
        <p:spPr>
          <a:xfrm>
            <a:off x="7230076" y="3941574"/>
            <a:ext cx="90616" cy="593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AB8A7A0-F756-47E3-B038-3201B0EDB3B7}"/>
              </a:ext>
            </a:extLst>
          </p:cNvPr>
          <p:cNvSpPr txBox="1"/>
          <p:nvPr/>
        </p:nvSpPr>
        <p:spPr>
          <a:xfrm>
            <a:off x="6743242" y="3674417"/>
            <a:ext cx="69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/>
              <a:t>unlock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467543C-CF90-4A48-B698-681202BD8D03}"/>
              </a:ext>
            </a:extLst>
          </p:cNvPr>
          <p:cNvSpPr/>
          <p:nvPr/>
        </p:nvSpPr>
        <p:spPr>
          <a:xfrm>
            <a:off x="7230076" y="5245438"/>
            <a:ext cx="90616" cy="593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CF9CC74A-4E5F-44E1-B24D-F6F884B544D9}"/>
              </a:ext>
            </a:extLst>
          </p:cNvPr>
          <p:cNvCxnSpPr>
            <a:cxnSpLocks/>
          </p:cNvCxnSpPr>
          <p:nvPr/>
        </p:nvCxnSpPr>
        <p:spPr>
          <a:xfrm>
            <a:off x="7270293" y="4594997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78BED940-0CDB-48AB-9B6F-A6D1980969B3}"/>
              </a:ext>
            </a:extLst>
          </p:cNvPr>
          <p:cNvSpPr/>
          <p:nvPr/>
        </p:nvSpPr>
        <p:spPr>
          <a:xfrm>
            <a:off x="7337340" y="5309631"/>
            <a:ext cx="822410" cy="420130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56E2A35-41E3-473A-93E8-0B92AA5EEEC9}"/>
              </a:ext>
            </a:extLst>
          </p:cNvPr>
          <p:cNvSpPr/>
          <p:nvPr/>
        </p:nvSpPr>
        <p:spPr>
          <a:xfrm>
            <a:off x="8162725" y="4677319"/>
            <a:ext cx="905076" cy="420130"/>
          </a:xfrm>
          <a:prstGeom prst="rect">
            <a:avLst/>
          </a:prstGeom>
          <a:solidFill>
            <a:srgbClr val="FF9900"/>
          </a:solidFill>
          <a:ln>
            <a:solidFill>
              <a:srgbClr val="A4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B7D0559-BCE7-4A3D-A5AE-790D60D6417D}"/>
              </a:ext>
            </a:extLst>
          </p:cNvPr>
          <p:cNvCxnSpPr>
            <a:cxnSpLocks/>
          </p:cNvCxnSpPr>
          <p:nvPr/>
        </p:nvCxnSpPr>
        <p:spPr>
          <a:xfrm flipV="1">
            <a:off x="9065226" y="4512447"/>
            <a:ext cx="0" cy="12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BA1582C-792B-4C69-A359-B21F1127CD6E}"/>
              </a:ext>
            </a:extLst>
          </p:cNvPr>
          <p:cNvSpPr/>
          <p:nvPr/>
        </p:nvSpPr>
        <p:spPr>
          <a:xfrm>
            <a:off x="9058419" y="4032192"/>
            <a:ext cx="860281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333F39C-1D54-4DC3-B1BE-EE47BC8A66D3}"/>
              </a:ext>
            </a:extLst>
          </p:cNvPr>
          <p:cNvSpPr txBox="1"/>
          <p:nvPr/>
        </p:nvSpPr>
        <p:spPr>
          <a:xfrm>
            <a:off x="4511475" y="4640591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raise</a:t>
            </a:r>
            <a:br>
              <a:rPr lang="en-CA" sz="1200" b="1"/>
            </a:br>
            <a:r>
              <a:rPr lang="en-CA" sz="1200" b="1"/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199066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BE8BB3-309E-4D17-BD61-24D4B50A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27038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4E1433-8875-4150-B5DC-6F9238E47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80819"/>
            <a:ext cx="10058400" cy="830997"/>
          </a:xfrm>
        </p:spPr>
        <p:txBody>
          <a:bodyPr/>
          <a:lstStyle/>
          <a:p>
            <a:r>
              <a:rPr lang="en-CA"/>
              <a:t>Many real-time systems can be broken-down into a set of </a:t>
            </a:r>
            <a:r>
              <a:rPr lang="en-CA" b="1">
                <a:solidFill>
                  <a:schemeClr val="accent2"/>
                </a:solidFill>
              </a:rPr>
              <a:t>regularly scheduled </a:t>
            </a:r>
            <a:r>
              <a:rPr lang="en-CA"/>
              <a:t>tasks, each with either </a:t>
            </a:r>
            <a:r>
              <a:rPr lang="en-CA" b="1">
                <a:solidFill>
                  <a:schemeClr val="accent2"/>
                </a:solidFill>
              </a:rPr>
              <a:t>fixed</a:t>
            </a:r>
            <a:r>
              <a:rPr lang="en-CA"/>
              <a:t> or </a:t>
            </a:r>
            <a:r>
              <a:rPr lang="en-CA" b="1">
                <a:solidFill>
                  <a:schemeClr val="accent2"/>
                </a:solidFill>
              </a:rPr>
              <a:t>bounded</a:t>
            </a:r>
            <a:r>
              <a:rPr lang="en-CA"/>
              <a:t> worst-case </a:t>
            </a:r>
            <a:r>
              <a:rPr lang="en-CA" b="1">
                <a:solidFill>
                  <a:schemeClr val="accent2"/>
                </a:solidFill>
              </a:rPr>
              <a:t>compute times</a:t>
            </a:r>
            <a:r>
              <a:rPr lang="en-CA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4D60E5-051A-4B76-A87F-64B03ECA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EDD83C-BA60-4431-90F7-45572D5E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C38366A-EEAD-4758-858D-B123A7F23E83}"/>
              </a:ext>
            </a:extLst>
          </p:cNvPr>
          <p:cNvGrpSpPr/>
          <p:nvPr/>
        </p:nvGrpSpPr>
        <p:grpSpPr>
          <a:xfrm>
            <a:off x="1623841" y="2527600"/>
            <a:ext cx="8496300" cy="2346325"/>
            <a:chOff x="322263" y="2519363"/>
            <a:chExt cx="8496300" cy="2346325"/>
          </a:xfrm>
        </p:grpSpPr>
        <p:sp>
          <p:nvSpPr>
            <p:cNvPr id="41" name="Rectangle 17">
              <a:extLst>
                <a:ext uri="{FF2B5EF4-FFF2-40B4-BE49-F238E27FC236}">
                  <a16:creationId xmlns:a16="http://schemas.microsoft.com/office/drawing/2014/main" xmlns="" id="{9B90AC4B-371F-4F58-B979-8C2B19194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3" y="3363913"/>
              <a:ext cx="290512" cy="276225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42" name="Rectangle 61">
              <a:extLst>
                <a:ext uri="{FF2B5EF4-FFF2-40B4-BE49-F238E27FC236}">
                  <a16:creationId xmlns:a16="http://schemas.microsoft.com/office/drawing/2014/main" xmlns="" id="{D9DF0C91-A33D-4910-B32B-FE88E079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63" y="3357563"/>
              <a:ext cx="290512" cy="276225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xmlns="" id="{691AE64F-F3B7-4457-9C32-4F0EECE19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863" y="3351213"/>
              <a:ext cx="290512" cy="276225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c3</a:t>
              </a:r>
            </a:p>
          </p:txBody>
        </p:sp>
        <p:sp>
          <p:nvSpPr>
            <p:cNvPr id="44" name="Text Box 28">
              <a:extLst>
                <a:ext uri="{FF2B5EF4-FFF2-40B4-BE49-F238E27FC236}">
                  <a16:creationId xmlns:a16="http://schemas.microsoft.com/office/drawing/2014/main" xmlns="" id="{B1AE9E78-95AC-4CC3-B943-8237427AF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813" y="4489450"/>
              <a:ext cx="5207000" cy="37623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A Periodic Task ‘</a:t>
              </a:r>
              <a:r>
                <a:rPr kumimoji="0" lang="en-CA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C</a:t>
              </a:r>
              <a:r>
                <a:rPr kumimoji="0" lang="en-CA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’ being triggered every </a:t>
              </a:r>
              <a:r>
                <a:rPr kumimoji="0" lang="en-CA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50 ms</a:t>
              </a: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xmlns="" id="{C9D36DF7-E8C2-4D12-903B-F39FF2ABF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950" y="3951288"/>
              <a:ext cx="71104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Line 42">
              <a:extLst>
                <a:ext uri="{FF2B5EF4-FFF2-40B4-BE49-F238E27FC236}">
                  <a16:creationId xmlns:a16="http://schemas.microsoft.com/office/drawing/2014/main" xmlns="" id="{C06FFC17-EA9C-4FBB-9DAB-8BE4BE3B7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4888" y="3044825"/>
              <a:ext cx="0" cy="9048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xmlns="" id="{B2C916B9-3B24-4543-BC19-25C72F769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2100" y="3046413"/>
              <a:ext cx="0" cy="904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xmlns="" id="{88EB1A15-36AE-43A4-8BBB-2FA80E3B6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1375" y="3048000"/>
              <a:ext cx="0" cy="904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xmlns="" id="{A8C6C50A-7C97-48AD-BA4A-AE9C5DD71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7475" y="3046413"/>
              <a:ext cx="0" cy="904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xmlns="" id="{EA765AD4-E0D0-47AB-8ACB-3BE634173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4688" y="3048000"/>
              <a:ext cx="0" cy="904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xmlns="" id="{ED1A3CB2-E14F-4CC2-8CA5-266AD5984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3963" y="3049588"/>
              <a:ext cx="0" cy="904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 Box 49">
              <a:extLst>
                <a:ext uri="{FF2B5EF4-FFF2-40B4-BE49-F238E27FC236}">
                  <a16:creationId xmlns:a16="http://schemas.microsoft.com/office/drawing/2014/main" xmlns="" id="{D2383835-4E16-4C36-8EC9-55629963B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50" y="3986213"/>
              <a:ext cx="3984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CA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53" name="Text Box 50">
              <a:extLst>
                <a:ext uri="{FF2B5EF4-FFF2-40B4-BE49-F238E27FC236}">
                  <a16:creationId xmlns:a16="http://schemas.microsoft.com/office/drawing/2014/main" xmlns="" id="{AC9422E4-4142-4CC3-9FD1-B8DC31A04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425" y="397986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CA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54" name="Text Box 51">
              <a:extLst>
                <a:ext uri="{FF2B5EF4-FFF2-40B4-BE49-F238E27FC236}">
                  <a16:creationId xmlns:a16="http://schemas.microsoft.com/office/drawing/2014/main" xmlns="" id="{499C10D9-E792-4104-93C2-F394BE78A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888" y="3981450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CA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55" name="Text Box 52">
              <a:extLst>
                <a:ext uri="{FF2B5EF4-FFF2-40B4-BE49-F238E27FC236}">
                  <a16:creationId xmlns:a16="http://schemas.microsoft.com/office/drawing/2014/main" xmlns="" id="{4CC845F5-1DD2-4CFC-8EA2-234611C1D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575" y="3981450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CA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56" name="Text Box 53">
              <a:extLst>
                <a:ext uri="{FF2B5EF4-FFF2-40B4-BE49-F238E27FC236}">
                  <a16:creationId xmlns:a16="http://schemas.microsoft.com/office/drawing/2014/main" xmlns="" id="{BCA3E43F-1D24-4EDE-8213-1203A8D8B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263" y="3981450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CA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40</a:t>
              </a:r>
            </a:p>
          </p:txBody>
        </p:sp>
        <p:sp>
          <p:nvSpPr>
            <p:cNvPr id="57" name="Text Box 54">
              <a:extLst>
                <a:ext uri="{FF2B5EF4-FFF2-40B4-BE49-F238E27FC236}">
                  <a16:creationId xmlns:a16="http://schemas.microsoft.com/office/drawing/2014/main" xmlns="" id="{9CD5E698-5FFA-4F28-B8BE-3A5054737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538" y="3983038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CA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50</a:t>
              </a:r>
            </a:p>
          </p:txBody>
        </p:sp>
        <p:sp>
          <p:nvSpPr>
            <p:cNvPr id="58" name="Line 63">
              <a:extLst>
                <a:ext uri="{FF2B5EF4-FFF2-40B4-BE49-F238E27FC236}">
                  <a16:creationId xmlns:a16="http://schemas.microsoft.com/office/drawing/2014/main" xmlns="" id="{8946F438-4A5A-4010-A95A-C77079538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8000" y="3040063"/>
              <a:ext cx="0" cy="904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Line 64">
              <a:extLst>
                <a:ext uri="{FF2B5EF4-FFF2-40B4-BE49-F238E27FC236}">
                  <a16:creationId xmlns:a16="http://schemas.microsoft.com/office/drawing/2014/main" xmlns="" id="{4794DB68-33E4-4727-8CC1-1793C845D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7275" y="3041650"/>
              <a:ext cx="0" cy="904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Line 65">
              <a:extLst>
                <a:ext uri="{FF2B5EF4-FFF2-40B4-BE49-F238E27FC236}">
                  <a16:creationId xmlns:a16="http://schemas.microsoft.com/office/drawing/2014/main" xmlns="" id="{5658EAED-946F-48C4-B769-5FEDAFFCE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3375" y="3040063"/>
              <a:ext cx="0" cy="904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Line 66">
              <a:extLst>
                <a:ext uri="{FF2B5EF4-FFF2-40B4-BE49-F238E27FC236}">
                  <a16:creationId xmlns:a16="http://schemas.microsoft.com/office/drawing/2014/main" xmlns="" id="{92A146DA-8126-4229-A114-C6A937ECC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0588" y="3041650"/>
              <a:ext cx="0" cy="904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Line 67">
              <a:extLst>
                <a:ext uri="{FF2B5EF4-FFF2-40B4-BE49-F238E27FC236}">
                  <a16:creationId xmlns:a16="http://schemas.microsoft.com/office/drawing/2014/main" xmlns="" id="{74EC1339-DA3D-489A-A511-466D257EE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9863" y="3043238"/>
              <a:ext cx="0" cy="904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 Box 69">
              <a:extLst>
                <a:ext uri="{FF2B5EF4-FFF2-40B4-BE49-F238E27FC236}">
                  <a16:creationId xmlns:a16="http://schemas.microsoft.com/office/drawing/2014/main" xmlns="" id="{3CEB7299-27C6-4DDD-8D26-3058011A1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325" y="39735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CA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64" name="Text Box 70">
              <a:extLst>
                <a:ext uri="{FF2B5EF4-FFF2-40B4-BE49-F238E27FC236}">
                  <a16:creationId xmlns:a16="http://schemas.microsoft.com/office/drawing/2014/main" xmlns="" id="{F5AEECAE-5FF0-4871-81DA-AACAEE464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788" y="3975100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CA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70</a:t>
              </a:r>
            </a:p>
          </p:txBody>
        </p:sp>
        <p:sp>
          <p:nvSpPr>
            <p:cNvPr id="65" name="Text Box 71">
              <a:extLst>
                <a:ext uri="{FF2B5EF4-FFF2-40B4-BE49-F238E27FC236}">
                  <a16:creationId xmlns:a16="http://schemas.microsoft.com/office/drawing/2014/main" xmlns="" id="{C1FEE807-8A1C-4C81-8B7B-6C031A1E5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7475" y="3975100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CA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80</a:t>
              </a:r>
            </a:p>
          </p:txBody>
        </p:sp>
        <p:sp>
          <p:nvSpPr>
            <p:cNvPr id="66" name="Text Box 72">
              <a:extLst>
                <a:ext uri="{FF2B5EF4-FFF2-40B4-BE49-F238E27FC236}">
                  <a16:creationId xmlns:a16="http://schemas.microsoft.com/office/drawing/2014/main" xmlns="" id="{463FDB5B-14CE-458F-9746-91772EAA8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5163" y="3975100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CA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90</a:t>
              </a:r>
            </a:p>
          </p:txBody>
        </p:sp>
        <p:sp>
          <p:nvSpPr>
            <p:cNvPr id="67" name="Text Box 73">
              <a:extLst>
                <a:ext uri="{FF2B5EF4-FFF2-40B4-BE49-F238E27FC236}">
                  <a16:creationId xmlns:a16="http://schemas.microsoft.com/office/drawing/2014/main" xmlns="" id="{89644CFC-F303-421F-A293-A785D77F5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4438" y="3976688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CA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100</a:t>
              </a:r>
            </a:p>
          </p:txBody>
        </p:sp>
        <p:sp>
          <p:nvSpPr>
            <p:cNvPr id="68" name="Line 75">
              <a:extLst>
                <a:ext uri="{FF2B5EF4-FFF2-40B4-BE49-F238E27FC236}">
                  <a16:creationId xmlns:a16="http://schemas.microsoft.com/office/drawing/2014/main" xmlns="" id="{B76637D5-4A1A-4256-9E64-B29B338E0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67550" y="3043238"/>
              <a:ext cx="0" cy="904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 Box 76">
              <a:extLst>
                <a:ext uri="{FF2B5EF4-FFF2-40B4-BE49-F238E27FC236}">
                  <a16:creationId xmlns:a16="http://schemas.microsoft.com/office/drawing/2014/main" xmlns="" id="{B789E7C5-C49A-4953-B9F1-E46AB0002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2125" y="3976688"/>
              <a:ext cx="517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CA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110</a:t>
              </a:r>
            </a:p>
          </p:txBody>
        </p:sp>
        <p:sp>
          <p:nvSpPr>
            <p:cNvPr id="70" name="Line 78">
              <a:extLst>
                <a:ext uri="{FF2B5EF4-FFF2-40B4-BE49-F238E27FC236}">
                  <a16:creationId xmlns:a16="http://schemas.microsoft.com/office/drawing/2014/main" xmlns="" id="{4B5AA164-80A7-44C0-8C43-6A9F00E01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21588" y="3033713"/>
              <a:ext cx="0" cy="904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 Box 83">
              <a:extLst>
                <a:ext uri="{FF2B5EF4-FFF2-40B4-BE49-F238E27FC236}">
                  <a16:creationId xmlns:a16="http://schemas.microsoft.com/office/drawing/2014/main" xmlns="" id="{DCADD1C1-CA61-46A3-BE36-938F1FA1B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7913" y="3967163"/>
              <a:ext cx="5254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CA" altLang="en-US" sz="1400">
                  <a:solidFill>
                    <a:srgbClr val="FF0000"/>
                  </a:solidFill>
                  <a:latin typeface="Tahoma" panose="020B0604030504040204" pitchFamily="34" charset="0"/>
                </a:rPr>
                <a:t>120</a:t>
              </a:r>
            </a:p>
          </p:txBody>
        </p:sp>
        <p:sp>
          <p:nvSpPr>
            <p:cNvPr id="72" name="AutoShape 29">
              <a:extLst>
                <a:ext uri="{FF2B5EF4-FFF2-40B4-BE49-F238E27FC236}">
                  <a16:creationId xmlns:a16="http://schemas.microsoft.com/office/drawing/2014/main" xmlns="" id="{07E32557-5A69-45D3-B0C4-8A19CDCB9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63" y="2576513"/>
              <a:ext cx="1125537" cy="438150"/>
            </a:xfrm>
            <a:prstGeom prst="wedgeRectCallout">
              <a:avLst>
                <a:gd name="adj1" fmla="val 25741"/>
                <a:gd name="adj2" fmla="val 123190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C triggered for the 1</a:t>
              </a:r>
              <a:r>
                <a:rPr kumimoji="0" lang="en-CA" altLang="en-US" sz="1000" b="1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st</a:t>
              </a:r>
              <a:r>
                <a:rPr kumimoji="0" lang="en-CA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 time</a:t>
              </a:r>
              <a:endPara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AutoShape 36">
              <a:extLst>
                <a:ext uri="{FF2B5EF4-FFF2-40B4-BE49-F238E27FC236}">
                  <a16:creationId xmlns:a16="http://schemas.microsoft.com/office/drawing/2014/main" xmlns="" id="{2E02DD0B-76A4-4164-B0BD-8F22F7951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0" y="2557463"/>
              <a:ext cx="1125538" cy="438150"/>
            </a:xfrm>
            <a:prstGeom prst="wedgeRectCallout">
              <a:avLst>
                <a:gd name="adj1" fmla="val 9236"/>
                <a:gd name="adj2" fmla="val 120292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C triggered for the 2</a:t>
              </a:r>
              <a:r>
                <a:rPr kumimoji="0" lang="en-CA" altLang="en-US" sz="1000" b="1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nd</a:t>
              </a:r>
              <a:r>
                <a:rPr kumimoji="0" lang="en-CA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 time</a:t>
              </a:r>
              <a:endPara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AutoShape 37">
              <a:extLst>
                <a:ext uri="{FF2B5EF4-FFF2-40B4-BE49-F238E27FC236}">
                  <a16:creationId xmlns:a16="http://schemas.microsoft.com/office/drawing/2014/main" xmlns="" id="{CF6644E6-94E5-4E5A-8991-496ADD0FB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400" y="2519363"/>
              <a:ext cx="1125538" cy="438150"/>
            </a:xfrm>
            <a:prstGeom prst="wedgeRectCallout">
              <a:avLst>
                <a:gd name="adj1" fmla="val -19255"/>
                <a:gd name="adj2" fmla="val 135144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C triggered for the 3rd time</a:t>
              </a:r>
              <a:endPara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 Box 21">
              <a:extLst>
                <a:ext uri="{FF2B5EF4-FFF2-40B4-BE49-F238E27FC236}">
                  <a16:creationId xmlns:a16="http://schemas.microsoft.com/office/drawing/2014/main" xmlns="" id="{7528574E-C097-4EA7-95A7-710B2F3A0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363" y="4306888"/>
              <a:ext cx="1092200" cy="37623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Time ms</a:t>
              </a:r>
            </a:p>
          </p:txBody>
        </p:sp>
      </p:grp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xmlns="" id="{330BE4A6-EF32-4405-8F09-776F68200BA4}"/>
              </a:ext>
            </a:extLst>
          </p:cNvPr>
          <p:cNvSpPr txBox="1">
            <a:spLocks/>
          </p:cNvSpPr>
          <p:nvPr/>
        </p:nvSpPr>
        <p:spPr>
          <a:xfrm>
            <a:off x="1252151" y="5477094"/>
            <a:ext cx="9784080" cy="769441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/>
              <a:t>e.g. Cruise control: monitors car’s speed every </a:t>
            </a:r>
            <a:r>
              <a:rPr lang="en-CA" sz="2200" b="1"/>
              <a:t>500 ms</a:t>
            </a:r>
            <a:r>
              <a:rPr lang="en-CA" sz="2200"/>
              <a:t> and outputs correction to throttle (max time: </a:t>
            </a:r>
            <a:r>
              <a:rPr lang="en-CA" sz="2200" b="1"/>
              <a:t>10 ms</a:t>
            </a:r>
            <a:r>
              <a:rPr lang="en-CA" sz="2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226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08E7E-D50F-44E6-B176-90BD6083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82" y="492941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3B0F38-AFFB-4378-B05B-30093187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70" y="1438484"/>
            <a:ext cx="10452169" cy="1800493"/>
          </a:xfrm>
        </p:spPr>
        <p:txBody>
          <a:bodyPr/>
          <a:lstStyle/>
          <a:p>
            <a:r>
              <a:rPr lang="en-CA" b="1"/>
              <a:t>Period:</a:t>
            </a:r>
            <a:r>
              <a:rPr lang="en-CA"/>
              <a:t> time between successive triggering of the task</a:t>
            </a:r>
          </a:p>
          <a:p>
            <a:r>
              <a:rPr lang="en-CA" b="1"/>
              <a:t>Deadline:</a:t>
            </a:r>
            <a:r>
              <a:rPr lang="en-CA"/>
              <a:t> maximum time available to complete execution (i.e. produce a response)</a:t>
            </a:r>
          </a:p>
          <a:p>
            <a:r>
              <a:rPr lang="en-CA" b="1"/>
              <a:t>Compute time:</a:t>
            </a:r>
            <a:r>
              <a:rPr lang="en-CA"/>
              <a:t> (maximum) CPU time required to generate the response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99A3EA-F8F4-49BF-BBFF-40A89D6B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B684CC-730E-4842-A9BB-3B6924C9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4F43EB5D-B719-4A25-97A7-196FB1E93D20}"/>
              </a:ext>
            </a:extLst>
          </p:cNvPr>
          <p:cNvGrpSpPr/>
          <p:nvPr/>
        </p:nvGrpSpPr>
        <p:grpSpPr>
          <a:xfrm>
            <a:off x="745181" y="3048944"/>
            <a:ext cx="7910513" cy="3023199"/>
            <a:chOff x="811083" y="3032468"/>
            <a:chExt cx="7910513" cy="302319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1DB68297-2F20-4389-A1FF-44E0ADC6F131}"/>
                </a:ext>
              </a:extLst>
            </p:cNvPr>
            <p:cNvGrpSpPr/>
            <p:nvPr/>
          </p:nvGrpSpPr>
          <p:grpSpPr>
            <a:xfrm>
              <a:off x="811083" y="3518843"/>
              <a:ext cx="7910513" cy="2536824"/>
              <a:chOff x="596900" y="2143125"/>
              <a:chExt cx="7910513" cy="2536824"/>
            </a:xfrm>
          </p:grpSpPr>
          <p:sp>
            <p:nvSpPr>
              <p:cNvPr id="46" name="Rectangle 17">
                <a:extLst>
                  <a:ext uri="{FF2B5EF4-FFF2-40B4-BE49-F238E27FC236}">
                    <a16:creationId xmlns:a16="http://schemas.microsoft.com/office/drawing/2014/main" xmlns="" id="{A240A222-F76B-4E6B-A195-E410E20FB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13" y="2439988"/>
                <a:ext cx="290512" cy="276225"/>
              </a:xfrm>
              <a:prstGeom prst="rect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c1</a:t>
                </a:r>
              </a:p>
            </p:txBody>
          </p:sp>
          <p:sp>
            <p:nvSpPr>
              <p:cNvPr id="47" name="Rectangle 18">
                <a:extLst>
                  <a:ext uri="{FF2B5EF4-FFF2-40B4-BE49-F238E27FC236}">
                    <a16:creationId xmlns:a16="http://schemas.microsoft.com/office/drawing/2014/main" xmlns="" id="{BCA6C67B-AD9C-4510-911E-2B021221E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713" y="2433638"/>
                <a:ext cx="290512" cy="276225"/>
              </a:xfrm>
              <a:prstGeom prst="rect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c2</a:t>
                </a:r>
              </a:p>
            </p:txBody>
          </p:sp>
          <p:sp>
            <p:nvSpPr>
              <p:cNvPr id="48" name="Rectangle 19">
                <a:extLst>
                  <a:ext uri="{FF2B5EF4-FFF2-40B4-BE49-F238E27FC236}">
                    <a16:creationId xmlns:a16="http://schemas.microsoft.com/office/drawing/2014/main" xmlns="" id="{4B7120BE-AC5D-4BB1-A47E-5CAC0059B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5550" y="2427288"/>
                <a:ext cx="290513" cy="276225"/>
              </a:xfrm>
              <a:prstGeom prst="rect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c3</a:t>
                </a:r>
              </a:p>
            </p:txBody>
          </p:sp>
          <p:sp>
            <p:nvSpPr>
              <p:cNvPr id="49" name="Text Box 20">
                <a:extLst>
                  <a:ext uri="{FF2B5EF4-FFF2-40B4-BE49-F238E27FC236}">
                    <a16:creationId xmlns:a16="http://schemas.microsoft.com/office/drawing/2014/main" xmlns="" id="{E1B97FFE-2229-487B-889D-B86750F877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500" y="3754438"/>
                <a:ext cx="5154613" cy="92551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A Periodic Task ‘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’ being 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104BC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triggered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 3 times, once every 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50 ms 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each with a deadline time of 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40ms</a:t>
                </a:r>
                <a:r>
                  <a:rPr lang="en-CA" altLang="en-US" ker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 and compute time of </a:t>
                </a:r>
                <a:r>
                  <a:rPr lang="en-CA" altLang="en-US" kern="0">
                    <a:solidFill>
                      <a:srgbClr val="333399"/>
                    </a:solidFill>
                    <a:latin typeface="Tahoma" panose="020B0604030504040204" pitchFamily="34" charset="0"/>
                  </a:rPr>
                  <a:t>5ms</a:t>
                </a:r>
              </a:p>
            </p:txBody>
          </p:sp>
          <p:sp>
            <p:nvSpPr>
              <p:cNvPr id="50" name="Text Box 21">
                <a:extLst>
                  <a:ext uri="{FF2B5EF4-FFF2-40B4-BE49-F238E27FC236}">
                    <a16:creationId xmlns:a16="http://schemas.microsoft.com/office/drawing/2014/main" xmlns="" id="{D29848EE-7D91-4B29-9077-EA0D48AF4E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5213" y="3452813"/>
                <a:ext cx="1092200" cy="37623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Time ms</a:t>
                </a:r>
              </a:p>
            </p:txBody>
          </p:sp>
          <p:sp>
            <p:nvSpPr>
              <p:cNvPr id="51" name="Line 22">
                <a:extLst>
                  <a:ext uri="{FF2B5EF4-FFF2-40B4-BE49-F238E27FC236}">
                    <a16:creationId xmlns:a16="http://schemas.microsoft.com/office/drawing/2014/main" xmlns="" id="{2BD8EC7A-B0C9-4B1F-A2FA-A06A0CEBB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700" y="3146425"/>
                <a:ext cx="71104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Line 23">
                <a:extLst>
                  <a:ext uri="{FF2B5EF4-FFF2-40B4-BE49-F238E27FC236}">
                    <a16:creationId xmlns:a16="http://schemas.microsoft.com/office/drawing/2014/main" xmlns="" id="{1ED9D516-E2E7-4DF9-8E9F-394377634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2638" y="2239963"/>
                <a:ext cx="0" cy="9048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Line 24">
                <a:extLst>
                  <a:ext uri="{FF2B5EF4-FFF2-40B4-BE49-F238E27FC236}">
                    <a16:creationId xmlns:a16="http://schemas.microsoft.com/office/drawing/2014/main" xmlns="" id="{3032BDCC-53F0-4667-90F9-980F11458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9850" y="2241550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Line 25">
                <a:extLst>
                  <a:ext uri="{FF2B5EF4-FFF2-40B4-BE49-F238E27FC236}">
                    <a16:creationId xmlns:a16="http://schemas.microsoft.com/office/drawing/2014/main" xmlns="" id="{B2C5C927-6CA5-4D65-B035-3761CD0D8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9125" y="2243138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Line 26">
                <a:extLst>
                  <a:ext uri="{FF2B5EF4-FFF2-40B4-BE49-F238E27FC236}">
                    <a16:creationId xmlns:a16="http://schemas.microsoft.com/office/drawing/2014/main" xmlns="" id="{763CB33B-83B1-46C5-B5F1-CDA775D11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5225" y="2241550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Line 27">
                <a:extLst>
                  <a:ext uri="{FF2B5EF4-FFF2-40B4-BE49-F238E27FC236}">
                    <a16:creationId xmlns:a16="http://schemas.microsoft.com/office/drawing/2014/main" xmlns="" id="{2C1BEED5-D895-4580-8C1B-F62B41453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438" y="2243138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Line 28">
                <a:extLst>
                  <a:ext uri="{FF2B5EF4-FFF2-40B4-BE49-F238E27FC236}">
                    <a16:creationId xmlns:a16="http://schemas.microsoft.com/office/drawing/2014/main" xmlns="" id="{B2ABECC5-8049-4542-A0D5-DA29B599F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1713" y="2244725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 Box 29">
                <a:extLst>
                  <a:ext uri="{FF2B5EF4-FFF2-40B4-BE49-F238E27FC236}">
                    <a16:creationId xmlns:a16="http://schemas.microsoft.com/office/drawing/2014/main" xmlns="" id="{59D76BD5-8613-4FF1-9772-03E44AF5DC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900" y="3181350"/>
                <a:ext cx="39846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59" name="Text Box 30">
                <a:extLst>
                  <a:ext uri="{FF2B5EF4-FFF2-40B4-BE49-F238E27FC236}">
                    <a16:creationId xmlns:a16="http://schemas.microsoft.com/office/drawing/2014/main" xmlns="" id="{69B91382-4FEC-4857-8A8F-108993092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6175" y="3175000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10</a:t>
                </a:r>
              </a:p>
            </p:txBody>
          </p:sp>
          <p:sp>
            <p:nvSpPr>
              <p:cNvPr id="60" name="Text Box 31">
                <a:extLst>
                  <a:ext uri="{FF2B5EF4-FFF2-40B4-BE49-F238E27FC236}">
                    <a16:creationId xmlns:a16="http://schemas.microsoft.com/office/drawing/2014/main" xmlns="" id="{A310D3D1-CC1A-4AC4-B62A-EB743EE4F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1638" y="31765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20</a:t>
                </a:r>
              </a:p>
            </p:txBody>
          </p:sp>
          <p:sp>
            <p:nvSpPr>
              <p:cNvPr id="61" name="Text Box 32">
                <a:extLst>
                  <a:ext uri="{FF2B5EF4-FFF2-40B4-BE49-F238E27FC236}">
                    <a16:creationId xmlns:a16="http://schemas.microsoft.com/office/drawing/2014/main" xmlns="" id="{1D71372F-8CF2-4D9E-8D78-70003EBCEE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9325" y="31765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30</a:t>
                </a:r>
              </a:p>
            </p:txBody>
          </p:sp>
          <p:sp>
            <p:nvSpPr>
              <p:cNvPr id="62" name="Text Box 33">
                <a:extLst>
                  <a:ext uri="{FF2B5EF4-FFF2-40B4-BE49-F238E27FC236}">
                    <a16:creationId xmlns:a16="http://schemas.microsoft.com/office/drawing/2014/main" xmlns="" id="{BE545D00-0106-4BB6-8C9D-CDEA84F19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7013" y="31765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40</a:t>
                </a:r>
              </a:p>
            </p:txBody>
          </p:sp>
          <p:sp>
            <p:nvSpPr>
              <p:cNvPr id="63" name="Text Box 34">
                <a:extLst>
                  <a:ext uri="{FF2B5EF4-FFF2-40B4-BE49-F238E27FC236}">
                    <a16:creationId xmlns:a16="http://schemas.microsoft.com/office/drawing/2014/main" xmlns="" id="{24349887-BBE0-4E1F-9068-A5406D4112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288" y="3178175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50</a:t>
                </a:r>
              </a:p>
            </p:txBody>
          </p: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xmlns="" id="{00926E24-CADA-4BC2-A5D3-0C4854297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5750" y="2235200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xmlns="" id="{09FF19F3-6A20-4B64-BD2D-7B322E457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5025" y="2236788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xmlns="" id="{671FFDC6-74BE-4C2B-9524-5E49240B3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1125" y="2235200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Line 38">
                <a:extLst>
                  <a:ext uri="{FF2B5EF4-FFF2-40B4-BE49-F238E27FC236}">
                    <a16:creationId xmlns:a16="http://schemas.microsoft.com/office/drawing/2014/main" xmlns="" id="{7E84267B-1F3B-4A0C-80BE-623327668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48338" y="2236788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Line 39">
                <a:extLst>
                  <a:ext uri="{FF2B5EF4-FFF2-40B4-BE49-F238E27FC236}">
                    <a16:creationId xmlns:a16="http://schemas.microsoft.com/office/drawing/2014/main" xmlns="" id="{FB8E2A95-7028-4615-8F53-E78897832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3" y="2238375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Text Box 40">
                <a:extLst>
                  <a:ext uri="{FF2B5EF4-FFF2-40B4-BE49-F238E27FC236}">
                    <a16:creationId xmlns:a16="http://schemas.microsoft.com/office/drawing/2014/main" xmlns="" id="{FE3BAC29-A7FB-4761-ABF0-D49CD637D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2075" y="3168650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60</a:t>
                </a:r>
              </a:p>
            </p:txBody>
          </p:sp>
          <p:sp>
            <p:nvSpPr>
              <p:cNvPr id="70" name="Text Box 41">
                <a:extLst>
                  <a:ext uri="{FF2B5EF4-FFF2-40B4-BE49-F238E27FC236}">
                    <a16:creationId xmlns:a16="http://schemas.microsoft.com/office/drawing/2014/main" xmlns="" id="{015E37B2-3B9F-4B2F-B3A0-334FF1ABC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7538" y="317023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70</a:t>
                </a:r>
              </a:p>
            </p:txBody>
          </p:sp>
          <p:sp>
            <p:nvSpPr>
              <p:cNvPr id="71" name="Text Box 42">
                <a:extLst>
                  <a:ext uri="{FF2B5EF4-FFF2-40B4-BE49-F238E27FC236}">
                    <a16:creationId xmlns:a16="http://schemas.microsoft.com/office/drawing/2014/main" xmlns="" id="{7F4A1C40-6341-4EC9-8FA8-598C4BEC3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5225" y="317023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80</a:t>
                </a:r>
              </a:p>
            </p:txBody>
          </p:sp>
          <p:sp>
            <p:nvSpPr>
              <p:cNvPr id="72" name="Text Box 43">
                <a:extLst>
                  <a:ext uri="{FF2B5EF4-FFF2-40B4-BE49-F238E27FC236}">
                    <a16:creationId xmlns:a16="http://schemas.microsoft.com/office/drawing/2014/main" xmlns="" id="{F4218045-5E65-45A7-9657-D9847CDCA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2913" y="317023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90</a:t>
                </a:r>
              </a:p>
            </p:txBody>
          </p:sp>
          <p:sp>
            <p:nvSpPr>
              <p:cNvPr id="73" name="Text Box 44">
                <a:extLst>
                  <a:ext uri="{FF2B5EF4-FFF2-40B4-BE49-F238E27FC236}">
                    <a16:creationId xmlns:a16="http://schemas.microsoft.com/office/drawing/2014/main" xmlns="" id="{6036F33B-99E6-4607-9934-17F7E0140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2188" y="3171825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100</a:t>
                </a:r>
              </a:p>
            </p:txBody>
          </p:sp>
          <p:sp>
            <p:nvSpPr>
              <p:cNvPr id="74" name="Line 45">
                <a:extLst>
                  <a:ext uri="{FF2B5EF4-FFF2-40B4-BE49-F238E27FC236}">
                    <a16:creationId xmlns:a16="http://schemas.microsoft.com/office/drawing/2014/main" xmlns="" id="{DEB736B5-0137-46F8-AA9E-A31C4E238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45300" y="2238375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Text Box 46">
                <a:extLst>
                  <a:ext uri="{FF2B5EF4-FFF2-40B4-BE49-F238E27FC236}">
                    <a16:creationId xmlns:a16="http://schemas.microsoft.com/office/drawing/2014/main" xmlns="" id="{478992FC-212D-4123-8455-FC1AC4F6B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9875" y="3171825"/>
                <a:ext cx="5175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110</a:t>
                </a:r>
              </a:p>
            </p:txBody>
          </p:sp>
          <p:sp>
            <p:nvSpPr>
              <p:cNvPr id="76" name="Line 47">
                <a:extLst>
                  <a:ext uri="{FF2B5EF4-FFF2-40B4-BE49-F238E27FC236}">
                    <a16:creationId xmlns:a16="http://schemas.microsoft.com/office/drawing/2014/main" xmlns="" id="{03610FF9-58AC-4A85-A4FB-03375BD4A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99338" y="2228850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 Box 48">
                <a:extLst>
                  <a:ext uri="{FF2B5EF4-FFF2-40B4-BE49-F238E27FC236}">
                    <a16:creationId xmlns:a16="http://schemas.microsoft.com/office/drawing/2014/main" xmlns="" id="{AFEF5134-1E16-4232-A164-93DE3F852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5663" y="3162300"/>
                <a:ext cx="52546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120</a:t>
                </a:r>
              </a:p>
            </p:txBody>
          </p:sp>
          <p:sp>
            <p:nvSpPr>
              <p:cNvPr id="78" name="Line 52">
                <a:extLst>
                  <a:ext uri="{FF2B5EF4-FFF2-40B4-BE49-F238E27FC236}">
                    <a16:creationId xmlns:a16="http://schemas.microsoft.com/office/drawing/2014/main" xmlns="" id="{9161BCC0-B143-4B1A-A158-BD86A027A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7400" y="2854325"/>
                <a:ext cx="2757488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A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 Box 53">
                <a:extLst>
                  <a:ext uri="{FF2B5EF4-FFF2-40B4-BE49-F238E27FC236}">
                    <a16:creationId xmlns:a16="http://schemas.microsoft.com/office/drawing/2014/main" xmlns="" id="{A89CA3AC-FC57-4681-A6FC-0CC14C7553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0338" y="2720975"/>
                <a:ext cx="1338262" cy="2540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Period of ‘C’ = 50ms</a:t>
                </a:r>
              </a:p>
            </p:txBody>
          </p:sp>
          <p:sp>
            <p:nvSpPr>
              <p:cNvPr id="80" name="Line 54">
                <a:extLst>
                  <a:ext uri="{FF2B5EF4-FFF2-40B4-BE49-F238E27FC236}">
                    <a16:creationId xmlns:a16="http://schemas.microsoft.com/office/drawing/2014/main" xmlns="" id="{F9724537-D4EF-4D23-A42E-9B37E7B27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4888" y="2851150"/>
                <a:ext cx="275748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A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 Box 55">
                <a:extLst>
                  <a:ext uri="{FF2B5EF4-FFF2-40B4-BE49-F238E27FC236}">
                    <a16:creationId xmlns:a16="http://schemas.microsoft.com/office/drawing/2014/main" xmlns="" id="{F448A310-230A-4C46-8B23-E8657B7B1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7825" y="2717800"/>
                <a:ext cx="1338263" cy="2540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Period of ‘C’ = 50ms</a:t>
                </a:r>
              </a:p>
            </p:txBody>
          </p:sp>
          <p:sp>
            <p:nvSpPr>
              <p:cNvPr id="82" name="Line 56">
                <a:extLst>
                  <a:ext uri="{FF2B5EF4-FFF2-40B4-BE49-F238E27FC236}">
                    <a16:creationId xmlns:a16="http://schemas.microsoft.com/office/drawing/2014/main" xmlns="" id="{64135DB7-B8D2-441D-A357-FEFF8A227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925" y="2268538"/>
                <a:ext cx="2208213" cy="0"/>
              </a:xfrm>
              <a:prstGeom prst="line">
                <a:avLst/>
              </a:prstGeom>
              <a:noFill/>
              <a:ln w="15875">
                <a:solidFill>
                  <a:srgbClr val="3333CC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Line 58">
                <a:extLst>
                  <a:ext uri="{FF2B5EF4-FFF2-40B4-BE49-F238E27FC236}">
                    <a16:creationId xmlns:a16="http://schemas.microsoft.com/office/drawing/2014/main" xmlns="" id="{0BE813FA-66F8-4242-96A5-3FC3E2596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25" y="2270125"/>
                <a:ext cx="2193925" cy="0"/>
              </a:xfrm>
              <a:prstGeom prst="line">
                <a:avLst/>
              </a:prstGeom>
              <a:noFill/>
              <a:ln w="15875">
                <a:solidFill>
                  <a:srgbClr val="3333CC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 Box 62">
                <a:extLst>
                  <a:ext uri="{FF2B5EF4-FFF2-40B4-BE49-F238E27FC236}">
                    <a16:creationId xmlns:a16="http://schemas.microsoft.com/office/drawing/2014/main" xmlns="" id="{DF447F9E-1CA6-48B8-BE85-1AA17D700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875" y="2143125"/>
                <a:ext cx="1492250" cy="254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Deadline of ‘C’ = 40ms</a:t>
                </a:r>
              </a:p>
            </p:txBody>
          </p:sp>
          <p:sp>
            <p:nvSpPr>
              <p:cNvPr id="85" name="Text Box 64">
                <a:extLst>
                  <a:ext uri="{FF2B5EF4-FFF2-40B4-BE49-F238E27FC236}">
                    <a16:creationId xmlns:a16="http://schemas.microsoft.com/office/drawing/2014/main" xmlns="" id="{8184C7FF-2C5F-4C9B-B099-4F7558E88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925" y="2146300"/>
                <a:ext cx="1492250" cy="254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Deadline of ‘C’ = 40ms</a:t>
                </a:r>
              </a:p>
            </p:txBody>
          </p:sp>
        </p:grpSp>
        <p:sp>
          <p:nvSpPr>
            <p:cNvPr id="88" name="AutoShape 50">
              <a:extLst>
                <a:ext uri="{FF2B5EF4-FFF2-40B4-BE49-F238E27FC236}">
                  <a16:creationId xmlns:a16="http://schemas.microsoft.com/office/drawing/2014/main" xmlns="" id="{615CCF74-F633-43CC-A9A3-DD53A1A3E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743" y="3032468"/>
              <a:ext cx="1125538" cy="438150"/>
            </a:xfrm>
            <a:prstGeom prst="wedgeRectCallout">
              <a:avLst>
                <a:gd name="adj1" fmla="val -14458"/>
                <a:gd name="adj2" fmla="val 11666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Compute time of C = 5ms</a:t>
              </a:r>
              <a:endPara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3267C54A-0270-4C60-ABB2-FFD5555C7A62}"/>
              </a:ext>
            </a:extLst>
          </p:cNvPr>
          <p:cNvSpPr/>
          <p:nvPr/>
        </p:nvSpPr>
        <p:spPr>
          <a:xfrm>
            <a:off x="8847875" y="3713890"/>
            <a:ext cx="2842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b="1"/>
              <a:t>compute time &lt;= deadline</a:t>
            </a:r>
          </a:p>
          <a:p>
            <a:r>
              <a:rPr lang="en-CA" b="1"/>
              <a:t>deadline &lt;= period (usually)</a:t>
            </a:r>
          </a:p>
        </p:txBody>
      </p:sp>
    </p:spTree>
    <p:extLst>
      <p:ext uri="{BB962C8B-B14F-4D97-AF65-F5344CB8AC3E}">
        <p14:creationId xmlns:p14="http://schemas.microsoft.com/office/powerpoint/2010/main" val="274250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31060-3B07-4C1A-BD67-2916C92C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55" y="369373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6D2E46-19A8-4715-AEEB-5880FFEF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48" y="1273727"/>
            <a:ext cx="10345076" cy="3293209"/>
          </a:xfrm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CA" b="1"/>
              <a:t>Soft Deadlines:</a:t>
            </a:r>
            <a:r>
              <a:rPr lang="en-CA"/>
              <a:t> if missing the occasional deadline is acceptable </a:t>
            </a:r>
            <a:br>
              <a:rPr lang="en-CA"/>
            </a:br>
            <a:r>
              <a:rPr lang="en-CA"/>
              <a:t>(e.g. a car’s cruise control generates at 600 ms instead of 500 ms once or twice)</a:t>
            </a:r>
            <a:endParaRPr lang="en-CA" b="1"/>
          </a:p>
          <a:p>
            <a:pPr marL="457200" indent="-457200">
              <a:spcAft>
                <a:spcPts val="1200"/>
              </a:spcAft>
            </a:pPr>
            <a:r>
              <a:rPr lang="en-CA" b="1"/>
              <a:t>Hard Deadlines: </a:t>
            </a:r>
            <a:r>
              <a:rPr lang="en-CA"/>
              <a:t>deadline must be met each and every time or else system </a:t>
            </a:r>
            <a:r>
              <a:rPr lang="en-CA" b="1">
                <a:solidFill>
                  <a:srgbClr val="8D2B2B"/>
                </a:solidFill>
              </a:rPr>
              <a:t>fails</a:t>
            </a:r>
            <a:r>
              <a:rPr lang="en-CA"/>
              <a:t> (e.g. pacemaker, Therac 25)</a:t>
            </a:r>
          </a:p>
          <a:p>
            <a:pPr marL="457200" indent="-457200">
              <a:spcAft>
                <a:spcPts val="1200"/>
              </a:spcAft>
            </a:pPr>
            <a:endParaRPr lang="en-CA"/>
          </a:p>
          <a:p>
            <a:pPr marL="457200" indent="-457200">
              <a:spcAft>
                <a:spcPts val="1200"/>
              </a:spcAft>
            </a:pPr>
            <a:endParaRPr lang="en-CA"/>
          </a:p>
          <a:p>
            <a:pPr marL="457200" indent="-457200">
              <a:spcAft>
                <a:spcPts val="1200"/>
              </a:spcAft>
            </a:pPr>
            <a:endParaRPr lang="en-CA" b="1">
              <a:solidFill>
                <a:srgbClr val="8D2B2B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2CD22B-B042-409B-BAD1-6617B4BF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638E44-0F73-4A3A-9AE3-5ABD493B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FDF5A8E-B096-4F4C-B30A-8158E0AB3399}"/>
              </a:ext>
            </a:extLst>
          </p:cNvPr>
          <p:cNvSpPr txBox="1"/>
          <p:nvPr/>
        </p:nvSpPr>
        <p:spPr>
          <a:xfrm>
            <a:off x="1109019" y="3364642"/>
            <a:ext cx="2218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Given two processes, </a:t>
            </a:r>
          </a:p>
          <a:p>
            <a:r>
              <a:rPr lang="en-CA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BE3363-3AEA-4EE9-A164-B251CF8AB69C}"/>
              </a:ext>
            </a:extLst>
          </p:cNvPr>
          <p:cNvSpPr/>
          <p:nvPr/>
        </p:nvSpPr>
        <p:spPr>
          <a:xfrm>
            <a:off x="3670985" y="3455257"/>
            <a:ext cx="2776151" cy="1260389"/>
          </a:xfrm>
          <a:prstGeom prst="rect">
            <a:avLst/>
          </a:prstGeom>
          <a:solidFill>
            <a:srgbClr val="FFF2D9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A:</a:t>
            </a:r>
          </a:p>
          <a:p>
            <a:r>
              <a:rPr lang="en-CA">
                <a:solidFill>
                  <a:schemeClr val="tx1"/>
                </a:solidFill>
              </a:rPr>
              <a:t>      period = 500ms</a:t>
            </a:r>
            <a:br>
              <a:rPr lang="en-CA">
                <a:solidFill>
                  <a:schemeClr val="tx1"/>
                </a:solidFill>
              </a:rPr>
            </a:br>
            <a:r>
              <a:rPr lang="en-CA">
                <a:solidFill>
                  <a:schemeClr val="tx1"/>
                </a:solidFill>
              </a:rPr>
              <a:t>      soft deadline = 500ms</a:t>
            </a:r>
          </a:p>
          <a:p>
            <a:r>
              <a:rPr lang="en-CA">
                <a:solidFill>
                  <a:schemeClr val="tx1"/>
                </a:solidFill>
              </a:rPr>
              <a:t>      compute time = 200ms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E389E6-A2E8-48D9-B83C-9E49A6A50176}"/>
              </a:ext>
            </a:extLst>
          </p:cNvPr>
          <p:cNvSpPr/>
          <p:nvPr/>
        </p:nvSpPr>
        <p:spPr>
          <a:xfrm>
            <a:off x="6533634" y="3459377"/>
            <a:ext cx="2776151" cy="1260389"/>
          </a:xfrm>
          <a:prstGeom prst="rect">
            <a:avLst/>
          </a:prstGeom>
          <a:solidFill>
            <a:srgbClr val="FFF2D9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B:</a:t>
            </a:r>
          </a:p>
          <a:p>
            <a:r>
              <a:rPr lang="en-CA">
                <a:solidFill>
                  <a:schemeClr val="tx1"/>
                </a:solidFill>
              </a:rPr>
              <a:t>      period = 1000ms</a:t>
            </a:r>
            <a:br>
              <a:rPr lang="en-CA">
                <a:solidFill>
                  <a:schemeClr val="tx1"/>
                </a:solidFill>
              </a:rPr>
            </a:br>
            <a:r>
              <a:rPr lang="en-CA">
                <a:solidFill>
                  <a:schemeClr val="tx1"/>
                </a:solidFill>
              </a:rPr>
              <a:t>      hard deadline = 1000ms</a:t>
            </a:r>
          </a:p>
          <a:p>
            <a:r>
              <a:rPr lang="en-CA">
                <a:solidFill>
                  <a:schemeClr val="tx1"/>
                </a:solidFill>
              </a:rPr>
              <a:t>      compute time = 200ms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CDC23F-168A-4D39-B757-93651C5F487B}"/>
              </a:ext>
            </a:extLst>
          </p:cNvPr>
          <p:cNvSpPr txBox="1"/>
          <p:nvPr/>
        </p:nvSpPr>
        <p:spPr>
          <a:xfrm>
            <a:off x="1050324" y="4872681"/>
            <a:ext cx="4629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Is it possible to schedule them on a single CPU?</a:t>
            </a:r>
          </a:p>
          <a:p>
            <a:r>
              <a:rPr lang="en-CA"/>
              <a:t>	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DB6D938-11E9-4037-A9CA-3CC12E03D0A0}"/>
              </a:ext>
            </a:extLst>
          </p:cNvPr>
          <p:cNvGrpSpPr/>
          <p:nvPr/>
        </p:nvGrpSpPr>
        <p:grpSpPr>
          <a:xfrm>
            <a:off x="2758724" y="5420600"/>
            <a:ext cx="6818312" cy="647700"/>
            <a:chOff x="2758724" y="5420600"/>
            <a:chExt cx="6818312" cy="6477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0ECD8D12-BEBF-4E53-A884-E3A6FC8EEDEB}"/>
                </a:ext>
              </a:extLst>
            </p:cNvPr>
            <p:cNvCxnSpPr>
              <a:cxnSpLocks/>
            </p:cNvCxnSpPr>
            <p:nvPr/>
          </p:nvCxnSpPr>
          <p:spPr>
            <a:xfrm>
              <a:off x="2765030" y="6062636"/>
              <a:ext cx="68120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617CEF2-9C41-4CCF-BD12-B9DB38C82EC9}"/>
                </a:ext>
              </a:extLst>
            </p:cNvPr>
            <p:cNvCxnSpPr/>
            <p:nvPr/>
          </p:nvCxnSpPr>
          <p:spPr>
            <a:xfrm flipV="1">
              <a:off x="2758724" y="5430125"/>
              <a:ext cx="0" cy="638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A8E5E72E-EBCE-4528-94EE-C7D8DDE0467C}"/>
                </a:ext>
              </a:extLst>
            </p:cNvPr>
            <p:cNvCxnSpPr/>
            <p:nvPr/>
          </p:nvCxnSpPr>
          <p:spPr>
            <a:xfrm flipV="1">
              <a:off x="4120808" y="5430124"/>
              <a:ext cx="0" cy="638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7CCA4AB6-45A5-4FAC-9567-D5EFADDD5367}"/>
                </a:ext>
              </a:extLst>
            </p:cNvPr>
            <p:cNvCxnSpPr/>
            <p:nvPr/>
          </p:nvCxnSpPr>
          <p:spPr>
            <a:xfrm flipV="1">
              <a:off x="5482882" y="5430125"/>
              <a:ext cx="0" cy="638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7EA35EB7-BE72-4FED-B6EB-EC76D4ABE61C}"/>
                </a:ext>
              </a:extLst>
            </p:cNvPr>
            <p:cNvCxnSpPr/>
            <p:nvPr/>
          </p:nvCxnSpPr>
          <p:spPr>
            <a:xfrm flipV="1">
              <a:off x="6844957" y="5425362"/>
              <a:ext cx="0" cy="638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AE53139-07D0-4071-BB9F-1B5739EC6A28}"/>
                </a:ext>
              </a:extLst>
            </p:cNvPr>
            <p:cNvCxnSpPr/>
            <p:nvPr/>
          </p:nvCxnSpPr>
          <p:spPr>
            <a:xfrm flipV="1">
              <a:off x="8207029" y="5420600"/>
              <a:ext cx="0" cy="638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2235A027-6F6A-4B19-8B37-DD61005549FB}"/>
                </a:ext>
              </a:extLst>
            </p:cNvPr>
            <p:cNvCxnSpPr/>
            <p:nvPr/>
          </p:nvCxnSpPr>
          <p:spPr>
            <a:xfrm flipV="1">
              <a:off x="9571009" y="5420600"/>
              <a:ext cx="0" cy="638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50B09017-0AC7-4D4F-8454-BD8B8A00DB2B}"/>
                </a:ext>
              </a:extLst>
            </p:cNvPr>
            <p:cNvSpPr/>
            <p:nvPr/>
          </p:nvSpPr>
          <p:spPr>
            <a:xfrm>
              <a:off x="3293076" y="5774930"/>
              <a:ext cx="518160" cy="2057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89EF55FC-D604-457C-9D6A-E5A9E9E4E171}"/>
                </a:ext>
              </a:extLst>
            </p:cNvPr>
            <p:cNvSpPr/>
            <p:nvPr/>
          </p:nvSpPr>
          <p:spPr>
            <a:xfrm>
              <a:off x="2767296" y="5470130"/>
              <a:ext cx="502920" cy="205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DC6D0E8-F252-4720-8F48-FD54FD5442DC}"/>
                </a:ext>
              </a:extLst>
            </p:cNvPr>
            <p:cNvSpPr/>
            <p:nvPr/>
          </p:nvSpPr>
          <p:spPr>
            <a:xfrm>
              <a:off x="5480016" y="5477750"/>
              <a:ext cx="518160" cy="205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558A11DB-EE3D-43C3-8100-511F42FDF937}"/>
                </a:ext>
              </a:extLst>
            </p:cNvPr>
            <p:cNvSpPr/>
            <p:nvPr/>
          </p:nvSpPr>
          <p:spPr>
            <a:xfrm>
              <a:off x="6843996" y="5477750"/>
              <a:ext cx="502920" cy="205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E6D3561A-610B-44CE-8334-FBB1533743C9}"/>
                </a:ext>
              </a:extLst>
            </p:cNvPr>
            <p:cNvSpPr/>
            <p:nvPr/>
          </p:nvSpPr>
          <p:spPr>
            <a:xfrm>
              <a:off x="8215596" y="5485370"/>
              <a:ext cx="518160" cy="205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D8B6237A-9017-4B7F-A20B-D04875E28C4C}"/>
                </a:ext>
              </a:extLst>
            </p:cNvPr>
            <p:cNvSpPr/>
            <p:nvPr/>
          </p:nvSpPr>
          <p:spPr>
            <a:xfrm>
              <a:off x="4123656" y="5470130"/>
              <a:ext cx="502920" cy="205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D9BEBA65-B2E3-4A97-877B-5357EB4F1089}"/>
                </a:ext>
              </a:extLst>
            </p:cNvPr>
            <p:cNvSpPr/>
            <p:nvPr/>
          </p:nvSpPr>
          <p:spPr>
            <a:xfrm>
              <a:off x="5998176" y="5774930"/>
              <a:ext cx="518160" cy="2057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3C3CBC6-3FB0-4415-8217-82654B1885E0}"/>
                </a:ext>
              </a:extLst>
            </p:cNvPr>
            <p:cNvSpPr/>
            <p:nvPr/>
          </p:nvSpPr>
          <p:spPr>
            <a:xfrm>
              <a:off x="8741376" y="5797790"/>
              <a:ext cx="518160" cy="2057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10E04864-F6F5-42D0-853C-87EB7CEEDDD9}"/>
                </a:ext>
              </a:extLst>
            </p:cNvPr>
            <p:cNvCxnSpPr/>
            <p:nvPr/>
          </p:nvCxnSpPr>
          <p:spPr>
            <a:xfrm>
              <a:off x="2774916" y="5881610"/>
              <a:ext cx="480060" cy="0"/>
            </a:xfrm>
            <a:prstGeom prst="straightConnector1">
              <a:avLst/>
            </a:prstGeom>
            <a:ln>
              <a:solidFill>
                <a:srgbClr val="8D2B2B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0B3DD088-04E6-42C3-8F32-5E074B91DEF4}"/>
                </a:ext>
              </a:extLst>
            </p:cNvPr>
            <p:cNvCxnSpPr/>
            <p:nvPr/>
          </p:nvCxnSpPr>
          <p:spPr>
            <a:xfrm>
              <a:off x="5495256" y="5889230"/>
              <a:ext cx="480060" cy="0"/>
            </a:xfrm>
            <a:prstGeom prst="straightConnector1">
              <a:avLst/>
            </a:prstGeom>
            <a:ln>
              <a:solidFill>
                <a:srgbClr val="8D2B2B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16CDECC9-6B75-42F8-9056-B6D26736D0AD}"/>
                </a:ext>
              </a:extLst>
            </p:cNvPr>
            <p:cNvCxnSpPr/>
            <p:nvPr/>
          </p:nvCxnSpPr>
          <p:spPr>
            <a:xfrm>
              <a:off x="8223216" y="5904470"/>
              <a:ext cx="480060" cy="0"/>
            </a:xfrm>
            <a:prstGeom prst="straightConnector1">
              <a:avLst/>
            </a:prstGeom>
            <a:ln>
              <a:solidFill>
                <a:srgbClr val="8D2B2B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CD2E503-E841-4565-8FAE-2EEF9E125272}"/>
              </a:ext>
            </a:extLst>
          </p:cNvPr>
          <p:cNvSpPr txBox="1"/>
          <p:nvPr/>
        </p:nvSpPr>
        <p:spPr>
          <a:xfrm>
            <a:off x="2644346" y="606304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80EE581-1079-44EB-B34B-25BE6D60C3CC}"/>
              </a:ext>
            </a:extLst>
          </p:cNvPr>
          <p:cNvSpPr txBox="1"/>
          <p:nvPr/>
        </p:nvSpPr>
        <p:spPr>
          <a:xfrm>
            <a:off x="3933568" y="607540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500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DE0552E-D6F5-44D4-95FE-47EAD55780B2}"/>
              </a:ext>
            </a:extLst>
          </p:cNvPr>
          <p:cNvSpPr txBox="1"/>
          <p:nvPr/>
        </p:nvSpPr>
        <p:spPr>
          <a:xfrm>
            <a:off x="5272217" y="60712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1000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8866EF7-8CEF-4089-A4DB-9B83ECB51689}"/>
              </a:ext>
            </a:extLst>
          </p:cNvPr>
          <p:cNvSpPr txBox="1"/>
          <p:nvPr/>
        </p:nvSpPr>
        <p:spPr>
          <a:xfrm>
            <a:off x="6635579" y="606716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1500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C44A1A8-1674-4355-9776-4001E1DC29C3}"/>
              </a:ext>
            </a:extLst>
          </p:cNvPr>
          <p:cNvSpPr txBox="1"/>
          <p:nvPr/>
        </p:nvSpPr>
        <p:spPr>
          <a:xfrm>
            <a:off x="7970109" y="605893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2000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42F0CE7-89A2-4E49-814E-4B8F2C86F566}"/>
              </a:ext>
            </a:extLst>
          </p:cNvPr>
          <p:cNvSpPr txBox="1"/>
          <p:nvPr/>
        </p:nvSpPr>
        <p:spPr>
          <a:xfrm>
            <a:off x="9312876" y="606716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2500</a:t>
            </a:r>
          </a:p>
        </p:txBody>
      </p:sp>
    </p:spTree>
    <p:extLst>
      <p:ext uri="{BB962C8B-B14F-4D97-AF65-F5344CB8AC3E}">
        <p14:creationId xmlns:p14="http://schemas.microsoft.com/office/powerpoint/2010/main" val="222969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31060-3B07-4C1A-BD67-2916C92C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55" y="331273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2CD22B-B042-409B-BAD1-6617B4BF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638E44-0F73-4A3A-9AE3-5ABD493B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BE3363-3AEA-4EE9-A164-B251CF8AB69C}"/>
              </a:ext>
            </a:extLst>
          </p:cNvPr>
          <p:cNvSpPr/>
          <p:nvPr/>
        </p:nvSpPr>
        <p:spPr>
          <a:xfrm>
            <a:off x="2925460" y="1530692"/>
            <a:ext cx="2776151" cy="1260389"/>
          </a:xfrm>
          <a:prstGeom prst="rect">
            <a:avLst/>
          </a:prstGeom>
          <a:solidFill>
            <a:srgbClr val="FFF2D9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A:</a:t>
            </a:r>
          </a:p>
          <a:p>
            <a:r>
              <a:rPr lang="en-CA">
                <a:solidFill>
                  <a:schemeClr val="tx1"/>
                </a:solidFill>
              </a:rPr>
              <a:t>      period = 500ms</a:t>
            </a:r>
            <a:br>
              <a:rPr lang="en-CA">
                <a:solidFill>
                  <a:schemeClr val="tx1"/>
                </a:solidFill>
              </a:rPr>
            </a:br>
            <a:r>
              <a:rPr lang="en-CA">
                <a:solidFill>
                  <a:schemeClr val="tx1"/>
                </a:solidFill>
              </a:rPr>
              <a:t>      soft deadline = 500ms</a:t>
            </a:r>
          </a:p>
          <a:p>
            <a:r>
              <a:rPr lang="en-CA">
                <a:solidFill>
                  <a:schemeClr val="tx1"/>
                </a:solidFill>
              </a:rPr>
              <a:t>      compute time = 200ms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8E389E6-A2E8-48D9-B83C-9E49A6A50176}"/>
              </a:ext>
            </a:extLst>
          </p:cNvPr>
          <p:cNvSpPr/>
          <p:nvPr/>
        </p:nvSpPr>
        <p:spPr>
          <a:xfrm>
            <a:off x="5788109" y="1534812"/>
            <a:ext cx="2776151" cy="1260389"/>
          </a:xfrm>
          <a:prstGeom prst="rect">
            <a:avLst/>
          </a:prstGeom>
          <a:solidFill>
            <a:srgbClr val="FFF2D9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B:</a:t>
            </a:r>
          </a:p>
          <a:p>
            <a:r>
              <a:rPr lang="en-CA">
                <a:solidFill>
                  <a:schemeClr val="tx1"/>
                </a:solidFill>
              </a:rPr>
              <a:t>      period = 1000ms</a:t>
            </a:r>
            <a:br>
              <a:rPr lang="en-CA">
                <a:solidFill>
                  <a:schemeClr val="tx1"/>
                </a:solidFill>
              </a:rPr>
            </a:br>
            <a:r>
              <a:rPr lang="en-CA">
                <a:solidFill>
                  <a:schemeClr val="tx1"/>
                </a:solidFill>
              </a:rPr>
              <a:t>      hard deadline = </a:t>
            </a:r>
            <a:r>
              <a:rPr lang="en-CA" b="1">
                <a:solidFill>
                  <a:srgbClr val="7030A0"/>
                </a:solidFill>
              </a:rPr>
              <a:t>600ms</a:t>
            </a:r>
          </a:p>
          <a:p>
            <a:r>
              <a:rPr lang="en-CA">
                <a:solidFill>
                  <a:schemeClr val="tx1"/>
                </a:solidFill>
              </a:rPr>
              <a:t>      compute time = </a:t>
            </a:r>
            <a:r>
              <a:rPr lang="en-CA" b="1">
                <a:solidFill>
                  <a:srgbClr val="7030A0"/>
                </a:solidFill>
              </a:rPr>
              <a:t>600ms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ECD8D12-BEBF-4E53-A884-E3A6FC8EEDEB}"/>
              </a:ext>
            </a:extLst>
          </p:cNvPr>
          <p:cNvCxnSpPr>
            <a:cxnSpLocks/>
          </p:cNvCxnSpPr>
          <p:nvPr/>
        </p:nvCxnSpPr>
        <p:spPr>
          <a:xfrm>
            <a:off x="2355454" y="3681901"/>
            <a:ext cx="6812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617CEF2-9C41-4CCF-BD12-B9DB38C82EC9}"/>
              </a:ext>
            </a:extLst>
          </p:cNvPr>
          <p:cNvCxnSpPr/>
          <p:nvPr/>
        </p:nvCxnSpPr>
        <p:spPr>
          <a:xfrm flipV="1">
            <a:off x="2349148" y="3049390"/>
            <a:ext cx="0" cy="63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8E5E72E-EBCE-4528-94EE-C7D8DDE0467C}"/>
              </a:ext>
            </a:extLst>
          </p:cNvPr>
          <p:cNvCxnSpPr/>
          <p:nvPr/>
        </p:nvCxnSpPr>
        <p:spPr>
          <a:xfrm flipV="1">
            <a:off x="3711232" y="3049389"/>
            <a:ext cx="0" cy="63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CCA4AB6-45A5-4FAC-9567-D5EFADDD5367}"/>
              </a:ext>
            </a:extLst>
          </p:cNvPr>
          <p:cNvCxnSpPr/>
          <p:nvPr/>
        </p:nvCxnSpPr>
        <p:spPr>
          <a:xfrm flipV="1">
            <a:off x="5073306" y="3049390"/>
            <a:ext cx="0" cy="63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EA35EB7-BE72-4FED-B6EB-EC76D4ABE61C}"/>
              </a:ext>
            </a:extLst>
          </p:cNvPr>
          <p:cNvCxnSpPr/>
          <p:nvPr/>
        </p:nvCxnSpPr>
        <p:spPr>
          <a:xfrm flipV="1">
            <a:off x="6435381" y="3044627"/>
            <a:ext cx="0" cy="63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2AE53139-07D0-4071-BB9F-1B5739EC6A28}"/>
              </a:ext>
            </a:extLst>
          </p:cNvPr>
          <p:cNvCxnSpPr/>
          <p:nvPr/>
        </p:nvCxnSpPr>
        <p:spPr>
          <a:xfrm flipV="1">
            <a:off x="7797453" y="3039865"/>
            <a:ext cx="0" cy="63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35A027-6F6A-4B19-8B37-DD61005549FB}"/>
              </a:ext>
            </a:extLst>
          </p:cNvPr>
          <p:cNvCxnSpPr/>
          <p:nvPr/>
        </p:nvCxnSpPr>
        <p:spPr>
          <a:xfrm flipV="1">
            <a:off x="9161433" y="3039865"/>
            <a:ext cx="0" cy="63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0B09017-0AC7-4D4F-8454-BD8B8A00DB2B}"/>
              </a:ext>
            </a:extLst>
          </p:cNvPr>
          <p:cNvSpPr/>
          <p:nvPr/>
        </p:nvSpPr>
        <p:spPr>
          <a:xfrm>
            <a:off x="2350100" y="3417055"/>
            <a:ext cx="166116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9EF55FC-D604-457C-9D6A-E5A9E9E4E171}"/>
              </a:ext>
            </a:extLst>
          </p:cNvPr>
          <p:cNvSpPr/>
          <p:nvPr/>
        </p:nvSpPr>
        <p:spPr>
          <a:xfrm>
            <a:off x="4034120" y="3119875"/>
            <a:ext cx="50292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DC6D0E8-F252-4720-8F48-FD54FD5442DC}"/>
              </a:ext>
            </a:extLst>
          </p:cNvPr>
          <p:cNvSpPr/>
          <p:nvPr/>
        </p:nvSpPr>
        <p:spPr>
          <a:xfrm>
            <a:off x="4552280" y="3119875"/>
            <a:ext cx="51816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C9CC572-1345-4909-B20F-DC640EDF4DB3}"/>
              </a:ext>
            </a:extLst>
          </p:cNvPr>
          <p:cNvSpPr/>
          <p:nvPr/>
        </p:nvSpPr>
        <p:spPr>
          <a:xfrm>
            <a:off x="5070440" y="3409435"/>
            <a:ext cx="166116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58A11DB-EE3D-43C3-8100-511F42FDF937}"/>
              </a:ext>
            </a:extLst>
          </p:cNvPr>
          <p:cNvSpPr/>
          <p:nvPr/>
        </p:nvSpPr>
        <p:spPr>
          <a:xfrm>
            <a:off x="6762080" y="3104635"/>
            <a:ext cx="50292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6D3561A-610B-44CE-8334-FBB1533743C9}"/>
              </a:ext>
            </a:extLst>
          </p:cNvPr>
          <p:cNvSpPr/>
          <p:nvPr/>
        </p:nvSpPr>
        <p:spPr>
          <a:xfrm>
            <a:off x="7280240" y="3104635"/>
            <a:ext cx="51816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5E94BA25-38A0-4F01-B4D0-3769887122A0}"/>
              </a:ext>
            </a:extLst>
          </p:cNvPr>
          <p:cNvCxnSpPr>
            <a:cxnSpLocks/>
          </p:cNvCxnSpPr>
          <p:nvPr/>
        </p:nvCxnSpPr>
        <p:spPr>
          <a:xfrm>
            <a:off x="2355816" y="3205600"/>
            <a:ext cx="1642110" cy="0"/>
          </a:xfrm>
          <a:prstGeom prst="straightConnector1">
            <a:avLst/>
          </a:prstGeom>
          <a:ln>
            <a:solidFill>
              <a:srgbClr val="8D2B2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5085AAC6-2C2B-4AD4-8EA1-5FFDE67B72F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717891" y="3038912"/>
            <a:ext cx="834389" cy="183833"/>
          </a:xfrm>
          <a:prstGeom prst="straightConnector1">
            <a:avLst/>
          </a:prstGeom>
          <a:ln>
            <a:solidFill>
              <a:srgbClr val="8D2B2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5096FEAD-A163-422D-8A81-F717552591E1}"/>
              </a:ext>
            </a:extLst>
          </p:cNvPr>
          <p:cNvCxnSpPr>
            <a:cxnSpLocks/>
          </p:cNvCxnSpPr>
          <p:nvPr/>
        </p:nvCxnSpPr>
        <p:spPr>
          <a:xfrm>
            <a:off x="5079966" y="3200837"/>
            <a:ext cx="1642110" cy="0"/>
          </a:xfrm>
          <a:prstGeom prst="straightConnector1">
            <a:avLst/>
          </a:prstGeom>
          <a:ln>
            <a:solidFill>
              <a:srgbClr val="8D2B2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4D5374F-C07F-48A6-99AD-14EC2C61402E}"/>
              </a:ext>
            </a:extLst>
          </p:cNvPr>
          <p:cNvCxnSpPr>
            <a:cxnSpLocks/>
          </p:cNvCxnSpPr>
          <p:nvPr/>
        </p:nvCxnSpPr>
        <p:spPr>
          <a:xfrm>
            <a:off x="6442041" y="3034149"/>
            <a:ext cx="834389" cy="183833"/>
          </a:xfrm>
          <a:prstGeom prst="straightConnector1">
            <a:avLst/>
          </a:prstGeom>
          <a:ln>
            <a:solidFill>
              <a:srgbClr val="8D2B2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86FE9E7-90CF-4878-A489-2FE8F980FF94}"/>
              </a:ext>
            </a:extLst>
          </p:cNvPr>
          <p:cNvSpPr/>
          <p:nvPr/>
        </p:nvSpPr>
        <p:spPr>
          <a:xfrm>
            <a:off x="7799353" y="3404673"/>
            <a:ext cx="166116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9CED85B-6E82-4F98-8315-68869CC49AF9}"/>
              </a:ext>
            </a:extLst>
          </p:cNvPr>
          <p:cNvSpPr/>
          <p:nvPr/>
        </p:nvSpPr>
        <p:spPr>
          <a:xfrm>
            <a:off x="2946055" y="4261535"/>
            <a:ext cx="2776151" cy="1260389"/>
          </a:xfrm>
          <a:prstGeom prst="rect">
            <a:avLst/>
          </a:prstGeom>
          <a:solidFill>
            <a:srgbClr val="FFF2D9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A:</a:t>
            </a:r>
          </a:p>
          <a:p>
            <a:r>
              <a:rPr lang="en-CA">
                <a:solidFill>
                  <a:schemeClr val="tx1"/>
                </a:solidFill>
              </a:rPr>
              <a:t>      period = 500ms</a:t>
            </a:r>
            <a:br>
              <a:rPr lang="en-CA">
                <a:solidFill>
                  <a:schemeClr val="tx1"/>
                </a:solidFill>
              </a:rPr>
            </a:br>
            <a:r>
              <a:rPr lang="en-CA">
                <a:solidFill>
                  <a:schemeClr val="tx1"/>
                </a:solidFill>
              </a:rPr>
              <a:t>      </a:t>
            </a:r>
            <a:r>
              <a:rPr lang="en-CA" b="1">
                <a:solidFill>
                  <a:srgbClr val="7030A0"/>
                </a:solidFill>
              </a:rPr>
              <a:t>hard</a:t>
            </a:r>
            <a:r>
              <a:rPr lang="en-CA">
                <a:solidFill>
                  <a:schemeClr val="tx1"/>
                </a:solidFill>
              </a:rPr>
              <a:t> deadline = 500ms</a:t>
            </a:r>
          </a:p>
          <a:p>
            <a:r>
              <a:rPr lang="en-CA">
                <a:solidFill>
                  <a:schemeClr val="tx1"/>
                </a:solidFill>
              </a:rPr>
              <a:t>      compute time = 200ms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CFED368-7D7C-450F-9BE8-42EFD05778C9}"/>
              </a:ext>
            </a:extLst>
          </p:cNvPr>
          <p:cNvSpPr/>
          <p:nvPr/>
        </p:nvSpPr>
        <p:spPr>
          <a:xfrm>
            <a:off x="5808704" y="4257417"/>
            <a:ext cx="2776151" cy="1260389"/>
          </a:xfrm>
          <a:prstGeom prst="rect">
            <a:avLst/>
          </a:prstGeom>
          <a:solidFill>
            <a:srgbClr val="FFF2D9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B:</a:t>
            </a:r>
          </a:p>
          <a:p>
            <a:r>
              <a:rPr lang="en-CA">
                <a:solidFill>
                  <a:schemeClr val="tx1"/>
                </a:solidFill>
              </a:rPr>
              <a:t>      period = 1000ms</a:t>
            </a:r>
            <a:br>
              <a:rPr lang="en-CA">
                <a:solidFill>
                  <a:schemeClr val="tx1"/>
                </a:solidFill>
              </a:rPr>
            </a:br>
            <a:r>
              <a:rPr lang="en-CA">
                <a:solidFill>
                  <a:schemeClr val="tx1"/>
                </a:solidFill>
              </a:rPr>
              <a:t>      hard deadline = </a:t>
            </a:r>
            <a:r>
              <a:rPr lang="en-CA" b="1">
                <a:solidFill>
                  <a:srgbClr val="7030A0"/>
                </a:solidFill>
              </a:rPr>
              <a:t>600ms</a:t>
            </a:r>
          </a:p>
          <a:p>
            <a:r>
              <a:rPr lang="en-CA">
                <a:solidFill>
                  <a:schemeClr val="tx1"/>
                </a:solidFill>
              </a:rPr>
              <a:t>      compute time = </a:t>
            </a:r>
            <a:r>
              <a:rPr lang="en-CA" b="1">
                <a:solidFill>
                  <a:srgbClr val="7030A0"/>
                </a:solidFill>
              </a:rPr>
              <a:t>600ms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C14F09C-7002-4C92-97D9-2B62D3CB315F}"/>
              </a:ext>
            </a:extLst>
          </p:cNvPr>
          <p:cNvSpPr txBox="1"/>
          <p:nvPr/>
        </p:nvSpPr>
        <p:spPr>
          <a:xfrm>
            <a:off x="9407611" y="2314832"/>
            <a:ext cx="17665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/>
              <a:t>100% CPU Usage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B8D3A94-1E6E-4407-BC03-A551BBB6B84F}"/>
              </a:ext>
            </a:extLst>
          </p:cNvPr>
          <p:cNvSpPr txBox="1"/>
          <p:nvPr/>
        </p:nvSpPr>
        <p:spPr>
          <a:xfrm>
            <a:off x="2257167" y="3715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8EFB5A3-B661-478E-A48A-6273FEA5CC2E}"/>
              </a:ext>
            </a:extLst>
          </p:cNvPr>
          <p:cNvSpPr txBox="1"/>
          <p:nvPr/>
        </p:nvSpPr>
        <p:spPr>
          <a:xfrm>
            <a:off x="3546389" y="372762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500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F347262-3274-46A1-9DA4-D2AE8AC6C487}"/>
              </a:ext>
            </a:extLst>
          </p:cNvPr>
          <p:cNvSpPr txBox="1"/>
          <p:nvPr/>
        </p:nvSpPr>
        <p:spPr>
          <a:xfrm>
            <a:off x="4885038" y="372350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1000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1767B95-1F90-4B1B-996D-F82966665CE6}"/>
              </a:ext>
            </a:extLst>
          </p:cNvPr>
          <p:cNvSpPr txBox="1"/>
          <p:nvPr/>
        </p:nvSpPr>
        <p:spPr>
          <a:xfrm>
            <a:off x="6248400" y="371938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1500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49B77D4-1DD2-4A12-9CFF-197BF5C65076}"/>
              </a:ext>
            </a:extLst>
          </p:cNvPr>
          <p:cNvSpPr txBox="1"/>
          <p:nvPr/>
        </p:nvSpPr>
        <p:spPr>
          <a:xfrm>
            <a:off x="7582930" y="371114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2000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487FFFF-4958-4872-BD23-20587648E9CF}"/>
              </a:ext>
            </a:extLst>
          </p:cNvPr>
          <p:cNvSpPr txBox="1"/>
          <p:nvPr/>
        </p:nvSpPr>
        <p:spPr>
          <a:xfrm>
            <a:off x="8925697" y="371938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2500</a:t>
            </a:r>
          </a:p>
        </p:txBody>
      </p:sp>
    </p:spTree>
    <p:extLst>
      <p:ext uri="{BB962C8B-B14F-4D97-AF65-F5344CB8AC3E}">
        <p14:creationId xmlns:p14="http://schemas.microsoft.com/office/powerpoint/2010/main" val="687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1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lides.potx" id="{9AD238D2-7818-49F7-8643-9B29FE785E43}" vid="{013CE4D2-CA63-4BA3-8FD7-F45FEDB8C9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3203</TotalTime>
  <Words>1919</Words>
  <Application>Microsoft Office PowerPoint</Application>
  <PresentationFormat>Widescreen</PresentationFormat>
  <Paragraphs>409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Consolas</vt:lpstr>
      <vt:lpstr>Courier</vt:lpstr>
      <vt:lpstr>Lucida Grande</vt:lpstr>
      <vt:lpstr>Myriad Pro</vt:lpstr>
      <vt:lpstr>Open Sans</vt:lpstr>
      <vt:lpstr>Tahoma</vt:lpstr>
      <vt:lpstr>Times New Roman</vt:lpstr>
      <vt:lpstr>Wingdings</vt:lpstr>
      <vt:lpstr>Retrospect</vt:lpstr>
      <vt:lpstr>Lecture 19 – Scheduling</vt:lpstr>
      <vt:lpstr>Process Priority</vt:lpstr>
      <vt:lpstr>Priority Inversion</vt:lpstr>
      <vt:lpstr>Priority Inversion</vt:lpstr>
      <vt:lpstr>Priority Inversion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Real-Time Scheduling</vt:lpstr>
      <vt:lpstr>Rate-Monotonic Scheduling</vt:lpstr>
      <vt:lpstr>Process/Thread Priorities (Windows)</vt:lpstr>
      <vt:lpstr>Process/Thread Priorities (POSIX)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 – Scheduling</dc:title>
  <dc:creator>Antonio Sanchez</dc:creator>
  <cp:lastModifiedBy>Antonio Sánchez</cp:lastModifiedBy>
  <cp:revision>49</cp:revision>
  <dcterms:created xsi:type="dcterms:W3CDTF">2017-11-07T16:14:54Z</dcterms:created>
  <dcterms:modified xsi:type="dcterms:W3CDTF">2018-01-09T19:13:13Z</dcterms:modified>
</cp:coreProperties>
</file>