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5" r:id="rId9"/>
    <p:sldId id="267" r:id="rId10"/>
    <p:sldId id="268" r:id="rId11"/>
    <p:sldId id="269" r:id="rId12"/>
    <p:sldId id="270" r:id="rId13"/>
    <p:sldId id="271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5" r:id="rId24"/>
    <p:sldId id="286" r:id="rId25"/>
    <p:sldId id="287" r:id="rId26"/>
    <p:sldId id="288" r:id="rId27"/>
    <p:sldId id="289" r:id="rId28"/>
    <p:sldId id="291" r:id="rId29"/>
    <p:sldId id="292" r:id="rId30"/>
    <p:sldId id="294" r:id="rId31"/>
    <p:sldId id="295" r:id="rId32"/>
    <p:sldId id="296" r:id="rId33"/>
    <p:sldId id="297" r:id="rId34"/>
    <p:sldId id="298" r:id="rId35"/>
    <p:sldId id="299" r:id="rId36"/>
    <p:sldId id="30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to System Software Engineering" id="{5D8130B2-2E4C-416C-AAB1-4B728089E40F}">
          <p14:sldIdLst>
            <p14:sldId id="256"/>
            <p14:sldId id="257"/>
            <p14:sldId id="258"/>
            <p14:sldId id="259"/>
            <p14:sldId id="260"/>
            <p14:sldId id="263"/>
            <p14:sldId id="261"/>
            <p14:sldId id="265"/>
            <p14:sldId id="267"/>
            <p14:sldId id="268"/>
            <p14:sldId id="269"/>
            <p14:sldId id="270"/>
            <p14:sldId id="271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5"/>
            <p14:sldId id="286"/>
            <p14:sldId id="287"/>
            <p14:sldId id="288"/>
            <p14:sldId id="289"/>
            <p14:sldId id="291"/>
            <p14:sldId id="292"/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BB083-0271-4C34-A092-3EA9DBA1EFBD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4C357-DAEE-461C-8179-FEA14C8980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205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4C357-DAEE-461C-8179-FEA14C89809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6335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4C357-DAEE-461C-8179-FEA14C89809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0995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4C357-DAEE-461C-8179-FEA14C898096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2823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32245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3131507"/>
            <a:ext cx="10058400" cy="2467114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9244" y="6459785"/>
            <a:ext cx="7669745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CA"/>
              <a:t>Intro to System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5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Intro to System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050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r>
              <a:rPr lang="en-CA"/>
              <a:t>Intro to System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5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9" y="649460"/>
            <a:ext cx="10058400" cy="77810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69143"/>
            <a:ext cx="10058400" cy="4199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Intro to System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242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Intro to System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5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Intro to System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064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Intro to System Software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81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33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en-CA"/>
              <a:t>Intro to System Software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1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CA"/>
              <a:t>Intro to System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718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Intro to System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920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794" y="678489"/>
            <a:ext cx="10058400" cy="6904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741714"/>
            <a:ext cx="10058400" cy="41273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9244" y="6459785"/>
            <a:ext cx="76697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cap="all" baseline="0">
                <a:solidFill>
                  <a:srgbClr val="FFFFFF"/>
                </a:solidFill>
              </a:defRPr>
            </a:lvl1pPr>
          </a:lstStyle>
          <a:p>
            <a:pPr algn="l"/>
            <a:r>
              <a:rPr lang="en-CA"/>
              <a:t>Intro to System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AE11FE2D-6E70-4277-81CE-0AEFFA29198E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4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images.amazon.com/images/P/0471418846.01.LZZZZZZZ.jpg" TargetMode="External"/><Relationship Id="rId3" Type="http://schemas.openxmlformats.org/officeDocument/2006/relationships/hyperlink" Target="https://cpen333.github.io/" TargetMode="External"/><Relationship Id="rId7" Type="http://schemas.openxmlformats.org/officeDocument/2006/relationships/image" Target="../media/image6.jpeg"/><Relationship Id="rId2" Type="http://schemas.openxmlformats.org/officeDocument/2006/relationships/hyperlink" Target="https://piazz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mages.amazon.com/images/P/0130313580.01.LZZZZZZZ.jpg" TargetMode="External"/><Relationship Id="rId5" Type="http://schemas.openxmlformats.org/officeDocument/2006/relationships/image" Target="../media/image5.jpeg"/><Relationship Id="rId10" Type="http://schemas.openxmlformats.org/officeDocument/2006/relationships/image" Target="../media/image8.jpeg"/><Relationship Id="rId4" Type="http://schemas.openxmlformats.org/officeDocument/2006/relationships/hyperlink" Target="http://images.amazon.com/images/P/007301933X.01.LZZZZZZZ.jpg" TargetMode="External"/><Relationship Id="rId9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6501" y="1257300"/>
            <a:ext cx="9815512" cy="2262781"/>
          </a:xfrm>
        </p:spPr>
        <p:txBody>
          <a:bodyPr>
            <a:noAutofit/>
          </a:bodyPr>
          <a:lstStyle/>
          <a:p>
            <a:pPr algn="ctr"/>
            <a:r>
              <a:rPr lang="en-CA" sz="6600" b="1"/>
              <a:t>CPEN 333:</a:t>
            </a:r>
            <a:br>
              <a:rPr lang="en-CA" sz="6600" b="1"/>
            </a:br>
            <a:r>
              <a:rPr lang="en-CA" sz="6600" b="1"/>
              <a:t>System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0500" y="4198938"/>
            <a:ext cx="6972300" cy="1135062"/>
          </a:xfrm>
        </p:spPr>
        <p:txBody>
          <a:bodyPr>
            <a:normAutofit/>
          </a:bodyPr>
          <a:lstStyle/>
          <a:p>
            <a:pPr algn="l"/>
            <a:r>
              <a:rPr lang="en-CA" b="1"/>
              <a:t>Instructor: 	C. Antonio Sánchez</a:t>
            </a:r>
          </a:p>
          <a:p>
            <a:pPr algn="l"/>
            <a:r>
              <a:rPr lang="en-CA" b="1"/>
              <a:t>Room: 		FSC 1221</a:t>
            </a:r>
          </a:p>
        </p:txBody>
      </p:sp>
      <p:sp>
        <p:nvSpPr>
          <p:cNvPr id="4" name="Rectangle 3"/>
          <p:cNvSpPr/>
          <p:nvPr/>
        </p:nvSpPr>
        <p:spPr>
          <a:xfrm>
            <a:off x="970756" y="6481763"/>
            <a:ext cx="357584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b="1" dirty="0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©</a:t>
            </a:r>
            <a:r>
              <a:rPr lang="en-US" sz="800" b="1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Paul </a:t>
            </a:r>
            <a:r>
              <a:rPr lang="en-US" sz="800" b="1" smtClean="0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Davies, C. Antonio Sanchez. </a:t>
            </a:r>
            <a:r>
              <a:rPr lang="en-US" sz="800" b="1" dirty="0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Not to be copied, used, or revised without explicit written permission from the copyright owner.</a:t>
            </a:r>
            <a:endParaRPr lang="en-US" sz="105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05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10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508000" y="279400"/>
            <a:ext cx="2409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b="1"/>
              <a:t>Project: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5500" y="1231900"/>
            <a:ext cx="10960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/>
              <a:t>Will involve: system design document, and working implementation of a small-ish simulated system software tool.</a:t>
            </a:r>
          </a:p>
        </p:txBody>
      </p:sp>
      <p:sp>
        <p:nvSpPr>
          <p:cNvPr id="8" name="Rectangle 7"/>
          <p:cNvSpPr/>
          <p:nvPr/>
        </p:nvSpPr>
        <p:spPr>
          <a:xfrm>
            <a:off x="1231900" y="2547035"/>
            <a:ext cx="1059180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3200"/>
              <a:t>will be due during the last week of class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3200"/>
              <a:t>can be completed </a:t>
            </a:r>
            <a:r>
              <a:rPr lang="en-CA" sz="3200" b="1">
                <a:solidFill>
                  <a:schemeClr val="accent2"/>
                </a:solidFill>
              </a:rPr>
              <a:t>individually </a:t>
            </a:r>
            <a:r>
              <a:rPr lang="en-CA" sz="3200">
                <a:solidFill>
                  <a:schemeClr val="tx2"/>
                </a:solidFill>
              </a:rPr>
              <a:t>or in </a:t>
            </a:r>
            <a:r>
              <a:rPr lang="en-CA" sz="3200" b="1">
                <a:solidFill>
                  <a:schemeClr val="accent2"/>
                </a:solidFill>
              </a:rPr>
              <a:t>pairs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3200"/>
              <a:t>option between </a:t>
            </a:r>
            <a:r>
              <a:rPr lang="en-CA" sz="3200" b="1">
                <a:solidFill>
                  <a:schemeClr val="accent2"/>
                </a:solidFill>
              </a:rPr>
              <a:t>provided system </a:t>
            </a:r>
            <a:r>
              <a:rPr lang="en-CA" sz="3200"/>
              <a:t>or a </a:t>
            </a:r>
            <a:r>
              <a:rPr lang="en-CA" sz="3200" b="1">
                <a:solidFill>
                  <a:schemeClr val="accent2"/>
                </a:solidFill>
              </a:rPr>
              <a:t>custom</a:t>
            </a:r>
            <a:r>
              <a:rPr lang="en-CA" sz="3200"/>
              <a:t> one of your choosing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3200"/>
              <a:t>more details to come around week 4 or 5</a:t>
            </a:r>
          </a:p>
        </p:txBody>
      </p:sp>
    </p:spTree>
    <p:extLst>
      <p:ext uri="{BB962C8B-B14F-4D97-AF65-F5344CB8AC3E}">
        <p14:creationId xmlns:p14="http://schemas.microsoft.com/office/powerpoint/2010/main" val="119490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11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508000" y="279400"/>
            <a:ext cx="29125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b="1"/>
              <a:t>Midterm: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5500" y="1422400"/>
            <a:ext cx="10960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/>
              <a:t>Will be mainly hands-on programming (either in lab or at-home), and will cover most of the technical content.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08200" y="3263900"/>
            <a:ext cx="53874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/>
              <a:t>open-book, internet allowed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/>
              <a:t>will be purposefully </a:t>
            </a:r>
            <a:r>
              <a:rPr lang="en-CA" sz="3200" b="1">
                <a:solidFill>
                  <a:schemeClr val="accent2"/>
                </a:solidFill>
              </a:rPr>
              <a:t>tough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/>
              <a:t>will occur around week 8 or 9</a:t>
            </a:r>
          </a:p>
        </p:txBody>
      </p:sp>
    </p:spTree>
    <p:extLst>
      <p:ext uri="{BB962C8B-B14F-4D97-AF65-F5344CB8AC3E}">
        <p14:creationId xmlns:p14="http://schemas.microsoft.com/office/powerpoint/2010/main" val="308435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12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508000" y="279400"/>
            <a:ext cx="17459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b="1"/>
              <a:t>Final: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5500" y="1422400"/>
            <a:ext cx="10960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/>
              <a:t>Will be traditional, during regular exam period, and will cover both technical content, and `soft’ content.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70100" y="2946400"/>
            <a:ext cx="834658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/>
              <a:t>closed-book, no internet allowed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/>
              <a:t>will be purposefully straight-forward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/>
              <a:t>short essay-type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/>
              <a:t>most questions will come directly from in-class </a:t>
            </a:r>
            <a:br>
              <a:rPr lang="en-CA" sz="3200"/>
            </a:br>
            <a:r>
              <a:rPr lang="en-CA" sz="3200" b="1">
                <a:solidFill>
                  <a:schemeClr val="accent2"/>
                </a:solidFill>
              </a:rPr>
              <a:t>discussions</a:t>
            </a:r>
            <a:r>
              <a:rPr lang="en-CA" sz="3200"/>
              <a:t> or </a:t>
            </a:r>
            <a:r>
              <a:rPr lang="en-CA" sz="3200" b="1">
                <a:solidFill>
                  <a:schemeClr val="accent2"/>
                </a:solidFill>
              </a:rPr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275106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13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95300" y="419100"/>
            <a:ext cx="8605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b="1"/>
              <a:t>Course Library and Examples:</a:t>
            </a:r>
          </a:p>
        </p:txBody>
      </p:sp>
      <p:sp>
        <p:nvSpPr>
          <p:cNvPr id="7" name="Rectangle 6"/>
          <p:cNvSpPr/>
          <p:nvPr/>
        </p:nvSpPr>
        <p:spPr>
          <a:xfrm>
            <a:off x="942794" y="1669534"/>
            <a:ext cx="726423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b="1"/>
              <a:t>GitHub:</a:t>
            </a:r>
            <a:r>
              <a:rPr lang="en-CA"/>
              <a:t> 	</a:t>
            </a:r>
            <a:r>
              <a:rPr lang="en-CA" sz="2800">
                <a:solidFill>
                  <a:schemeClr val="accent3">
                    <a:lumMod val="75000"/>
                  </a:schemeClr>
                </a:solidFill>
              </a:rPr>
              <a:t>https://github.com/cpen333/library</a:t>
            </a:r>
          </a:p>
          <a:p>
            <a:endParaRPr lang="en-CA" sz="3200"/>
          </a:p>
        </p:txBody>
      </p:sp>
      <p:sp>
        <p:nvSpPr>
          <p:cNvPr id="8" name="Rectangle 7"/>
          <p:cNvSpPr/>
          <p:nvPr/>
        </p:nvSpPr>
        <p:spPr>
          <a:xfrm>
            <a:off x="980894" y="2406134"/>
            <a:ext cx="11027571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b="1"/>
              <a:t>Warning:	</a:t>
            </a:r>
            <a:r>
              <a:rPr lang="en-CA" sz="3200"/>
              <a:t>the library is a work-in-progress, </a:t>
            </a:r>
            <a:r>
              <a:rPr lang="en-CA" sz="3200" i="1"/>
              <a:t>should</a:t>
            </a:r>
            <a:r>
              <a:rPr lang="en-CA" sz="3200"/>
              <a:t> be okay for </a:t>
            </a:r>
          </a:p>
          <a:p>
            <a:r>
              <a:rPr lang="en-CA" sz="3200"/>
              <a:t>		most lab and project purposes.  </a:t>
            </a:r>
            <a:r>
              <a:rPr lang="en-CA" sz="3200" i="1"/>
              <a:t>Should</a:t>
            </a:r>
            <a:r>
              <a:rPr lang="en-CA" sz="3200"/>
              <a:t> be sufficiently </a:t>
            </a:r>
          </a:p>
          <a:p>
            <a:r>
              <a:rPr lang="en-CA" sz="3200"/>
              <a:t>		cross-platform to run on Mac/Linux/Windows.</a:t>
            </a:r>
            <a:r>
              <a:rPr lang="en-CA" sz="3200" i="1"/>
              <a:t>  Could</a:t>
            </a:r>
            <a:r>
              <a:rPr lang="en-CA" sz="3200"/>
              <a:t> </a:t>
            </a:r>
          </a:p>
          <a:p>
            <a:r>
              <a:rPr lang="en-CA" sz="3200"/>
              <a:t>		use a lot more testing.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68600" y="4762500"/>
            <a:ext cx="8826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/>
              <a:t>Compilation and usage instructions in README.md</a:t>
            </a:r>
          </a:p>
        </p:txBody>
      </p:sp>
    </p:spTree>
    <p:extLst>
      <p:ext uri="{BB962C8B-B14F-4D97-AF65-F5344CB8AC3E}">
        <p14:creationId xmlns:p14="http://schemas.microsoft.com/office/powerpoint/2010/main" val="321136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14</a:t>
            </a:fld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508000" y="381000"/>
            <a:ext cx="106599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b="1"/>
              <a:t>Lecture 1: </a:t>
            </a:r>
            <a:br>
              <a:rPr lang="en-CA" sz="4400" b="1"/>
            </a:br>
            <a:r>
              <a:rPr lang="en-CA" sz="4400" b="1"/>
              <a:t>Introduction to System Software Engineering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598601" y="2228334"/>
            <a:ext cx="29626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b="0" i="0">
                <a:solidFill>
                  <a:srgbClr val="159957"/>
                </a:solidFill>
                <a:effectLst/>
                <a:latin typeface="Open Sans"/>
              </a:rPr>
              <a:t>Learning Goals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5201" y="2819400"/>
            <a:ext cx="1036319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Define a </a:t>
            </a:r>
            <a:r>
              <a:rPr lang="en-CA" sz="2400" b="1">
                <a:solidFill>
                  <a:schemeClr val="accent2"/>
                </a:solidFill>
              </a:rPr>
              <a:t>system</a:t>
            </a:r>
            <a:r>
              <a:rPr lang="en-CA" sz="2400"/>
              <a:t>, </a:t>
            </a:r>
            <a:r>
              <a:rPr lang="en-CA" sz="2400" b="1">
                <a:solidFill>
                  <a:schemeClr val="accent2"/>
                </a:solidFill>
              </a:rPr>
              <a:t>system software</a:t>
            </a:r>
            <a:r>
              <a:rPr lang="en-CA" sz="2400"/>
              <a:t>, and </a:t>
            </a:r>
            <a:r>
              <a:rPr lang="en-CA" sz="2400" b="1">
                <a:solidFill>
                  <a:schemeClr val="accent2"/>
                </a:solidFill>
              </a:rPr>
              <a:t>system software engineering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Distinguish between </a:t>
            </a:r>
            <a:r>
              <a:rPr lang="en-CA" sz="2400" b="1">
                <a:solidFill>
                  <a:schemeClr val="accent2"/>
                </a:solidFill>
              </a:rPr>
              <a:t>hard</a:t>
            </a:r>
            <a:r>
              <a:rPr lang="en-CA" sz="2400"/>
              <a:t> and </a:t>
            </a:r>
            <a:r>
              <a:rPr lang="en-CA" sz="2400" b="1">
                <a:solidFill>
                  <a:schemeClr val="accent2"/>
                </a:solidFill>
              </a:rPr>
              <a:t>soft</a:t>
            </a:r>
            <a:r>
              <a:rPr lang="en-CA" sz="2400"/>
              <a:t> time constraints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Distinguish between </a:t>
            </a:r>
            <a:r>
              <a:rPr lang="en-CA" sz="2400" b="1">
                <a:solidFill>
                  <a:schemeClr val="accent2"/>
                </a:solidFill>
              </a:rPr>
              <a:t>event-driven</a:t>
            </a:r>
            <a:r>
              <a:rPr lang="en-CA" sz="2400"/>
              <a:t> and </a:t>
            </a:r>
            <a:r>
              <a:rPr lang="en-CA" sz="2400" b="1">
                <a:solidFill>
                  <a:schemeClr val="accent2"/>
                </a:solidFill>
              </a:rPr>
              <a:t>time-driven</a:t>
            </a:r>
            <a:r>
              <a:rPr lang="en-CA" sz="2400"/>
              <a:t> systems, and give examples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Describe the difference between </a:t>
            </a:r>
            <a:r>
              <a:rPr lang="en-CA" sz="2400" b="1">
                <a:solidFill>
                  <a:schemeClr val="accent2"/>
                </a:solidFill>
              </a:rPr>
              <a:t>interrupts</a:t>
            </a:r>
            <a:r>
              <a:rPr lang="en-CA" sz="2400"/>
              <a:t> and </a:t>
            </a:r>
            <a:r>
              <a:rPr lang="en-CA" sz="2400" b="1">
                <a:solidFill>
                  <a:schemeClr val="accent2"/>
                </a:solidFill>
              </a:rPr>
              <a:t>polling</a:t>
            </a:r>
            <a:r>
              <a:rPr lang="en-CA" sz="2400"/>
              <a:t> for detecting and handling events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List advantages and disadvantages of both interrupts and polling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Discuss why </a:t>
            </a:r>
            <a:r>
              <a:rPr lang="en-CA" sz="2400" b="1">
                <a:solidFill>
                  <a:schemeClr val="accent2"/>
                </a:solidFill>
              </a:rPr>
              <a:t>testing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real-time systems can be challenging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220233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1200" y="508000"/>
            <a:ext cx="66559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b="1"/>
              <a:t>What is a </a:t>
            </a:r>
            <a:r>
              <a:rPr lang="en-CA" sz="4400" b="1">
                <a:solidFill>
                  <a:schemeClr val="accent2"/>
                </a:solidFill>
              </a:rPr>
              <a:t>real-time</a:t>
            </a:r>
            <a:r>
              <a:rPr lang="en-CA" sz="4400" b="1"/>
              <a:t> system?</a:t>
            </a:r>
          </a:p>
        </p:txBody>
      </p:sp>
      <p:sp>
        <p:nvSpPr>
          <p:cNvPr id="8" name="Rectangle 7"/>
          <p:cNvSpPr/>
          <p:nvPr/>
        </p:nvSpPr>
        <p:spPr>
          <a:xfrm>
            <a:off x="393700" y="3856335"/>
            <a:ext cx="3073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/>
              <a:t>By Raysonho @ Open Grid Scheduler / Grid Engine - Own work, CC0, </a:t>
            </a:r>
            <a:br>
              <a:rPr lang="en-CA" sz="800"/>
            </a:br>
            <a:r>
              <a:rPr lang="en-CA" sz="800"/>
              <a:t>https://commons.wikimedia.org/w/index.php?curid=39098282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54"/>
          <a:stretch/>
        </p:blipFill>
        <p:spPr>
          <a:xfrm>
            <a:off x="988568" y="1536700"/>
            <a:ext cx="1830832" cy="2235200"/>
          </a:xfrm>
          <a:prstGeom prst="rect">
            <a:avLst/>
          </a:prstGeom>
        </p:spPr>
      </p:pic>
      <p:pic>
        <p:nvPicPr>
          <p:cNvPr id="6146" name="Picture 2" descr="Image result for foxtrax hocke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199" y="1505743"/>
            <a:ext cx="2974975" cy="223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657600" y="3804334"/>
            <a:ext cx="3378200" cy="221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/>
              <a:t>http://ethw.org/Tracking_the_Ice_Hockey_Puck_-_FoxTrax_(Glow_Puck)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0181" y="1498601"/>
            <a:ext cx="4112994" cy="233997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359891" y="3841234"/>
            <a:ext cx="189346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800"/>
              <a:t>https://www.tesla.com/en_CA/autopilot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4057" y="4248033"/>
            <a:ext cx="3708400" cy="185907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934142" y="6076434"/>
            <a:ext cx="14750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800"/>
              <a:t>www.theweathernetwork.com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568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16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711200" y="508000"/>
            <a:ext cx="66559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b="1"/>
              <a:t>What is a </a:t>
            </a:r>
            <a:r>
              <a:rPr lang="en-CA" sz="4400" b="1">
                <a:solidFill>
                  <a:schemeClr val="accent2"/>
                </a:solidFill>
              </a:rPr>
              <a:t>real-time</a:t>
            </a:r>
            <a:r>
              <a:rPr lang="en-CA" sz="4400" b="1"/>
              <a:t> system?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31900" y="1612900"/>
            <a:ext cx="7020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/>
              <a:t>There is no widely accepted single definition </a:t>
            </a:r>
            <a:r>
              <a:rPr lang="en-CA" sz="2800">
                <a:sym typeface="Wingdings" panose="05000000000000000000" pitchFamily="2" charset="2"/>
              </a:rPr>
              <a:t></a:t>
            </a:r>
            <a:endParaRPr lang="en-CA" sz="2800"/>
          </a:p>
        </p:txBody>
      </p:sp>
      <p:sp>
        <p:nvSpPr>
          <p:cNvPr id="9" name="Rectangle 8"/>
          <p:cNvSpPr/>
          <p:nvPr/>
        </p:nvSpPr>
        <p:spPr>
          <a:xfrm>
            <a:off x="889000" y="2824540"/>
            <a:ext cx="10833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CA" sz="2400"/>
              <a:t>A real-time system is generally a </a:t>
            </a:r>
            <a:r>
              <a:rPr lang="en-CA" sz="2400">
                <a:solidFill>
                  <a:schemeClr val="accent2"/>
                </a:solidFill>
              </a:rPr>
              <a:t>controlling system</a:t>
            </a:r>
            <a:r>
              <a:rPr lang="en-CA" sz="2400"/>
              <a:t>, often </a:t>
            </a:r>
            <a:r>
              <a:rPr lang="en-CA" sz="2400">
                <a:solidFill>
                  <a:schemeClr val="accent2"/>
                </a:solidFill>
              </a:rPr>
              <a:t>embedded</a:t>
            </a:r>
            <a:r>
              <a:rPr lang="en-CA" sz="2400"/>
              <a:t> into equipment so that its existence is not obvious.  It takes in </a:t>
            </a:r>
            <a:r>
              <a:rPr lang="en-CA" sz="2400">
                <a:solidFill>
                  <a:schemeClr val="accent2"/>
                </a:solidFill>
              </a:rPr>
              <a:t>information</a:t>
            </a:r>
            <a:r>
              <a:rPr lang="en-CA" sz="2400"/>
              <a:t> from its environment, </a:t>
            </a:r>
            <a:r>
              <a:rPr lang="en-CA" sz="2400">
                <a:solidFill>
                  <a:schemeClr val="accent2"/>
                </a:solidFill>
              </a:rPr>
              <a:t>processes it</a:t>
            </a:r>
            <a:r>
              <a:rPr lang="en-CA" sz="2400"/>
              <a:t> and </a:t>
            </a:r>
            <a:r>
              <a:rPr lang="en-CA" sz="2400">
                <a:solidFill>
                  <a:schemeClr val="accent2"/>
                </a:solidFill>
              </a:rPr>
              <a:t>generates a response</a:t>
            </a:r>
            <a:r>
              <a:rPr lang="en-CA" sz="2400"/>
              <a:t>.</a:t>
            </a:r>
          </a:p>
          <a:p>
            <a:pPr marL="342900" indent="-342900">
              <a:buAutoNum type="arabicPeriod"/>
            </a:pPr>
            <a:endParaRPr lang="en-CA" sz="2400"/>
          </a:p>
          <a:p>
            <a:pPr marL="342900" indent="-342900">
              <a:buAutoNum type="arabicPeriod"/>
            </a:pPr>
            <a:r>
              <a:rPr lang="en-CA" sz="2400"/>
              <a:t>A real-time system </a:t>
            </a:r>
            <a:r>
              <a:rPr lang="en-CA" sz="2400">
                <a:solidFill>
                  <a:schemeClr val="accent2"/>
                </a:solidFill>
              </a:rPr>
              <a:t>reacts</a:t>
            </a:r>
            <a:r>
              <a:rPr lang="en-CA" sz="2400"/>
              <a:t>, </a:t>
            </a:r>
            <a:r>
              <a:rPr lang="en-CA" sz="2400">
                <a:solidFill>
                  <a:schemeClr val="accent2"/>
                </a:solidFill>
              </a:rPr>
              <a:t>responds</a:t>
            </a:r>
            <a:r>
              <a:rPr lang="en-CA" sz="2400"/>
              <a:t>, and </a:t>
            </a:r>
            <a:r>
              <a:rPr lang="en-CA" sz="2400">
                <a:solidFill>
                  <a:schemeClr val="accent2"/>
                </a:solidFill>
              </a:rPr>
              <a:t>alters its actions</a:t>
            </a:r>
            <a:r>
              <a:rPr lang="en-CA" sz="2400"/>
              <a:t> to </a:t>
            </a:r>
            <a:r>
              <a:rPr lang="en-CA" sz="2400">
                <a:solidFill>
                  <a:schemeClr val="accent2"/>
                </a:solidFill>
              </a:rPr>
              <a:t>affect</a:t>
            </a:r>
            <a:r>
              <a:rPr lang="en-CA" sz="2400"/>
              <a:t> the </a:t>
            </a:r>
            <a:r>
              <a:rPr lang="en-CA" sz="2400">
                <a:solidFill>
                  <a:schemeClr val="accent2"/>
                </a:solidFill>
              </a:rPr>
              <a:t>environment</a:t>
            </a:r>
            <a:r>
              <a:rPr lang="en-CA" sz="2400"/>
              <a:t> in which it is placed.</a:t>
            </a:r>
          </a:p>
        </p:txBody>
      </p:sp>
    </p:spTree>
    <p:extLst>
      <p:ext uri="{BB962C8B-B14F-4D97-AF65-F5344CB8AC3E}">
        <p14:creationId xmlns:p14="http://schemas.microsoft.com/office/powerpoint/2010/main" val="209385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17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711200" y="508000"/>
            <a:ext cx="66559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b="1"/>
              <a:t>What is a </a:t>
            </a:r>
            <a:r>
              <a:rPr lang="en-CA" sz="4400" b="1">
                <a:solidFill>
                  <a:schemeClr val="accent2"/>
                </a:solidFill>
              </a:rPr>
              <a:t>real-time</a:t>
            </a:r>
            <a:r>
              <a:rPr lang="en-CA" sz="4400" b="1"/>
              <a:t> system?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92200" y="2094637"/>
            <a:ext cx="10007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CA" sz="2400"/>
              <a:t>A real-time system implies that there is something </a:t>
            </a:r>
            <a:r>
              <a:rPr lang="en-CA" sz="2400">
                <a:solidFill>
                  <a:schemeClr val="accent2"/>
                </a:solidFill>
              </a:rPr>
              <a:t>significant</a:t>
            </a:r>
            <a:r>
              <a:rPr lang="en-CA" sz="2400"/>
              <a:t> and important about its </a:t>
            </a:r>
            <a:r>
              <a:rPr lang="en-CA" sz="2400">
                <a:solidFill>
                  <a:schemeClr val="accent2"/>
                </a:solidFill>
              </a:rPr>
              <a:t>response time</a:t>
            </a:r>
            <a:r>
              <a:rPr lang="en-CA" sz="2400"/>
              <a:t>.</a:t>
            </a:r>
          </a:p>
          <a:p>
            <a:pPr marL="342900" indent="-342900">
              <a:buFont typeface="+mj-lt"/>
              <a:buAutoNum type="arabicPeriod" startAt="3"/>
            </a:pPr>
            <a:endParaRPr lang="en-CA" sz="2400"/>
          </a:p>
          <a:p>
            <a:pPr marL="342900" indent="-342900">
              <a:buAutoNum type="arabicPeriod" startAt="3"/>
            </a:pPr>
            <a:r>
              <a:rPr lang="en-CA" sz="2400"/>
              <a:t>A real-time system has a </a:t>
            </a:r>
            <a:r>
              <a:rPr lang="en-CA" sz="2400">
                <a:solidFill>
                  <a:schemeClr val="accent2"/>
                </a:solidFill>
              </a:rPr>
              <a:t>guaranteed</a:t>
            </a:r>
            <a:r>
              <a:rPr lang="en-CA" sz="2400"/>
              <a:t>, </a:t>
            </a:r>
            <a:r>
              <a:rPr lang="en-CA" sz="2400">
                <a:solidFill>
                  <a:schemeClr val="accent2"/>
                </a:solidFill>
              </a:rPr>
              <a:t>deterministic</a:t>
            </a:r>
            <a:r>
              <a:rPr lang="en-CA" sz="2400"/>
              <a:t> </a:t>
            </a:r>
            <a:r>
              <a:rPr lang="en-CA" sz="2400">
                <a:solidFill>
                  <a:schemeClr val="accent2"/>
                </a:solidFill>
              </a:rPr>
              <a:t>worst-case response time</a:t>
            </a:r>
            <a:r>
              <a:rPr lang="en-CA" sz="2400"/>
              <a:t> to an event under its control.</a:t>
            </a:r>
          </a:p>
          <a:p>
            <a:pPr marL="342900" indent="-342900">
              <a:buAutoNum type="arabicPeriod" startAt="3"/>
            </a:pPr>
            <a:endParaRPr lang="en-CA" sz="2400"/>
          </a:p>
          <a:p>
            <a:pPr marL="342900" indent="-342900">
              <a:buAutoNum type="arabicPeriod" startAt="3"/>
            </a:pPr>
            <a:r>
              <a:rPr lang="en-CA" sz="2400"/>
              <a:t>A real-time system is one where the correct answer at the wrong time is the wrong answer.</a:t>
            </a:r>
          </a:p>
        </p:txBody>
      </p:sp>
    </p:spTree>
    <p:extLst>
      <p:ext uri="{BB962C8B-B14F-4D97-AF65-F5344CB8AC3E}">
        <p14:creationId xmlns:p14="http://schemas.microsoft.com/office/powerpoint/2010/main" val="409657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18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711200" y="508000"/>
            <a:ext cx="66559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b="1"/>
              <a:t>What is a </a:t>
            </a:r>
            <a:r>
              <a:rPr lang="en-CA" sz="4400" b="1">
                <a:solidFill>
                  <a:schemeClr val="accent2"/>
                </a:solidFill>
              </a:rPr>
              <a:t>real-time</a:t>
            </a:r>
            <a:r>
              <a:rPr lang="en-CA" sz="4400" b="1"/>
              <a:t> system?</a:t>
            </a:r>
          </a:p>
        </p:txBody>
      </p:sp>
      <p:pic>
        <p:nvPicPr>
          <p:cNvPr id="17410" name="Picture 2" descr="Image result for sing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99" y="2070002"/>
            <a:ext cx="4740275" cy="315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00100" y="4978400"/>
            <a:ext cx="1370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b="1">
                <a:solidFill>
                  <a:schemeClr val="bg1"/>
                </a:solidFill>
              </a:rPr>
              <a:t>credit: the Times UK</a:t>
            </a:r>
          </a:p>
        </p:txBody>
      </p:sp>
      <p:pic>
        <p:nvPicPr>
          <p:cNvPr id="17412" name="Picture 4" descr="Image result for floor monitor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4" r="20046"/>
          <a:stretch/>
        </p:blipFill>
        <p:spPr bwMode="auto">
          <a:xfrm>
            <a:off x="4762500" y="4017786"/>
            <a:ext cx="2260600" cy="167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162800" y="3327400"/>
            <a:ext cx="2467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/>
              <a:t>Real-Time limit:</a:t>
            </a:r>
          </a:p>
        </p:txBody>
      </p:sp>
      <p:sp>
        <p:nvSpPr>
          <p:cNvPr id="7" name="Rectangle 6"/>
          <p:cNvSpPr/>
          <p:nvPr/>
        </p:nvSpPr>
        <p:spPr>
          <a:xfrm>
            <a:off x="9723641" y="3333234"/>
            <a:ext cx="1059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/>
              <a:t>15 ms</a:t>
            </a:r>
          </a:p>
        </p:txBody>
      </p:sp>
    </p:spTree>
    <p:extLst>
      <p:ext uri="{BB962C8B-B14F-4D97-AF65-F5344CB8AC3E}">
        <p14:creationId xmlns:p14="http://schemas.microsoft.com/office/powerpoint/2010/main" val="262565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19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711200" y="508000"/>
            <a:ext cx="66559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b="1"/>
              <a:t>What is a </a:t>
            </a:r>
            <a:r>
              <a:rPr lang="en-CA" sz="4400" b="1">
                <a:solidFill>
                  <a:schemeClr val="accent2"/>
                </a:solidFill>
              </a:rPr>
              <a:t>real-time</a:t>
            </a:r>
            <a:r>
              <a:rPr lang="en-CA" sz="4400" b="1"/>
              <a:t> system?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02400" y="3187700"/>
            <a:ext cx="2467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/>
              <a:t>Real-Time limit:</a:t>
            </a:r>
          </a:p>
        </p:txBody>
      </p:sp>
      <p:sp>
        <p:nvSpPr>
          <p:cNvPr id="7" name="Rectangle 6"/>
          <p:cNvSpPr/>
          <p:nvPr/>
        </p:nvSpPr>
        <p:spPr>
          <a:xfrm>
            <a:off x="9063241" y="3193534"/>
            <a:ext cx="1242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/>
              <a:t>200 ms</a:t>
            </a:r>
          </a:p>
        </p:txBody>
      </p:sp>
      <p:pic>
        <p:nvPicPr>
          <p:cNvPr id="20484" name="Picture 4" descr="https://cdn.macrumors.com/article-new/2017/07/iPhone-4-FaceTi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681" y="1930400"/>
            <a:ext cx="3210494" cy="349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536700" y="5518835"/>
            <a:ext cx="41783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/>
              <a:t>https://www.macrumors.com/2017/07/31/apple-denied-dismissal-facetime-ios-6-lawsuit/</a:t>
            </a:r>
          </a:p>
        </p:txBody>
      </p:sp>
    </p:spTree>
    <p:extLst>
      <p:ext uri="{BB962C8B-B14F-4D97-AF65-F5344CB8AC3E}">
        <p14:creationId xmlns:p14="http://schemas.microsoft.com/office/powerpoint/2010/main" val="217682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CA"/>
              <a:t>Intro to System Software Engineering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" y="1155700"/>
            <a:ext cx="24272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b="1"/>
              <a:t>System: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1536700" y="2667000"/>
            <a:ext cx="8370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>
                <a:solidFill>
                  <a:schemeClr val="accent2"/>
                </a:solidFill>
              </a:rPr>
              <a:t>whole</a:t>
            </a:r>
            <a:r>
              <a:rPr lang="en-CA" sz="3200"/>
              <a:t> compounded of </a:t>
            </a:r>
            <a:r>
              <a:rPr lang="en-CA" sz="3200" b="1">
                <a:solidFill>
                  <a:schemeClr val="accent2"/>
                </a:solidFill>
              </a:rPr>
              <a:t>several parts</a:t>
            </a:r>
            <a:r>
              <a:rPr lang="en-CA" sz="3200"/>
              <a:t> or members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11300" y="3479800"/>
            <a:ext cx="96175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/>
              <a:t>parts are distinct “enough” to be considered separate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/>
              <a:t>a common purpose or unified task</a:t>
            </a:r>
          </a:p>
        </p:txBody>
      </p:sp>
    </p:spTree>
    <p:extLst>
      <p:ext uri="{BB962C8B-B14F-4D97-AF65-F5344CB8AC3E}">
        <p14:creationId xmlns:p14="http://schemas.microsoft.com/office/powerpoint/2010/main" val="378243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20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711200" y="508000"/>
            <a:ext cx="66559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b="1"/>
              <a:t>What is a </a:t>
            </a:r>
            <a:r>
              <a:rPr lang="en-CA" sz="4400" b="1">
                <a:solidFill>
                  <a:schemeClr val="accent2"/>
                </a:solidFill>
              </a:rPr>
              <a:t>real-time</a:t>
            </a:r>
            <a:r>
              <a:rPr lang="en-CA" sz="4400" b="1"/>
              <a:t> system?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54600" y="5561737"/>
            <a:ext cx="6807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/>
              <a:t>Conclusion:</a:t>
            </a:r>
            <a:r>
              <a:rPr lang="en-CA" sz="2800"/>
              <a:t> depends on application </a:t>
            </a:r>
            <a:r>
              <a:rPr lang="en-CA" sz="2800">
                <a:solidFill>
                  <a:schemeClr val="accent2"/>
                </a:solidFill>
              </a:rPr>
              <a:t>context</a:t>
            </a:r>
            <a:r>
              <a:rPr lang="en-CA" sz="2800"/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863600" y="4863237"/>
            <a:ext cx="353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/>
              <a:t>By C2RMF: Galerie de tableaux en très haute définition: image page - Cropped and relevelled from File:Mona Lisa, by Leonardo da Vinci, from C2RMF.jpg. Originally C2RMF: Galerie de tableaux en très haute définition: image page, Public Domain, https://commons.wikimedia.org/w/index.php?curid=15442524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979" y="1930400"/>
            <a:ext cx="1933945" cy="2882900"/>
          </a:xfrm>
          <a:prstGeom prst="rect">
            <a:avLst/>
          </a:prstGeom>
        </p:spPr>
      </p:pic>
      <p:pic>
        <p:nvPicPr>
          <p:cNvPr id="21506" name="Picture 2" descr="Image result for images hea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2997200"/>
            <a:ext cx="2004900" cy="20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Image result for images temperature sens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499" y="2028824"/>
            <a:ext cx="993775" cy="99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175500" y="3111500"/>
            <a:ext cx="2467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/>
              <a:t>Real-Time limit: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611705" y="3117334"/>
            <a:ext cx="3513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4663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21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711200" y="508000"/>
            <a:ext cx="8676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b="1"/>
              <a:t>Real-time </a:t>
            </a:r>
            <a:r>
              <a:rPr lang="en-CA" sz="4400" b="1">
                <a:solidFill>
                  <a:schemeClr val="accent2"/>
                </a:solidFill>
              </a:rPr>
              <a:t>classification</a:t>
            </a:r>
            <a:r>
              <a:rPr lang="en-CA" sz="4400" b="1"/>
              <a:t>: Hard vs 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900" y="1778000"/>
            <a:ext cx="4244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/>
              <a:t>Hard Real Time Systems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6000" y="2476500"/>
            <a:ext cx="10375982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800"/>
              <a:t>Have “hard” deadlines (i.e. are </a:t>
            </a:r>
            <a:r>
              <a:rPr lang="en-CA" sz="2800" b="1">
                <a:solidFill>
                  <a:schemeClr val="accent2"/>
                </a:solidFill>
              </a:rPr>
              <a:t>time-critical</a:t>
            </a:r>
            <a:r>
              <a:rPr lang="en-CA" sz="2800"/>
              <a:t>)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800"/>
              <a:t>Failure to satisfy </a:t>
            </a:r>
            <a:r>
              <a:rPr lang="en-CA" sz="2800" b="1">
                <a:solidFill>
                  <a:schemeClr val="accent2"/>
                </a:solidFill>
              </a:rPr>
              <a:t>worst-case response time</a:t>
            </a:r>
            <a:r>
              <a:rPr lang="en-CA" sz="2800"/>
              <a:t> leads to </a:t>
            </a:r>
            <a:r>
              <a:rPr lang="en-CA" sz="2800" b="1">
                <a:solidFill>
                  <a:schemeClr val="accent2"/>
                </a:solidFill>
              </a:rPr>
              <a:t>system failure</a:t>
            </a:r>
            <a:endParaRPr lang="en-CA" sz="2800" b="1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800"/>
              <a:t>Specs will mention </a:t>
            </a:r>
            <a:r>
              <a:rPr lang="en-CA" sz="2800" b="1">
                <a:solidFill>
                  <a:schemeClr val="accent2"/>
                </a:solidFill>
              </a:rPr>
              <a:t>maximum response time</a:t>
            </a:r>
            <a:r>
              <a:rPr lang="en-CA" sz="2800"/>
              <a:t>, and </a:t>
            </a:r>
            <a:r>
              <a:rPr lang="en-CA" sz="2800" b="1">
                <a:solidFill>
                  <a:schemeClr val="accent2"/>
                </a:solidFill>
              </a:rPr>
              <a:t>effects of failure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4700" y="4826000"/>
            <a:ext cx="9331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/>
              <a:t>Examples:</a:t>
            </a:r>
            <a:r>
              <a:rPr lang="en-CA" sz="3200"/>
              <a:t>  Pace-makers, ABS brakes, auto-pilot, games</a:t>
            </a:r>
            <a:endParaRPr lang="en-CA" sz="3200" b="1"/>
          </a:p>
        </p:txBody>
      </p:sp>
    </p:spTree>
    <p:extLst>
      <p:ext uri="{BB962C8B-B14F-4D97-AF65-F5344CB8AC3E}">
        <p14:creationId xmlns:p14="http://schemas.microsoft.com/office/powerpoint/2010/main" val="406342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22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711200" y="508000"/>
            <a:ext cx="8676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b="1"/>
              <a:t>Real-time </a:t>
            </a:r>
            <a:r>
              <a:rPr lang="en-CA" sz="4400" b="1">
                <a:solidFill>
                  <a:schemeClr val="accent2"/>
                </a:solidFill>
              </a:rPr>
              <a:t>classification</a:t>
            </a:r>
            <a:r>
              <a:rPr lang="en-CA" sz="4400" b="1"/>
              <a:t>: Hard vs 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900" y="1778000"/>
            <a:ext cx="411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/>
              <a:t>Soft Real Time Systems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6000" y="2476500"/>
            <a:ext cx="1072605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800"/>
              <a:t>Have “soft” deadlines (i.e. are not time-critical)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800"/>
              <a:t>Failure to satisfy </a:t>
            </a:r>
            <a:r>
              <a:rPr lang="en-CA" sz="2800" b="1">
                <a:solidFill>
                  <a:schemeClr val="accent2"/>
                </a:solidFill>
              </a:rPr>
              <a:t>deadlines </a:t>
            </a:r>
            <a:r>
              <a:rPr lang="en-CA" sz="2800"/>
              <a:t>leads to </a:t>
            </a:r>
            <a:r>
              <a:rPr lang="en-CA" sz="2800" b="1">
                <a:solidFill>
                  <a:schemeClr val="accent2"/>
                </a:solidFill>
              </a:rPr>
              <a:t>system degredation</a:t>
            </a:r>
            <a:endParaRPr lang="en-CA" sz="2800" b="1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800"/>
              <a:t>Specs will mention </a:t>
            </a:r>
            <a:r>
              <a:rPr lang="en-CA" sz="2800" b="1">
                <a:solidFill>
                  <a:schemeClr val="accent2"/>
                </a:solidFill>
              </a:rPr>
              <a:t>average response time</a:t>
            </a:r>
            <a:r>
              <a:rPr lang="en-CA" sz="2800"/>
              <a:t>, and </a:t>
            </a:r>
            <a:r>
              <a:rPr lang="en-CA" sz="2800" b="1">
                <a:solidFill>
                  <a:schemeClr val="accent2"/>
                </a:solidFill>
              </a:rPr>
              <a:t>measures of degredation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4700" y="4826000"/>
            <a:ext cx="93168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/>
              <a:t>Examples:</a:t>
            </a:r>
            <a:r>
              <a:rPr lang="en-CA" sz="3200"/>
              <a:t>  Elevators, cruise control, ATMs, thermostats</a:t>
            </a:r>
            <a:endParaRPr lang="en-CA" sz="3200" b="1"/>
          </a:p>
        </p:txBody>
      </p:sp>
    </p:spTree>
    <p:extLst>
      <p:ext uri="{BB962C8B-B14F-4D97-AF65-F5344CB8AC3E}">
        <p14:creationId xmlns:p14="http://schemas.microsoft.com/office/powerpoint/2010/main" val="395423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23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711200" y="508000"/>
            <a:ext cx="8676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b="1"/>
              <a:t>Real-time </a:t>
            </a:r>
            <a:r>
              <a:rPr lang="en-CA" sz="4400" b="1">
                <a:solidFill>
                  <a:schemeClr val="accent2"/>
                </a:solidFill>
              </a:rPr>
              <a:t>classification</a:t>
            </a:r>
            <a:r>
              <a:rPr lang="en-CA" sz="4400" b="1"/>
              <a:t>: Hard vs Soft</a:t>
            </a:r>
          </a:p>
        </p:txBody>
      </p:sp>
      <p:pic>
        <p:nvPicPr>
          <p:cNvPr id="11" name="Picture 2" descr="http://www.ni.com/cms/images/devzone/tut/HardSoftRT_201001081544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428" y="2243497"/>
            <a:ext cx="5817508" cy="3018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 descr="http://m.eet.com/media/1074671/0111bgfig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46"/>
          <a:stretch>
            <a:fillRect/>
          </a:stretch>
        </p:blipFill>
        <p:spPr bwMode="auto">
          <a:xfrm>
            <a:off x="385082" y="3018970"/>
            <a:ext cx="5089729" cy="1228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37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24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711200" y="508000"/>
            <a:ext cx="90617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b="1"/>
              <a:t>Real-time </a:t>
            </a:r>
            <a:r>
              <a:rPr lang="en-CA" sz="4400" b="1">
                <a:solidFill>
                  <a:schemeClr val="accent2"/>
                </a:solidFill>
              </a:rPr>
              <a:t>classification</a:t>
            </a:r>
            <a:r>
              <a:rPr lang="en-CA" sz="4400" b="1"/>
              <a:t>: Event vs 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328" y="1850571"/>
            <a:ext cx="3849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/>
              <a:t>Event-Driven Systems</a:t>
            </a:r>
          </a:p>
        </p:txBody>
      </p:sp>
      <p:sp>
        <p:nvSpPr>
          <p:cNvPr id="9" name="Rectangle 8"/>
          <p:cNvSpPr/>
          <p:nvPr/>
        </p:nvSpPr>
        <p:spPr>
          <a:xfrm>
            <a:off x="986972" y="2546421"/>
            <a:ext cx="103777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/>
              <a:t>An input sensor is responsible for detecting the occurence of an </a:t>
            </a:r>
            <a:r>
              <a:rPr lang="en-CA" sz="2800" b="1">
                <a:solidFill>
                  <a:schemeClr val="accent2"/>
                </a:solidFill>
              </a:rPr>
              <a:t>event</a:t>
            </a:r>
            <a:r>
              <a:rPr lang="en-CA" sz="2800"/>
              <a:t> that impacts the system's success, and </a:t>
            </a:r>
            <a:r>
              <a:rPr lang="en-CA" sz="2800" b="1">
                <a:solidFill>
                  <a:schemeClr val="accent2"/>
                </a:solidFill>
              </a:rPr>
              <a:t>triggers</a:t>
            </a:r>
            <a:r>
              <a:rPr lang="en-CA" sz="2800"/>
              <a:t> a response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8585" y="4034970"/>
            <a:ext cx="3748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/>
              <a:t>Time-Driven Systems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01486" y="4716920"/>
            <a:ext cx="107841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/>
              <a:t>The system processes inputs and reacts at </a:t>
            </a:r>
            <a:r>
              <a:rPr lang="en-CA" sz="2800" b="1">
                <a:solidFill>
                  <a:schemeClr val="accent2"/>
                </a:solidFill>
              </a:rPr>
              <a:t>specified times</a:t>
            </a:r>
            <a:r>
              <a:rPr lang="en-CA" sz="2800"/>
              <a:t>, such as at a periodic interval.</a:t>
            </a:r>
          </a:p>
        </p:txBody>
      </p:sp>
    </p:spTree>
    <p:extLst>
      <p:ext uri="{BB962C8B-B14F-4D97-AF65-F5344CB8AC3E}">
        <p14:creationId xmlns:p14="http://schemas.microsoft.com/office/powerpoint/2010/main" val="92564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25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711200" y="508000"/>
            <a:ext cx="90617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b="1"/>
              <a:t>Real-time </a:t>
            </a:r>
            <a:r>
              <a:rPr lang="en-CA" sz="4400" b="1">
                <a:solidFill>
                  <a:schemeClr val="accent2"/>
                </a:solidFill>
              </a:rPr>
              <a:t>classification</a:t>
            </a:r>
            <a:r>
              <a:rPr lang="en-CA" sz="4400" b="1"/>
              <a:t>: Event vs 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7157" y="1661885"/>
            <a:ext cx="3849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/>
              <a:t>Event-Driven Systems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19199" y="2717263"/>
            <a:ext cx="9622972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Aft>
                <a:spcPts val="2400"/>
              </a:spcAft>
            </a:pPr>
            <a:r>
              <a:rPr lang="en-US" altLang="en-US" sz="2800">
                <a:latin typeface="Arial" panose="020B0604020202020204" pitchFamily="34" charset="0"/>
              </a:rPr>
              <a:t>Events can generally be </a:t>
            </a:r>
            <a:r>
              <a:rPr lang="en-US" altLang="en-US" sz="2800" b="1">
                <a:solidFill>
                  <a:schemeClr val="accent2"/>
                </a:solidFill>
                <a:latin typeface="Arial" panose="020B0604020202020204" pitchFamily="34" charset="0"/>
              </a:rPr>
              <a:t>detected</a:t>
            </a:r>
            <a:r>
              <a:rPr lang="en-US" altLang="en-US" sz="280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>
                <a:latin typeface="Arial" panose="020B0604020202020204" pitchFamily="34" charset="0"/>
              </a:rPr>
              <a:t>in one of two ways:</a:t>
            </a:r>
          </a:p>
          <a:p>
            <a:pPr marL="342900" indent="-342900">
              <a:lnSpc>
                <a:spcPct val="8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altLang="en-US" sz="2800">
                <a:latin typeface="Arial" panose="020B0604020202020204" pitchFamily="34" charset="0"/>
              </a:rPr>
              <a:t>a </a:t>
            </a:r>
            <a:r>
              <a:rPr lang="en-US" altLang="en-US" sz="2800" b="1">
                <a:solidFill>
                  <a:schemeClr val="accent2"/>
                </a:solidFill>
                <a:latin typeface="Arial" panose="020B0604020202020204" pitchFamily="34" charset="0"/>
              </a:rPr>
              <a:t>switch</a:t>
            </a:r>
            <a:r>
              <a:rPr lang="en-US" altLang="en-US" sz="2800">
                <a:latin typeface="Arial" panose="020B0604020202020204" pitchFamily="34" charset="0"/>
              </a:rPr>
              <a:t> or </a:t>
            </a:r>
            <a:r>
              <a:rPr lang="en-US" altLang="en-US" sz="2800" b="1">
                <a:solidFill>
                  <a:schemeClr val="accent2"/>
                </a:solidFill>
                <a:latin typeface="Arial" panose="020B0604020202020204" pitchFamily="34" charset="0"/>
              </a:rPr>
              <a:t>button</a:t>
            </a:r>
            <a:r>
              <a:rPr lang="en-US" altLang="en-US" sz="2800">
                <a:latin typeface="Arial" panose="020B0604020202020204" pitchFamily="34" charset="0"/>
              </a:rPr>
              <a:t> that generates an </a:t>
            </a:r>
            <a:r>
              <a:rPr lang="en-US" altLang="en-US" sz="2800" b="1">
                <a:solidFill>
                  <a:schemeClr val="accent2"/>
                </a:solidFill>
                <a:latin typeface="Arial" panose="020B0604020202020204" pitchFamily="34" charset="0"/>
              </a:rPr>
              <a:t>interrupt signal</a:t>
            </a:r>
            <a:endParaRPr lang="en-US" altLang="en-US" sz="2800">
              <a:latin typeface="Arial" panose="020B0604020202020204" pitchFamily="34" charset="0"/>
            </a:endParaRPr>
          </a:p>
          <a:p>
            <a:pPr marL="342900" indent="-342900">
              <a:lnSpc>
                <a:spcPct val="8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altLang="en-US" sz="2800">
                <a:latin typeface="Arial" panose="020B0604020202020204" pitchFamily="34" charset="0"/>
              </a:rPr>
              <a:t>a sensor that responds to </a:t>
            </a:r>
            <a:r>
              <a:rPr lang="en-US" altLang="en-US" sz="2800" b="1">
                <a:solidFill>
                  <a:schemeClr val="accent2"/>
                </a:solidFill>
                <a:latin typeface="Arial" panose="020B0604020202020204" pitchFamily="34" charset="0"/>
              </a:rPr>
              <a:t>status enquiries</a:t>
            </a:r>
            <a:r>
              <a:rPr lang="en-US" altLang="en-US" sz="2800">
                <a:latin typeface="Arial" panose="020B0604020202020204" pitchFamily="34" charset="0"/>
              </a:rPr>
              <a:t>, which can be </a:t>
            </a:r>
            <a:r>
              <a:rPr lang="en-US" altLang="en-US" sz="2800" b="1">
                <a:solidFill>
                  <a:schemeClr val="accent2"/>
                </a:solidFill>
                <a:latin typeface="Arial" panose="020B0604020202020204" pitchFamily="34" charset="0"/>
              </a:rPr>
              <a:t>polled</a:t>
            </a:r>
            <a:r>
              <a:rPr lang="en-US" altLang="en-US" sz="280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>
                <a:latin typeface="Arial" panose="020B0604020202020204" pitchFamily="34" charset="0"/>
              </a:rPr>
              <a:t>by a controlling process</a:t>
            </a:r>
            <a:endParaRPr lang="en-US" altLang="en-US" sz="2800" b="1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400"/>
              </a:spcAft>
            </a:pPr>
            <a:endParaRPr lang="en-US" altLang="en-US" sz="2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57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26</a:t>
            </a:fld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711200" y="508000"/>
            <a:ext cx="79826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b="1"/>
              <a:t>Event-Driven Systems: </a:t>
            </a:r>
            <a:r>
              <a:rPr lang="en-CA" sz="4400" b="1">
                <a:solidFill>
                  <a:schemeClr val="accent2"/>
                </a:solidFill>
              </a:rPr>
              <a:t>Interrupts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7943" y="1872343"/>
            <a:ext cx="894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/>
              <a:t>An </a:t>
            </a:r>
            <a:r>
              <a:rPr lang="en-CA" sz="2800" b="1">
                <a:solidFill>
                  <a:schemeClr val="accent2"/>
                </a:solidFill>
              </a:rPr>
              <a:t>interrupt signal</a:t>
            </a:r>
            <a:r>
              <a:rPr lang="en-CA" sz="2800"/>
              <a:t> tells the CPU there is an important event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9714" y="2634344"/>
            <a:ext cx="849950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/>
              <a:t>The CPU…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b="1">
                <a:solidFill>
                  <a:schemeClr val="accent2"/>
                </a:solidFill>
              </a:rPr>
              <a:t>suspends</a:t>
            </a:r>
            <a:r>
              <a:rPr lang="en-CA" sz="2800"/>
              <a:t> its current thread of execution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b="1">
                <a:solidFill>
                  <a:schemeClr val="accent2"/>
                </a:solidFill>
              </a:rPr>
              <a:t>saves</a:t>
            </a:r>
            <a:r>
              <a:rPr lang="en-CA" sz="2800"/>
              <a:t> the current state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/>
              <a:t>calls an </a:t>
            </a:r>
            <a:r>
              <a:rPr lang="en-CA" sz="2800" b="1">
                <a:solidFill>
                  <a:schemeClr val="accent2"/>
                </a:solidFill>
              </a:rPr>
              <a:t>interrupt handler</a:t>
            </a:r>
            <a:r>
              <a:rPr lang="en-CA" sz="2800"/>
              <a:t> or </a:t>
            </a:r>
            <a:r>
              <a:rPr lang="en-CA" sz="2800" b="1">
                <a:solidFill>
                  <a:schemeClr val="accent2"/>
                </a:solidFill>
              </a:rPr>
              <a:t>interrupt service routine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b="1">
                <a:solidFill>
                  <a:schemeClr val="accent2"/>
                </a:solidFill>
              </a:rPr>
              <a:t>loads</a:t>
            </a:r>
            <a:r>
              <a:rPr lang="en-CA" sz="2800"/>
              <a:t> previous state and </a:t>
            </a:r>
            <a:r>
              <a:rPr lang="en-CA" sz="2800" b="1">
                <a:solidFill>
                  <a:schemeClr val="accent2"/>
                </a:solidFill>
              </a:rPr>
              <a:t>resumes</a:t>
            </a:r>
            <a:r>
              <a:rPr lang="en-CA" sz="2800"/>
              <a:t> original thread</a:t>
            </a:r>
          </a:p>
        </p:txBody>
      </p:sp>
    </p:spTree>
    <p:extLst>
      <p:ext uri="{BB962C8B-B14F-4D97-AF65-F5344CB8AC3E}">
        <p14:creationId xmlns:p14="http://schemas.microsoft.com/office/powerpoint/2010/main" val="18257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27</a:t>
            </a:fld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711200" y="508000"/>
            <a:ext cx="79826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b="1"/>
              <a:t>Event-Driven Systems: </a:t>
            </a:r>
            <a:r>
              <a:rPr lang="en-CA" sz="4400" b="1">
                <a:solidFill>
                  <a:schemeClr val="accent2"/>
                </a:solidFill>
              </a:rPr>
              <a:t>Interrupts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4286" y="1469239"/>
            <a:ext cx="9717660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sz="3200" b="1"/>
              <a:t>Advantages of interrupts: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system is </a:t>
            </a:r>
            <a:r>
              <a:rPr lang="en-CA" sz="2400" b="1">
                <a:solidFill>
                  <a:schemeClr val="accent2"/>
                </a:solidFill>
              </a:rPr>
              <a:t>notified immediately </a:t>
            </a:r>
            <a:r>
              <a:rPr lang="en-CA" sz="2400"/>
              <a:t>of event, so can be </a:t>
            </a:r>
            <a:r>
              <a:rPr lang="en-CA" sz="2400" b="1">
                <a:solidFill>
                  <a:schemeClr val="accent2"/>
                </a:solidFill>
              </a:rPr>
              <a:t>handled immediately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b="1">
                <a:solidFill>
                  <a:schemeClr val="accent2"/>
                </a:solidFill>
              </a:rPr>
              <a:t>deterministic</a:t>
            </a:r>
            <a:r>
              <a:rPr lang="en-CA" sz="2400"/>
              <a:t> response times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interrupts can be </a:t>
            </a:r>
            <a:r>
              <a:rPr lang="en-CA" sz="2400" b="1">
                <a:solidFill>
                  <a:schemeClr val="accent2"/>
                </a:solidFill>
              </a:rPr>
              <a:t>prioritized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response time is </a:t>
            </a:r>
            <a:r>
              <a:rPr lang="en-CA" sz="2400" b="1">
                <a:solidFill>
                  <a:schemeClr val="accent2"/>
                </a:solidFill>
              </a:rPr>
              <a:t>independent</a:t>
            </a:r>
            <a:r>
              <a:rPr lang="en-CA" sz="2400"/>
              <a:t> of </a:t>
            </a:r>
            <a:r>
              <a:rPr lang="en-CA" sz="2400" b="1">
                <a:solidFill>
                  <a:schemeClr val="accent2"/>
                </a:solidFill>
              </a:rPr>
              <a:t>number of sensors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8800" y="4114800"/>
            <a:ext cx="9797619" cy="192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sz="3200" b="1"/>
              <a:t>Disadvantages of interrupts: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complex hardware is needed (sensors, system-level handlers for ISRs, etc)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difficult to test and debug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interrupts are unpredictable, ISR and main code run </a:t>
            </a:r>
            <a:r>
              <a:rPr lang="en-CA" sz="2400" b="1">
                <a:solidFill>
                  <a:schemeClr val="accent2"/>
                </a:solidFill>
              </a:rPr>
              <a:t>asynchronously</a:t>
            </a:r>
          </a:p>
        </p:txBody>
      </p:sp>
    </p:spTree>
    <p:extLst>
      <p:ext uri="{BB962C8B-B14F-4D97-AF65-F5344CB8AC3E}">
        <p14:creationId xmlns:p14="http://schemas.microsoft.com/office/powerpoint/2010/main" val="140050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28</a:t>
            </a:fld>
            <a:endParaRPr lang="en-CA"/>
          </a:p>
        </p:txBody>
      </p:sp>
      <p:pic>
        <p:nvPicPr>
          <p:cNvPr id="6" name="Picture 4" descr="Image result for arduino interrupt p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180" y="1378857"/>
            <a:ext cx="8559830" cy="448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506717" y="5914419"/>
            <a:ext cx="81467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/>
              <a:t>http://davidorlo.com/articles/arduino/arduino-%E2%80%93-interrupt-tutorial-with-led-switch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1200" y="508000"/>
            <a:ext cx="79826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b="1"/>
              <a:t>Event-Driven Systems: </a:t>
            </a:r>
            <a:r>
              <a:rPr lang="en-CA" sz="4400" b="1">
                <a:solidFill>
                  <a:schemeClr val="accent2"/>
                </a:solidFill>
              </a:rPr>
              <a:t>Interrupts </a:t>
            </a:r>
          </a:p>
        </p:txBody>
      </p:sp>
    </p:spTree>
    <p:extLst>
      <p:ext uri="{BB962C8B-B14F-4D97-AF65-F5344CB8AC3E}">
        <p14:creationId xmlns:p14="http://schemas.microsoft.com/office/powerpoint/2010/main" val="146643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29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711200" y="508000"/>
            <a:ext cx="70870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b="1"/>
              <a:t>Event-Driven Systems: </a:t>
            </a:r>
            <a:r>
              <a:rPr lang="en-CA" sz="4400" b="1">
                <a:solidFill>
                  <a:schemeClr val="accent2"/>
                </a:solidFill>
              </a:rPr>
              <a:t>Polling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53141" y="1674335"/>
            <a:ext cx="595085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/>
              <a:t>The main program continuously probes the sensors to check their status</a:t>
            </a:r>
          </a:p>
          <a:p>
            <a:r>
              <a:rPr lang="en-CA" sz="2800"/>
              <a:t> </a:t>
            </a:r>
          </a:p>
          <a:p>
            <a:r>
              <a:rPr lang="en-CA" sz="2800"/>
              <a:t>More </a:t>
            </a:r>
            <a:r>
              <a:rPr lang="en-CA" sz="2800" b="1">
                <a:solidFill>
                  <a:schemeClr val="accent2"/>
                </a:solidFill>
              </a:rPr>
              <a:t>choice</a:t>
            </a:r>
            <a:r>
              <a:rPr lang="en-CA" sz="2800"/>
              <a:t> in handling: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/>
              <a:t>can handle in </a:t>
            </a:r>
            <a:r>
              <a:rPr lang="en-CA" sz="2800" b="1">
                <a:solidFill>
                  <a:schemeClr val="accent2"/>
                </a:solidFill>
              </a:rPr>
              <a:t>main thread</a:t>
            </a:r>
            <a:r>
              <a:rPr lang="en-CA" sz="2800"/>
              <a:t>,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/>
              <a:t>or to launch a separate </a:t>
            </a:r>
            <a:r>
              <a:rPr lang="en-CA" sz="2800" b="1">
                <a:solidFill>
                  <a:schemeClr val="accent2"/>
                </a:solidFill>
              </a:rPr>
              <a:t>asynchronous thread</a:t>
            </a:r>
          </a:p>
        </p:txBody>
      </p:sp>
      <p:sp>
        <p:nvSpPr>
          <p:cNvPr id="9" name="Flowchart: Decision 8"/>
          <p:cNvSpPr/>
          <p:nvPr/>
        </p:nvSpPr>
        <p:spPr>
          <a:xfrm>
            <a:off x="7547428" y="1930399"/>
            <a:ext cx="2656114" cy="812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/>
              <a:t>Is </a:t>
            </a:r>
            <a:r>
              <a:rPr lang="en-CA" b="1"/>
              <a:t>button0 </a:t>
            </a:r>
            <a:r>
              <a:rPr lang="en-CA"/>
              <a:t>pressed?</a:t>
            </a:r>
          </a:p>
        </p:txBody>
      </p:sp>
      <p:sp>
        <p:nvSpPr>
          <p:cNvPr id="10" name="Flowchart: Decision 9"/>
          <p:cNvSpPr/>
          <p:nvPr/>
        </p:nvSpPr>
        <p:spPr>
          <a:xfrm>
            <a:off x="7554685" y="3243940"/>
            <a:ext cx="2656114" cy="812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/>
              <a:t>Is </a:t>
            </a:r>
            <a:r>
              <a:rPr lang="en-CA" b="1"/>
              <a:t>button1</a:t>
            </a:r>
            <a:r>
              <a:rPr lang="en-CA"/>
              <a:t> pressed?</a:t>
            </a:r>
          </a:p>
        </p:txBody>
      </p:sp>
      <p:sp>
        <p:nvSpPr>
          <p:cNvPr id="11" name="Flowchart: Decision 10"/>
          <p:cNvSpPr/>
          <p:nvPr/>
        </p:nvSpPr>
        <p:spPr>
          <a:xfrm>
            <a:off x="7561942" y="4586507"/>
            <a:ext cx="2656114" cy="812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/>
              <a:t>Is </a:t>
            </a:r>
            <a:r>
              <a:rPr lang="en-CA" b="1"/>
              <a:t>button2</a:t>
            </a:r>
            <a:r>
              <a:rPr lang="en-CA"/>
              <a:t> pressed?</a:t>
            </a: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>
            <a:off x="8875485" y="2743199"/>
            <a:ext cx="7257" cy="5007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  <a:endCxn id="11" idx="0"/>
          </p:cNvCxnSpPr>
          <p:nvPr/>
        </p:nvCxnSpPr>
        <p:spPr>
          <a:xfrm>
            <a:off x="8882742" y="4056740"/>
            <a:ext cx="7257" cy="5297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904513" y="5413824"/>
            <a:ext cx="7257" cy="3701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0261598" y="2598056"/>
            <a:ext cx="1654629" cy="74022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/>
              <a:t>Handle </a:t>
            </a:r>
            <a:r>
              <a:rPr lang="en-CA" b="1"/>
              <a:t>button0</a:t>
            </a:r>
            <a:r>
              <a:rPr lang="en-CA"/>
              <a:t> event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0254341" y="3911598"/>
            <a:ext cx="1654629" cy="74022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/>
              <a:t>Handle </a:t>
            </a:r>
            <a:r>
              <a:rPr lang="en-CA" b="1"/>
              <a:t>button1</a:t>
            </a:r>
            <a:r>
              <a:rPr lang="en-CA"/>
              <a:t> event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0268855" y="5246910"/>
            <a:ext cx="1654629" cy="74022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/>
              <a:t>Handle </a:t>
            </a:r>
            <a:r>
              <a:rPr lang="en-CA" b="1"/>
              <a:t>button2</a:t>
            </a:r>
            <a:r>
              <a:rPr lang="en-CA"/>
              <a:t> event</a:t>
            </a:r>
          </a:p>
        </p:txBody>
      </p:sp>
      <p:cxnSp>
        <p:nvCxnSpPr>
          <p:cNvPr id="20" name="Elbow Connector 19"/>
          <p:cNvCxnSpPr>
            <a:stCxn id="9" idx="3"/>
            <a:endCxn id="16" idx="0"/>
          </p:cNvCxnSpPr>
          <p:nvPr/>
        </p:nvCxnSpPr>
        <p:spPr>
          <a:xfrm>
            <a:off x="10203542" y="2336799"/>
            <a:ext cx="885371" cy="26125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0" idx="3"/>
            <a:endCxn id="17" idx="0"/>
          </p:cNvCxnSpPr>
          <p:nvPr/>
        </p:nvCxnSpPr>
        <p:spPr>
          <a:xfrm>
            <a:off x="10210799" y="3650340"/>
            <a:ext cx="870857" cy="26125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1" idx="3"/>
            <a:endCxn id="18" idx="0"/>
          </p:cNvCxnSpPr>
          <p:nvPr/>
        </p:nvCxnSpPr>
        <p:spPr>
          <a:xfrm>
            <a:off x="10218056" y="4992907"/>
            <a:ext cx="878114" cy="25400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1"/>
          </p:cNvCxnSpPr>
          <p:nvPr/>
        </p:nvCxnSpPr>
        <p:spPr>
          <a:xfrm flipH="1">
            <a:off x="8897257" y="2968171"/>
            <a:ext cx="1364341" cy="725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8911771" y="4310741"/>
            <a:ext cx="1342570" cy="1451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392229" y="2002972"/>
            <a:ext cx="78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yes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425542" y="2721430"/>
            <a:ext cx="78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no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628744" y="5537200"/>
            <a:ext cx="783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/>
              <a:t>…</a:t>
            </a:r>
          </a:p>
        </p:txBody>
      </p:sp>
      <p:cxnSp>
        <p:nvCxnSpPr>
          <p:cNvPr id="44" name="Elbow Connector 43"/>
          <p:cNvCxnSpPr>
            <a:endCxn id="9" idx="0"/>
          </p:cNvCxnSpPr>
          <p:nvPr/>
        </p:nvCxnSpPr>
        <p:spPr>
          <a:xfrm rot="5400000" flipH="1" flipV="1">
            <a:off x="6150428" y="3124200"/>
            <a:ext cx="3918858" cy="1531256"/>
          </a:xfrm>
          <a:prstGeom prst="bentConnector3">
            <a:avLst>
              <a:gd name="adj1" fmla="val 111389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98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600" y="749300"/>
            <a:ext cx="29715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b="1"/>
              <a:t>Software: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3</a:t>
            </a:fld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1854200" y="3708400"/>
            <a:ext cx="6210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/>
              <a:t>computer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/>
              <a:t>non-executable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3200"/>
          </a:p>
        </p:txBody>
      </p:sp>
      <p:sp>
        <p:nvSpPr>
          <p:cNvPr id="16" name="Rectangle 15"/>
          <p:cNvSpPr/>
          <p:nvPr/>
        </p:nvSpPr>
        <p:spPr>
          <a:xfrm>
            <a:off x="1117600" y="2127935"/>
            <a:ext cx="10058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CA" sz="3200" b="1" i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programs</a:t>
            </a:r>
            <a:r>
              <a:rPr lang="en-CA" sz="32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and other </a:t>
            </a:r>
            <a:r>
              <a:rPr lang="en-CA" sz="3200" b="1" i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operating information</a:t>
            </a:r>
            <a:r>
              <a:rPr lang="en-CA" sz="32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used by a computer.</a:t>
            </a:r>
            <a:endParaRPr lang="en-CA" sz="3200"/>
          </a:p>
        </p:txBody>
      </p:sp>
    </p:spTree>
    <p:extLst>
      <p:ext uri="{BB962C8B-B14F-4D97-AF65-F5344CB8AC3E}">
        <p14:creationId xmlns:p14="http://schemas.microsoft.com/office/powerpoint/2010/main" val="322866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30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711200" y="508000"/>
            <a:ext cx="70870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b="1"/>
              <a:t>Event-Driven Systems: </a:t>
            </a:r>
            <a:r>
              <a:rPr lang="en-CA" sz="4400" b="1">
                <a:solidFill>
                  <a:schemeClr val="accent2"/>
                </a:solidFill>
              </a:rPr>
              <a:t>Polling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4286" y="1632858"/>
            <a:ext cx="100387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sz="3200" b="1"/>
              <a:t>Advantages of polling: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Simpler code, more flexibility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Easier to debug since event detection is predictable (it is now </a:t>
            </a:r>
            <a:r>
              <a:rPr lang="en-CA" sz="2400" b="1">
                <a:solidFill>
                  <a:schemeClr val="accent2"/>
                </a:solidFill>
              </a:rPr>
              <a:t>synchronous</a:t>
            </a:r>
            <a:r>
              <a:rPr lang="en-CA" sz="2400"/>
              <a:t>)</a:t>
            </a:r>
            <a:endParaRPr lang="en-CA" sz="2400" b="1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3314" y="3563257"/>
            <a:ext cx="9927205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sz="3200" b="1"/>
              <a:t>Disadvantages of polling: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Sensor events may be missed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Difficult to prioritize events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Adding more sensors degrades performance and response times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Consumes a lot of CPU time, particularly if events are few and far between</a:t>
            </a:r>
            <a:endParaRPr lang="en-CA" sz="24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8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31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711200" y="508000"/>
            <a:ext cx="70870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b="1"/>
              <a:t>Event-Driven Systems: </a:t>
            </a:r>
            <a:r>
              <a:rPr lang="en-CA" sz="4400" b="1">
                <a:solidFill>
                  <a:schemeClr val="accent2"/>
                </a:solidFill>
              </a:rPr>
              <a:t>Polling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57" y="2308906"/>
            <a:ext cx="6096000" cy="27336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464314" y="1172586"/>
            <a:ext cx="3645967" cy="486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8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32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711200" y="508000"/>
            <a:ext cx="50838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b="1"/>
              <a:t>Time-Driven Systems</a:t>
            </a:r>
            <a:endParaRPr lang="en-CA" sz="4400" b="1">
              <a:solidFill>
                <a:schemeClr val="accent2"/>
              </a:solidFill>
            </a:endParaRP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02" y="3437593"/>
            <a:ext cx="8888738" cy="2682472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870858" y="1511920"/>
            <a:ext cx="10798628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800">
                <a:latin typeface="Arial" charset="0"/>
              </a:rPr>
              <a:t>Certain actions </a:t>
            </a:r>
            <a:r>
              <a:rPr lang="en-US" sz="2800" b="1">
                <a:solidFill>
                  <a:schemeClr val="accent2"/>
                </a:solidFill>
                <a:latin typeface="Arial" charset="0"/>
              </a:rPr>
              <a:t>occur</a:t>
            </a:r>
            <a:r>
              <a:rPr lang="en-US" sz="2800">
                <a:latin typeface="Arial" charset="0"/>
              </a:rPr>
              <a:t> at </a:t>
            </a:r>
            <a:r>
              <a:rPr lang="en-US" sz="2800" b="1">
                <a:solidFill>
                  <a:schemeClr val="accent2"/>
                </a:solidFill>
                <a:latin typeface="Arial" charset="0"/>
              </a:rPr>
              <a:t>specified times</a:t>
            </a:r>
            <a:r>
              <a:rPr lang="en-US" sz="2800">
                <a:latin typeface="Arial" charset="0"/>
              </a:rPr>
              <a:t>, or at</a:t>
            </a:r>
            <a:r>
              <a:rPr lang="en-US" sz="2800">
                <a:solidFill>
                  <a:schemeClr val="hlink"/>
                </a:solidFill>
                <a:latin typeface="Arial" charset="0"/>
              </a:rPr>
              <a:t> </a:t>
            </a:r>
            <a:r>
              <a:rPr lang="en-US" sz="2800" b="1">
                <a:solidFill>
                  <a:schemeClr val="accent2"/>
                </a:solidFill>
                <a:latin typeface="Arial" charset="0"/>
              </a:rPr>
              <a:t>periodic intervals</a:t>
            </a:r>
            <a:endParaRPr lang="en-US" sz="2800" dirty="0">
              <a:latin typeface="Arial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30515" y="2075543"/>
            <a:ext cx="6164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e.g.	Task A has to be performed every 30ms, </a:t>
            </a:r>
          </a:p>
          <a:p>
            <a:r>
              <a:rPr lang="en-CA" sz="2400"/>
              <a:t>	Task B every 40ms</a:t>
            </a:r>
          </a:p>
          <a:p>
            <a:r>
              <a:rPr lang="en-CA" sz="2400"/>
              <a:t>	Task C every 50ms</a:t>
            </a:r>
          </a:p>
        </p:txBody>
      </p:sp>
    </p:spTree>
    <p:extLst>
      <p:ext uri="{BB962C8B-B14F-4D97-AF65-F5344CB8AC3E}">
        <p14:creationId xmlns:p14="http://schemas.microsoft.com/office/powerpoint/2010/main" val="367844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33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711200" y="508000"/>
            <a:ext cx="63144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b="1"/>
              <a:t>Testing Real-Time Systems</a:t>
            </a:r>
            <a:endParaRPr lang="en-CA" sz="4400" b="1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8914" y="1675564"/>
            <a:ext cx="10058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/>
              <a:t>Can be challenging because will often involve </a:t>
            </a:r>
            <a:r>
              <a:rPr lang="en-CA" sz="2800" b="1">
                <a:solidFill>
                  <a:schemeClr val="accent2"/>
                </a:solidFill>
              </a:rPr>
              <a:t>asynchronous</a:t>
            </a:r>
            <a:r>
              <a:rPr lang="en-CA" sz="2800"/>
              <a:t> and </a:t>
            </a:r>
            <a:r>
              <a:rPr lang="en-CA" sz="2800" b="1">
                <a:solidFill>
                  <a:schemeClr val="accent2"/>
                </a:solidFill>
              </a:rPr>
              <a:t>unpredictable</a:t>
            </a:r>
            <a:r>
              <a:rPr lang="en-CA" sz="2800"/>
              <a:t> "real-world" events.</a:t>
            </a:r>
          </a:p>
        </p:txBody>
      </p:sp>
      <p:sp>
        <p:nvSpPr>
          <p:cNvPr id="8" name="Rectangle 7"/>
          <p:cNvSpPr/>
          <p:nvPr/>
        </p:nvSpPr>
        <p:spPr>
          <a:xfrm>
            <a:off x="464457" y="2764136"/>
            <a:ext cx="103051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i="1"/>
              <a:t>What is an elevator going to be doing 5 seconds after we push the button?  </a:t>
            </a:r>
          </a:p>
        </p:txBody>
      </p:sp>
      <p:sp>
        <p:nvSpPr>
          <p:cNvPr id="9" name="Rectangle 8"/>
          <p:cNvSpPr/>
          <p:nvPr/>
        </p:nvSpPr>
        <p:spPr>
          <a:xfrm>
            <a:off x="2757715" y="3381606"/>
            <a:ext cx="87811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i="1"/>
              <a:t>What is an autopilot going to be busy with 20 minutes into a flight?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5714" y="4238171"/>
            <a:ext cx="1037771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Exhaustive testing is prohibitively expensive and time-consuming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If system fails, may be difficult to reproduce conditions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Debugging is a challenge: break-points and stepping interferes with timings and sequences</a:t>
            </a:r>
          </a:p>
        </p:txBody>
      </p:sp>
    </p:spTree>
    <p:extLst>
      <p:ext uri="{BB962C8B-B14F-4D97-AF65-F5344CB8AC3E}">
        <p14:creationId xmlns:p14="http://schemas.microsoft.com/office/powerpoint/2010/main" val="399410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34</a:t>
            </a:fld>
            <a:endParaRPr lang="en-CA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3850" y="476250"/>
            <a:ext cx="11664950" cy="19476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3200" b="1"/>
              <a:t>Ariane 5</a:t>
            </a:r>
          </a:p>
          <a:p>
            <a:pPr>
              <a:defRPr/>
            </a:pPr>
            <a:r>
              <a:rPr lang="en-US" sz="2400"/>
              <a:t>Exploded on its maiden flight in 1996</a:t>
            </a:r>
          </a:p>
          <a:p>
            <a:pPr>
              <a:defRPr/>
            </a:pPr>
            <a:r>
              <a:rPr lang="en-US" sz="2400"/>
              <a:t>An exception occurred when </a:t>
            </a:r>
            <a:r>
              <a:rPr lang="en-US" sz="2400" b="1">
                <a:solidFill>
                  <a:schemeClr val="accent2"/>
                </a:solidFill>
              </a:rPr>
              <a:t>a 64-bit floating point </a:t>
            </a:r>
            <a:r>
              <a:rPr lang="en-US" sz="2400"/>
              <a:t>number was assigned to a </a:t>
            </a:r>
            <a:r>
              <a:rPr lang="en-US" sz="2400" b="1">
                <a:solidFill>
                  <a:schemeClr val="accent2"/>
                </a:solidFill>
              </a:rPr>
              <a:t>16 bit integer </a:t>
            </a:r>
            <a:r>
              <a:rPr lang="en-US" sz="2400"/>
              <a:t>and it was out of range</a:t>
            </a:r>
            <a:endParaRPr lang="en-CA" sz="2400" dirty="0"/>
          </a:p>
        </p:txBody>
      </p:sp>
      <p:pic>
        <p:nvPicPr>
          <p:cNvPr id="8" name="Picture 8" descr="http://www.capcomespace.net/dossiers/espace_europeen/ariane/ariane5/AR501/V88%20explosion%20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9" r="19295"/>
          <a:stretch>
            <a:fillRect/>
          </a:stretch>
        </p:blipFill>
        <p:spPr bwMode="auto">
          <a:xfrm>
            <a:off x="3507695" y="2473098"/>
            <a:ext cx="2003425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Ariane laun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75" y="2473098"/>
            <a:ext cx="2276475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689" y="2592841"/>
            <a:ext cx="37338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36"/>
          <a:stretch>
            <a:fillRect/>
          </a:stretch>
        </p:blipFill>
        <p:spPr bwMode="auto">
          <a:xfrm>
            <a:off x="6859814" y="4728028"/>
            <a:ext cx="4040188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8155214" y="3507241"/>
            <a:ext cx="857250" cy="227012"/>
          </a:xfrm>
          <a:prstGeom prst="rect">
            <a:avLst/>
          </a:prstGeom>
          <a:noFill/>
          <a:ln w="12700" algn="ctr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1800"/>
          </a:p>
        </p:txBody>
      </p:sp>
    </p:spTree>
    <p:extLst>
      <p:ext uri="{BB962C8B-B14F-4D97-AF65-F5344CB8AC3E}">
        <p14:creationId xmlns:p14="http://schemas.microsoft.com/office/powerpoint/2010/main" val="214037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35</a:t>
            </a:fld>
            <a:endParaRPr lang="en-CA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44273" y="466501"/>
            <a:ext cx="1892526" cy="549500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3200" b="1"/>
              <a:t>Therac 25</a:t>
            </a:r>
            <a:endParaRPr lang="en-US" sz="3200" b="1" dirty="0"/>
          </a:p>
        </p:txBody>
      </p:sp>
      <p:pic>
        <p:nvPicPr>
          <p:cNvPr id="8" name="Picture 2" descr="Radiation bur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303" y="3448277"/>
            <a:ext cx="4041775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http://www.technet.hu/data/cikk/39/30/11/cikk_393011/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103" y="3448277"/>
            <a:ext cx="3732213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20913" y="1133626"/>
            <a:ext cx="1142274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/>
              <a:t>Radiation machine used to treat cancer patients in Canada and USA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/>
              <a:t>Two types of radiation could be delivered which required different </a:t>
            </a:r>
            <a:r>
              <a:rPr lang="en-US" sz="2400" b="1">
                <a:solidFill>
                  <a:schemeClr val="accent2"/>
                </a:solidFill>
              </a:rPr>
              <a:t>scattering</a:t>
            </a:r>
            <a:r>
              <a:rPr lang="en-US" sz="2400"/>
              <a:t> hardware. Errors occurred when the operator changed the type of radiation but the software did not employ interlocks to </a:t>
            </a:r>
            <a:r>
              <a:rPr lang="en-US" sz="2400" b="1">
                <a:solidFill>
                  <a:schemeClr val="accent2"/>
                </a:solidFill>
              </a:rPr>
              <a:t>wait</a:t>
            </a:r>
            <a:r>
              <a:rPr lang="en-US" sz="2400"/>
              <a:t> for correct scattering H/W to move into place.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/>
              <a:t>Resulted in massive patient overdoses and even death.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57347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36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1016000" y="943427"/>
            <a:ext cx="104793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/>
              <a:t>Activity:</a:t>
            </a:r>
            <a:r>
              <a:rPr lang="en-CA" sz="3200"/>
              <a:t>  In small groups, come up with an example of a real-time system,  and outline the system software that controls it.</a:t>
            </a:r>
          </a:p>
        </p:txBody>
      </p:sp>
      <p:sp>
        <p:nvSpPr>
          <p:cNvPr id="7" name="Rectangle 6"/>
          <p:cNvSpPr/>
          <p:nvPr/>
        </p:nvSpPr>
        <p:spPr>
          <a:xfrm>
            <a:off x="1596571" y="2713948"/>
            <a:ext cx="801188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b="1"/>
              <a:t>Think about:</a:t>
            </a:r>
            <a:endParaRPr lang="en-CA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/>
              <a:t>design of the system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/>
              <a:t>real-time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3200"/>
              <a:t>hard vs soft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3200"/>
              <a:t>event-driven or time-driven</a:t>
            </a:r>
          </a:p>
        </p:txBody>
      </p:sp>
    </p:spTree>
    <p:extLst>
      <p:ext uri="{BB962C8B-B14F-4D97-AF65-F5344CB8AC3E}">
        <p14:creationId xmlns:p14="http://schemas.microsoft.com/office/powerpoint/2010/main" val="261559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900" y="673100"/>
            <a:ext cx="5180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b="1"/>
              <a:t>System Software: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4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2397127" y="1644134"/>
            <a:ext cx="70839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b="0" i="0">
                <a:effectLst/>
                <a:latin typeface="Open Sans"/>
              </a:rPr>
              <a:t>software that runs or controls systems</a:t>
            </a:r>
            <a:endParaRPr lang="en-CA" sz="3200"/>
          </a:p>
        </p:txBody>
      </p:sp>
      <p:grpSp>
        <p:nvGrpSpPr>
          <p:cNvPr id="2" name="Group 1"/>
          <p:cNvGrpSpPr/>
          <p:nvPr/>
        </p:nvGrpSpPr>
        <p:grpSpPr>
          <a:xfrm>
            <a:off x="613231" y="3082835"/>
            <a:ext cx="4872446" cy="2216332"/>
            <a:chOff x="613231" y="3082835"/>
            <a:chExt cx="4872446" cy="2216332"/>
          </a:xfrm>
        </p:grpSpPr>
        <p:sp>
          <p:nvSpPr>
            <p:cNvPr id="13" name="Rounded Rectangle 12"/>
            <p:cNvSpPr/>
            <p:nvPr/>
          </p:nvSpPr>
          <p:spPr>
            <a:xfrm>
              <a:off x="613231" y="4606835"/>
              <a:ext cx="2233749" cy="67926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/>
                <a:t>System Software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251928" y="4619898"/>
              <a:ext cx="2233749" cy="679269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8D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/>
                <a:t>Application Software</a:t>
              </a:r>
            </a:p>
          </p:txBody>
        </p:sp>
        <p:sp>
          <p:nvSpPr>
            <p:cNvPr id="15" name="Right Arrow 14"/>
            <p:cNvSpPr/>
            <p:nvPr/>
          </p:nvSpPr>
          <p:spPr>
            <a:xfrm rot="7213526">
              <a:off x="1890073" y="3945226"/>
              <a:ext cx="1129601" cy="31350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ight Arrow 15"/>
            <p:cNvSpPr/>
            <p:nvPr/>
          </p:nvSpPr>
          <p:spPr>
            <a:xfrm rot="3725648">
              <a:off x="2956874" y="3940873"/>
              <a:ext cx="1129601" cy="31350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910807" y="3082835"/>
              <a:ext cx="2233749" cy="6792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/>
                <a:t>Software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6210300" y="2655669"/>
            <a:ext cx="52451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latin typeface="Open Sans"/>
              </a:rPr>
              <a:t>System Software: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chemeClr val="bg1">
                    <a:lumMod val="50000"/>
                  </a:schemeClr>
                </a:solidFill>
                <a:latin typeface="Open Sans"/>
              </a:rPr>
              <a:t>system-centered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chemeClr val="bg1">
                    <a:lumMod val="50000"/>
                  </a:schemeClr>
                </a:solidFill>
                <a:latin typeface="Open Sans"/>
              </a:rPr>
              <a:t>runs in background, controls things “fairly” autonomously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chemeClr val="bg1">
                    <a:lumMod val="50000"/>
                  </a:schemeClr>
                </a:solidFill>
                <a:latin typeface="Open Sans"/>
              </a:rPr>
              <a:t>interaction is not main use-case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606C71"/>
              </a:solidFill>
              <a:effectLst/>
              <a:latin typeface="Open San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23000" y="4535269"/>
            <a:ext cx="4876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latin typeface="Open Sans"/>
              </a:rPr>
              <a:t>Application Software: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chemeClr val="bg1">
                    <a:lumMod val="50000"/>
                  </a:schemeClr>
                </a:solidFill>
                <a:latin typeface="Open Sans"/>
              </a:rPr>
              <a:t>user-centered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chemeClr val="bg1">
                    <a:lumMod val="50000"/>
                  </a:schemeClr>
                </a:solidFill>
                <a:latin typeface="Open Sans"/>
              </a:rPr>
              <a:t>runs in foreground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chemeClr val="bg1">
                    <a:lumMod val="50000"/>
                  </a:schemeClr>
                </a:solidFill>
                <a:latin typeface="Open Sans"/>
              </a:rPr>
              <a:t>initiated by user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chemeClr val="bg1">
                    <a:lumMod val="50000"/>
                  </a:schemeClr>
                </a:solidFill>
                <a:latin typeface="Open Sans"/>
              </a:rPr>
              <a:t>performs specific task directly for user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606C7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1881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673100"/>
            <a:ext cx="37689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b="1"/>
              <a:t>Engineering: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5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2007755" y="1801199"/>
            <a:ext cx="86995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b="0" i="0">
                <a:effectLst/>
                <a:latin typeface="Open Sans"/>
              </a:rPr>
              <a:t>the use of </a:t>
            </a:r>
            <a:r>
              <a:rPr lang="en-CA" sz="3200" b="1" i="0">
                <a:solidFill>
                  <a:schemeClr val="accent2"/>
                </a:solidFill>
                <a:effectLst/>
                <a:latin typeface="Open Sans"/>
              </a:rPr>
              <a:t>knowledge</a:t>
            </a:r>
            <a:r>
              <a:rPr lang="en-CA" sz="3200" b="0" i="0">
                <a:effectLst/>
                <a:latin typeface="Open Sans"/>
              </a:rPr>
              <a:t> in order to purposefully </a:t>
            </a:r>
            <a:r>
              <a:rPr lang="en-CA" sz="3200" b="1" i="0">
                <a:solidFill>
                  <a:schemeClr val="accent2"/>
                </a:solidFill>
                <a:effectLst/>
                <a:latin typeface="Open Sans"/>
              </a:rPr>
              <a:t>design</a:t>
            </a:r>
            <a:r>
              <a:rPr lang="en-CA" sz="3200" b="0" i="0">
                <a:effectLst/>
                <a:latin typeface="Open Sans"/>
              </a:rPr>
              <a:t>, develop and </a:t>
            </a:r>
            <a:r>
              <a:rPr lang="en-CA" sz="3200" b="1" i="0">
                <a:solidFill>
                  <a:schemeClr val="accent2"/>
                </a:solidFill>
                <a:effectLst/>
                <a:latin typeface="Open Sans"/>
              </a:rPr>
              <a:t>build</a:t>
            </a:r>
            <a:r>
              <a:rPr lang="en-CA" sz="3200" b="0" i="0">
                <a:effectLst/>
                <a:latin typeface="Open Sans"/>
              </a:rPr>
              <a:t> a product</a:t>
            </a:r>
            <a:endParaRPr lang="en-CA" sz="3200"/>
          </a:p>
        </p:txBody>
      </p:sp>
      <p:pic>
        <p:nvPicPr>
          <p:cNvPr id="2054" name="Picture 6" descr="https://upload.wikimedia.org/wikipedia/commons/1/1b/Mercedes_V6_DTM_Rennmotor_199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424" y="3465511"/>
            <a:ext cx="2929403" cy="230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657725" y="5741085"/>
            <a:ext cx="2962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900"/>
              <a:t>CC BY-SA 3.0, </a:t>
            </a:r>
            <a:br>
              <a:rPr lang="en-CA" sz="900"/>
            </a:br>
            <a:r>
              <a:rPr lang="en-CA" sz="900"/>
              <a:t>https://commons.wikimedia.org/w/index.php?curid=29211</a:t>
            </a:r>
          </a:p>
        </p:txBody>
      </p:sp>
      <p:sp>
        <p:nvSpPr>
          <p:cNvPr id="9" name="Rectangle 8"/>
          <p:cNvSpPr/>
          <p:nvPr/>
        </p:nvSpPr>
        <p:spPr>
          <a:xfrm>
            <a:off x="790575" y="5779185"/>
            <a:ext cx="28098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/>
              <a:t>By Wa17gs - Own work, CC BY-SA 4.0, </a:t>
            </a:r>
          </a:p>
          <a:p>
            <a:r>
              <a:rPr lang="en-CA" sz="800"/>
              <a:t>https://commons.wikimedia.org/w/index.php?curid=37122129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3480594"/>
            <a:ext cx="3063874" cy="2297905"/>
          </a:xfrm>
          <a:prstGeom prst="rect">
            <a:avLst/>
          </a:prstGeom>
        </p:spPr>
      </p:pic>
      <p:pic>
        <p:nvPicPr>
          <p:cNvPr id="2058" name="Picture 10" descr="Software-and-Application-Securit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460973"/>
            <a:ext cx="2911474" cy="230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8255000" y="5785534"/>
            <a:ext cx="3022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/>
              <a:t>http://www.salford.ac.uk/news/articles/2017/software-spin-out-in-global-growth-deal</a:t>
            </a:r>
          </a:p>
        </p:txBody>
      </p:sp>
    </p:spTree>
    <p:extLst>
      <p:ext uri="{BB962C8B-B14F-4D97-AF65-F5344CB8AC3E}">
        <p14:creationId xmlns:p14="http://schemas.microsoft.com/office/powerpoint/2010/main" val="128065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673100"/>
            <a:ext cx="37689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b="1"/>
              <a:t>Engineering: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6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2044700" y="1727308"/>
            <a:ext cx="86995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b="0" i="0">
                <a:effectLst/>
                <a:latin typeface="Open Sans"/>
              </a:rPr>
              <a:t>the use of </a:t>
            </a:r>
            <a:r>
              <a:rPr lang="en-CA" sz="3200" b="1" i="0">
                <a:solidFill>
                  <a:schemeClr val="accent2"/>
                </a:solidFill>
                <a:effectLst/>
                <a:latin typeface="Open Sans"/>
              </a:rPr>
              <a:t>knowledge</a:t>
            </a:r>
            <a:r>
              <a:rPr lang="en-CA" sz="3200" b="0" i="0">
                <a:effectLst/>
                <a:latin typeface="Open Sans"/>
              </a:rPr>
              <a:t> in order to purposefully </a:t>
            </a:r>
            <a:r>
              <a:rPr lang="en-CA" sz="3200" b="1" i="0">
                <a:solidFill>
                  <a:schemeClr val="accent2"/>
                </a:solidFill>
                <a:effectLst/>
                <a:latin typeface="Open Sans"/>
              </a:rPr>
              <a:t>design</a:t>
            </a:r>
            <a:r>
              <a:rPr lang="en-CA" sz="3200" b="0" i="0">
                <a:effectLst/>
                <a:latin typeface="Open Sans"/>
              </a:rPr>
              <a:t>, develop and </a:t>
            </a:r>
            <a:r>
              <a:rPr lang="en-CA" sz="3200" b="1" i="0">
                <a:solidFill>
                  <a:schemeClr val="accent2"/>
                </a:solidFill>
                <a:effectLst/>
                <a:latin typeface="Open Sans"/>
              </a:rPr>
              <a:t>build</a:t>
            </a:r>
            <a:r>
              <a:rPr lang="en-CA" sz="3200" b="0" i="0">
                <a:effectLst/>
                <a:latin typeface="Open Sans"/>
              </a:rPr>
              <a:t> a product</a:t>
            </a:r>
            <a:endParaRPr lang="en-CA" sz="3200"/>
          </a:p>
        </p:txBody>
      </p:sp>
      <p:pic>
        <p:nvPicPr>
          <p:cNvPr id="2058" name="Picture 10" descr="Software-and-Application-Securit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3460973"/>
            <a:ext cx="2911474" cy="230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98500" y="5785534"/>
            <a:ext cx="3022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/>
              <a:t>http://www.salford.ac.uk/news/articles/2017/software-spin-out-in-global-growth-deal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00500" y="3568700"/>
            <a:ext cx="773314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/>
              <a:t>requires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/>
              <a:t>specific tools and methodologies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/>
              <a:t>important for large and real-world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/>
              <a:t>critical systems need to be proven on paper</a:t>
            </a:r>
          </a:p>
        </p:txBody>
      </p:sp>
    </p:spTree>
    <p:extLst>
      <p:ext uri="{BB962C8B-B14F-4D97-AF65-F5344CB8AC3E}">
        <p14:creationId xmlns:p14="http://schemas.microsoft.com/office/powerpoint/2010/main" val="22618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800" y="495300"/>
            <a:ext cx="87311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b="1"/>
              <a:t>System Software Engineering: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7</a:t>
            </a:fld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876300" y="1582341"/>
            <a:ext cx="104775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b="0" i="0">
                <a:effectLst/>
                <a:latin typeface="Open Sans"/>
              </a:rPr>
              <a:t>deliberate design and construction of software that runs or controls systems. </a:t>
            </a:r>
            <a:endParaRPr lang="en-CA" sz="3200"/>
          </a:p>
        </p:txBody>
      </p:sp>
      <p:sp>
        <p:nvSpPr>
          <p:cNvPr id="11" name="TextBox 10"/>
          <p:cNvSpPr txBox="1"/>
          <p:nvPr/>
        </p:nvSpPr>
        <p:spPr>
          <a:xfrm>
            <a:off x="889001" y="3022600"/>
            <a:ext cx="106299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/>
              <a:t>Methods for components of system can communicate</a:t>
            </a:r>
            <a:br>
              <a:rPr lang="en-CA" sz="2400"/>
            </a:br>
            <a:r>
              <a:rPr lang="en-CA" sz="2400"/>
              <a:t>	Inter-Process </a:t>
            </a:r>
            <a:r>
              <a:rPr lang="en-CA" sz="2400" b="1">
                <a:solidFill>
                  <a:schemeClr val="accent2"/>
                </a:solidFill>
              </a:rPr>
              <a:t>Communication</a:t>
            </a:r>
            <a:endParaRPr lang="en-CA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/>
              <a:t>Methods for coordination of actions</a:t>
            </a:r>
            <a:br>
              <a:rPr lang="en-CA" sz="2400"/>
            </a:br>
            <a:r>
              <a:rPr lang="en-CA" sz="2400"/>
              <a:t>	Inter-thread/Inter-process </a:t>
            </a:r>
            <a:r>
              <a:rPr lang="en-CA" sz="2400" b="1">
                <a:solidFill>
                  <a:schemeClr val="accent2"/>
                </a:solidFill>
              </a:rPr>
              <a:t>Synchronization</a:t>
            </a:r>
            <a:endParaRPr lang="en-CA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/>
              <a:t>Tools and methodologies for designing, communicating those designs, and testing</a:t>
            </a:r>
            <a:br>
              <a:rPr lang="en-CA" sz="2400"/>
            </a:br>
            <a:r>
              <a:rPr lang="en-CA" sz="2400"/>
              <a:t>	Unified Modelling Language, Testing Frameworks</a:t>
            </a:r>
          </a:p>
        </p:txBody>
      </p:sp>
    </p:spTree>
    <p:extLst>
      <p:ext uri="{BB962C8B-B14F-4D97-AF65-F5344CB8AC3E}">
        <p14:creationId xmlns:p14="http://schemas.microsoft.com/office/powerpoint/2010/main" val="115694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8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266700" y="317500"/>
            <a:ext cx="118200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b="1"/>
              <a:t>CPEN 333: System Software Engineering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500" y="1524000"/>
            <a:ext cx="73595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/>
              <a:t>Website(s):	</a:t>
            </a:r>
            <a:r>
              <a:rPr lang="en-CA" sz="3200">
                <a:hlinkClick r:id="rId2"/>
              </a:rPr>
              <a:t>https://piazza.com</a:t>
            </a:r>
            <a:r>
              <a:rPr lang="en-CA" sz="3200"/>
              <a:t/>
            </a:r>
            <a:br>
              <a:rPr lang="en-CA" sz="3200"/>
            </a:br>
            <a:r>
              <a:rPr lang="en-CA" sz="3200"/>
              <a:t>			</a:t>
            </a:r>
            <a:r>
              <a:rPr lang="en-CA" sz="3200">
                <a:hlinkClick r:id="rId3"/>
              </a:rPr>
              <a:t>https://cpen333.github.io</a:t>
            </a:r>
            <a:endParaRPr lang="en-CA" sz="3200"/>
          </a:p>
          <a:p>
            <a:endParaRPr lang="en-CA" sz="3200"/>
          </a:p>
        </p:txBody>
      </p:sp>
      <p:sp>
        <p:nvSpPr>
          <p:cNvPr id="9" name="TextBox 8"/>
          <p:cNvSpPr txBox="1"/>
          <p:nvPr/>
        </p:nvSpPr>
        <p:spPr>
          <a:xfrm>
            <a:off x="558800" y="2908300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/>
              <a:t>Textbooks:</a:t>
            </a:r>
            <a:endParaRPr lang="en-CA" sz="3200"/>
          </a:p>
        </p:txBody>
      </p:sp>
      <p:pic>
        <p:nvPicPr>
          <p:cNvPr id="10" name="Picture 10" descr="007301933X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663" y="2979738"/>
            <a:ext cx="1890496" cy="236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0130313580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163" y="2974975"/>
            <a:ext cx="1862137" cy="2409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0471418846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288" y="2962274"/>
            <a:ext cx="1635992" cy="242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5403098" y="5301734"/>
            <a:ext cx="1532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/>
              <a:t>A. Tanenbaum</a:t>
            </a:r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7325489" y="5289034"/>
            <a:ext cx="20161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Silberchatz, Galvin, </a:t>
            </a:r>
            <a:br>
              <a:rPr lang="en-US" altLang="en-US"/>
            </a:br>
            <a:r>
              <a:rPr lang="en-US" altLang="en-US"/>
              <a:t>Gagne </a:t>
            </a:r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9707739" y="5289034"/>
            <a:ext cx="1742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/>
              <a:t>Roger Pressman </a:t>
            </a:r>
            <a:endParaRPr lang="en-CA"/>
          </a:p>
        </p:txBody>
      </p:sp>
      <p:pic>
        <p:nvPicPr>
          <p:cNvPr id="3074" name="Picture 2" descr="Image result for concurrency in c++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975" y="3060700"/>
            <a:ext cx="1714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3052939" y="5301734"/>
            <a:ext cx="1834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/>
              <a:t>Anthony Williams</a:t>
            </a:r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588409" y="3358634"/>
            <a:ext cx="1446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b="1"/>
              <a:t>(optional)</a:t>
            </a: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108729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9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508000" y="279400"/>
            <a:ext cx="16544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b="1"/>
              <a:t>Labs: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5500" y="1231900"/>
            <a:ext cx="10960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/>
              <a:t>There is a 2 hour lab session every week (starting next week), with a TA present to give assistance and/or advice</a:t>
            </a:r>
          </a:p>
        </p:txBody>
      </p:sp>
      <p:sp>
        <p:nvSpPr>
          <p:cNvPr id="9" name="Rectangle 8"/>
          <p:cNvSpPr/>
          <p:nvPr/>
        </p:nvSpPr>
        <p:spPr>
          <a:xfrm>
            <a:off x="1231900" y="2483535"/>
            <a:ext cx="105918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6 labs will include </a:t>
            </a:r>
            <a:r>
              <a:rPr lang="en-CA" sz="2400" b="1">
                <a:solidFill>
                  <a:schemeClr val="accent2"/>
                </a:solidFill>
              </a:rPr>
              <a:t>lab activities</a:t>
            </a:r>
            <a:r>
              <a:rPr lang="en-CA" sz="2400"/>
              <a:t>, which will be graded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lab activities are due by the end of the </a:t>
            </a:r>
            <a:r>
              <a:rPr lang="en-CA" sz="2400" b="1">
                <a:solidFill>
                  <a:schemeClr val="accent2"/>
                </a:solidFill>
              </a:rPr>
              <a:t>following</a:t>
            </a:r>
            <a:r>
              <a:rPr lang="en-CA" sz="2400"/>
              <a:t> lab session (i.e. in one week)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labs are graded </a:t>
            </a:r>
            <a:r>
              <a:rPr lang="en-CA" sz="2400" i="1"/>
              <a:t>during</a:t>
            </a:r>
            <a:r>
              <a:rPr lang="en-CA" sz="2400"/>
              <a:t> the lab session, so be sure to </a:t>
            </a:r>
            <a:r>
              <a:rPr lang="en-CA" sz="2400" b="1">
                <a:solidFill>
                  <a:schemeClr val="accent2"/>
                </a:solidFill>
              </a:rPr>
              <a:t>show the TA </a:t>
            </a:r>
            <a:r>
              <a:rPr lang="en-CA" sz="2400"/>
              <a:t>and be prepared to answer questions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labs are to be completed </a:t>
            </a:r>
            <a:r>
              <a:rPr lang="en-CA" sz="2400" b="1">
                <a:solidFill>
                  <a:schemeClr val="accent2"/>
                </a:solidFill>
              </a:rPr>
              <a:t>individually</a:t>
            </a:r>
            <a:endParaRPr lang="en-CA" sz="240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You will need an ECE account (</a:t>
            </a:r>
            <a:r>
              <a:rPr lang="en-CA" sz="2400">
                <a:solidFill>
                  <a:schemeClr val="accent3">
                    <a:lumMod val="75000"/>
                  </a:schemeClr>
                </a:solidFill>
              </a:rPr>
              <a:t>https://help.ece.ubc.ca/How_To_Get_An_Account</a:t>
            </a:r>
            <a:r>
              <a:rPr lang="en-CA" sz="2400"/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FF0000"/>
                </a:solidFill>
              </a:rPr>
              <a:t>You need an electronic FOB to gain access to the labs (i.e. your student card)</a:t>
            </a:r>
            <a:endParaRPr lang="en-US" altLang="en-US" sz="240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CA" sz="24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8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4299</TotalTime>
  <Words>1665</Words>
  <Application>Microsoft Office PowerPoint</Application>
  <PresentationFormat>Widescreen</PresentationFormat>
  <Paragraphs>288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Arial</vt:lpstr>
      <vt:lpstr>Calibri</vt:lpstr>
      <vt:lpstr>Calibri Light</vt:lpstr>
      <vt:lpstr>Myriad Pro</vt:lpstr>
      <vt:lpstr>Open Sans</vt:lpstr>
      <vt:lpstr>Tahoma</vt:lpstr>
      <vt:lpstr>Times New Roman</vt:lpstr>
      <vt:lpstr>Wingdings</vt:lpstr>
      <vt:lpstr>Retrospect</vt:lpstr>
      <vt:lpstr>CPEN 333: System Software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CPEN 333 – System Software Engineering</dc:title>
  <dc:creator>Antonio Sánchez</dc:creator>
  <cp:lastModifiedBy>Antonio Sánchez</cp:lastModifiedBy>
  <cp:revision>136</cp:revision>
  <dcterms:created xsi:type="dcterms:W3CDTF">2017-09-04T21:40:07Z</dcterms:created>
  <dcterms:modified xsi:type="dcterms:W3CDTF">2018-01-09T19:08:30Z</dcterms:modified>
</cp:coreProperties>
</file>