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71" r:id="rId14"/>
    <p:sldId id="290" r:id="rId15"/>
    <p:sldId id="266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ers and Writers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67"/>
            <p14:sldId id="271"/>
            <p14:sldId id="290"/>
            <p14:sldId id="266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CC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Readers and Writers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Readers and Writers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Readers and Writers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Readers and Writers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Readers and Writers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20 – Readers and Writers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96456" y="2145122"/>
            <a:ext cx="10020788" cy="477053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readers-writers problem</a:t>
            </a:r>
            <a:r>
              <a:rPr lang="en-CA"/>
              <a:t>, and the concept of a </a:t>
            </a:r>
            <a:r>
              <a:rPr lang="en-CA" b="1">
                <a:solidFill>
                  <a:schemeClr val="accent2"/>
                </a:solidFill>
              </a:rPr>
              <a:t>shared lock</a:t>
            </a:r>
          </a:p>
          <a:p>
            <a:r>
              <a:rPr lang="en-CA"/>
              <a:t>Give a </a:t>
            </a:r>
            <a:r>
              <a:rPr lang="en-CA" b="1">
                <a:solidFill>
                  <a:schemeClr val="accent2"/>
                </a:solidFill>
              </a:rPr>
              <a:t>real-world example</a:t>
            </a:r>
            <a:r>
              <a:rPr lang="en-CA"/>
              <a:t> where shared locks should be applied</a:t>
            </a:r>
          </a:p>
          <a:p>
            <a:r>
              <a:rPr lang="en-CA"/>
              <a:t>Develop </a:t>
            </a:r>
            <a:r>
              <a:rPr lang="en-CA" b="1">
                <a:solidFill>
                  <a:schemeClr val="accent2"/>
                </a:solidFill>
              </a:rPr>
              <a:t>pseudo-code</a:t>
            </a:r>
            <a:r>
              <a:rPr lang="en-CA"/>
              <a:t> for a shared lock </a:t>
            </a:r>
            <a:r>
              <a:rPr lang="en-CA" b="1">
                <a:solidFill>
                  <a:schemeClr val="accent2"/>
                </a:solidFill>
              </a:rPr>
              <a:t>implementation</a:t>
            </a:r>
            <a:r>
              <a:rPr lang="en-CA"/>
              <a:t> and argue how and why it works</a:t>
            </a:r>
          </a:p>
          <a:p>
            <a:r>
              <a:rPr lang="en-CA"/>
              <a:t>Differentiate between </a:t>
            </a:r>
            <a:r>
              <a:rPr lang="en-CA" b="1">
                <a:solidFill>
                  <a:schemeClr val="accent2"/>
                </a:solidFill>
              </a:rPr>
              <a:t>read-priority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write-priority</a:t>
            </a:r>
            <a:r>
              <a:rPr lang="en-CA"/>
              <a:t>, and </a:t>
            </a:r>
            <a:r>
              <a:rPr lang="en-CA" b="1">
                <a:solidFill>
                  <a:schemeClr val="accent2"/>
                </a:solidFill>
              </a:rPr>
              <a:t>fair-priority</a:t>
            </a:r>
            <a:r>
              <a:rPr lang="en-CA"/>
              <a:t> shared locks, and list the advantages and disadvantages/pitfalls of each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Read-Copy-Update</a:t>
            </a:r>
            <a:r>
              <a:rPr lang="en-CA"/>
              <a:t> pattern, and how it differs from shared locks</a:t>
            </a:r>
          </a:p>
          <a:p>
            <a:r>
              <a:rPr lang="en-CA"/>
              <a:t>Give a </a:t>
            </a:r>
            <a:r>
              <a:rPr lang="en-CA" b="1">
                <a:solidFill>
                  <a:schemeClr val="accent2"/>
                </a:solidFill>
              </a:rPr>
              <a:t>real-world example</a:t>
            </a:r>
            <a:r>
              <a:rPr lang="en-CA"/>
              <a:t> where RCU should be applied</a:t>
            </a:r>
          </a:p>
          <a:p>
            <a:r>
              <a:rPr lang="en-CA"/>
              <a:t>Outline </a:t>
            </a:r>
            <a:r>
              <a:rPr lang="en-CA" b="1">
                <a:solidFill>
                  <a:schemeClr val="accent2"/>
                </a:solidFill>
              </a:rPr>
              <a:t>pseudo-code</a:t>
            </a:r>
            <a:r>
              <a:rPr lang="en-CA"/>
              <a:t> for </a:t>
            </a:r>
            <a:r>
              <a:rPr lang="en-CA" b="1">
                <a:solidFill>
                  <a:schemeClr val="accent2"/>
                </a:solidFill>
              </a:rPr>
              <a:t>implementing</a:t>
            </a:r>
            <a:r>
              <a:rPr lang="en-CA"/>
              <a:t> RCU for a given application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1862" y="1500858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8378" y="64305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9009F-B6C9-4B4F-B7EF-B01A22BB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507793"/>
            <a:ext cx="10058400" cy="778109"/>
          </a:xfrm>
        </p:spPr>
        <p:txBody>
          <a:bodyPr/>
          <a:lstStyle/>
          <a:p>
            <a:r>
              <a:rPr lang="en-CA"/>
              <a:t>Shared 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C18A5-2717-4341-AB06-B0A91575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9239FC-38D6-45FF-A9E3-B81C74F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22097D7F-F0F5-48CF-A01D-3886FBB1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60" y="1722557"/>
            <a:ext cx="991890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std::shared_mutex mutex;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reader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std::shared_lock&lt;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locked in "shared" mode (internally calls lock_shared() )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writer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std::unique_lock&lt;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locked in "exclusive" mode (internally calls lock() )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9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459464-6A2C-425B-9A37-6D66D1F6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154D19-2024-4390-ABB0-E8D2E18E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Oval 50">
            <a:extLst>
              <a:ext uri="{FF2B5EF4-FFF2-40B4-BE49-F238E27FC236}">
                <a16:creationId xmlns:a16="http://schemas.microsoft.com/office/drawing/2014/main" xmlns="" id="{E34E8A13-59A2-440C-BA3E-401B04B9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41" y="4445385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xmlns="" id="{E3421E05-3B4F-4AAB-814E-08D69FB5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4061" y="4451735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51E48D87-9051-415C-8714-541F1C43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278" y="3337310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FDDF1500-AB9A-470F-9399-14FD3657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640" y="2186371"/>
            <a:ext cx="1314450" cy="19875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05A65A9-CCEE-4B88-9A65-8F96DE0F3E6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94252" y="2580071"/>
            <a:ext cx="4724400" cy="40005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Shared Mutex  ‘S’  Protecting 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EB0DFD62-C2C0-4B67-A5E2-0B3D0736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90" y="2141921"/>
            <a:ext cx="1314450" cy="199548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xmlns="" id="{F749EE7C-13B5-458A-B9E3-666F1C0D5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528" y="1256097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xmlns="" id="{18405280-8CBA-4563-AD5B-16D5EBD7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4373" y="1262447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xmlns="" id="{49A427BA-2DE0-455B-9156-B91EB7BF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053" y="624271"/>
            <a:ext cx="2595563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S.lock_shared()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Gain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xmlns="" id="{88F9ECCC-446A-454B-B42D-C2458963A2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2090" y="2532447"/>
            <a:ext cx="13700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Reading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xmlns="" id="{DAE49A0C-A9A6-4ED9-8080-BF0C307C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03" y="2472122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Oval 37">
            <a:extLst>
              <a:ext uri="{FF2B5EF4-FFF2-40B4-BE49-F238E27FC236}">
                <a16:creationId xmlns:a16="http://schemas.microsoft.com/office/drawing/2014/main" xmlns="" id="{AB97244A-5BD1-4EF2-AC52-F474C695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53" y="1252922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xmlns="" id="{DF806DE7-75E9-4BDD-8978-CDA8E84C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7548" y="1259272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Oval 39">
            <a:extLst>
              <a:ext uri="{FF2B5EF4-FFF2-40B4-BE49-F238E27FC236}">
                <a16:creationId xmlns:a16="http://schemas.microsoft.com/office/drawing/2014/main" xmlns="" id="{4C4194D4-B29F-4332-B1D2-5F05CD51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628" y="2468947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Oval 40">
            <a:extLst>
              <a:ext uri="{FF2B5EF4-FFF2-40B4-BE49-F238E27FC236}">
                <a16:creationId xmlns:a16="http://schemas.microsoft.com/office/drawing/2014/main" xmlns="" id="{3B26B34B-FCEF-403A-AAA6-6334A7C79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53" y="4443797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xmlns="" id="{F1703D40-90DE-4F3C-95F8-88DDF844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5648" y="4450147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Oval 42">
            <a:extLst>
              <a:ext uri="{FF2B5EF4-FFF2-40B4-BE49-F238E27FC236}">
                <a16:creationId xmlns:a16="http://schemas.microsoft.com/office/drawing/2014/main" xmlns="" id="{DD489955-8154-4E0A-A07B-835AEF32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91" y="3335722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xmlns="" id="{AEE13632-78A4-4380-87E1-13F546E2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966" y="3757996"/>
            <a:ext cx="2751137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Process Executes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S.lock()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Gain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xmlns="" id="{48E1634D-6DF5-4C89-8097-105D2D31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702" y="5078797"/>
            <a:ext cx="1816100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Blocked by Reader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xmlns="" id="{910D23D3-44CB-46F7-8314-25E4F98D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878" y="1803784"/>
            <a:ext cx="2379663" cy="738664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Process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S.unlock_shared()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Leave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46">
            <a:extLst>
              <a:ext uri="{FF2B5EF4-FFF2-40B4-BE49-F238E27FC236}">
                <a16:creationId xmlns:a16="http://schemas.microsoft.com/office/drawing/2014/main" xmlns="" id="{D0C4B504-3154-434C-ADE4-2AE2907C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902" y="627447"/>
            <a:ext cx="4008438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 </a:t>
            </a:r>
            <a:r>
              <a:rPr lang="en-GB" altLang="en-US" sz="1400">
                <a:solidFill>
                  <a:srgbClr val="3333CC"/>
                </a:solidFill>
                <a:latin typeface="Arial" panose="020B0604020202020204" pitchFamily="34" charset="0"/>
              </a:rPr>
              <a:t>Writers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Present: Reader Permitted to Enter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AutoShape 48">
            <a:extLst>
              <a:ext uri="{FF2B5EF4-FFF2-40B4-BE49-F238E27FC236}">
                <a16:creationId xmlns:a16="http://schemas.microsoft.com/office/drawing/2014/main" xmlns="" id="{4EEEF531-07ED-4E96-B29C-3D5DA64E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765" y="3327785"/>
            <a:ext cx="13271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Writing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xmlns="" id="{92094719-6E17-4202-838A-0C4F1114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227" y="5080385"/>
            <a:ext cx="1690688" cy="3143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gains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Oval 53">
            <a:extLst>
              <a:ext uri="{FF2B5EF4-FFF2-40B4-BE49-F238E27FC236}">
                <a16:creationId xmlns:a16="http://schemas.microsoft.com/office/drawing/2014/main" xmlns="" id="{6CF07DA9-43F4-42B9-AD90-CCCB0361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41" y="1246572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Oval 54">
            <a:extLst>
              <a:ext uri="{FF2B5EF4-FFF2-40B4-BE49-F238E27FC236}">
                <a16:creationId xmlns:a16="http://schemas.microsoft.com/office/drawing/2014/main" xmlns="" id="{F32CFF7C-22A0-4040-956D-8578C391E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5961" y="1252922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Oval 55">
            <a:extLst>
              <a:ext uri="{FF2B5EF4-FFF2-40B4-BE49-F238E27FC236}">
                <a16:creationId xmlns:a16="http://schemas.microsoft.com/office/drawing/2014/main" xmlns="" id="{641F3D9D-CFC0-46E9-B294-2D346074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216" y="2462597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xmlns="" id="{5A7F9818-2015-44F0-96B6-A8842A04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166" y="5080385"/>
            <a:ext cx="2560637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Blocked by other </a:t>
            </a:r>
            <a:r>
              <a:rPr lang="en-GB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Writer</a:t>
            </a:r>
            <a:endParaRPr lang="en-CA" altLang="en-US" sz="14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xmlns="" id="{6F9074A1-5CC2-4019-9CD7-7D719310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466" y="1906972"/>
            <a:ext cx="2433637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Blocked by </a:t>
            </a:r>
            <a:r>
              <a:rPr lang="en-GB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Writer</a:t>
            </a:r>
            <a:endParaRPr lang="en-CA" altLang="en-US" sz="14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58">
            <a:extLst>
              <a:ext uri="{FF2B5EF4-FFF2-40B4-BE49-F238E27FC236}">
                <a16:creationId xmlns:a16="http://schemas.microsoft.com/office/drawing/2014/main" xmlns="" id="{A6208DD1-4303-41DC-B3BC-F7EBA2EC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40" y="2705484"/>
            <a:ext cx="2379662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Process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S.unlock()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Leave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59">
            <a:extLst>
              <a:ext uri="{FF2B5EF4-FFF2-40B4-BE49-F238E27FC236}">
                <a16:creationId xmlns:a16="http://schemas.microsoft.com/office/drawing/2014/main" xmlns="" id="{BCF2D496-E4BB-47EA-949C-0A570378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15" y="5080385"/>
            <a:ext cx="5337010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gains Entry because no more Readers accessing 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xmlns="" id="{530758A7-0547-4A4A-B6D5-A345FD66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841" y="5596322"/>
            <a:ext cx="4198937" cy="31432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FREE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to Both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 Readers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 Writers</a:t>
            </a:r>
            <a:endParaRPr lang="en-CA" altLang="en-US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60">
            <a:extLst>
              <a:ext uri="{FF2B5EF4-FFF2-40B4-BE49-F238E27FC236}">
                <a16:creationId xmlns:a16="http://schemas.microsoft.com/office/drawing/2014/main" xmlns="" id="{A20FBE74-B4BD-4CC4-A3A2-3D1BF02D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003" y="5596322"/>
            <a:ext cx="4448175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BUSY to Reader and Writer Threads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9">
            <a:extLst>
              <a:ext uri="{FF2B5EF4-FFF2-40B4-BE49-F238E27FC236}">
                <a16:creationId xmlns:a16="http://schemas.microsoft.com/office/drawing/2014/main" xmlns="" id="{DCD1FEE6-F7AA-41AF-AF5D-D0B79E2F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877" y="5594735"/>
            <a:ext cx="5695950" cy="31432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BUSY to Writer Threads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but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Reader Threads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31 0.00116 L 0.4778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11042 0.180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27 0.00069 L 0.47969 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66 0.00162 L 0.47812 -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9" y="-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1042 0.180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0.00013 0.1800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2.96296E-6 L -0.47526 0.0004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5 L -0.00013 0.180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47683 0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11042 -0.1638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19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-0.00185 L 0.48112 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9 0.00255 L 0.47799 -2.22222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9" y="-139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16389 L -0.00013 -0.16435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0.4694 0.00509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55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04 -0.00023 L 0.11042 -0.1638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16389 L -0.00013 -0.16435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2.59259E-6 L -0.46953 0.00486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31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9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3.7037E-6 L 0.11042 0.1805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500"/>
                            </p:stCondLst>
                            <p:childTnLst>
                              <p:par>
                                <p:cTn id="27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5 L -0.00013 0.18009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1.11111E-6 L -0.47799 0.0037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608877-C880-4518-9C79-FC7A275A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B31670-95E8-4EBB-9D3A-6F5B50A6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F8F04CA-8E1C-4B66-909D-B7043E4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Exercise: Shared Locks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92A2FAA-EFA7-47F3-A5D0-8D67AC77D52E}"/>
              </a:ext>
            </a:extLst>
          </p:cNvPr>
          <p:cNvSpPr txBox="1"/>
          <p:nvPr/>
        </p:nvSpPr>
        <p:spPr>
          <a:xfrm>
            <a:off x="2227943" y="3476170"/>
            <a:ext cx="76958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How would </a:t>
            </a:r>
            <a:r>
              <a:rPr lang="en-CA" sz="2800" i="1"/>
              <a:t>you</a:t>
            </a:r>
            <a:r>
              <a:rPr lang="en-CA" sz="2800"/>
              <a:t> implement it?</a:t>
            </a:r>
          </a:p>
          <a:p>
            <a:endParaRPr lang="en-CA" sz="2800"/>
          </a:p>
          <a:p>
            <a:r>
              <a:rPr lang="en-CA" sz="2800"/>
              <a:t>How many synchronization primitives do you need?</a:t>
            </a:r>
          </a:p>
          <a:p>
            <a:endParaRPr lang="en-CA" sz="2800"/>
          </a:p>
          <a:p>
            <a:r>
              <a:rPr lang="en-CA" sz="2800"/>
              <a:t>What kind of primitives should they be?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89A88AE-E5C5-4858-8F8D-6C551F23285F}"/>
              </a:ext>
            </a:extLst>
          </p:cNvPr>
          <p:cNvSpPr/>
          <p:nvPr/>
        </p:nvSpPr>
        <p:spPr>
          <a:xfrm>
            <a:off x="769544" y="1787256"/>
            <a:ext cx="1096187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To gain access in </a:t>
            </a:r>
            <a:r>
              <a:rPr lang="en-CA" sz="2400" b="1">
                <a:solidFill>
                  <a:schemeClr val="accent2"/>
                </a:solidFill>
              </a:rPr>
              <a:t>shared mode</a:t>
            </a:r>
            <a:r>
              <a:rPr lang="en-CA" sz="2400"/>
              <a:t>, must wait until no other thread holds </a:t>
            </a:r>
            <a:r>
              <a:rPr lang="en-CA" sz="2400" b="1">
                <a:solidFill>
                  <a:srgbClr val="C00000"/>
                </a:solidFill>
              </a:rPr>
              <a:t>exclusive</a:t>
            </a:r>
            <a:r>
              <a:rPr lang="en-CA" sz="2400"/>
              <a:t> lock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To gain access in </a:t>
            </a:r>
            <a:r>
              <a:rPr lang="en-CA" sz="2400" b="1">
                <a:solidFill>
                  <a:schemeClr val="accent2"/>
                </a:solidFill>
              </a:rPr>
              <a:t>exclusive mode</a:t>
            </a:r>
            <a:r>
              <a:rPr lang="en-CA" sz="2400"/>
              <a:t>, must wait until no other thread holds </a:t>
            </a:r>
            <a:r>
              <a:rPr lang="en-CA" sz="2400" b="1">
                <a:solidFill>
                  <a:srgbClr val="C00000"/>
                </a:solidFill>
              </a:rPr>
              <a:t>exclusive</a:t>
            </a:r>
            <a:r>
              <a:rPr lang="en-CA" sz="2400"/>
              <a:t> or </a:t>
            </a:r>
            <a:r>
              <a:rPr lang="en-CA" sz="2400" b="1">
                <a:solidFill>
                  <a:srgbClr val="C00000"/>
                </a:solidFill>
              </a:rPr>
              <a:t>shared</a:t>
            </a:r>
            <a:r>
              <a:rPr lang="en-CA" sz="2400"/>
              <a:t> lock</a:t>
            </a:r>
          </a:p>
        </p:txBody>
      </p:sp>
    </p:spTree>
    <p:extLst>
      <p:ext uri="{BB962C8B-B14F-4D97-AF65-F5344CB8AC3E}">
        <p14:creationId xmlns:p14="http://schemas.microsoft.com/office/powerpoint/2010/main" val="33492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EAF54-BC61-4CD8-A9C2-AB92661F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3" y="272089"/>
            <a:ext cx="10058400" cy="778109"/>
          </a:xfrm>
        </p:spPr>
        <p:txBody>
          <a:bodyPr/>
          <a:lstStyle/>
          <a:p>
            <a:r>
              <a:rPr lang="en-CA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21C1-F450-4967-80E2-1589CEBD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46" y="1269784"/>
            <a:ext cx="6753885" cy="4185761"/>
          </a:xfrm>
        </p:spPr>
        <p:txBody>
          <a:bodyPr/>
          <a:lstStyle/>
          <a:p>
            <a:r>
              <a:rPr lang="en-CA" b="1"/>
              <a:t>Ingredients: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CA"/>
              <a:t>One “global” </a:t>
            </a:r>
            <a:r>
              <a:rPr lang="en-CA" b="1">
                <a:solidFill>
                  <a:srgbClr val="C00000"/>
                </a:solidFill>
              </a:rPr>
              <a:t>binary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semaphore</a:t>
            </a:r>
            <a:r>
              <a:rPr lang="en-CA"/>
              <a:t> for exclusive access: 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resource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CA"/>
              <a:t>One “local” </a:t>
            </a:r>
            <a:r>
              <a:rPr lang="en-CA" b="1">
                <a:solidFill>
                  <a:srgbClr val="C00000"/>
                </a:solidFill>
              </a:rPr>
              <a:t>mutex</a:t>
            </a:r>
            <a:r>
              <a:rPr lang="en-CA"/>
              <a:t> for read counts: </a:t>
            </a:r>
            <a:r>
              <a:rPr lang="en-CA" b="1">
                <a:solidFill>
                  <a:srgbClr val="7030A0"/>
                </a:solidFill>
              </a:rPr>
              <a:t>mutex</a:t>
            </a:r>
            <a:endParaRPr lang="en-CA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CA"/>
              <a:t>A counter to store the number of readers: </a:t>
            </a:r>
            <a:r>
              <a:rPr lang="en-CA" b="1">
                <a:solidFill>
                  <a:srgbClr val="7030A0"/>
                </a:solidFill>
              </a:rPr>
              <a:t>readers</a:t>
            </a:r>
          </a:p>
          <a:p>
            <a:pPr marL="342900" indent="-342900">
              <a:spcBef>
                <a:spcPts val="1200"/>
              </a:spcBef>
            </a:pPr>
            <a:endParaRPr lang="en-CA" b="1"/>
          </a:p>
          <a:p>
            <a:pPr marL="342900" indent="-342900">
              <a:spcBef>
                <a:spcPts val="1200"/>
              </a:spcBef>
            </a:pPr>
            <a:r>
              <a:rPr lang="en-CA" b="1"/>
              <a:t>Methods:</a:t>
            </a:r>
          </a:p>
          <a:p>
            <a:pPr marL="342900" indent="-34290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9C2461-26A2-4E47-A83A-B2DBA176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2DADDD-BDAE-4795-B8B1-9119F4E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F697A87-B9B7-4AC0-A5DD-4168388E0AAE}"/>
              </a:ext>
            </a:extLst>
          </p:cNvPr>
          <p:cNvSpPr/>
          <p:nvPr/>
        </p:nvSpPr>
        <p:spPr>
          <a:xfrm>
            <a:off x="2339386" y="3933371"/>
            <a:ext cx="4165600" cy="22206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Write:</a:t>
            </a:r>
          </a:p>
          <a:p>
            <a:r>
              <a:rPr lang="en-CA" sz="2200">
                <a:latin typeface="Consolas" panose="020B0609020204030204" pitchFamily="49" charset="0"/>
              </a:rPr>
              <a:t>  resource.wait();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  </a:t>
            </a:r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// do write</a:t>
            </a:r>
          </a:p>
          <a:p>
            <a:endParaRPr lang="en-CA" sz="220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resource.notify();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3900DCF-830D-48F6-8833-B392428F3E9A}"/>
              </a:ext>
            </a:extLst>
          </p:cNvPr>
          <p:cNvSpPr/>
          <p:nvPr/>
        </p:nvSpPr>
        <p:spPr>
          <a:xfrm>
            <a:off x="7467601" y="391887"/>
            <a:ext cx="4165600" cy="5776686"/>
          </a:xfrm>
          <a:prstGeom prst="roundRect">
            <a:avLst>
              <a:gd name="adj" fmla="val 5583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Read:</a:t>
            </a:r>
          </a:p>
          <a:p>
            <a:r>
              <a:rPr lang="en-CA" sz="2200">
                <a:latin typeface="Consolas" panose="020B0609020204030204" pitchFamily="49" charset="0"/>
              </a:rPr>
              <a:t>  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++readers;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if (readers == 1) {</a:t>
            </a:r>
          </a:p>
          <a:p>
            <a:r>
              <a:rPr lang="en-CA" sz="2200">
                <a:latin typeface="Consolas" panose="020B0609020204030204" pitchFamily="49" charset="0"/>
              </a:rPr>
              <a:t>       resource.wait();</a:t>
            </a:r>
          </a:p>
          <a:p>
            <a:r>
              <a:rPr lang="en-CA" sz="2200">
                <a:latin typeface="Consolas" panose="020B0609020204030204" pitchFamily="49" charset="0"/>
              </a:rPr>
              <a:t>    }</a:t>
            </a:r>
          </a:p>
          <a:p>
            <a:r>
              <a:rPr lang="en-CA" sz="2200">
                <a:latin typeface="Consolas" panose="020B0609020204030204" pitchFamily="49" charset="0"/>
              </a:rPr>
              <a:t>  mutex.unlock();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 // do read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--readers;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if (readers == 0) {</a:t>
            </a:r>
          </a:p>
          <a:p>
            <a:r>
              <a:rPr lang="en-CA" sz="2200">
                <a:latin typeface="Consolas" panose="020B0609020204030204" pitchFamily="49" charset="0"/>
              </a:rPr>
              <a:t>      resource.notify();</a:t>
            </a:r>
          </a:p>
          <a:p>
            <a:r>
              <a:rPr lang="en-CA" sz="2200">
                <a:latin typeface="Consolas" panose="020B0609020204030204" pitchFamily="49" charset="0"/>
              </a:rPr>
              <a:t>    }</a:t>
            </a:r>
          </a:p>
          <a:p>
            <a:r>
              <a:rPr lang="en-CA" sz="2200">
                <a:latin typeface="Consolas" panose="020B0609020204030204" pitchFamily="49" charset="0"/>
              </a:rPr>
              <a:t>  mutex.unlock();</a:t>
            </a:r>
          </a:p>
        </p:txBody>
      </p:sp>
    </p:spTree>
    <p:extLst>
      <p:ext uri="{BB962C8B-B14F-4D97-AF65-F5344CB8AC3E}">
        <p14:creationId xmlns:p14="http://schemas.microsoft.com/office/powerpoint/2010/main" val="39961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EAF54-BC61-4CD8-A9C2-AB92661F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3" y="272089"/>
            <a:ext cx="10058400" cy="778109"/>
          </a:xfrm>
        </p:spPr>
        <p:txBody>
          <a:bodyPr/>
          <a:lstStyle/>
          <a:p>
            <a:r>
              <a:rPr lang="en-CA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21C1-F450-4967-80E2-1589CEBD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1" y="1450853"/>
            <a:ext cx="6627136" cy="2092881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CA"/>
              <a:t>First reader will wait until resource is available and acquire it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CA"/>
              <a:t>Future readers will go through without waiting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CA"/>
              <a:t>Next writer will wait until final reader notifies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9C2461-26A2-4E47-A83A-B2DBA176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2DADDD-BDAE-4795-B8B1-9119F4E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F697A87-B9B7-4AC0-A5DD-4168388E0AAE}"/>
              </a:ext>
            </a:extLst>
          </p:cNvPr>
          <p:cNvSpPr/>
          <p:nvPr/>
        </p:nvSpPr>
        <p:spPr>
          <a:xfrm>
            <a:off x="2339386" y="3933371"/>
            <a:ext cx="4165600" cy="22206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Write:</a:t>
            </a:r>
          </a:p>
          <a:p>
            <a:r>
              <a:rPr lang="en-CA" sz="2200">
                <a:latin typeface="Consolas" panose="020B0609020204030204" pitchFamily="49" charset="0"/>
              </a:rPr>
              <a:t>  resource.wait();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  </a:t>
            </a:r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// do write</a:t>
            </a:r>
          </a:p>
          <a:p>
            <a:endParaRPr lang="en-CA" sz="220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resource.notify();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3900DCF-830D-48F6-8833-B392428F3E9A}"/>
              </a:ext>
            </a:extLst>
          </p:cNvPr>
          <p:cNvSpPr/>
          <p:nvPr/>
        </p:nvSpPr>
        <p:spPr>
          <a:xfrm>
            <a:off x="7467601" y="391887"/>
            <a:ext cx="4165600" cy="5776686"/>
          </a:xfrm>
          <a:prstGeom prst="roundRect">
            <a:avLst>
              <a:gd name="adj" fmla="val 5583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Read:</a:t>
            </a:r>
          </a:p>
          <a:p>
            <a:r>
              <a:rPr lang="en-CA" sz="2200">
                <a:latin typeface="Consolas" panose="020B0609020204030204" pitchFamily="49" charset="0"/>
              </a:rPr>
              <a:t>  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++readers;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if (readers == 1) {</a:t>
            </a:r>
          </a:p>
          <a:p>
            <a:r>
              <a:rPr lang="en-CA" sz="2200">
                <a:latin typeface="Consolas" panose="020B0609020204030204" pitchFamily="49" charset="0"/>
              </a:rPr>
              <a:t>       resource.wait();</a:t>
            </a:r>
          </a:p>
          <a:p>
            <a:r>
              <a:rPr lang="en-CA" sz="2200">
                <a:latin typeface="Consolas" panose="020B0609020204030204" pitchFamily="49" charset="0"/>
              </a:rPr>
              <a:t>    }</a:t>
            </a:r>
          </a:p>
          <a:p>
            <a:r>
              <a:rPr lang="en-CA" sz="2200">
                <a:latin typeface="Consolas" panose="020B0609020204030204" pitchFamily="49" charset="0"/>
              </a:rPr>
              <a:t>  mutex.unlock();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 // do read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--readers;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if (readers == 0) {</a:t>
            </a:r>
          </a:p>
          <a:p>
            <a:r>
              <a:rPr lang="en-CA" sz="2200">
                <a:latin typeface="Consolas" panose="020B0609020204030204" pitchFamily="49" charset="0"/>
              </a:rPr>
              <a:t>      resource.notify();</a:t>
            </a:r>
          </a:p>
          <a:p>
            <a:r>
              <a:rPr lang="en-CA" sz="2200">
                <a:latin typeface="Consolas" panose="020B0609020204030204" pitchFamily="49" charset="0"/>
              </a:rPr>
              <a:t>    }</a:t>
            </a:r>
          </a:p>
          <a:p>
            <a:r>
              <a:rPr lang="en-CA" sz="2200">
                <a:latin typeface="Consolas" panose="020B0609020204030204" pitchFamily="49" charset="0"/>
              </a:rPr>
              <a:t>  mutex.unlock();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F44711F-1285-46ED-83A0-149E6F63603D}"/>
              </a:ext>
            </a:extLst>
          </p:cNvPr>
          <p:cNvSpPr/>
          <p:nvPr/>
        </p:nvSpPr>
        <p:spPr>
          <a:xfrm>
            <a:off x="7577749" y="1421395"/>
            <a:ext cx="3847723" cy="111357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accent1">
                    <a:lumMod val="75000"/>
                  </a:schemeClr>
                </a:solidFill>
              </a:rPr>
              <a:t>1, 2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A992591-0A92-4684-9109-A05CEEB01FEB}"/>
              </a:ext>
            </a:extLst>
          </p:cNvPr>
          <p:cNvSpPr/>
          <p:nvPr/>
        </p:nvSpPr>
        <p:spPr>
          <a:xfrm>
            <a:off x="7621507" y="4769668"/>
            <a:ext cx="3847723" cy="111357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66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8410E-345A-40A0-8EE1-B9E6B15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30" y="456277"/>
            <a:ext cx="10058400" cy="778109"/>
          </a:xfrm>
        </p:spPr>
        <p:txBody>
          <a:bodyPr/>
          <a:lstStyle/>
          <a:p>
            <a:r>
              <a:rPr lang="en-CA"/>
              <a:t>Shared Locks: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5D98A-5BC5-4349-A4AA-61C44734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78" y="1501718"/>
            <a:ext cx="11047497" cy="8309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/>
              <a:t>Given that a resource is already locked in shared mode, should a new “reader” that comes along </a:t>
            </a:r>
            <a:r>
              <a:rPr lang="en-CA" b="1" i="1"/>
              <a:t>automatically</a:t>
            </a:r>
            <a:r>
              <a:rPr lang="en-CA"/>
              <a:t> be given the rights to lock in shared mode?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032D68-6BFB-4EE6-BF05-F5429ED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464EE8-47AB-4562-ACFB-C1ECE5A6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031F13-156C-463B-811F-F1690D711126}"/>
              </a:ext>
            </a:extLst>
          </p:cNvPr>
          <p:cNvSpPr/>
          <p:nvPr/>
        </p:nvSpPr>
        <p:spPr>
          <a:xfrm>
            <a:off x="2220277" y="2521889"/>
            <a:ext cx="7534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This is known as a </a:t>
            </a:r>
            <a:r>
              <a:rPr lang="en-CA" sz="2400" b="1">
                <a:solidFill>
                  <a:schemeClr val="accent2"/>
                </a:solidFill>
              </a:rPr>
              <a:t>read-priority</a:t>
            </a:r>
            <a:r>
              <a:rPr lang="en-CA" sz="2400"/>
              <a:t> or </a:t>
            </a:r>
            <a:r>
              <a:rPr lang="en-CA" sz="2400" b="1">
                <a:solidFill>
                  <a:schemeClr val="accent2"/>
                </a:solidFill>
              </a:rPr>
              <a:t>read-preferring</a:t>
            </a:r>
            <a:r>
              <a:rPr lang="en-CA" sz="2400"/>
              <a:t> 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53278E-E48D-4C58-B1C5-CCD39B52AB37}"/>
              </a:ext>
            </a:extLst>
          </p:cNvPr>
          <p:cNvSpPr/>
          <p:nvPr/>
        </p:nvSpPr>
        <p:spPr>
          <a:xfrm>
            <a:off x="598868" y="3161847"/>
            <a:ext cx="11442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/>
              <a:t>Imagine readers constantly coming along, then trying to lock in write mode.  An exclusive lock can only be acquired once all readers have left.  A constant stream of </a:t>
            </a:r>
            <a:r>
              <a:rPr lang="en-CA" sz="2400" b="1">
                <a:solidFill>
                  <a:srgbClr val="C00000"/>
                </a:solidFill>
              </a:rPr>
              <a:t>readers</a:t>
            </a:r>
            <a:r>
              <a:rPr lang="en-CA" sz="2400"/>
              <a:t> may cause </a:t>
            </a:r>
            <a:r>
              <a:rPr lang="en-CA" sz="2400" b="1">
                <a:solidFill>
                  <a:schemeClr val="accent2"/>
                </a:solidFill>
              </a:rPr>
              <a:t>write-starvation</a:t>
            </a:r>
            <a:r>
              <a:rPr lang="en-CA" sz="2400"/>
              <a:t>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96D506-FF6B-42EC-9BCE-86087ABFA815}"/>
              </a:ext>
            </a:extLst>
          </p:cNvPr>
          <p:cNvSpPr/>
          <p:nvPr/>
        </p:nvSpPr>
        <p:spPr>
          <a:xfrm>
            <a:off x="2065435" y="5152640"/>
            <a:ext cx="7534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This is known as a </a:t>
            </a:r>
            <a:r>
              <a:rPr lang="en-CA" sz="2400" b="1">
                <a:solidFill>
                  <a:schemeClr val="accent2"/>
                </a:solidFill>
              </a:rPr>
              <a:t>write-priority</a:t>
            </a:r>
            <a:r>
              <a:rPr lang="en-CA" sz="2400"/>
              <a:t> or </a:t>
            </a:r>
            <a:r>
              <a:rPr lang="en-CA" sz="2400" b="1">
                <a:solidFill>
                  <a:schemeClr val="accent2"/>
                </a:solidFill>
              </a:rPr>
              <a:t>write-preferring</a:t>
            </a:r>
            <a:r>
              <a:rPr lang="en-CA" sz="2400"/>
              <a:t> 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973D27-A67E-4ABD-943F-62800CEAFCC4}"/>
              </a:ext>
            </a:extLst>
          </p:cNvPr>
          <p:cNvSpPr/>
          <p:nvPr/>
        </p:nvSpPr>
        <p:spPr>
          <a:xfrm>
            <a:off x="608500" y="5646520"/>
            <a:ext cx="7362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A constant stream of </a:t>
            </a:r>
            <a:r>
              <a:rPr lang="en-CA" sz="2400" b="1">
                <a:solidFill>
                  <a:srgbClr val="C00000"/>
                </a:solidFill>
              </a:rPr>
              <a:t>writers</a:t>
            </a:r>
            <a:r>
              <a:rPr lang="en-CA" sz="2400"/>
              <a:t> may cause </a:t>
            </a:r>
            <a:r>
              <a:rPr lang="en-CA" sz="2400" b="1">
                <a:solidFill>
                  <a:schemeClr val="accent2"/>
                </a:solidFill>
              </a:rPr>
              <a:t>read-starvation</a:t>
            </a:r>
            <a:r>
              <a:rPr lang="en-CA" sz="2400"/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41098F-4797-4B03-AB2A-78F5538C78CB}"/>
              </a:ext>
            </a:extLst>
          </p:cNvPr>
          <p:cNvSpPr/>
          <p:nvPr/>
        </p:nvSpPr>
        <p:spPr>
          <a:xfrm>
            <a:off x="576404" y="4635870"/>
            <a:ext cx="10369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2400"/>
              <a:t>To counter this, we can make a writer to block out any new incoming readers.</a:t>
            </a:r>
          </a:p>
        </p:txBody>
      </p:sp>
    </p:spTree>
    <p:extLst>
      <p:ext uri="{BB962C8B-B14F-4D97-AF65-F5344CB8AC3E}">
        <p14:creationId xmlns:p14="http://schemas.microsoft.com/office/powerpoint/2010/main" val="2643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C9751-7AC2-45F8-A09B-D3BDADF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Exercise: Write-Preferring Shared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8BDD0-0DAC-46D2-82C3-376BF878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7" y="1785258"/>
            <a:ext cx="10531566" cy="1277273"/>
          </a:xfrm>
        </p:spPr>
        <p:txBody>
          <a:bodyPr/>
          <a:lstStyle/>
          <a:p>
            <a:pPr marL="726948" lvl="1" indent="-342900"/>
            <a:r>
              <a:rPr lang="en-CA"/>
              <a:t>When a writer (exclusive access) attempts to acquire a lock, it waits until all </a:t>
            </a:r>
            <a:r>
              <a:rPr lang="en-CA" b="1">
                <a:solidFill>
                  <a:schemeClr val="accent2"/>
                </a:solidFill>
              </a:rPr>
              <a:t>existing</a:t>
            </a:r>
            <a:r>
              <a:rPr lang="en-CA"/>
              <a:t> readers complete and release the resource</a:t>
            </a:r>
          </a:p>
          <a:p>
            <a:pPr marL="726948" lvl="1" indent="-342900"/>
            <a:r>
              <a:rPr lang="en-CA"/>
              <a:t>If there is </a:t>
            </a:r>
            <a:r>
              <a:rPr lang="en-CA" b="1" i="1"/>
              <a:t>any</a:t>
            </a:r>
            <a:r>
              <a:rPr lang="en-CA"/>
              <a:t> writer, it takes precedence over all future readers (shared access)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52619B-99F4-4CAE-8024-8F4A6CE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05F70B-3B81-4684-8EA4-A0C77F8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CB53B-2ADE-4979-A172-9F54A42A8C16}"/>
              </a:ext>
            </a:extLst>
          </p:cNvPr>
          <p:cNvSpPr txBox="1"/>
          <p:nvPr/>
        </p:nvSpPr>
        <p:spPr>
          <a:xfrm>
            <a:off x="2213429" y="3461656"/>
            <a:ext cx="76958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How would </a:t>
            </a:r>
            <a:r>
              <a:rPr lang="en-CA" sz="2800" i="1"/>
              <a:t>you</a:t>
            </a:r>
            <a:r>
              <a:rPr lang="en-CA" sz="2800"/>
              <a:t> implement it?</a:t>
            </a:r>
          </a:p>
          <a:p>
            <a:endParaRPr lang="en-CA" sz="2800"/>
          </a:p>
          <a:p>
            <a:r>
              <a:rPr lang="en-CA" sz="2800"/>
              <a:t>How many synchronization primitives do you need?</a:t>
            </a:r>
          </a:p>
          <a:p>
            <a:endParaRPr lang="en-CA" sz="2800"/>
          </a:p>
          <a:p>
            <a:r>
              <a:rPr lang="en-CA" sz="2800"/>
              <a:t>What kind of primitives should they be?</a:t>
            </a:r>
          </a:p>
        </p:txBody>
      </p:sp>
    </p:spTree>
    <p:extLst>
      <p:ext uri="{BB962C8B-B14F-4D97-AF65-F5344CB8AC3E}">
        <p14:creationId xmlns:p14="http://schemas.microsoft.com/office/powerpoint/2010/main" val="58772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ACEE7-6900-4FEC-8B2A-362B747B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66" y="402717"/>
            <a:ext cx="10058400" cy="778109"/>
          </a:xfrm>
        </p:spPr>
        <p:txBody>
          <a:bodyPr/>
          <a:lstStyle/>
          <a:p>
            <a:r>
              <a:rPr lang="en-CA"/>
              <a:t>Exercise: Write-Preferring Shared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BEDEB-6931-4384-8186-00196201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52" y="1480457"/>
            <a:ext cx="10058400" cy="4924425"/>
          </a:xfrm>
        </p:spPr>
        <p:txBody>
          <a:bodyPr/>
          <a:lstStyle/>
          <a:p>
            <a:r>
              <a:rPr lang="en-CA" b="1"/>
              <a:t>Approach:</a:t>
            </a:r>
            <a:r>
              <a:rPr lang="en-CA"/>
              <a:t>  track # of readers accessing, 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readers</a:t>
            </a:r>
          </a:p>
          <a:p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		  </a:t>
            </a:r>
            <a:r>
              <a:rPr lang="en-CA"/>
              <a:t># writers waiting, </a:t>
            </a:r>
            <a:r>
              <a:rPr lang="en-CA" b="1">
                <a:solidFill>
                  <a:srgbClr val="7030A0"/>
                </a:solidFill>
                <a:latin typeface="Consolas" panose="020B0609020204030204" pitchFamily="49" charset="0"/>
              </a:rPr>
              <a:t>writers</a:t>
            </a:r>
            <a:endParaRPr lang="en-CA"/>
          </a:p>
          <a:p>
            <a:pPr marL="342900" indent="-342900"/>
            <a:endParaRPr lang="en-CA"/>
          </a:p>
          <a:p>
            <a:pPr marL="342900" indent="-342900"/>
            <a:r>
              <a:rPr lang="en-CA" b="1"/>
              <a:t>Read:</a:t>
            </a:r>
          </a:p>
          <a:p>
            <a:pPr marL="726948" lvl="1" indent="-342900"/>
            <a:r>
              <a:rPr lang="en-CA"/>
              <a:t>Wait </a:t>
            </a:r>
            <a:r>
              <a:rPr lang="en-CA" b="1"/>
              <a:t>until</a:t>
            </a:r>
            <a:r>
              <a:rPr lang="en-CA"/>
              <a:t> no writers waiting</a:t>
            </a:r>
          </a:p>
          <a:p>
            <a:pPr marL="1092708" lvl="3" indent="-342900"/>
            <a:r>
              <a:rPr lang="en-CA"/>
              <a:t>increment # readers, </a:t>
            </a:r>
          </a:p>
          <a:p>
            <a:pPr marL="1092708" lvl="3" indent="-342900"/>
            <a:r>
              <a:rPr lang="en-CA"/>
              <a:t>if # readers == 1, acquire resource</a:t>
            </a:r>
          </a:p>
          <a:p>
            <a:pPr marL="1092708" lvl="3" indent="-342900"/>
            <a:r>
              <a:rPr lang="en-CA"/>
              <a:t>   … read …</a:t>
            </a:r>
          </a:p>
          <a:p>
            <a:pPr marL="1092708" lvl="3" indent="-342900"/>
            <a:r>
              <a:rPr lang="en-CA"/>
              <a:t>decrement # readers</a:t>
            </a:r>
          </a:p>
          <a:p>
            <a:pPr marL="1092708" lvl="3" indent="-342900"/>
            <a:r>
              <a:rPr lang="en-CA"/>
              <a:t>if # readers == 0, release resource</a:t>
            </a:r>
          </a:p>
          <a:p>
            <a:pPr marL="726948" lvl="1" indent="-34290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A91B65-264A-4F8F-9BB3-16FCD483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4B44BF-34BE-4058-8DF5-DB030463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EAEE0E4-EB33-42E2-A11C-F4CD145B8EA3}"/>
              </a:ext>
            </a:extLst>
          </p:cNvPr>
          <p:cNvSpPr/>
          <p:nvPr/>
        </p:nvSpPr>
        <p:spPr>
          <a:xfrm>
            <a:off x="6694714" y="2824013"/>
            <a:ext cx="4833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CA" sz="2400" b="1"/>
              <a:t>Write: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400"/>
              <a:t>increment # writers waiting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400"/>
              <a:t>acquire resource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400"/>
              <a:t>decrement # writers waiting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400"/>
              <a:t>   … write …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400"/>
              <a:t>release resource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4239FE7-7657-4F06-954C-6B12940C7B95}"/>
              </a:ext>
            </a:extLst>
          </p:cNvPr>
          <p:cNvSpPr/>
          <p:nvPr/>
        </p:nvSpPr>
        <p:spPr>
          <a:xfrm>
            <a:off x="4833257" y="2931884"/>
            <a:ext cx="537028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cv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297B808-E6BD-4B53-9F4B-856200C5D43B}"/>
              </a:ext>
            </a:extLst>
          </p:cNvPr>
          <p:cNvSpPr/>
          <p:nvPr/>
        </p:nvSpPr>
        <p:spPr>
          <a:xfrm>
            <a:off x="3672115" y="2931885"/>
            <a:ext cx="1103086" cy="370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wmutex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D1834BC-05CE-484A-AE34-00762F7631C2}"/>
              </a:ext>
            </a:extLst>
          </p:cNvPr>
          <p:cNvSpPr/>
          <p:nvPr/>
        </p:nvSpPr>
        <p:spPr>
          <a:xfrm>
            <a:off x="5258454" y="4553200"/>
            <a:ext cx="791029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sem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467E66C-C64D-4152-ACBB-8E594617EFD0}"/>
              </a:ext>
            </a:extLst>
          </p:cNvPr>
          <p:cNvSpPr/>
          <p:nvPr/>
        </p:nvSpPr>
        <p:spPr>
          <a:xfrm>
            <a:off x="4535715" y="3751942"/>
            <a:ext cx="1103086" cy="370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rmutex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AA10A25-5A03-4E50-8746-579D74928D0D}"/>
              </a:ext>
            </a:extLst>
          </p:cNvPr>
          <p:cNvSpPr/>
          <p:nvPr/>
        </p:nvSpPr>
        <p:spPr>
          <a:xfrm>
            <a:off x="4533879" y="5050096"/>
            <a:ext cx="1103086" cy="370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rmutex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13F94566-E9F8-4430-907A-113706BC0295}"/>
              </a:ext>
            </a:extLst>
          </p:cNvPr>
          <p:cNvSpPr/>
          <p:nvPr/>
        </p:nvSpPr>
        <p:spPr>
          <a:xfrm>
            <a:off x="5267634" y="5873388"/>
            <a:ext cx="791029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sem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BA8FB267-BF6C-4A3D-B1A2-97A4B97B5F73}"/>
              </a:ext>
            </a:extLst>
          </p:cNvPr>
          <p:cNvSpPr/>
          <p:nvPr/>
        </p:nvSpPr>
        <p:spPr>
          <a:xfrm>
            <a:off x="11033918" y="4329188"/>
            <a:ext cx="537028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cv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11D27EC-2F9F-4C41-A21A-D4845950F87C}"/>
              </a:ext>
            </a:extLst>
          </p:cNvPr>
          <p:cNvSpPr/>
          <p:nvPr/>
        </p:nvSpPr>
        <p:spPr>
          <a:xfrm>
            <a:off x="9872775" y="2874964"/>
            <a:ext cx="1103086" cy="370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wmutex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D4BD8D86-92A4-4975-A3A6-828C7CCE22AC}"/>
              </a:ext>
            </a:extLst>
          </p:cNvPr>
          <p:cNvSpPr/>
          <p:nvPr/>
        </p:nvSpPr>
        <p:spPr>
          <a:xfrm>
            <a:off x="9870939" y="4327355"/>
            <a:ext cx="1103086" cy="370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wmutex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C16BA41E-5AAB-472C-85BC-952A35CFEC0B}"/>
              </a:ext>
            </a:extLst>
          </p:cNvPr>
          <p:cNvSpPr/>
          <p:nvPr/>
        </p:nvSpPr>
        <p:spPr>
          <a:xfrm>
            <a:off x="9872685" y="3603913"/>
            <a:ext cx="791029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sem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5810F4E-F168-4012-B07B-676075F51B17}"/>
              </a:ext>
            </a:extLst>
          </p:cNvPr>
          <p:cNvSpPr/>
          <p:nvPr/>
        </p:nvSpPr>
        <p:spPr>
          <a:xfrm>
            <a:off x="8747129" y="5056303"/>
            <a:ext cx="791029" cy="362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>
                <a:solidFill>
                  <a:srgbClr val="7030A0"/>
                </a:solidFill>
              </a:rPr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22408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EAF54-BC61-4CD8-A9C2-AB92661F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3" y="272089"/>
            <a:ext cx="10058400" cy="778109"/>
          </a:xfrm>
        </p:spPr>
        <p:txBody>
          <a:bodyPr/>
          <a:lstStyle/>
          <a:p>
            <a:r>
              <a:rPr lang="en-CA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9C2461-26A2-4E47-A83A-B2DBA176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2DADDD-BDAE-4795-B8B1-9119F4E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F697A87-B9B7-4AC0-A5DD-4168388E0AAE}"/>
              </a:ext>
            </a:extLst>
          </p:cNvPr>
          <p:cNvSpPr/>
          <p:nvPr/>
        </p:nvSpPr>
        <p:spPr>
          <a:xfrm>
            <a:off x="664875" y="1272204"/>
            <a:ext cx="3970499" cy="4765183"/>
          </a:xfrm>
          <a:prstGeom prst="roundRect">
            <a:avLst>
              <a:gd name="adj" fmla="val 8319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Write:</a:t>
            </a:r>
          </a:p>
          <a:p>
            <a:r>
              <a:rPr lang="en-CA" sz="2200">
                <a:latin typeface="Consolas" panose="020B0609020204030204" pitchFamily="49" charset="0"/>
              </a:rPr>
              <a:t>  wmutex.lock();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++writers;</a:t>
            </a:r>
          </a:p>
          <a:p>
            <a:r>
              <a:rPr lang="en-CA" sz="2200">
                <a:latin typeface="Consolas" panose="020B0609020204030204" pitchFamily="49" charset="0"/>
              </a:rPr>
              <a:t>  wmutex.unlock();</a:t>
            </a:r>
          </a:p>
          <a:p>
            <a:r>
              <a:rPr lang="en-CA" sz="2200">
                <a:latin typeface="Consolas" panose="020B0609020204030204" pitchFamily="49" charset="0"/>
              </a:rPr>
              <a:t>  sem.wait();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  </a:t>
            </a:r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// do write</a:t>
            </a:r>
          </a:p>
          <a:p>
            <a:endParaRPr lang="en-CA" sz="220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sem.notify();</a:t>
            </a:r>
          </a:p>
          <a:p>
            <a:r>
              <a:rPr lang="en-CA" sz="2200">
                <a:latin typeface="Consolas" panose="020B0609020204030204" pitchFamily="49" charset="0"/>
              </a:rPr>
              <a:t>  wmutex.lock();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--writers;</a:t>
            </a:r>
          </a:p>
          <a:p>
            <a:r>
              <a:rPr lang="en-CA" sz="2200">
                <a:latin typeface="Consolas" panose="020B0609020204030204" pitchFamily="49" charset="0"/>
              </a:rPr>
              <a:t>  wmutex.unlock();</a:t>
            </a:r>
          </a:p>
          <a:p>
            <a:r>
              <a:rPr lang="en-CA" sz="2200">
                <a:latin typeface="Consolas" panose="020B0609020204030204" pitchFamily="49" charset="0"/>
              </a:rPr>
              <a:t>  cv.notify();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3900DCF-830D-48F6-8833-B392428F3E9A}"/>
              </a:ext>
            </a:extLst>
          </p:cNvPr>
          <p:cNvSpPr/>
          <p:nvPr/>
        </p:nvSpPr>
        <p:spPr>
          <a:xfrm>
            <a:off x="6518495" y="-3"/>
            <a:ext cx="5673505" cy="6858004"/>
          </a:xfrm>
          <a:prstGeom prst="roundRect">
            <a:avLst>
              <a:gd name="adj" fmla="val 4166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b="1"/>
              <a:t>  Read:</a:t>
            </a:r>
          </a:p>
          <a:p>
            <a:r>
              <a:rPr lang="en-CA" sz="2200">
                <a:latin typeface="Consolas" panose="020B0609020204030204" pitchFamily="49" charset="0"/>
              </a:rPr>
              <a:t>  wmutex.lock();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cv.wait(wmutex, writers == 0);</a:t>
            </a:r>
          </a:p>
          <a:p>
            <a:r>
              <a:rPr lang="en-CA" sz="2200">
                <a:latin typeface="Consolas" panose="020B0609020204030204" pitchFamily="49" charset="0"/>
              </a:rPr>
              <a:t>    rmutex.lock();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  ++readers;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  if (readers == 1) {</a:t>
            </a:r>
          </a:p>
          <a:p>
            <a:r>
              <a:rPr lang="en-CA" sz="2200">
                <a:latin typeface="Consolas" panose="020B0609020204030204" pitchFamily="49" charset="0"/>
              </a:rPr>
              <a:t>         sem.wait();</a:t>
            </a:r>
          </a:p>
          <a:p>
            <a:r>
              <a:rPr lang="en-CA" sz="2200">
                <a:latin typeface="Consolas" panose="020B0609020204030204" pitchFamily="49" charset="0"/>
              </a:rPr>
              <a:t>      }</a:t>
            </a:r>
          </a:p>
          <a:p>
            <a:r>
              <a:rPr lang="en-CA" sz="2200">
                <a:latin typeface="Consolas" panose="020B0609020204030204" pitchFamily="49" charset="0"/>
              </a:rPr>
              <a:t>    rmutex.unlock();</a:t>
            </a:r>
          </a:p>
          <a:p>
            <a:r>
              <a:rPr lang="en-CA" sz="2200">
                <a:latin typeface="Consolas" panose="020B0609020204030204" pitchFamily="49" charset="0"/>
              </a:rPr>
              <a:t>  wmutex.unlock();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  // do read</a:t>
            </a:r>
          </a:p>
          <a:p>
            <a:endParaRPr lang="en-CA" sz="2200">
              <a:latin typeface="Consolas" panose="020B0609020204030204" pitchFamily="49" charset="0"/>
            </a:endParaRPr>
          </a:p>
          <a:p>
            <a:r>
              <a:rPr lang="en-CA" sz="2200">
                <a:latin typeface="Consolas" panose="020B0609020204030204" pitchFamily="49" charset="0"/>
              </a:rPr>
              <a:t>  rmutex.lock();</a:t>
            </a:r>
          </a:p>
          <a:p>
            <a:r>
              <a:rPr lang="en-CA" sz="2200">
                <a:latin typeface="Consolas" panose="020B0609020204030204" pitchFamily="49" charset="0"/>
              </a:rPr>
              <a:t>    --readers;</a:t>
            </a:r>
          </a:p>
          <a:p>
            <a:r>
              <a:rPr lang="en-CA" sz="2200">
                <a:latin typeface="Consolas" panose="020B0609020204030204" pitchFamily="49" charset="0"/>
              </a:rPr>
              <a:t>    if (readers == 0) {</a:t>
            </a:r>
          </a:p>
          <a:p>
            <a:r>
              <a:rPr lang="en-CA" sz="2200">
                <a:latin typeface="Consolas" panose="020B0609020204030204" pitchFamily="49" charset="0"/>
              </a:rPr>
              <a:t>      sem.notify();</a:t>
            </a:r>
          </a:p>
          <a:p>
            <a:r>
              <a:rPr lang="en-CA" sz="2200">
                <a:latin typeface="Consolas" panose="020B0609020204030204" pitchFamily="49" charset="0"/>
              </a:rPr>
              <a:t>    }</a:t>
            </a:r>
          </a:p>
          <a:p>
            <a:r>
              <a:rPr lang="en-CA" sz="2200">
                <a:latin typeface="Consolas" panose="020B0609020204030204" pitchFamily="49" charset="0"/>
              </a:rPr>
              <a:t>  rmutex.unlock();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xmlns="" id="{96CB28D4-6AAF-40A0-8C78-E6B5B20E7661}"/>
              </a:ext>
            </a:extLst>
          </p:cNvPr>
          <p:cNvSpPr/>
          <p:nvPr/>
        </p:nvSpPr>
        <p:spPr>
          <a:xfrm>
            <a:off x="4472411" y="2218099"/>
            <a:ext cx="1747319" cy="669956"/>
          </a:xfrm>
          <a:prstGeom prst="borderCallout2">
            <a:avLst>
              <a:gd name="adj1" fmla="val 18750"/>
              <a:gd name="adj2" fmla="val -8333"/>
              <a:gd name="adj3" fmla="val 77841"/>
              <a:gd name="adj4" fmla="val -8276"/>
              <a:gd name="adj5" fmla="val 98864"/>
              <a:gd name="adj6" fmla="val -571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>
                <a:latin typeface="Consolas" panose="020B0609020204030204" pitchFamily="49" charset="0"/>
              </a:rPr>
              <a:t>writers &gt; 0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BEEBB3C2-2550-42A1-A51F-622602108500}"/>
              </a:ext>
            </a:extLst>
          </p:cNvPr>
          <p:cNvSpPr/>
          <p:nvPr/>
        </p:nvSpPr>
        <p:spPr>
          <a:xfrm>
            <a:off x="4653481" y="1084907"/>
            <a:ext cx="2046083" cy="669956"/>
          </a:xfrm>
          <a:prstGeom prst="borderCallout2">
            <a:avLst>
              <a:gd name="adj1" fmla="val 95777"/>
              <a:gd name="adj2" fmla="val 105138"/>
              <a:gd name="adj3" fmla="val 25138"/>
              <a:gd name="adj4" fmla="val 105195"/>
              <a:gd name="adj5" fmla="val 5620"/>
              <a:gd name="adj6" fmla="val 1343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Future writers blocked at </a:t>
            </a:r>
            <a:r>
              <a:rPr lang="en-CA" b="1">
                <a:solidFill>
                  <a:srgbClr val="7030A0"/>
                </a:solidFill>
              </a:rPr>
              <a:t>wmutex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xmlns="" id="{86CE7180-B57E-4578-953D-73D36EF3E212}"/>
              </a:ext>
            </a:extLst>
          </p:cNvPr>
          <p:cNvSpPr/>
          <p:nvPr/>
        </p:nvSpPr>
        <p:spPr>
          <a:xfrm>
            <a:off x="10237959" y="2805067"/>
            <a:ext cx="1747319" cy="669956"/>
          </a:xfrm>
          <a:prstGeom prst="borderCallout2">
            <a:avLst>
              <a:gd name="adj1" fmla="val 83615"/>
              <a:gd name="adj2" fmla="val -7297"/>
              <a:gd name="adj3" fmla="val 14327"/>
              <a:gd name="adj4" fmla="val -6722"/>
              <a:gd name="adj5" fmla="val -49785"/>
              <a:gd name="adj6" fmla="val -395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Guaranteed not to block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DD709DD-50DD-49CA-802D-44FF3BC1C7E9}"/>
              </a:ext>
            </a:extLst>
          </p:cNvPr>
          <p:cNvGrpSpPr/>
          <p:nvPr/>
        </p:nvGrpSpPr>
        <p:grpSpPr>
          <a:xfrm>
            <a:off x="3277354" y="4342646"/>
            <a:ext cx="2930304" cy="669956"/>
            <a:chOff x="3223034" y="5112190"/>
            <a:chExt cx="2930304" cy="669956"/>
          </a:xfrm>
        </p:grpSpPr>
        <p:sp>
          <p:nvSpPr>
            <p:cNvPr id="11" name="Callout: Bent Line 10">
              <a:extLst>
                <a:ext uri="{FF2B5EF4-FFF2-40B4-BE49-F238E27FC236}">
                  <a16:creationId xmlns:a16="http://schemas.microsoft.com/office/drawing/2014/main" xmlns="" id="{14750A62-4600-4BD6-B578-FDA570682189}"/>
                </a:ext>
              </a:extLst>
            </p:cNvPr>
            <p:cNvSpPr/>
            <p:nvPr/>
          </p:nvSpPr>
          <p:spPr>
            <a:xfrm>
              <a:off x="4406019" y="5112190"/>
              <a:ext cx="1747319" cy="669956"/>
            </a:xfrm>
            <a:prstGeom prst="borderCallout2">
              <a:avLst>
                <a:gd name="adj1" fmla="val 25507"/>
                <a:gd name="adj2" fmla="val 106692"/>
                <a:gd name="adj3" fmla="val 88651"/>
                <a:gd name="adj4" fmla="val 106749"/>
                <a:gd name="adj5" fmla="val 232647"/>
                <a:gd name="adj6" fmla="val 16149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/>
                <a:t>Release resource</a:t>
              </a:r>
              <a:endParaRPr lang="en-CA" b="1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CAFD12C-64C9-400D-ADB2-AF5541698F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3034" y="5124261"/>
              <a:ext cx="1086417" cy="1267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765B402-3545-45F3-8DAE-2ED5BD9B6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0396" y="5232903"/>
              <a:ext cx="1" cy="434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xmlns="" id="{D4D23632-5638-4414-B14D-AADD57C8C969}"/>
              </a:ext>
            </a:extLst>
          </p:cNvPr>
          <p:cNvSpPr/>
          <p:nvPr/>
        </p:nvSpPr>
        <p:spPr>
          <a:xfrm>
            <a:off x="4425635" y="5499981"/>
            <a:ext cx="1747319" cy="669956"/>
          </a:xfrm>
          <a:prstGeom prst="borderCallout2">
            <a:avLst>
              <a:gd name="adj1" fmla="val 84966"/>
              <a:gd name="adj2" fmla="val -6261"/>
              <a:gd name="adj3" fmla="val 17030"/>
              <a:gd name="adj4" fmla="val -6722"/>
              <a:gd name="adj5" fmla="val 28594"/>
              <a:gd name="adj6" fmla="val -727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wake readers</a:t>
            </a:r>
          </a:p>
        </p:txBody>
      </p:sp>
    </p:spTree>
    <p:extLst>
      <p:ext uri="{BB962C8B-B14F-4D97-AF65-F5344CB8AC3E}">
        <p14:creationId xmlns:p14="http://schemas.microsoft.com/office/powerpoint/2010/main" val="5680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9" grpId="0" animBg="1"/>
      <p:bldP spid="10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78244-E1FA-4FF7-8BF1-D0275EF6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Fair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DD2EAC-DC0E-47BC-97AF-5C81878D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7877B9-06C4-4588-AA95-569B8541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1ACBF94-DECE-418F-8335-831DC906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6" y="1617833"/>
            <a:ext cx="10910450" cy="4185761"/>
          </a:xfrm>
        </p:spPr>
        <p:txBody>
          <a:bodyPr/>
          <a:lstStyle/>
          <a:p>
            <a:pPr lvl="1" indent="0">
              <a:spcAft>
                <a:spcPts val="1200"/>
              </a:spcAft>
              <a:buNone/>
            </a:pPr>
            <a:r>
              <a:rPr lang="en-CA"/>
              <a:t>Both read-preferred and write-preferred locks can lead to </a:t>
            </a:r>
            <a:r>
              <a:rPr lang="en-CA" b="1">
                <a:solidFill>
                  <a:schemeClr val="accent2"/>
                </a:solidFill>
              </a:rPr>
              <a:t>starvation</a:t>
            </a:r>
            <a:r>
              <a:rPr lang="en-CA"/>
              <a:t>. 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CA"/>
              <a:t>A </a:t>
            </a:r>
            <a:r>
              <a:rPr lang="en-CA" b="1">
                <a:solidFill>
                  <a:schemeClr val="accent2"/>
                </a:solidFill>
              </a:rPr>
              <a:t>fair priority </a:t>
            </a:r>
            <a:r>
              <a:rPr lang="en-CA"/>
              <a:t>lock alternates between letting readers through and writers through.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CA"/>
              <a:t>If we could </a:t>
            </a:r>
            <a:r>
              <a:rPr lang="en-CA" b="1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en-CA"/>
              <a:t> that when waiting on semaphores/CVs that threads are awoken in the </a:t>
            </a:r>
            <a:r>
              <a:rPr lang="en-CA" b="1">
                <a:solidFill>
                  <a:schemeClr val="accent1">
                    <a:lumMod val="75000"/>
                  </a:schemeClr>
                </a:solidFill>
              </a:rPr>
              <a:t>same order </a:t>
            </a:r>
            <a:r>
              <a:rPr lang="en-CA"/>
              <a:t>that they call the </a:t>
            </a:r>
            <a:r>
              <a:rPr lang="en-CA" b="1">
                <a:solidFill>
                  <a:srgbClr val="7030A0"/>
                </a:solidFill>
              </a:rPr>
              <a:t>wait() </a:t>
            </a:r>
            <a:r>
              <a:rPr lang="en-CA"/>
              <a:t>function, then we can use this to let readers/writers pass in order of arrival.  However, in general, we </a:t>
            </a:r>
            <a:r>
              <a:rPr lang="en-CA" b="1">
                <a:solidFill>
                  <a:srgbClr val="C00000"/>
                </a:solidFill>
              </a:rPr>
              <a:t>cannot</a:t>
            </a:r>
            <a:r>
              <a:rPr lang="en-CA"/>
              <a:t> make this assumption.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CA"/>
              <a:t>This leaves two options:</a:t>
            </a:r>
          </a:p>
          <a:p>
            <a:pPr marL="909828" lvl="2" indent="-342900">
              <a:spcAft>
                <a:spcPts val="1200"/>
              </a:spcAft>
            </a:pPr>
            <a:r>
              <a:rPr lang="en-CA"/>
              <a:t>Manually maintain and manage a FIFO queue of waiting threads</a:t>
            </a:r>
          </a:p>
          <a:p>
            <a:pPr marL="909828" lvl="2" indent="-342900">
              <a:spcAft>
                <a:spcPts val="1200"/>
              </a:spcAft>
            </a:pPr>
            <a:r>
              <a:rPr lang="en-CA"/>
              <a:t>Find some other way…</a:t>
            </a:r>
          </a:p>
        </p:txBody>
      </p:sp>
    </p:spTree>
    <p:extLst>
      <p:ext uri="{BB962C8B-B14F-4D97-AF65-F5344CB8AC3E}">
        <p14:creationId xmlns:p14="http://schemas.microsoft.com/office/powerpoint/2010/main" val="41400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B5ADE-EE9D-4FBE-B51A-F6D69AB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FA042-5ACF-46AA-8E87-DA0FC04F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13" y="1836568"/>
            <a:ext cx="11214923" cy="2308324"/>
          </a:xfrm>
        </p:spPr>
        <p:txBody>
          <a:bodyPr/>
          <a:lstStyle/>
          <a:p>
            <a:r>
              <a:rPr lang="en-CA" sz="2800"/>
              <a:t>Until now, we’ve been insistent on the following rules for mutual exclusion:</a:t>
            </a:r>
          </a:p>
          <a:p>
            <a:pPr marL="726948" lvl="1" indent="-342900"/>
            <a:r>
              <a:rPr lang="en-CA"/>
              <a:t>If a shared variable is </a:t>
            </a:r>
            <a:r>
              <a:rPr lang="en-CA" b="1"/>
              <a:t>NEVER</a:t>
            </a:r>
            <a:r>
              <a:rPr lang="en-CA"/>
              <a:t> modified, </a:t>
            </a:r>
            <a:r>
              <a:rPr lang="en-CA" b="1">
                <a:solidFill>
                  <a:srgbClr val="C00000"/>
                </a:solidFill>
              </a:rPr>
              <a:t>no</a:t>
            </a:r>
            <a:r>
              <a:rPr lang="en-CA"/>
              <a:t> need for mutex</a:t>
            </a:r>
          </a:p>
          <a:p>
            <a:pPr marL="726948" lvl="1" indent="-342900"/>
            <a:r>
              <a:rPr lang="en-CA"/>
              <a:t>If a shared variable is </a:t>
            </a:r>
            <a:r>
              <a:rPr lang="en-CA" b="1"/>
              <a:t>EVER</a:t>
            </a:r>
            <a:r>
              <a:rPr lang="en-CA"/>
              <a:t> modified, </a:t>
            </a:r>
            <a:r>
              <a:rPr lang="en-CA" b="1">
                <a:solidFill>
                  <a:schemeClr val="accent5"/>
                </a:solidFill>
              </a:rPr>
              <a:t>yes</a:t>
            </a:r>
            <a:r>
              <a:rPr lang="en-CA"/>
              <a:t> need for mutex</a:t>
            </a:r>
          </a:p>
          <a:p>
            <a:pPr marL="1092708" lvl="3" indent="-342900"/>
            <a:r>
              <a:rPr lang="en-CA"/>
              <a:t>readers need to acquire mutex before </a:t>
            </a:r>
            <a:r>
              <a:rPr lang="en-CA" b="1">
                <a:solidFill>
                  <a:schemeClr val="accent2"/>
                </a:solidFill>
              </a:rPr>
              <a:t>reading</a:t>
            </a:r>
          </a:p>
          <a:p>
            <a:pPr marL="1092708" lvl="3" indent="-342900"/>
            <a:r>
              <a:rPr lang="en-CA"/>
              <a:t>writers need to acquire mutex before </a:t>
            </a:r>
            <a:r>
              <a:rPr lang="en-CA" b="1">
                <a:solidFill>
                  <a:schemeClr val="accent2"/>
                </a:solidFill>
              </a:rPr>
              <a:t>writing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6B7258-0C9E-4BDE-BEE3-AF168B30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EC6E4C-0572-45A8-92D0-FCE8B56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7CAAFF-386F-4F09-9E28-784FB04415C8}"/>
              </a:ext>
            </a:extLst>
          </p:cNvPr>
          <p:cNvSpPr txBox="1"/>
          <p:nvPr/>
        </p:nvSpPr>
        <p:spPr>
          <a:xfrm>
            <a:off x="811369" y="4675031"/>
            <a:ext cx="798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How many readers can access the resource at a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BD123B-FD2B-4A27-BD71-AAAAFA185E29}"/>
              </a:ext>
            </a:extLst>
          </p:cNvPr>
          <p:cNvSpPr txBox="1"/>
          <p:nvPr/>
        </p:nvSpPr>
        <p:spPr>
          <a:xfrm>
            <a:off x="809222" y="5329706"/>
            <a:ext cx="790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How many writers can access the resource at a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436360-AC76-4E63-A15E-25BD19E9CDDE}"/>
              </a:ext>
            </a:extLst>
          </p:cNvPr>
          <p:cNvSpPr txBox="1"/>
          <p:nvPr/>
        </p:nvSpPr>
        <p:spPr>
          <a:xfrm>
            <a:off x="9294253" y="46836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4168CE-849A-40FF-A4DD-4319DAD4D312}"/>
              </a:ext>
            </a:extLst>
          </p:cNvPr>
          <p:cNvSpPr txBox="1"/>
          <p:nvPr/>
        </p:nvSpPr>
        <p:spPr>
          <a:xfrm>
            <a:off x="9304985" y="5325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39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237DD-B0B9-4AD1-A563-1076A2E9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7" y="404762"/>
            <a:ext cx="10058400" cy="778109"/>
          </a:xfrm>
        </p:spPr>
        <p:txBody>
          <a:bodyPr/>
          <a:lstStyle/>
          <a:p>
            <a:r>
              <a:rPr lang="en-CA"/>
              <a:t>Fair Priority: Batches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CB5DF-D6E5-4197-B81A-A2DF6436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0" y="1295656"/>
            <a:ext cx="10970225" cy="493981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CA"/>
              <a:t>A common solution is to alternate:</a:t>
            </a:r>
          </a:p>
          <a:p>
            <a:pPr marL="726948" lvl="1" indent="-342900">
              <a:spcAft>
                <a:spcPts val="0"/>
              </a:spcAft>
            </a:pPr>
            <a:r>
              <a:rPr lang="en-CA"/>
              <a:t>Let one writer through</a:t>
            </a:r>
          </a:p>
          <a:p>
            <a:pPr marL="726948" lvl="1" indent="-342900">
              <a:spcAft>
                <a:spcPts val="0"/>
              </a:spcAft>
            </a:pPr>
            <a:r>
              <a:rPr lang="en-CA"/>
              <a:t>Let a batch of readers through</a:t>
            </a:r>
          </a:p>
          <a:p>
            <a:pPr marL="726948" lvl="1" indent="-342900"/>
            <a:endParaRPr lang="en-CA" sz="160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/>
              <a:t>If a </a:t>
            </a:r>
            <a:r>
              <a:rPr lang="en-CA" b="1">
                <a:solidFill>
                  <a:schemeClr val="accent2"/>
                </a:solidFill>
              </a:rPr>
              <a:t>reader</a:t>
            </a:r>
            <a:r>
              <a:rPr lang="en-CA"/>
              <a:t> arrives with </a:t>
            </a:r>
            <a:r>
              <a:rPr lang="en-CA" b="1">
                <a:solidFill>
                  <a:schemeClr val="accent2"/>
                </a:solidFill>
              </a:rPr>
              <a:t>no writers </a:t>
            </a:r>
            <a:r>
              <a:rPr lang="en-CA"/>
              <a:t>present, it adds one to the </a:t>
            </a:r>
            <a:r>
              <a:rPr lang="en-CA" b="1">
                <a:solidFill>
                  <a:schemeClr val="accent2"/>
                </a:solidFill>
              </a:rPr>
              <a:t>current batch </a:t>
            </a:r>
            <a:r>
              <a:rPr lang="en-CA"/>
              <a:t>of readers executing (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current_batch++</a:t>
            </a:r>
            <a:r>
              <a:rPr lang="en-CA"/>
              <a:t>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/>
              <a:t>If a </a:t>
            </a:r>
            <a:r>
              <a:rPr lang="en-CA" b="1">
                <a:solidFill>
                  <a:schemeClr val="accent2"/>
                </a:solidFill>
              </a:rPr>
              <a:t>reader</a:t>
            </a:r>
            <a:r>
              <a:rPr lang="en-CA"/>
              <a:t> arrives with </a:t>
            </a:r>
            <a:r>
              <a:rPr lang="en-CA" b="1">
                <a:solidFill>
                  <a:schemeClr val="accent2"/>
                </a:solidFill>
              </a:rPr>
              <a:t>one or more writers </a:t>
            </a:r>
            <a:r>
              <a:rPr lang="en-CA"/>
              <a:t>present (waiting or executing), it adds one to the </a:t>
            </a:r>
            <a:r>
              <a:rPr lang="en-CA" b="1">
                <a:solidFill>
                  <a:schemeClr val="accent2"/>
                </a:solidFill>
              </a:rPr>
              <a:t>next batch </a:t>
            </a:r>
            <a:r>
              <a:rPr lang="en-CA"/>
              <a:t>of readers to execute (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next_batch++</a:t>
            </a:r>
            <a:r>
              <a:rPr lang="en-CA"/>
              <a:t>).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/>
              <a:t>After the current batch of </a:t>
            </a:r>
            <a:r>
              <a:rPr lang="en-CA" b="1">
                <a:solidFill>
                  <a:schemeClr val="accent2"/>
                </a:solidFill>
              </a:rPr>
              <a:t>readers finishes</a:t>
            </a:r>
            <a:r>
              <a:rPr lang="en-CA"/>
              <a:t> executing (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current_batch == 0</a:t>
            </a:r>
            <a:r>
              <a:rPr lang="en-CA"/>
              <a:t>), it signals the </a:t>
            </a:r>
            <a:r>
              <a:rPr lang="en-CA" b="1">
                <a:solidFill>
                  <a:schemeClr val="accent2"/>
                </a:solidFill>
              </a:rPr>
              <a:t>next writer </a:t>
            </a:r>
            <a:r>
              <a:rPr lang="en-CA"/>
              <a:t>to go through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/>
              <a:t>After a </a:t>
            </a:r>
            <a:r>
              <a:rPr lang="en-CA" b="1">
                <a:solidFill>
                  <a:schemeClr val="accent2"/>
                </a:solidFill>
              </a:rPr>
              <a:t>writer finishes </a:t>
            </a:r>
            <a:r>
              <a:rPr lang="en-CA"/>
              <a:t>executing, it signals the </a:t>
            </a:r>
            <a:r>
              <a:rPr lang="en-CA" b="1">
                <a:solidFill>
                  <a:schemeClr val="accent2"/>
                </a:solidFill>
              </a:rPr>
              <a:t>next batch of readers </a:t>
            </a:r>
            <a:r>
              <a:rPr lang="en-CA"/>
              <a:t>to go through (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current_batch = next_batch</a:t>
            </a:r>
            <a:r>
              <a:rPr lang="en-CA" sz="2200">
                <a:latin typeface="Consolas" panose="020B0609020204030204" pitchFamily="49" charset="0"/>
              </a:rPr>
              <a:t>,</a:t>
            </a:r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 next_batch = 0</a:t>
            </a:r>
            <a:r>
              <a:rPr lang="en-CA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A184E0-B259-4991-9A23-B1FDEE4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E96EB-F6B4-4C2D-A7DA-5EB531D8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A88E91B-3DD1-4F27-B593-B947FA4C19BC}"/>
              </a:ext>
            </a:extLst>
          </p:cNvPr>
          <p:cNvSpPr/>
          <p:nvPr/>
        </p:nvSpPr>
        <p:spPr>
          <a:xfrm>
            <a:off x="6516710" y="695459"/>
            <a:ext cx="2331076" cy="121061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/>
              <a:t>current_batch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EA6F58A-C4F8-40F1-9E49-4F3F4BC6896A}"/>
              </a:ext>
            </a:extLst>
          </p:cNvPr>
          <p:cNvSpPr/>
          <p:nvPr/>
        </p:nvSpPr>
        <p:spPr>
          <a:xfrm>
            <a:off x="9038822" y="669701"/>
            <a:ext cx="2384738" cy="123637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/>
              <a:t>next_batch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6783053-B84E-4634-B07D-D899141C0996}"/>
              </a:ext>
            </a:extLst>
          </p:cNvPr>
          <p:cNvSpPr/>
          <p:nvPr/>
        </p:nvSpPr>
        <p:spPr>
          <a:xfrm>
            <a:off x="6941713" y="2073498"/>
            <a:ext cx="4056845" cy="4765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200" b="1"/>
              <a:t>write completion triggers swap</a:t>
            </a:r>
          </a:p>
        </p:txBody>
      </p:sp>
    </p:spTree>
    <p:extLst>
      <p:ext uri="{BB962C8B-B14F-4D97-AF65-F5344CB8AC3E}">
        <p14:creationId xmlns:p14="http://schemas.microsoft.com/office/powerpoint/2010/main" val="69001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C9648-86EA-4262-B151-FC3E4312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Fair Priority: Batches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55BD-5EFF-4686-88A4-6DB2EE45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71" y="1759295"/>
            <a:ext cx="10058400" cy="461665"/>
          </a:xfrm>
        </p:spPr>
        <p:txBody>
          <a:bodyPr/>
          <a:lstStyle/>
          <a:p>
            <a:r>
              <a:rPr lang="en-CA"/>
              <a:t>Is this fair priority approach safe from starvation?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2F9830-B863-4335-89D5-BD3926B3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3D73BC-EE15-4F87-A397-D0265651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AA9B1A-464F-44F4-A70B-E86033F07815}"/>
              </a:ext>
            </a:extLst>
          </p:cNvPr>
          <p:cNvSpPr txBox="1"/>
          <p:nvPr/>
        </p:nvSpPr>
        <p:spPr>
          <a:xfrm>
            <a:off x="7765961" y="172577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NO!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53BDF9C-6715-4D64-9F97-4B12C541B681}"/>
              </a:ext>
            </a:extLst>
          </p:cNvPr>
          <p:cNvSpPr txBox="1">
            <a:spLocks/>
          </p:cNvSpPr>
          <p:nvPr/>
        </p:nvSpPr>
        <p:spPr>
          <a:xfrm>
            <a:off x="979225" y="2555639"/>
            <a:ext cx="10058400" cy="1200329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CA"/>
              <a:t>“Next writer” and “next reader” may not mean the next one that arrived, only </a:t>
            </a:r>
            <a:r>
              <a:rPr lang="en-CA" b="1">
                <a:solidFill>
                  <a:schemeClr val="accent2"/>
                </a:solidFill>
              </a:rPr>
              <a:t>next one to wake up</a:t>
            </a:r>
            <a:r>
              <a:rPr lang="en-CA"/>
              <a:t>.  It is still possible that a reader or writer continuously gets left behind.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F6DEF6-9CC7-44DF-8BFF-64583358BCA8}"/>
              </a:ext>
            </a:extLst>
          </p:cNvPr>
          <p:cNvSpPr/>
          <p:nvPr/>
        </p:nvSpPr>
        <p:spPr>
          <a:xfrm>
            <a:off x="914401" y="4050196"/>
            <a:ext cx="1060160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CA" sz="2400">
                <a:solidFill>
                  <a:prstClr val="black"/>
                </a:solidFill>
              </a:rPr>
              <a:t>If all threads have the </a:t>
            </a:r>
            <a:r>
              <a:rPr lang="en-CA" sz="2400" b="1">
                <a:solidFill>
                  <a:srgbClr val="2683C6"/>
                </a:solidFill>
              </a:rPr>
              <a:t>same priority</a:t>
            </a:r>
            <a:r>
              <a:rPr lang="en-CA" sz="2400">
                <a:solidFill>
                  <a:prstClr val="black"/>
                </a:solidFill>
              </a:rPr>
              <a:t>, the chances of this are exceedingly rare (though may still be possible depending on the OS).  If one thread has a lower priority, however, it can be quite likely.</a:t>
            </a:r>
          </a:p>
          <a:p>
            <a:pPr lvl="0">
              <a:spcAft>
                <a:spcPts val="1200"/>
              </a:spcAft>
            </a:pPr>
            <a:r>
              <a:rPr lang="en-CA" sz="2400">
                <a:solidFill>
                  <a:prstClr val="black"/>
                </a:solidFill>
              </a:rPr>
              <a:t>The fix?  Manually track order of arrival of threads in a FIFO queue.</a:t>
            </a:r>
          </a:p>
        </p:txBody>
      </p:sp>
    </p:spTree>
    <p:extLst>
      <p:ext uri="{BB962C8B-B14F-4D97-AF65-F5344CB8AC3E}">
        <p14:creationId xmlns:p14="http://schemas.microsoft.com/office/powerpoint/2010/main" val="20299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0C92C-B824-41A7-B558-CA71A77E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/>
          <a:p>
            <a:r>
              <a:rPr lang="en-CA"/>
              <a:t>Readers-Writers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04A5B-278A-4B5A-85F1-E2DEDD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48" y="1669143"/>
            <a:ext cx="10676586" cy="440120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The implementation in C++14/17 has </a:t>
            </a:r>
            <a:r>
              <a:rPr lang="en-CA" b="1">
                <a:solidFill>
                  <a:schemeClr val="accent2"/>
                </a:solidFill>
              </a:rPr>
              <a:t>fair priority</a:t>
            </a:r>
            <a:r>
              <a:rPr lang="en-CA"/>
              <a:t>, but only works between threads of a single process.</a:t>
            </a:r>
          </a:p>
          <a:p>
            <a:pPr>
              <a:spcAft>
                <a:spcPts val="1200"/>
              </a:spcAft>
            </a:pPr>
            <a:r>
              <a:rPr lang="en-CA"/>
              <a:t>For other priorities, see</a:t>
            </a:r>
          </a:p>
          <a:p>
            <a:pPr>
              <a:spcAft>
                <a:spcPts val="1200"/>
              </a:spcAft>
            </a:pPr>
            <a:r>
              <a:rPr lang="en-CA" sz="2200">
                <a:latin typeface="Consolas" panose="020B0609020204030204" pitchFamily="49" charset="0"/>
              </a:rPr>
              <a:t>    cpen333::thread::shared_mutex_exclusive  </a:t>
            </a:r>
            <a:r>
              <a:rPr lang="en-CA"/>
              <a:t>(exclusive-access preferred)</a:t>
            </a:r>
            <a:br>
              <a:rPr lang="en-CA"/>
            </a:br>
            <a:r>
              <a:rPr lang="en-CA" sz="2200">
                <a:latin typeface="Consolas" panose="020B0609020204030204" pitchFamily="49" charset="0"/>
              </a:rPr>
              <a:t>    cpen333::thread::shared_mutex_shared     </a:t>
            </a:r>
            <a:r>
              <a:rPr lang="en-CA"/>
              <a:t>(shared-access preferred)</a:t>
            </a:r>
            <a:br>
              <a:rPr lang="en-CA"/>
            </a:br>
            <a:r>
              <a:rPr lang="en-CA" sz="2200">
                <a:latin typeface="Consolas" panose="020B0609020204030204" pitchFamily="49" charset="0"/>
              </a:rPr>
              <a:t>    cpen333::thread::shared_mutex_fair       </a:t>
            </a:r>
            <a:r>
              <a:rPr lang="en-CA"/>
              <a:t>(fair priority)</a:t>
            </a:r>
          </a:p>
          <a:p>
            <a:pPr>
              <a:spcAft>
                <a:spcPts val="1200"/>
              </a:spcAft>
            </a:pPr>
            <a:r>
              <a:rPr lang="en-CA"/>
              <a:t>For inter-process use, see</a:t>
            </a:r>
          </a:p>
          <a:p>
            <a:pPr>
              <a:spcAft>
                <a:spcPts val="1200"/>
              </a:spcAft>
            </a:pPr>
            <a:r>
              <a:rPr lang="en-CA" sz="2200">
                <a:solidFill>
                  <a:prstClr val="black"/>
                </a:solidFill>
                <a:latin typeface="Consolas" panose="020B0609020204030204" pitchFamily="49" charset="0"/>
              </a:rPr>
              <a:t>    cpen333::process::shared_mutex_exclusive </a:t>
            </a:r>
            <a:r>
              <a:rPr lang="en-CA">
                <a:solidFill>
                  <a:prstClr val="black"/>
                </a:solidFill>
              </a:rPr>
              <a:t>(exclusive-access preferred)</a:t>
            </a:r>
            <a:br>
              <a:rPr lang="en-CA">
                <a:solidFill>
                  <a:prstClr val="black"/>
                </a:solidFill>
              </a:rPr>
            </a:br>
            <a:r>
              <a:rPr lang="en-CA" sz="2200">
                <a:solidFill>
                  <a:prstClr val="black"/>
                </a:solidFill>
                <a:latin typeface="Consolas" panose="020B0609020204030204" pitchFamily="49" charset="0"/>
              </a:rPr>
              <a:t>    cpen333::process::shared_mutex_shared    </a:t>
            </a:r>
            <a:r>
              <a:rPr lang="en-CA">
                <a:solidFill>
                  <a:prstClr val="black"/>
                </a:solidFill>
              </a:rPr>
              <a:t>(shared-access preferred)</a:t>
            </a:r>
            <a:br>
              <a:rPr lang="en-CA">
                <a:solidFill>
                  <a:prstClr val="black"/>
                </a:solidFill>
              </a:rPr>
            </a:br>
            <a:r>
              <a:rPr lang="en-CA" sz="2200">
                <a:solidFill>
                  <a:prstClr val="black"/>
                </a:solidFill>
                <a:latin typeface="Consolas" panose="020B0609020204030204" pitchFamily="49" charset="0"/>
              </a:rPr>
              <a:t>    cpen333::process::shared_mutex_fair      </a:t>
            </a:r>
            <a:r>
              <a:rPr lang="en-CA">
                <a:solidFill>
                  <a:prstClr val="black"/>
                </a:solidFill>
              </a:rPr>
              <a:t>(fair priority)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752E19-1D80-4A06-8490-A6D2BCE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6C49ED-2375-40A9-8CD1-EBE62D23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AE6A3-D5D5-49DC-834B-E669CE65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4" y="520671"/>
            <a:ext cx="10058400" cy="778109"/>
          </a:xfrm>
        </p:spPr>
        <p:txBody>
          <a:bodyPr/>
          <a:lstStyle/>
          <a:p>
            <a:r>
              <a:rPr lang="en-CA"/>
              <a:t>Shared Locks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CB608-CA8B-4DFB-B85D-D4884BF0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47" y="1785053"/>
            <a:ext cx="10872345" cy="397031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Shared locks allow multiple “</a:t>
            </a:r>
            <a:r>
              <a:rPr lang="en-CA" b="1">
                <a:solidFill>
                  <a:srgbClr val="C00000"/>
                </a:solidFill>
              </a:rPr>
              <a:t>readers</a:t>
            </a:r>
            <a:r>
              <a:rPr lang="en-CA"/>
              <a:t>” </a:t>
            </a:r>
            <a:r>
              <a:rPr lang="en-CA" b="1">
                <a:solidFill>
                  <a:schemeClr val="accent2"/>
                </a:solidFill>
              </a:rPr>
              <a:t>simultaneous</a:t>
            </a:r>
            <a:r>
              <a:rPr lang="en-CA"/>
              <a:t> access to a resource.</a:t>
            </a:r>
          </a:p>
          <a:p>
            <a:pPr>
              <a:spcAft>
                <a:spcPts val="1200"/>
              </a:spcAft>
            </a:pPr>
            <a:r>
              <a:rPr lang="en-CA"/>
              <a:t>To gain </a:t>
            </a:r>
            <a:r>
              <a:rPr lang="en-CA" b="1">
                <a:solidFill>
                  <a:schemeClr val="accent2"/>
                </a:solidFill>
              </a:rPr>
              <a:t>exclusive</a:t>
            </a:r>
            <a:r>
              <a:rPr lang="en-CA"/>
              <a:t> access, we must wait until there are </a:t>
            </a:r>
            <a:r>
              <a:rPr lang="en-CA" b="1">
                <a:solidFill>
                  <a:schemeClr val="accent2"/>
                </a:solidFill>
              </a:rPr>
              <a:t>no other </a:t>
            </a:r>
            <a:r>
              <a:rPr lang="en-CA"/>
              <a:t>current accesses.</a:t>
            </a:r>
          </a:p>
          <a:p>
            <a:pPr>
              <a:spcAft>
                <a:spcPts val="1200"/>
              </a:spcAft>
            </a:pPr>
            <a:r>
              <a:rPr lang="en-CA"/>
              <a:t>When both potential readers and writers are waiting for access, we can prefer to give priority to one class, or try to balance between the two: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read-preferred locks give priority to waiting readers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write-preferred locks give priority to waiting writers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fair locks try to balance the two</a:t>
            </a:r>
          </a:p>
          <a:p>
            <a:pPr marL="342900" indent="-342900">
              <a:spcAft>
                <a:spcPts val="1200"/>
              </a:spcAft>
            </a:pPr>
            <a:r>
              <a:rPr lang="en-CA"/>
              <a:t>If a resource is locked with exclusive (write) access, this blocks out </a:t>
            </a:r>
            <a:r>
              <a:rPr lang="en-CA" b="1">
                <a:solidFill>
                  <a:schemeClr val="accent2"/>
                </a:solidFill>
              </a:rPr>
              <a:t>all others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598F48-9BC5-45DE-95C2-2E363F5C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7011A6-0A99-4D40-B5C5-8EE5E90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56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F2856-09DE-48A9-9919-A8A5DC8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94914"/>
            <a:ext cx="10058400" cy="778109"/>
          </a:xfrm>
        </p:spPr>
        <p:txBody>
          <a:bodyPr/>
          <a:lstStyle/>
          <a:p>
            <a:r>
              <a:rPr lang="en-CA"/>
              <a:t>Shared Locks are great,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6859B-C397-4E92-8D44-6708E174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66" y="1527475"/>
            <a:ext cx="10058400" cy="523220"/>
          </a:xfrm>
        </p:spPr>
        <p:txBody>
          <a:bodyPr/>
          <a:lstStyle/>
          <a:p>
            <a:r>
              <a:rPr lang="en-CA" sz="2800"/>
              <a:t>Imagine if Wikipedia worked this way…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4AF77D-8F2A-4F7F-8BE0-DD08478B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748BCC-27FD-4131-9314-512052F8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2AB4AE-F610-4BDE-A8F5-A9762CCD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9" y="2355914"/>
            <a:ext cx="8629934" cy="38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D4588-5328-401F-949F-18926B32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Ready-Copy-Update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401C8-5647-4F33-86B0-D1B37494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6" y="1669143"/>
            <a:ext cx="10981854" cy="43396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Rather than block out all readers while we are modifying a resource, we can instead </a:t>
            </a:r>
            <a:r>
              <a:rPr lang="en-CA" b="1">
                <a:solidFill>
                  <a:schemeClr val="accent2"/>
                </a:solidFill>
              </a:rPr>
              <a:t>make a copy </a:t>
            </a:r>
            <a:r>
              <a:rPr lang="en-CA"/>
              <a:t>of the resource, </a:t>
            </a:r>
            <a:r>
              <a:rPr lang="en-CA" b="1">
                <a:solidFill>
                  <a:schemeClr val="accent2"/>
                </a:solidFill>
              </a:rPr>
              <a:t>modify the copy</a:t>
            </a:r>
            <a:r>
              <a:rPr lang="en-CA"/>
              <a:t>, then </a:t>
            </a:r>
            <a:r>
              <a:rPr lang="en-CA" b="1">
                <a:solidFill>
                  <a:schemeClr val="accent2"/>
                </a:solidFill>
              </a:rPr>
              <a:t>atomically swap </a:t>
            </a:r>
            <a:r>
              <a:rPr lang="en-CA"/>
              <a:t>the old resource with the new.  This pattern is called </a:t>
            </a:r>
            <a:r>
              <a:rPr lang="en-CA" b="1">
                <a:solidFill>
                  <a:schemeClr val="accent2"/>
                </a:solidFill>
              </a:rPr>
              <a:t>Read-Copy-Update (RCU)</a:t>
            </a:r>
            <a:r>
              <a:rPr lang="en-CA"/>
              <a:t>.</a:t>
            </a:r>
            <a:endParaRPr lang="en-CA" b="1">
              <a:solidFill>
                <a:schemeClr val="accent2"/>
              </a:solidFill>
            </a:endParaRPr>
          </a:p>
          <a:p>
            <a:pPr>
              <a:spcAft>
                <a:spcPts val="1200"/>
              </a:spcAft>
            </a:pPr>
            <a:r>
              <a:rPr lang="en-CA"/>
              <a:t>This allows readers to still access the resource while the modification is taking place.</a:t>
            </a:r>
            <a:endParaRPr lang="en-CA" b="1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b="1"/>
              <a:t>Requirements: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Pointer to resource for </a:t>
            </a:r>
            <a:r>
              <a:rPr lang="en-CA" b="1">
                <a:solidFill>
                  <a:schemeClr val="accent2"/>
                </a:solidFill>
              </a:rPr>
              <a:t>existing</a:t>
            </a:r>
            <a:r>
              <a:rPr lang="en-CA"/>
              <a:t> readers to keep access to original </a:t>
            </a:r>
            <a:r>
              <a:rPr lang="en-CA" b="1">
                <a:solidFill>
                  <a:schemeClr val="accent2"/>
                </a:solidFill>
              </a:rPr>
              <a:t>unmodified</a:t>
            </a:r>
            <a:r>
              <a:rPr lang="en-CA"/>
              <a:t> copy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Mutex for only allowing </a:t>
            </a:r>
            <a:r>
              <a:rPr lang="en-CA" b="1">
                <a:solidFill>
                  <a:schemeClr val="accent2"/>
                </a:solidFill>
              </a:rPr>
              <a:t>one writer at a time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Method of </a:t>
            </a:r>
            <a:r>
              <a:rPr lang="en-CA" b="1">
                <a:solidFill>
                  <a:schemeClr val="accent2"/>
                </a:solidFill>
              </a:rPr>
              <a:t>atomically switching pointer </a:t>
            </a:r>
            <a:r>
              <a:rPr lang="en-CA"/>
              <a:t>to updated resource (or mutex to enforce mutual exclusion)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8DB569-5D21-4DA0-8FA6-7FBB9F8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78062B-9DAA-4DE9-87EC-E739F3D8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79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2ABF9617-7ED3-4B60-9C4F-C206146B7C0C}"/>
              </a:ext>
            </a:extLst>
          </p:cNvPr>
          <p:cNvSpPr/>
          <p:nvPr/>
        </p:nvSpPr>
        <p:spPr>
          <a:xfrm rot="20827297">
            <a:off x="5678649" y="5450869"/>
            <a:ext cx="1766282" cy="2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7910DBCA-014F-46D6-9735-428665E8731C}"/>
              </a:ext>
            </a:extLst>
          </p:cNvPr>
          <p:cNvSpPr/>
          <p:nvPr/>
        </p:nvSpPr>
        <p:spPr>
          <a:xfrm rot="1939218">
            <a:off x="5873979" y="2091629"/>
            <a:ext cx="1766282" cy="2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AE1FAA05-7B95-48FB-A459-D6274759396C}"/>
              </a:ext>
            </a:extLst>
          </p:cNvPr>
          <p:cNvSpPr/>
          <p:nvPr/>
        </p:nvSpPr>
        <p:spPr>
          <a:xfrm>
            <a:off x="5975023" y="4991167"/>
            <a:ext cx="1459650" cy="21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E8E72-5CC7-4E85-A8F7-E95C34D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26" y="443398"/>
            <a:ext cx="10058400" cy="778109"/>
          </a:xfrm>
        </p:spPr>
        <p:txBody>
          <a:bodyPr/>
          <a:lstStyle/>
          <a:p>
            <a:r>
              <a:rPr lang="en-CA"/>
              <a:t>Read-Copy-Update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F73534-5C90-46CB-BC9C-C9FA02E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30757-5554-4377-9028-837BE30C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7BCB79D1-836F-43D0-9AED-C327DF2C6F21}"/>
              </a:ext>
            </a:extLst>
          </p:cNvPr>
          <p:cNvSpPr/>
          <p:nvPr/>
        </p:nvSpPr>
        <p:spPr>
          <a:xfrm rot="1878911">
            <a:off x="5856961" y="4435056"/>
            <a:ext cx="1668822" cy="193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D759C2B-BAD2-4758-AD9C-8F741B2CA22B}"/>
              </a:ext>
            </a:extLst>
          </p:cNvPr>
          <p:cNvSpPr/>
          <p:nvPr/>
        </p:nvSpPr>
        <p:spPr>
          <a:xfrm>
            <a:off x="7456868" y="2627290"/>
            <a:ext cx="3026535" cy="106894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Resource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2F0D4F6-DF5F-4ECF-B017-43966E5802DC}"/>
              </a:ext>
            </a:extLst>
          </p:cNvPr>
          <p:cNvSpPr/>
          <p:nvPr/>
        </p:nvSpPr>
        <p:spPr>
          <a:xfrm rot="20148115">
            <a:off x="5885644" y="3555582"/>
            <a:ext cx="1618417" cy="214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697FBE0-4FFD-41A8-9F3B-2868DB76FAC2}"/>
              </a:ext>
            </a:extLst>
          </p:cNvPr>
          <p:cNvSpPr/>
          <p:nvPr/>
        </p:nvSpPr>
        <p:spPr>
          <a:xfrm>
            <a:off x="-734096" y="3567447"/>
            <a:ext cx="631065" cy="631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179D4C3C-A4F5-4752-9C8F-763D0E269115}"/>
              </a:ext>
            </a:extLst>
          </p:cNvPr>
          <p:cNvSpPr/>
          <p:nvPr/>
        </p:nvSpPr>
        <p:spPr>
          <a:xfrm rot="1274332">
            <a:off x="5900494" y="2530934"/>
            <a:ext cx="1574520" cy="2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067AD87-A6FD-416A-A8C1-D49AFF102D94}"/>
              </a:ext>
            </a:extLst>
          </p:cNvPr>
          <p:cNvSpPr/>
          <p:nvPr/>
        </p:nvSpPr>
        <p:spPr>
          <a:xfrm>
            <a:off x="5241702" y="3773510"/>
            <a:ext cx="834981" cy="5130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ptr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BE33328-552A-419C-B4C9-4D99B52E114F}"/>
              </a:ext>
            </a:extLst>
          </p:cNvPr>
          <p:cNvSpPr/>
          <p:nvPr/>
        </p:nvSpPr>
        <p:spPr>
          <a:xfrm rot="373549">
            <a:off x="5859711" y="2928032"/>
            <a:ext cx="1574520" cy="2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A2E8BCA-9C39-49E4-92B8-F9F9E165AEBB}"/>
              </a:ext>
            </a:extLst>
          </p:cNvPr>
          <p:cNvSpPr/>
          <p:nvPr/>
        </p:nvSpPr>
        <p:spPr>
          <a:xfrm>
            <a:off x="5226678" y="2715296"/>
            <a:ext cx="834981" cy="5130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2FDB016-B23E-40AE-AD8F-0DE76E61DABA}"/>
              </a:ext>
            </a:extLst>
          </p:cNvPr>
          <p:cNvSpPr/>
          <p:nvPr/>
        </p:nvSpPr>
        <p:spPr>
          <a:xfrm>
            <a:off x="-916548" y="3552423"/>
            <a:ext cx="631065" cy="63106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C13E9B0-8FA0-41B8-BE84-5D7A2467CEC5}"/>
              </a:ext>
            </a:extLst>
          </p:cNvPr>
          <p:cNvSpPr/>
          <p:nvPr/>
        </p:nvSpPr>
        <p:spPr>
          <a:xfrm>
            <a:off x="5224533" y="2087450"/>
            <a:ext cx="834981" cy="51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267AE94-8E3A-4FDE-B5B7-74B8DD5E31FE}"/>
              </a:ext>
            </a:extLst>
          </p:cNvPr>
          <p:cNvSpPr/>
          <p:nvPr/>
        </p:nvSpPr>
        <p:spPr>
          <a:xfrm>
            <a:off x="-1086121" y="3524517"/>
            <a:ext cx="725511" cy="71263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W1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B22BC5C-B7CE-4CD4-B1AE-7A500E3319F5}"/>
              </a:ext>
            </a:extLst>
          </p:cNvPr>
          <p:cNvSpPr/>
          <p:nvPr/>
        </p:nvSpPr>
        <p:spPr>
          <a:xfrm>
            <a:off x="7428964" y="4544096"/>
            <a:ext cx="3026535" cy="106894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Copy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050FF6EA-A161-42AD-BDDA-6CDF59A58C65}"/>
              </a:ext>
            </a:extLst>
          </p:cNvPr>
          <p:cNvSpPr/>
          <p:nvPr/>
        </p:nvSpPr>
        <p:spPr>
          <a:xfrm>
            <a:off x="8461421" y="3696236"/>
            <a:ext cx="1017431" cy="824248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35CD2C61-974B-4252-ACFD-428E8E4ADAF0}"/>
              </a:ext>
            </a:extLst>
          </p:cNvPr>
          <p:cNvSpPr/>
          <p:nvPr/>
        </p:nvSpPr>
        <p:spPr>
          <a:xfrm>
            <a:off x="5245996" y="4820992"/>
            <a:ext cx="834981" cy="5130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nptr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1B5436-8E19-4B4E-B676-5D87A73C03E3}"/>
              </a:ext>
            </a:extLst>
          </p:cNvPr>
          <p:cNvSpPr/>
          <p:nvPr/>
        </p:nvSpPr>
        <p:spPr>
          <a:xfrm>
            <a:off x="-1096851" y="3578180"/>
            <a:ext cx="631065" cy="631064"/>
          </a:xfrm>
          <a:prstGeom prst="ellipse">
            <a:avLst/>
          </a:prstGeom>
          <a:solidFill>
            <a:srgbClr val="CCCC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95F0620-A9E3-421B-A564-CB2E0B61EA9D}"/>
              </a:ext>
            </a:extLst>
          </p:cNvPr>
          <p:cNvSpPr/>
          <p:nvPr/>
        </p:nvSpPr>
        <p:spPr>
          <a:xfrm>
            <a:off x="5222386" y="1454239"/>
            <a:ext cx="834981" cy="513008"/>
          </a:xfrm>
          <a:prstGeom prst="roundRect">
            <a:avLst/>
          </a:prstGeom>
          <a:solidFill>
            <a:srgbClr val="CCCC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51E469C-7147-4326-9E13-2E2BF8CB0486}"/>
              </a:ext>
            </a:extLst>
          </p:cNvPr>
          <p:cNvSpPr txBox="1"/>
          <p:nvPr/>
        </p:nvSpPr>
        <p:spPr>
          <a:xfrm>
            <a:off x="6272012" y="4687909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modify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9D5C1F2-AA78-4811-86CD-339479304FAB}"/>
              </a:ext>
            </a:extLst>
          </p:cNvPr>
          <p:cNvSpPr/>
          <p:nvPr/>
        </p:nvSpPr>
        <p:spPr>
          <a:xfrm>
            <a:off x="-1279301" y="3588912"/>
            <a:ext cx="631065" cy="631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E1086EB3-3010-46E3-83D6-857B1C4D5B98}"/>
              </a:ext>
            </a:extLst>
          </p:cNvPr>
          <p:cNvSpPr/>
          <p:nvPr/>
        </p:nvSpPr>
        <p:spPr>
          <a:xfrm>
            <a:off x="5256729" y="5398395"/>
            <a:ext cx="834981" cy="513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nptr</a:t>
            </a:r>
          </a:p>
        </p:txBody>
      </p:sp>
    </p:spTree>
    <p:extLst>
      <p:ext uri="{BB962C8B-B14F-4D97-AF65-F5344CB8AC3E}">
        <p14:creationId xmlns:p14="http://schemas.microsoft.com/office/powerpoint/2010/main" val="2618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385 0.0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9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0.02084 L 0.43385 -0.130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371 L 2.08333E-7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44883 0.02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83 0.02315 L 0.44883 -0.2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33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4537 L 2.08333E-7 -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-0.00046 L 0.45886 0.021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5 0.0213 L 0.45664 0.174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46367 0.019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4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67 0.01945 L 0.46484 -0.318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92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33981 L -1.45833E-6 -2.59259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64 0.17454 L 0.45886 0.02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6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0117 -0.153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6 0.0213 L 4.79167E-6 0.2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9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47864 0.0178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36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64 0.01783 L 0.48086 0.2585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3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2375 L 5E-6 -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1" grpId="0" animBg="1"/>
      <p:bldP spid="21" grpId="1" animBg="1"/>
      <p:bldP spid="26" grpId="0" animBg="1"/>
      <p:bldP spid="8" grpId="0" animBg="1"/>
      <p:bldP spid="9" grpId="0" animBg="1"/>
      <p:bldP spid="9" grpId="1" animBg="1"/>
      <p:bldP spid="11" grpId="0" animBg="1"/>
      <p:bldP spid="14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5" grpId="2" animBg="1"/>
      <p:bldP spid="15" grpId="3" animBg="1"/>
      <p:bldP spid="18" grpId="0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7" grpId="0" animBg="1"/>
      <p:bldP spid="27" grpId="1" animBg="1"/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6E67C-F782-4165-B154-FBB29ABF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7" y="432176"/>
            <a:ext cx="10058400" cy="778109"/>
          </a:xfrm>
        </p:spPr>
        <p:txBody>
          <a:bodyPr/>
          <a:lstStyle/>
          <a:p>
            <a:r>
              <a:rPr lang="en-CA"/>
              <a:t>Read-Copy-Update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1A5B54-B146-486C-976D-A1BF248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B4CBFF-34CC-4F4F-9956-D32BB52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32DFAC0-F3EA-4D67-88A7-FBEF3FF2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7" y="2247624"/>
            <a:ext cx="5377219" cy="7386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std::mutex rmutex;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std::mutex wmutex;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Resource* resource_ptr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Resource();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0D9020D-64BC-40D3-B2B4-7F78D1B5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84" y="3974546"/>
            <a:ext cx="5447325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safely grab pointer to current resource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Resource* local_resource_ptr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std::lock_guard&lt;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(rmutex)&gt; lock(rmutex);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local_resource_ptr = resource_ptr;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what you want with local_resource_ptr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4ED181-AD7E-45A9-AF08-FDEF1AD97163}"/>
              </a:ext>
            </a:extLst>
          </p:cNvPr>
          <p:cNvSpPr txBox="1"/>
          <p:nvPr/>
        </p:nvSpPr>
        <p:spPr>
          <a:xfrm>
            <a:off x="341194" y="3534771"/>
            <a:ext cx="91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Read: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DB290702-CFAE-47AF-9397-6CD6A41A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959" y="2252963"/>
            <a:ext cx="5769528" cy="35394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 out other writers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std::lock_guard&lt;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(wmutex)&gt; wlock(wmutex);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resource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Resource* copy_ptr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*copy_ptr = *resource_ptr;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modify copy ...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safely replace original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std::lock_guard&lt;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(rmutex)&gt; rlock(rmutex);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resource_ptr = copy_ptr;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9EC4D9-E749-416A-AAB4-C64E8C474F1A}"/>
              </a:ext>
            </a:extLst>
          </p:cNvPr>
          <p:cNvSpPr txBox="1"/>
          <p:nvPr/>
        </p:nvSpPr>
        <p:spPr>
          <a:xfrm>
            <a:off x="5979995" y="1735541"/>
            <a:ext cx="98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Write: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1C0711-4859-4659-97FA-74511D335881}"/>
              </a:ext>
            </a:extLst>
          </p:cNvPr>
          <p:cNvSpPr txBox="1"/>
          <p:nvPr/>
        </p:nvSpPr>
        <p:spPr>
          <a:xfrm>
            <a:off x="413983" y="177875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Common:</a:t>
            </a:r>
          </a:p>
        </p:txBody>
      </p:sp>
    </p:spTree>
    <p:extLst>
      <p:ext uri="{BB962C8B-B14F-4D97-AF65-F5344CB8AC3E}">
        <p14:creationId xmlns:p14="http://schemas.microsoft.com/office/powerpoint/2010/main" val="331235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97349-A075-4D63-9A94-0C9563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Read-Copy-Update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6B4FA-8BA0-4721-9715-7A5CEF8C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8" y="1901156"/>
            <a:ext cx="10778352" cy="381642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Ideal when </a:t>
            </a:r>
            <a:r>
              <a:rPr lang="en-CA" b="1">
                <a:solidFill>
                  <a:schemeClr val="accent2"/>
                </a:solidFill>
              </a:rPr>
              <a:t>writes are rare</a:t>
            </a:r>
            <a:r>
              <a:rPr lang="en-CA"/>
              <a:t>, want to ensure read access even when writing.</a:t>
            </a:r>
          </a:p>
          <a:p>
            <a:pPr>
              <a:spcAft>
                <a:spcPts val="1200"/>
              </a:spcAft>
            </a:pPr>
            <a:r>
              <a:rPr lang="en-CA"/>
              <a:t>If we can guarantee </a:t>
            </a:r>
            <a:r>
              <a:rPr lang="en-CA" b="1">
                <a:solidFill>
                  <a:schemeClr val="accent2"/>
                </a:solidFill>
              </a:rPr>
              <a:t>atomic setting of pointers</a:t>
            </a:r>
            <a:r>
              <a:rPr lang="en-CA"/>
              <a:t>, read access requires </a:t>
            </a:r>
            <a:r>
              <a:rPr lang="en-CA" b="1">
                <a:solidFill>
                  <a:schemeClr val="accent2"/>
                </a:solidFill>
              </a:rPr>
              <a:t>no lock at all</a:t>
            </a:r>
            <a:r>
              <a:rPr lang="en-CA"/>
              <a:t>.</a:t>
            </a:r>
          </a:p>
          <a:p>
            <a:pPr>
              <a:spcAft>
                <a:spcPts val="1200"/>
              </a:spcAft>
            </a:pPr>
            <a:r>
              <a:rPr lang="en-CA" b="1">
                <a:solidFill>
                  <a:schemeClr val="accent2"/>
                </a:solidFill>
              </a:rPr>
              <a:t>Read performance increased </a:t>
            </a:r>
            <a:r>
              <a:rPr lang="en-CA"/>
              <a:t>compared to shared locks, but at </a:t>
            </a:r>
            <a:r>
              <a:rPr lang="en-CA" b="1">
                <a:solidFill>
                  <a:schemeClr val="accent2"/>
                </a:solidFill>
              </a:rPr>
              <a:t>expense of space</a:t>
            </a:r>
            <a:r>
              <a:rPr lang="en-CA"/>
              <a:t>.</a:t>
            </a:r>
          </a:p>
          <a:p>
            <a:pPr>
              <a:spcAft>
                <a:spcPts val="1200"/>
              </a:spcAft>
            </a:pPr>
            <a:r>
              <a:rPr lang="en-CA" b="1"/>
              <a:t>Memory-management issues:</a:t>
            </a:r>
            <a:r>
              <a:rPr lang="en-CA"/>
              <a:t> can only free old copies of resource once all readers accessing it have completed.  Can be alleviated using </a:t>
            </a:r>
            <a:r>
              <a:rPr lang="en-CA" sz="2200">
                <a:latin typeface="Consolas" panose="020B0609020204030204" pitchFamily="49" charset="0"/>
              </a:rPr>
              <a:t>std::shared_ptr</a:t>
            </a:r>
            <a:r>
              <a:rPr lang="en-CA"/>
              <a:t>.</a:t>
            </a:r>
          </a:p>
          <a:p>
            <a:pPr>
              <a:spcAft>
                <a:spcPts val="1200"/>
              </a:spcAft>
            </a:pPr>
            <a:r>
              <a:rPr lang="en-CA"/>
              <a:t>Still typically only allows </a:t>
            </a:r>
            <a:r>
              <a:rPr lang="en-CA" b="1">
                <a:solidFill>
                  <a:schemeClr val="accent2"/>
                </a:solidFill>
              </a:rPr>
              <a:t>one writer at a time</a:t>
            </a:r>
            <a:r>
              <a:rPr lang="en-CA"/>
              <a:t>.</a:t>
            </a:r>
          </a:p>
          <a:p>
            <a:pPr>
              <a:spcAft>
                <a:spcPts val="1200"/>
              </a:spcAft>
            </a:pPr>
            <a:r>
              <a:rPr lang="en-CA" i="1"/>
              <a:t>Possible</a:t>
            </a:r>
            <a:r>
              <a:rPr lang="en-CA"/>
              <a:t> to allow multiple writers, but then need method of merging results and dealing with conflicts, typically requires user intervention (e.g. Git, Wikipedia).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7E06-5829-4146-8CE9-E4754859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7F9BAF-A622-4349-84C4-09F5402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145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24036-FB97-4FF0-B8A9-50063A9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7" y="308265"/>
            <a:ext cx="10058400" cy="778109"/>
          </a:xfrm>
        </p:spPr>
        <p:txBody>
          <a:bodyPr/>
          <a:lstStyle/>
          <a:p>
            <a:r>
              <a:rPr lang="en-CA"/>
              <a:t>Read-Copy-Update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CE6CAA-2625-4329-B3B6-616E2E28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D35B8E-0D1E-4FA3-81E5-3F68CCA2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EB694F-58C1-4DC7-A574-E0F6E8BB18B9}"/>
              </a:ext>
            </a:extLst>
          </p:cNvPr>
          <p:cNvSpPr/>
          <p:nvPr/>
        </p:nvSpPr>
        <p:spPr>
          <a:xfrm>
            <a:off x="8242999" y="6137660"/>
            <a:ext cx="5859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http://www.rdrop.com/users/paulmck/RCU/linuxusage.html</a:t>
            </a:r>
          </a:p>
        </p:txBody>
      </p:sp>
      <p:pic>
        <p:nvPicPr>
          <p:cNvPr id="3074" name="Picture 2" descr="http://www.rdrop.com/users/paulmck/RCU/linuxusage/linux-RCU.png">
            <a:extLst>
              <a:ext uri="{FF2B5EF4-FFF2-40B4-BE49-F238E27FC236}">
                <a16:creationId xmlns:a16="http://schemas.microsoft.com/office/drawing/2014/main" xmlns="" id="{4A5A6CAD-DADD-4BF8-8086-9C4B2BB4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9" y="157972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drop.com/users/paulmck/RCU/linuxusage/linux-RCUlock.png">
            <a:extLst>
              <a:ext uri="{FF2B5EF4-FFF2-40B4-BE49-F238E27FC236}">
                <a16:creationId xmlns:a16="http://schemas.microsoft.com/office/drawing/2014/main" xmlns="" id="{5DC01AFC-8743-4DA3-9B59-4BF4DBDE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38" y="163431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ADF0D7-77EE-4BE0-B84E-9F05C379A1D4}"/>
              </a:ext>
            </a:extLst>
          </p:cNvPr>
          <p:cNvSpPr txBox="1"/>
          <p:nvPr/>
        </p:nvSpPr>
        <p:spPr>
          <a:xfrm>
            <a:off x="1801504" y="1296537"/>
            <a:ext cx="3212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Usage in the Linux Kernel:</a:t>
            </a:r>
          </a:p>
        </p:txBody>
      </p:sp>
    </p:spTree>
    <p:extLst>
      <p:ext uri="{BB962C8B-B14F-4D97-AF65-F5344CB8AC3E}">
        <p14:creationId xmlns:p14="http://schemas.microsoft.com/office/powerpoint/2010/main" val="77108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F2856-09DE-48A9-9919-A8A5DC8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94914"/>
            <a:ext cx="10058400" cy="778109"/>
          </a:xfrm>
        </p:spPr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6859B-C397-4E92-8D44-6708E174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66" y="1527475"/>
            <a:ext cx="10058400" cy="523220"/>
          </a:xfrm>
        </p:spPr>
        <p:txBody>
          <a:bodyPr/>
          <a:lstStyle/>
          <a:p>
            <a:r>
              <a:rPr lang="en-CA" sz="2800"/>
              <a:t>Imagine if Wikipedia worked this way…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4AF77D-8F2A-4F7F-8BE0-DD08478B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748BCC-27FD-4131-9314-512052F8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902DAD-ED88-45DB-84F3-F9010217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5" y="2111409"/>
            <a:ext cx="8856372" cy="42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30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71732" y="1682652"/>
            <a:ext cx="1001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Work on those Project Design Documents, due </a:t>
            </a:r>
            <a:r>
              <a:rPr lang="en-CA" sz="2400" b="1">
                <a:solidFill>
                  <a:schemeClr val="accent2"/>
                </a:solidFill>
              </a:rPr>
              <a:t>Friday December 1</a:t>
            </a:r>
            <a:r>
              <a:rPr lang="en-CA" sz="2400" b="1" baseline="30000">
                <a:solidFill>
                  <a:schemeClr val="accent2"/>
                </a:solidFill>
              </a:rPr>
              <a:t>st</a:t>
            </a:r>
            <a:r>
              <a:rPr lang="en-CA" sz="2400" b="1">
                <a:solidFill>
                  <a:schemeClr val="accent2"/>
                </a:solidFill>
              </a:rPr>
              <a:t>, 11:59 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458" y="2705473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Go through the course library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6858" y="3129191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examples/q16_reader_writer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655" y="4740117"/>
            <a:ext cx="632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7 next week on Deadlock, Scheduling</a:t>
            </a:r>
          </a:p>
        </p:txBody>
      </p:sp>
      <p:pic>
        <p:nvPicPr>
          <p:cNvPr id="11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8554260" y="321335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1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AC9AB-021C-4244-AD1D-7230633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BD3E8-DB2D-489D-8CDA-448E41C6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06" y="1656264"/>
            <a:ext cx="10434463" cy="3801041"/>
          </a:xfrm>
        </p:spPr>
        <p:txBody>
          <a:bodyPr/>
          <a:lstStyle/>
          <a:p>
            <a:r>
              <a:rPr lang="en-CA"/>
              <a:t>In cases where reading is much more frequent than writing, this can lead to inefficient use of the resource.  </a:t>
            </a:r>
          </a:p>
          <a:p>
            <a:endParaRPr lang="en-CA"/>
          </a:p>
          <a:p>
            <a:r>
              <a:rPr lang="en-CA"/>
              <a:t>Q1: 	Can any harm come from having multiple threads only reading a variable </a:t>
            </a:r>
            <a:br>
              <a:rPr lang="en-CA"/>
            </a:br>
            <a:r>
              <a:rPr lang="en-CA"/>
              <a:t>	concurrently (i.e. no writers)?</a:t>
            </a:r>
          </a:p>
          <a:p>
            <a:endParaRPr lang="en-CA"/>
          </a:p>
          <a:p>
            <a:r>
              <a:rPr lang="en-CA"/>
              <a:t>Q2: 	Can any harm come from having multiple threads only writing a variable </a:t>
            </a:r>
            <a:br>
              <a:rPr lang="en-CA"/>
            </a:br>
            <a:r>
              <a:rPr lang="en-CA"/>
              <a:t>	concurrently (i.e. no readers)?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32B974-7161-4D52-95B9-E8BC72D8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1DF180-0605-47F0-B021-0BC24B42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3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7FB92-A1FE-4A41-A3A4-4FC4B7DF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26" y="315628"/>
            <a:ext cx="10058400" cy="778109"/>
          </a:xfrm>
        </p:spPr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A6A210-1D3B-45EC-A969-93C402C1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EE8A07-0168-44D0-8D1A-4227098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36479C4-4FD1-4062-A8F4-9D16A4BB038F}"/>
              </a:ext>
            </a:extLst>
          </p:cNvPr>
          <p:cNvSpPr/>
          <p:nvPr/>
        </p:nvSpPr>
        <p:spPr>
          <a:xfrm>
            <a:off x="618186" y="1359965"/>
            <a:ext cx="10650827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rgbClr val="000000"/>
                </a:solidFill>
                <a:cs typeface="Arial"/>
              </a:rPr>
              <a:t>If one process/thread is </a:t>
            </a:r>
            <a:r>
              <a:rPr lang="en-GB" altLang="en-US" sz="2400" b="1">
                <a:solidFill>
                  <a:srgbClr val="FF0000"/>
                </a:solidFill>
                <a:cs typeface="Arial"/>
              </a:rPr>
              <a:t>reading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from a resource, then we must prevent any other process/thread from </a:t>
            </a:r>
            <a:r>
              <a:rPr lang="en-GB" altLang="en-US" sz="2400" b="1">
                <a:solidFill>
                  <a:srgbClr val="FF0000"/>
                </a:solidFill>
                <a:cs typeface="Arial"/>
              </a:rPr>
              <a:t>writing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to it at the same time. </a:t>
            </a:r>
          </a:p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000000"/>
              </a:solidFill>
              <a:cs typeface="Arial"/>
            </a:endParaRPr>
          </a:p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rgbClr val="000000"/>
                </a:solidFill>
                <a:cs typeface="Arial"/>
              </a:rPr>
              <a:t>If one process/thread is </a:t>
            </a:r>
            <a:r>
              <a:rPr lang="en-GB" altLang="en-US" sz="2400" b="1">
                <a:solidFill>
                  <a:srgbClr val="FF0000"/>
                </a:solidFill>
                <a:cs typeface="Arial"/>
              </a:rPr>
              <a:t>writing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, we must prevent all other processes/threads (</a:t>
            </a:r>
            <a:r>
              <a:rPr lang="en-GB" altLang="en-US" sz="2400" i="1">
                <a:solidFill>
                  <a:srgbClr val="000000"/>
                </a:solidFill>
                <a:cs typeface="Arial"/>
              </a:rPr>
              <a:t>both </a:t>
            </a:r>
            <a:r>
              <a:rPr lang="en-GB" altLang="en-US" sz="2400" b="1" i="1">
                <a:solidFill>
                  <a:srgbClr val="3333CC"/>
                </a:solidFill>
                <a:cs typeface="Arial"/>
              </a:rPr>
              <a:t>reading</a:t>
            </a:r>
            <a:r>
              <a:rPr lang="en-GB" altLang="en-US" sz="2400" i="1">
                <a:solidFill>
                  <a:srgbClr val="000000"/>
                </a:solidFill>
                <a:cs typeface="Arial"/>
              </a:rPr>
              <a:t> and </a:t>
            </a:r>
            <a:r>
              <a:rPr lang="en-GB" altLang="en-US" sz="2400" b="1" i="1">
                <a:solidFill>
                  <a:srgbClr val="3333CC"/>
                </a:solidFill>
                <a:cs typeface="Arial"/>
              </a:rPr>
              <a:t>writing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) from accessing the resource at the same time.</a:t>
            </a:r>
          </a:p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000000"/>
              </a:solidFill>
              <a:cs typeface="Arial"/>
            </a:endParaRPr>
          </a:p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rgbClr val="000000"/>
                </a:solidFill>
                <a:cs typeface="Arial"/>
              </a:rPr>
              <a:t>However, if all the processes/threads are simply </a:t>
            </a:r>
            <a:r>
              <a:rPr lang="en-GB" altLang="en-US" sz="2400" b="1">
                <a:solidFill>
                  <a:srgbClr val="0000FF"/>
                </a:solidFill>
                <a:cs typeface="Arial"/>
              </a:rPr>
              <a:t>reading</a:t>
            </a:r>
            <a:r>
              <a:rPr lang="en-GB" altLang="en-US" sz="2400" b="1">
                <a:solidFill>
                  <a:srgbClr val="000000"/>
                </a:solidFill>
                <a:cs typeface="Arial"/>
              </a:rPr>
              <a:t> 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(i.e. they will </a:t>
            </a:r>
            <a:r>
              <a:rPr lang="en-GB" altLang="en-US" sz="2400" b="1" u="sng">
                <a:solidFill>
                  <a:srgbClr val="FF0000"/>
                </a:solidFill>
                <a:cs typeface="Arial"/>
              </a:rPr>
              <a:t>not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attempt to </a:t>
            </a:r>
            <a:r>
              <a:rPr lang="en-GB" altLang="en-US" sz="2400">
                <a:solidFill>
                  <a:srgbClr val="FF0000"/>
                </a:solidFill>
                <a:cs typeface="Arial"/>
              </a:rPr>
              <a:t>update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or </a:t>
            </a:r>
            <a:r>
              <a:rPr lang="en-GB" altLang="en-US" sz="2400">
                <a:solidFill>
                  <a:srgbClr val="FF0000"/>
                </a:solidFill>
                <a:cs typeface="Arial"/>
              </a:rPr>
              <a:t>write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to the resource during </a:t>
            </a:r>
            <a:r>
              <a:rPr lang="en-GB" altLang="en-US" sz="2400" b="1" u="sng">
                <a:solidFill>
                  <a:srgbClr val="000000"/>
                </a:solidFill>
                <a:cs typeface="Arial"/>
              </a:rPr>
              <a:t>that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access), then we can have an </a:t>
            </a:r>
            <a:r>
              <a:rPr lang="en-GB" altLang="en-US" sz="2400">
                <a:solidFill>
                  <a:srgbClr val="FF0000"/>
                </a:solidFill>
                <a:cs typeface="Arial"/>
              </a:rPr>
              <a:t>unlimited number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to be simultaneously </a:t>
            </a:r>
            <a:r>
              <a:rPr lang="en-GB" altLang="en-US" sz="2400">
                <a:solidFill>
                  <a:srgbClr val="FF0000"/>
                </a:solidFill>
                <a:cs typeface="Arial"/>
              </a:rPr>
              <a:t>active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without problems.</a:t>
            </a:r>
          </a:p>
          <a:p>
            <a:pPr marL="285750" lvl="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altLang="en-US" sz="2400">
              <a:solidFill>
                <a:srgbClr val="000000"/>
              </a:solidFill>
              <a:cs typeface="Arial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altLang="en-US" sz="2400">
                <a:solidFill>
                  <a:srgbClr val="000000"/>
                </a:solidFill>
                <a:cs typeface="Arial"/>
              </a:rPr>
              <a:t>Ordinary mutexes </a:t>
            </a:r>
            <a:r>
              <a:rPr lang="en-GB" altLang="en-US" sz="2400" b="1">
                <a:solidFill>
                  <a:srgbClr val="000000"/>
                </a:solidFill>
                <a:cs typeface="Arial"/>
              </a:rPr>
              <a:t>do not differentiate 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between reading and writing operations.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endParaRPr lang="en-GB" altLang="en-US" sz="2400">
              <a:solidFill>
                <a:srgbClr val="000000"/>
              </a:solidFill>
              <a:cs typeface="Arial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altLang="en-US" sz="2400">
                <a:solidFill>
                  <a:srgbClr val="000000"/>
                </a:solidFill>
                <a:cs typeface="Arial"/>
              </a:rPr>
              <a:t>This is a </a:t>
            </a:r>
            <a:r>
              <a:rPr lang="en-GB" altLang="en-US" sz="2400" b="1">
                <a:solidFill>
                  <a:srgbClr val="7030A0"/>
                </a:solidFill>
                <a:cs typeface="Arial"/>
              </a:rPr>
              <a:t>significant drawback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, since in the field of concurrent programming, </a:t>
            </a:r>
            <a:r>
              <a:rPr lang="en-GB" altLang="en-US" sz="2400" b="1" u="sng">
                <a:solidFill>
                  <a:srgbClr val="3333CC"/>
                </a:solidFill>
                <a:cs typeface="Arial"/>
              </a:rPr>
              <a:t>reading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from a resource is performed, in general, far more frequently than </a:t>
            </a:r>
            <a:r>
              <a:rPr lang="en-GB" altLang="en-US" sz="2400" b="1" u="sng">
                <a:solidFill>
                  <a:srgbClr val="3333CC"/>
                </a:solidFill>
                <a:cs typeface="Arial"/>
              </a:rPr>
              <a:t>writing</a:t>
            </a:r>
            <a:r>
              <a:rPr lang="en-GB" altLang="en-US" sz="2400">
                <a:solidFill>
                  <a:srgbClr val="000000"/>
                </a:solidFill>
                <a:cs typeface="Arial"/>
              </a:rPr>
              <a:t> to it.</a:t>
            </a:r>
          </a:p>
        </p:txBody>
      </p:sp>
    </p:spTree>
    <p:extLst>
      <p:ext uri="{BB962C8B-B14F-4D97-AF65-F5344CB8AC3E}">
        <p14:creationId xmlns:p14="http://schemas.microsoft.com/office/powerpoint/2010/main" val="230453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94E14-CB2D-43D7-8391-1DDDAA5C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30519"/>
            <a:ext cx="10058400" cy="778109"/>
          </a:xfrm>
        </p:spPr>
        <p:txBody>
          <a:bodyPr/>
          <a:lstStyle/>
          <a:p>
            <a:r>
              <a:rPr lang="en-CA"/>
              <a:t>Example: Airline Reservation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ACA0A-F798-456C-9E20-B2E0B089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04" y="1388231"/>
            <a:ext cx="10635374" cy="292387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 sz="2200"/>
              <a:t>Thousands of vacationers/agents checking prices simultaneously, hoping for that deal-of-a-lifetime price drop.  Imagine if everyone had to wait their turn…</a:t>
            </a:r>
          </a:p>
          <a:p>
            <a:pPr>
              <a:spcAft>
                <a:spcPts val="1200"/>
              </a:spcAft>
            </a:pPr>
            <a:r>
              <a:rPr lang="en-GB" altLang="en-US" sz="2200"/>
              <a:t>An agent needing to </a:t>
            </a:r>
            <a:r>
              <a:rPr lang="en-GB" altLang="en-US" sz="2200" b="1">
                <a:solidFill>
                  <a:schemeClr val="accent2"/>
                </a:solidFill>
              </a:rPr>
              <a:t>change/update </a:t>
            </a:r>
            <a:r>
              <a:rPr lang="en-GB" altLang="en-US" sz="2200"/>
              <a:t>the information in the database, such as making a reservation, needs to wait for </a:t>
            </a:r>
            <a:r>
              <a:rPr lang="en-GB" altLang="en-US" sz="2200" b="1">
                <a:solidFill>
                  <a:schemeClr val="accent2"/>
                </a:solidFill>
              </a:rPr>
              <a:t>exclusive</a:t>
            </a:r>
            <a:r>
              <a:rPr lang="en-GB" altLang="en-US" sz="2200"/>
              <a:t> access.</a:t>
            </a:r>
          </a:p>
          <a:p>
            <a:pPr>
              <a:spcAft>
                <a:spcPts val="1200"/>
              </a:spcAft>
            </a:pPr>
            <a:r>
              <a:rPr lang="en-GB" altLang="en-US" sz="2200"/>
              <a:t>Create a solution that would allow </a:t>
            </a:r>
            <a:r>
              <a:rPr lang="en-GB" altLang="en-US" sz="2200" b="1">
                <a:solidFill>
                  <a:schemeClr val="accent2"/>
                </a:solidFill>
              </a:rPr>
              <a:t>unlimited numbers of reader </a:t>
            </a:r>
            <a:r>
              <a:rPr lang="en-GB" altLang="en-US" sz="2200"/>
              <a:t>processes/threads to be simultaneously active, but enforce </a:t>
            </a:r>
            <a:r>
              <a:rPr lang="en-GB" altLang="en-US" sz="2200" b="1">
                <a:solidFill>
                  <a:schemeClr val="accent2"/>
                </a:solidFill>
              </a:rPr>
              <a:t>full mutual exclusion </a:t>
            </a:r>
            <a:r>
              <a:rPr lang="en-GB" altLang="en-US" sz="2200"/>
              <a:t>when a </a:t>
            </a:r>
            <a:r>
              <a:rPr lang="en-GB" altLang="en-US" sz="2200" b="1">
                <a:solidFill>
                  <a:schemeClr val="accent2"/>
                </a:solidFill>
              </a:rPr>
              <a:t>writer</a:t>
            </a:r>
            <a:r>
              <a:rPr lang="en-GB" altLang="en-US" sz="2200"/>
              <a:t> is using the resource.</a:t>
            </a:r>
          </a:p>
          <a:p>
            <a:pPr>
              <a:spcAft>
                <a:spcPts val="1200"/>
              </a:spcAft>
            </a:pPr>
            <a:endParaRPr lang="en-CA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915347-39C7-4B56-88BA-20CAF62C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1C5442-1336-459B-957A-414255C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D2A18F-0076-4293-BCBC-10FF2670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9" y="4241973"/>
            <a:ext cx="11334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9DFEF-758F-46FE-A336-BD0A8260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94" y="379004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Readers-Writers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4E46BB-6427-4BB1-B246-0D97F1C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7B6258-E13C-4F83-B4FD-5FF93C47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49DB819-E86D-4C99-B74C-260E200AEDDA}"/>
              </a:ext>
            </a:extLst>
          </p:cNvPr>
          <p:cNvGrpSpPr/>
          <p:nvPr/>
        </p:nvGrpSpPr>
        <p:grpSpPr>
          <a:xfrm>
            <a:off x="5331569" y="2009104"/>
            <a:ext cx="6475216" cy="4113994"/>
            <a:chOff x="1319213" y="2401888"/>
            <a:chExt cx="6656387" cy="4229100"/>
          </a:xfrm>
        </p:grpSpPr>
        <p:sp>
          <p:nvSpPr>
            <p:cNvPr id="68" name="Line 21">
              <a:extLst>
                <a:ext uri="{FF2B5EF4-FFF2-40B4-BE49-F238E27FC236}">
                  <a16:creationId xmlns:a16="http://schemas.microsoft.com/office/drawing/2014/main" xmlns="" id="{59B1B267-E063-4A8A-9501-E660B63F0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3563938"/>
              <a:ext cx="225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Line 20">
              <a:extLst>
                <a:ext uri="{FF2B5EF4-FFF2-40B4-BE49-F238E27FC236}">
                  <a16:creationId xmlns:a16="http://schemas.microsoft.com/office/drawing/2014/main" xmlns="" id="{C9AAD3BD-49B8-4E9D-9AE7-871E3AF0A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6200" y="5389563"/>
              <a:ext cx="225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D7510A8A-DE6B-48AB-9451-667A158D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043238"/>
              <a:ext cx="871537" cy="3024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81DD3143-DDD9-4685-99C1-051E2655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3005138"/>
              <a:ext cx="871537" cy="302577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" name="Text Box 6">
              <a:extLst>
                <a:ext uri="{FF2B5EF4-FFF2-40B4-BE49-F238E27FC236}">
                  <a16:creationId xmlns:a16="http://schemas.microsoft.com/office/drawing/2014/main" xmlns="" id="{6ABDCAD7-DEEF-4A9E-9E30-B0AB228B2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430713" y="4354513"/>
              <a:ext cx="2933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Readers/Writers Mutex</a:t>
              </a:r>
            </a:p>
          </p:txBody>
        </p:sp>
        <p:sp>
          <p:nvSpPr>
            <p:cNvPr id="73" name="Line 7">
              <a:extLst>
                <a:ext uri="{FF2B5EF4-FFF2-40B4-BE49-F238E27FC236}">
                  <a16:creationId xmlns:a16="http://schemas.microsoft.com/office/drawing/2014/main" xmlns="" id="{6F73D3B1-C5C2-4C48-848F-4F5AFA09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375" y="3357563"/>
              <a:ext cx="793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Text Box 8">
              <a:extLst>
                <a:ext uri="{FF2B5EF4-FFF2-40B4-BE49-F238E27FC236}">
                  <a16:creationId xmlns:a16="http://schemas.microsoft.com/office/drawing/2014/main" xmlns="" id="{8A0C9273-B7EB-40DD-B189-DAEF94EA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925" y="3189288"/>
              <a:ext cx="1800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altLang="en-US">
                  <a:solidFill>
                    <a:srgbClr val="3333CC"/>
                  </a:solidFill>
                </a:rPr>
                <a:t>w</a:t>
              </a:r>
              <a:r>
                <a:rPr kumimoji="0" lang="en-CA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aitToRead()</a:t>
              </a:r>
            </a:p>
          </p:txBody>
        </p:sp>
        <p:sp>
          <p:nvSpPr>
            <p:cNvPr id="75" name="Line 9">
              <a:extLst>
                <a:ext uri="{FF2B5EF4-FFF2-40B4-BE49-F238E27FC236}">
                  <a16:creationId xmlns:a16="http://schemas.microsoft.com/office/drawing/2014/main" xmlns="" id="{94137462-19BF-412D-B85F-CF42A6ACF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025" y="3795713"/>
              <a:ext cx="793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xmlns="" id="{1258B1C1-C056-4B34-AA80-9230D67A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575" y="3627438"/>
              <a:ext cx="1800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altLang="en-US">
                  <a:solidFill>
                    <a:srgbClr val="3333CC"/>
                  </a:solidFill>
                </a:rPr>
                <a:t>d</a:t>
              </a:r>
              <a:r>
                <a:rPr kumimoji="0" lang="en-CA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oneReading()</a:t>
              </a:r>
            </a:p>
          </p:txBody>
        </p:sp>
        <p:sp>
          <p:nvSpPr>
            <p:cNvPr id="77" name="Line 11">
              <a:extLst>
                <a:ext uri="{FF2B5EF4-FFF2-40B4-BE49-F238E27FC236}">
                  <a16:creationId xmlns:a16="http://schemas.microsoft.com/office/drawing/2014/main" xmlns="" id="{65EC8416-6BA4-4E74-A5F3-36CEC44F4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375" y="5167313"/>
              <a:ext cx="793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Text Box 12">
              <a:extLst>
                <a:ext uri="{FF2B5EF4-FFF2-40B4-BE49-F238E27FC236}">
                  <a16:creationId xmlns:a16="http://schemas.microsoft.com/office/drawing/2014/main" xmlns="" id="{4224CC9B-F6C7-43A8-8BC8-6F97C5372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925" y="4999038"/>
              <a:ext cx="1800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altLang="en-US">
                  <a:solidFill>
                    <a:srgbClr val="FF0000"/>
                  </a:solidFill>
                </a:rPr>
                <a:t>w</a:t>
              </a:r>
              <a:r>
                <a:rPr kumimoji="0" lang="en-CA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aitToWrite()</a:t>
              </a:r>
            </a:p>
          </p:txBody>
        </p:sp>
        <p:sp>
          <p:nvSpPr>
            <p:cNvPr id="79" name="Line 13">
              <a:extLst>
                <a:ext uri="{FF2B5EF4-FFF2-40B4-BE49-F238E27FC236}">
                  <a16:creationId xmlns:a16="http://schemas.microsoft.com/office/drawing/2014/main" xmlns="" id="{51B4E447-626C-4240-A144-BF742011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025" y="5605463"/>
              <a:ext cx="793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xmlns="" id="{98CBD332-E766-4B1C-8857-6DA07AB16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575" y="5437188"/>
              <a:ext cx="1800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altLang="en-US">
                  <a:solidFill>
                    <a:srgbClr val="FF0000"/>
                  </a:solidFill>
                </a:rPr>
                <a:t>d</a:t>
              </a:r>
              <a:r>
                <a:rPr kumimoji="0" lang="en-CA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oneWriting()</a:t>
              </a:r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xmlns="" id="{556B87B5-BA41-422C-9F3F-70B690627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3209925"/>
              <a:ext cx="288925" cy="709613"/>
            </a:xfrm>
            <a:prstGeom prst="leftBrace">
              <a:avLst>
                <a:gd name="adj1" fmla="val 204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AutoShape 18">
              <a:extLst>
                <a:ext uri="{FF2B5EF4-FFF2-40B4-BE49-F238E27FC236}">
                  <a16:creationId xmlns:a16="http://schemas.microsoft.com/office/drawing/2014/main" xmlns="" id="{20509E29-6A61-403A-95A9-6FF9FFBDE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25" y="5030788"/>
              <a:ext cx="288925" cy="709612"/>
            </a:xfrm>
            <a:prstGeom prst="leftBrace">
              <a:avLst>
                <a:gd name="adj1" fmla="val 204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FF998946-537C-49EB-84DC-D1508F59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350" y="4022725"/>
              <a:ext cx="984250" cy="984250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Resource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EE9B19C1-1366-4E91-9E0D-0F02621A3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2911475"/>
              <a:ext cx="1300163" cy="130810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Reader</a:t>
              </a: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 Process </a:t>
              </a:r>
              <a:b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or Thread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389645F9-15D6-4948-A7F7-6C751B1C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13" y="4730750"/>
              <a:ext cx="1300162" cy="130810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Writer</a:t>
              </a: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 Process </a:t>
              </a:r>
              <a:b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or Thread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xmlns="" id="{0B638010-C160-4970-BB39-3D63800A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2401888"/>
              <a:ext cx="3368675" cy="361950"/>
            </a:xfrm>
            <a:prstGeom prst="borderCallout2">
              <a:avLst>
                <a:gd name="adj1" fmla="val 31579"/>
                <a:gd name="adj2" fmla="val -2264"/>
                <a:gd name="adj3" fmla="val 31579"/>
                <a:gd name="adj4" fmla="val -3958"/>
                <a:gd name="adj5" fmla="val 220176"/>
                <a:gd name="adj6" fmla="val -9991"/>
              </a:avLst>
            </a:prstGeom>
            <a:solidFill>
              <a:srgbClr val="DBB7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Set of Mutex Interface Functions for a </a:t>
              </a: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Reader</a:t>
              </a:r>
            </a:p>
          </p:txBody>
        </p:sp>
        <p:sp>
          <p:nvSpPr>
            <p:cNvPr id="87" name="AutoShape 26">
              <a:extLst>
                <a:ext uri="{FF2B5EF4-FFF2-40B4-BE49-F238E27FC236}">
                  <a16:creationId xmlns:a16="http://schemas.microsoft.com/office/drawing/2014/main" xmlns="" id="{AF0E7F40-029A-420E-A299-4A757F0C6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6275388"/>
              <a:ext cx="3362325" cy="355600"/>
            </a:xfrm>
            <a:prstGeom prst="borderCallout2">
              <a:avLst>
                <a:gd name="adj1" fmla="val 32144"/>
                <a:gd name="adj2" fmla="val -2269"/>
                <a:gd name="adj3" fmla="val 32144"/>
                <a:gd name="adj4" fmla="val -4532"/>
                <a:gd name="adj5" fmla="val -140181"/>
                <a:gd name="adj6" fmla="val -12606"/>
              </a:avLst>
            </a:prstGeom>
            <a:solidFill>
              <a:srgbClr val="DBB7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Set of Mutex Interface Functions for a </a:t>
              </a:r>
              <a:r>
                <a:rPr kumimoji="0" lang="en-CA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panose="020B0604020202020204" pitchFamily="34" charset="0"/>
                </a:rPr>
                <a:t>Writer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3F3671D-F151-4676-99AB-7B9BA7777613}"/>
              </a:ext>
            </a:extLst>
          </p:cNvPr>
          <p:cNvSpPr/>
          <p:nvPr/>
        </p:nvSpPr>
        <p:spPr>
          <a:xfrm>
            <a:off x="562378" y="1364528"/>
            <a:ext cx="68300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200">
                <a:cs typeface="Arial" panose="020B0604020202020204" pitchFamily="34" charset="0"/>
              </a:rPr>
              <a:t>A new kind of </a:t>
            </a:r>
            <a:r>
              <a:rPr lang="en-GB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mutex</a:t>
            </a:r>
            <a:r>
              <a:rPr lang="en-GB" altLang="en-US" sz="2200">
                <a:cs typeface="Arial" panose="020B0604020202020204" pitchFamily="34" charset="0"/>
              </a:rPr>
              <a:t> is required with separate </a:t>
            </a:r>
            <a:r>
              <a:rPr lang="en-GB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Wait/Signal </a:t>
            </a:r>
            <a:r>
              <a:rPr lang="en-GB" altLang="en-US" sz="2200">
                <a:cs typeface="Arial" panose="020B0604020202020204" pitchFamily="34" charset="0"/>
              </a:rPr>
              <a:t>interfaces for </a:t>
            </a:r>
            <a:r>
              <a:rPr lang="en-GB" altLang="en-US" sz="2200" b="1">
                <a:solidFill>
                  <a:srgbClr val="7030A0"/>
                </a:solidFill>
                <a:cs typeface="Arial" panose="020B0604020202020204" pitchFamily="34" charset="0"/>
              </a:rPr>
              <a:t>Reader</a:t>
            </a:r>
            <a:r>
              <a:rPr lang="en-GB" altLang="en-US" sz="2200">
                <a:cs typeface="Arial" panose="020B0604020202020204" pitchFamily="34" charset="0"/>
              </a:rPr>
              <a:t> and </a:t>
            </a:r>
            <a:r>
              <a:rPr lang="en-GB" altLang="en-US" sz="2200" b="1">
                <a:solidFill>
                  <a:srgbClr val="7030A0"/>
                </a:solidFill>
                <a:cs typeface="Arial" panose="020B0604020202020204" pitchFamily="34" charset="0"/>
              </a:rPr>
              <a:t>Writer</a:t>
            </a:r>
            <a:r>
              <a:rPr lang="en-GB" altLang="en-US" sz="2200">
                <a:cs typeface="Arial" panose="020B0604020202020204" pitchFamily="34" charset="0"/>
              </a:rPr>
              <a:t> processes.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30EE49AB-CAA9-43F5-BD96-E460396AC57F}"/>
              </a:ext>
            </a:extLst>
          </p:cNvPr>
          <p:cNvSpPr/>
          <p:nvPr/>
        </p:nvSpPr>
        <p:spPr>
          <a:xfrm>
            <a:off x="405685" y="2985119"/>
            <a:ext cx="4655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200">
                <a:cs typeface="Arial" panose="020B0604020202020204" pitchFamily="34" charset="0"/>
              </a:rPr>
              <a:t>When multiple process/thread share access, we say the mutex is locked in </a:t>
            </a:r>
            <a:r>
              <a:rPr lang="en-GB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read</a:t>
            </a:r>
            <a:r>
              <a:rPr lang="en-GB" altLang="en-US" sz="2200">
                <a:cs typeface="Arial" panose="020B0604020202020204" pitchFamily="34" charset="0"/>
              </a:rPr>
              <a:t> or </a:t>
            </a:r>
            <a:r>
              <a:rPr lang="en-GB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shared</a:t>
            </a:r>
            <a:r>
              <a:rPr lang="en-GB" altLang="en-US" sz="2200">
                <a:cs typeface="Arial" panose="020B0604020202020204" pitchFamily="34" charset="0"/>
              </a:rPr>
              <a:t>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20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200">
                <a:cs typeface="Arial" panose="020B0604020202020204" pitchFamily="34" charset="0"/>
              </a:rPr>
              <a:t>When a single process requires exclusive access, we say the mutex is locked in </a:t>
            </a:r>
            <a:r>
              <a:rPr lang="en-GB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write</a:t>
            </a:r>
            <a:r>
              <a:rPr lang="en-GB" altLang="en-US" sz="2200">
                <a:cs typeface="Arial" panose="020B0604020202020204" pitchFamily="34" charset="0"/>
              </a:rPr>
              <a:t> or </a:t>
            </a:r>
            <a:r>
              <a:rPr lang="en-GB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exclusive</a:t>
            </a:r>
            <a:r>
              <a:rPr lang="en-GB" altLang="en-US" sz="2200">
                <a:cs typeface="Arial" panose="020B0604020202020204" pitchFamily="34" charset="0"/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423737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F1D3F-0E79-40C3-949A-25CB2B48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00" y="340367"/>
            <a:ext cx="10058400" cy="778109"/>
          </a:xfrm>
        </p:spPr>
        <p:txBody>
          <a:bodyPr/>
          <a:lstStyle/>
          <a:p>
            <a:r>
              <a:rPr lang="en-CA"/>
              <a:t>Shared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95C65-B80E-4548-B83A-2BDC0996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77" y="419892"/>
            <a:ext cx="7557323" cy="1323439"/>
          </a:xfrm>
        </p:spPr>
        <p:txBody>
          <a:bodyPr/>
          <a:lstStyle/>
          <a:p>
            <a:r>
              <a:rPr lang="en-CA"/>
              <a:t>In C++14, the standard introduced </a:t>
            </a:r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shared_timed_mutex</a:t>
            </a:r>
            <a:endParaRPr lang="en-CA"/>
          </a:p>
          <a:p>
            <a:r>
              <a:rPr lang="en-CA"/>
              <a:t>In C++17, the standard introduced </a:t>
            </a:r>
            <a:r>
              <a:rPr lang="en-CA" sz="2200">
                <a:solidFill>
                  <a:schemeClr val="accent5"/>
                </a:solidFill>
                <a:latin typeface="Consolas" panose="020B0609020204030204" pitchFamily="49" charset="0"/>
              </a:rPr>
              <a:t>shared_mutex</a:t>
            </a:r>
          </a:p>
          <a:p>
            <a:endParaRPr lang="en-CA" sz="220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28705-B7EF-42A7-840C-42108941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C0FE03-AC71-426A-ADCF-2BCF77A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E8E18E-391F-4984-98D9-08AE3957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06" y="1527889"/>
            <a:ext cx="77057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5C486F-14DF-41A8-8EA1-B2B4DCE8E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56" y="3735679"/>
            <a:ext cx="6962775" cy="240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8E822A-82FA-4077-9104-6BE53D342826}"/>
              </a:ext>
            </a:extLst>
          </p:cNvPr>
          <p:cNvSpPr/>
          <p:nvPr/>
        </p:nvSpPr>
        <p:spPr>
          <a:xfrm>
            <a:off x="8388010" y="6090564"/>
            <a:ext cx="3803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/>
              <a:t>http://en.cppreference.com/w/cpp/thread/shared_mutex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AAE4613-7892-431F-AEFB-7021EAFB5BC6}"/>
              </a:ext>
            </a:extLst>
          </p:cNvPr>
          <p:cNvSpPr/>
          <p:nvPr/>
        </p:nvSpPr>
        <p:spPr>
          <a:xfrm>
            <a:off x="1187355" y="4899546"/>
            <a:ext cx="8830102" cy="1282890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0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99613-818B-4D88-BA2B-1CDCC06F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379004"/>
            <a:ext cx="10058400" cy="778109"/>
          </a:xfrm>
        </p:spPr>
        <p:txBody>
          <a:bodyPr/>
          <a:lstStyle/>
          <a:p>
            <a:r>
              <a:rPr lang="en-CA"/>
              <a:t>Shared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D994F-14D2-4303-AB4E-263D256D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99" y="1836569"/>
            <a:ext cx="2843656" cy="461665"/>
          </a:xfrm>
        </p:spPr>
        <p:txBody>
          <a:bodyPr/>
          <a:lstStyle/>
          <a:p>
            <a:r>
              <a:rPr lang="en-CA" sz="2200">
                <a:latin typeface="Consolas" panose="020B0609020204030204" pitchFamily="49" charset="0"/>
              </a:rPr>
              <a:t>std::shared_mutex</a:t>
            </a:r>
            <a:r>
              <a:rPr lang="en-CA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21F58A-0F2B-4E2B-BCD6-629369D6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B862D-FE37-43BA-A2C3-CB329B1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F1A606-02D4-4370-9B81-49D46971DE9C}"/>
              </a:ext>
            </a:extLst>
          </p:cNvPr>
          <p:cNvSpPr/>
          <p:nvPr/>
        </p:nvSpPr>
        <p:spPr>
          <a:xfrm>
            <a:off x="2283433" y="2304177"/>
            <a:ext cx="76488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allows shared access via </a:t>
            </a:r>
            <a:r>
              <a:rPr lang="en-CA" sz="2000">
                <a:latin typeface="Consolas" panose="020B0609020204030204" pitchFamily="49" charset="0"/>
              </a:rPr>
              <a:t>lock_shared()</a:t>
            </a:r>
            <a:r>
              <a:rPr lang="en-CA" sz="2200"/>
              <a:t>/</a:t>
            </a:r>
            <a:r>
              <a:rPr lang="en-CA" sz="2000">
                <a:latin typeface="Consolas" panose="020B0609020204030204" pitchFamily="49" charset="0"/>
              </a:rPr>
              <a:t>unlock_shared()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allows exclusive access via </a:t>
            </a:r>
            <a:r>
              <a:rPr lang="en-CA" sz="2000">
                <a:latin typeface="Consolas" panose="020B0609020204030204" pitchFamily="49" charset="0"/>
              </a:rPr>
              <a:t>lock()</a:t>
            </a:r>
            <a:r>
              <a:rPr lang="en-CA" sz="2200"/>
              <a:t>/</a:t>
            </a:r>
            <a:r>
              <a:rPr lang="en-CA" sz="2000">
                <a:latin typeface="Consolas" panose="020B0609020204030204" pitchFamily="49" charset="0"/>
              </a:rPr>
              <a:t>unlock()</a:t>
            </a:r>
          </a:p>
          <a:p>
            <a:endParaRPr lang="en-CA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A161687-61E0-40D4-9AFF-763D64266BA2}"/>
              </a:ext>
            </a:extLst>
          </p:cNvPr>
          <p:cNvSpPr txBox="1">
            <a:spLocks/>
          </p:cNvSpPr>
          <p:nvPr/>
        </p:nvSpPr>
        <p:spPr>
          <a:xfrm>
            <a:off x="1352709" y="3225340"/>
            <a:ext cx="3760203" cy="46166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>
                <a:latin typeface="Consolas" panose="020B0609020204030204" pitchFamily="49" charset="0"/>
              </a:rPr>
              <a:t>std::shared_timed_mutex</a:t>
            </a:r>
            <a:r>
              <a:rPr lang="en-CA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9BD55E-486E-4C59-9918-A3D0A5975C40}"/>
              </a:ext>
            </a:extLst>
          </p:cNvPr>
          <p:cNvSpPr/>
          <p:nvPr/>
        </p:nvSpPr>
        <p:spPr>
          <a:xfrm>
            <a:off x="2319923" y="3667191"/>
            <a:ext cx="7402091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allows shared access via </a:t>
            </a:r>
            <a:r>
              <a:rPr lang="en-CA" sz="2000">
                <a:latin typeface="Consolas" panose="020B0609020204030204" pitchFamily="49" charset="0"/>
              </a:rPr>
              <a:t>lock_shared()</a:t>
            </a:r>
            <a:r>
              <a:rPr lang="en-CA" sz="2200"/>
              <a:t>/</a:t>
            </a:r>
            <a:r>
              <a:rPr lang="en-CA" sz="2000">
                <a:latin typeface="Consolas" panose="020B0609020204030204" pitchFamily="49" charset="0"/>
              </a:rPr>
              <a:t>unlock_shared()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allows exclusive access via </a:t>
            </a:r>
            <a:r>
              <a:rPr lang="en-CA" sz="2000">
                <a:latin typeface="Consolas" panose="020B0609020204030204" pitchFamily="49" charset="0"/>
              </a:rPr>
              <a:t>lock()</a:t>
            </a:r>
            <a:r>
              <a:rPr lang="en-CA" sz="2200"/>
              <a:t>/</a:t>
            </a:r>
            <a:r>
              <a:rPr lang="en-CA" sz="2000">
                <a:latin typeface="Consolas" panose="020B0609020204030204" pitchFamily="49" charset="0"/>
              </a:rPr>
              <a:t>unlock()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also has timed versions</a:t>
            </a:r>
            <a:endParaRPr lang="en-CA" sz="200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A11904D-2749-4834-9D12-73D75A321021}"/>
              </a:ext>
            </a:extLst>
          </p:cNvPr>
          <p:cNvSpPr txBox="1">
            <a:spLocks/>
          </p:cNvSpPr>
          <p:nvPr/>
        </p:nvSpPr>
        <p:spPr>
          <a:xfrm>
            <a:off x="1339831" y="5041262"/>
            <a:ext cx="5679155" cy="46166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>
                <a:latin typeface="Consolas" panose="020B0609020204030204" pitchFamily="49" charset="0"/>
              </a:rPr>
              <a:t>std::shared_lock&lt;SharedMutexType&gt;</a:t>
            </a:r>
            <a:r>
              <a:rPr lang="en-CA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0692379-0586-4382-8C2D-A4574746BCBD}"/>
              </a:ext>
            </a:extLst>
          </p:cNvPr>
          <p:cNvSpPr/>
          <p:nvPr/>
        </p:nvSpPr>
        <p:spPr>
          <a:xfrm>
            <a:off x="2294166" y="5508870"/>
            <a:ext cx="88885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similar to </a:t>
            </a:r>
            <a:r>
              <a:rPr lang="en-CA" sz="2200">
                <a:latin typeface="Consolas" panose="020B0609020204030204" pitchFamily="49" charset="0"/>
              </a:rPr>
              <a:t>unique_lock</a:t>
            </a:r>
            <a:r>
              <a:rPr lang="en-CA" sz="2200"/>
              <a:t>, but locks the underlying mutex in shared mode</a:t>
            </a:r>
            <a:endParaRPr lang="en-CA" sz="2000">
              <a:latin typeface="Consolas" panose="020B0609020204030204" pitchFamily="49" charset="0"/>
            </a:endParaRPr>
          </a:p>
          <a:p>
            <a:endParaRPr lang="en-CA" sz="2000"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8B32F7A4-4948-4491-899D-D6D9C8F2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93" y="1210890"/>
            <a:ext cx="401820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&lt;shared_mutex&gt;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75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2499</TotalTime>
  <Words>2224</Words>
  <Application>Microsoft Office PowerPoint</Application>
  <PresentationFormat>Widescreen</PresentationFormat>
  <Paragraphs>399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Myriad Pro</vt:lpstr>
      <vt:lpstr>Open Sans</vt:lpstr>
      <vt:lpstr>Tahoma</vt:lpstr>
      <vt:lpstr>Times New Roman</vt:lpstr>
      <vt:lpstr>Wingdings</vt:lpstr>
      <vt:lpstr>Retrospect</vt:lpstr>
      <vt:lpstr>Lecture 20 – Readers and Writers</vt:lpstr>
      <vt:lpstr>Mutual Exclusion</vt:lpstr>
      <vt:lpstr>Mutual Exclusion</vt:lpstr>
      <vt:lpstr>Mutual Exclusion</vt:lpstr>
      <vt:lpstr>Mutual Exclusion</vt:lpstr>
      <vt:lpstr>Example: Airline Reservation System</vt:lpstr>
      <vt:lpstr>Readers-Writers Problem</vt:lpstr>
      <vt:lpstr>Shared Locks</vt:lpstr>
      <vt:lpstr>Shared Locks</vt:lpstr>
      <vt:lpstr>Shared Locks</vt:lpstr>
      <vt:lpstr>PowerPoint Presentation</vt:lpstr>
      <vt:lpstr>Exercise: Shared Locks</vt:lpstr>
      <vt:lpstr>Implementation</vt:lpstr>
      <vt:lpstr>Implementation</vt:lpstr>
      <vt:lpstr>Shared Locks: Priority</vt:lpstr>
      <vt:lpstr>Exercise: Write-Preferring Shared Lock</vt:lpstr>
      <vt:lpstr>Exercise: Write-Preferring Shared Lock</vt:lpstr>
      <vt:lpstr>Implementation</vt:lpstr>
      <vt:lpstr>Fair Priority</vt:lpstr>
      <vt:lpstr>Fair Priority: Batches</vt:lpstr>
      <vt:lpstr>Fair Priority: Batches</vt:lpstr>
      <vt:lpstr>Readers-Writers Mutex</vt:lpstr>
      <vt:lpstr>Shared Locks Summary</vt:lpstr>
      <vt:lpstr>Shared Locks are great, but…</vt:lpstr>
      <vt:lpstr>Ready-Copy-Update</vt:lpstr>
      <vt:lpstr>Read-Copy-Update</vt:lpstr>
      <vt:lpstr>Read-Copy-Update</vt:lpstr>
      <vt:lpstr>Read-Copy-Update</vt:lpstr>
      <vt:lpstr>Read-Copy-Update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– Readers and Writers</dc:title>
  <dc:creator>Antonio Sánchez</dc:creator>
  <cp:lastModifiedBy>Antonio Sánchez</cp:lastModifiedBy>
  <cp:revision>73</cp:revision>
  <dcterms:created xsi:type="dcterms:W3CDTF">2017-11-15T21:17:07Z</dcterms:created>
  <dcterms:modified xsi:type="dcterms:W3CDTF">2018-01-09T19:13:26Z</dcterms:modified>
</cp:coreProperties>
</file>