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45"/>
  </p:notesMasterIdLst>
  <p:sldIdLst>
    <p:sldId id="256" r:id="rId2"/>
    <p:sldId id="274" r:id="rId3"/>
    <p:sldId id="275" r:id="rId4"/>
    <p:sldId id="277" r:id="rId5"/>
    <p:sldId id="276" r:id="rId6"/>
    <p:sldId id="278" r:id="rId7"/>
    <p:sldId id="279" r:id="rId8"/>
    <p:sldId id="280" r:id="rId9"/>
    <p:sldId id="281" r:id="rId10"/>
    <p:sldId id="257" r:id="rId11"/>
    <p:sldId id="282" r:id="rId12"/>
    <p:sldId id="283" r:id="rId13"/>
    <p:sldId id="284" r:id="rId14"/>
    <p:sldId id="261" r:id="rId15"/>
    <p:sldId id="262" r:id="rId16"/>
    <p:sldId id="263" r:id="rId17"/>
    <p:sldId id="258" r:id="rId18"/>
    <p:sldId id="259" r:id="rId19"/>
    <p:sldId id="260" r:id="rId20"/>
    <p:sldId id="264" r:id="rId21"/>
    <p:sldId id="286" r:id="rId22"/>
    <p:sldId id="290" r:id="rId23"/>
    <p:sldId id="266" r:id="rId24"/>
    <p:sldId id="267" r:id="rId25"/>
    <p:sldId id="268" r:id="rId26"/>
    <p:sldId id="269" r:id="rId27"/>
    <p:sldId id="299" r:id="rId28"/>
    <p:sldId id="270" r:id="rId29"/>
    <p:sldId id="291" r:id="rId30"/>
    <p:sldId id="292" r:id="rId31"/>
    <p:sldId id="271" r:id="rId32"/>
    <p:sldId id="272" r:id="rId33"/>
    <p:sldId id="287" r:id="rId34"/>
    <p:sldId id="288" r:id="rId35"/>
    <p:sldId id="293" r:id="rId36"/>
    <p:sldId id="300" r:id="rId37"/>
    <p:sldId id="294" r:id="rId38"/>
    <p:sldId id="295" r:id="rId39"/>
    <p:sldId id="296" r:id="rId40"/>
    <p:sldId id="273" r:id="rId41"/>
    <p:sldId id="297" r:id="rId42"/>
    <p:sldId id="289"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ditional Topics" id="{5D8130B2-2E4C-416C-AAB1-4B728089E40F}">
          <p14:sldIdLst>
            <p14:sldId id="256"/>
            <p14:sldId id="274"/>
            <p14:sldId id="275"/>
            <p14:sldId id="277"/>
            <p14:sldId id="276"/>
            <p14:sldId id="278"/>
            <p14:sldId id="279"/>
            <p14:sldId id="280"/>
            <p14:sldId id="281"/>
            <p14:sldId id="257"/>
            <p14:sldId id="282"/>
            <p14:sldId id="283"/>
            <p14:sldId id="284"/>
            <p14:sldId id="261"/>
            <p14:sldId id="262"/>
            <p14:sldId id="263"/>
            <p14:sldId id="258"/>
            <p14:sldId id="259"/>
            <p14:sldId id="260"/>
            <p14:sldId id="264"/>
            <p14:sldId id="286"/>
            <p14:sldId id="290"/>
            <p14:sldId id="266"/>
            <p14:sldId id="267"/>
            <p14:sldId id="268"/>
            <p14:sldId id="269"/>
            <p14:sldId id="299"/>
            <p14:sldId id="270"/>
            <p14:sldId id="291"/>
            <p14:sldId id="292"/>
            <p14:sldId id="271"/>
            <p14:sldId id="272"/>
            <p14:sldId id="287"/>
            <p14:sldId id="288"/>
            <p14:sldId id="293"/>
            <p14:sldId id="300"/>
            <p14:sldId id="294"/>
            <p14:sldId id="295"/>
            <p14:sldId id="296"/>
            <p14:sldId id="273"/>
            <p14:sldId id="297"/>
            <p14:sldId id="28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5D04"/>
    <a:srgbClr val="8D2B2B"/>
    <a:srgbClr val="FF99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BB083-0271-4C34-A092-3EA9DBA1EFBD}" type="datetimeFigureOut">
              <a:rPr lang="en-CA" smtClean="0"/>
              <a:t>2018-01-09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4C357-DAEE-461C-8179-FEA14C898096}" type="slidenum">
              <a:rPr lang="en-CA" smtClean="0"/>
              <a:t>‹#›</a:t>
            </a:fld>
            <a:endParaRPr lang="en-CA"/>
          </a:p>
        </p:txBody>
      </p:sp>
    </p:spTree>
    <p:extLst>
      <p:ext uri="{BB962C8B-B14F-4D97-AF65-F5344CB8AC3E}">
        <p14:creationId xmlns:p14="http://schemas.microsoft.com/office/powerpoint/2010/main" val="424820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82761" y="672891"/>
            <a:ext cx="10058400" cy="673338"/>
          </a:xfrm>
        </p:spPr>
        <p:txBody>
          <a:bodyPr anchor="b">
            <a:noAutofit/>
          </a:bodyPr>
          <a:lstStyle>
            <a:lvl1pPr algn="l">
              <a:lnSpc>
                <a:spcPct val="85000"/>
              </a:lnSpc>
              <a:defRPr sz="4800" b="1" spc="-50" baseline="0">
                <a:solidFill>
                  <a:schemeClr val="tx1">
                    <a:lumMod val="85000"/>
                    <a:lumOff val="15000"/>
                  </a:schemeClr>
                </a:solidFill>
                <a:latin typeface="+mn-lt"/>
              </a:defRPr>
            </a:lvl1pPr>
          </a:lstStyle>
          <a:p>
            <a:r>
              <a:rPr lang="en-US"/>
              <a:t>Click to edit Master title style</a:t>
            </a:r>
            <a:endParaRPr lang="en-US" dirty="0"/>
          </a:p>
        </p:txBody>
      </p:sp>
      <p:sp>
        <p:nvSpPr>
          <p:cNvPr id="5" name="Footer Placeholder 4"/>
          <p:cNvSpPr>
            <a:spLocks noGrp="1"/>
          </p:cNvSpPr>
          <p:nvPr>
            <p:ph type="ftr" sz="quarter" idx="11"/>
          </p:nvPr>
        </p:nvSpPr>
        <p:spPr>
          <a:xfrm>
            <a:off x="839244" y="6459785"/>
            <a:ext cx="7669745" cy="365125"/>
          </a:xfrm>
        </p:spPr>
        <p:txBody>
          <a:bodyPr/>
          <a:lstStyle>
            <a:lvl1pPr>
              <a:defRPr/>
            </a:lvl1pPr>
          </a:lstStyle>
          <a:p>
            <a:pPr algn="l"/>
            <a:r>
              <a:rPr lang="en-CA"/>
              <a:t>Additional Topics</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
        <p:nvSpPr>
          <p:cNvPr id="4" name="Text Placeholder 3"/>
          <p:cNvSpPr>
            <a:spLocks noGrp="1"/>
          </p:cNvSpPr>
          <p:nvPr>
            <p:ph type="body" sz="quarter" idx="13"/>
          </p:nvPr>
        </p:nvSpPr>
        <p:spPr>
          <a:xfrm>
            <a:off x="1277937" y="2579688"/>
            <a:ext cx="9344134" cy="907941"/>
          </a:xfrm>
        </p:spPr>
        <p:txBody>
          <a:bodyPr>
            <a:spAutoFit/>
          </a:bodyPr>
          <a:lstStyle>
            <a:lvl1pPr marL="360000" indent="-360000">
              <a:lnSpc>
                <a:spcPct val="100000"/>
              </a:lnSpc>
              <a:spcBef>
                <a:spcPts val="0"/>
              </a:spcBef>
              <a:spcAft>
                <a:spcPts val="600"/>
              </a:spcAft>
              <a:buClrTx/>
              <a:buFont typeface="Arial" panose="020B0604020202020204" pitchFamily="34" charset="0"/>
              <a:buChar char="•"/>
              <a:defRPr sz="2400">
                <a:solidFill>
                  <a:schemeClr val="tx1"/>
                </a:solidFill>
              </a:defRPr>
            </a:lvl1pPr>
            <a:lvl2pPr marL="658368" indent="-360000">
              <a:lnSpc>
                <a:spcPct val="100000"/>
              </a:lnSpc>
              <a:spcBef>
                <a:spcPts val="0"/>
              </a:spcBef>
              <a:spcAft>
                <a:spcPts val="600"/>
              </a:spcAft>
              <a:buClrTx/>
              <a:buFont typeface="Arial" panose="020B0604020202020204" pitchFamily="34" charset="0"/>
              <a:buChar char="•"/>
              <a:defRPr>
                <a:solidFill>
                  <a:schemeClr val="tx1"/>
                </a:solidFill>
              </a:defRPr>
            </a:lvl2pPr>
            <a:lvl3pPr marL="841248" indent="-360000">
              <a:buClrTx/>
              <a:buFont typeface="Arial" panose="020B0604020202020204" pitchFamily="34" charset="0"/>
              <a:buChar char="•"/>
              <a:defRPr/>
            </a:lvl3pPr>
            <a:lvl4pPr marL="1024128" indent="-457200">
              <a:buClrTx/>
              <a:buFont typeface="Arial" panose="020B0604020202020204" pitchFamily="34" charset="0"/>
              <a:buChar char="•"/>
              <a:defRPr/>
            </a:lvl4pPr>
            <a:lvl5pPr marL="1207008" indent="-457200">
              <a:buClrTx/>
              <a:buFont typeface="Arial" panose="020B0604020202020204" pitchFamily="34" charset="0"/>
              <a:buChar char="•"/>
              <a:defRPr/>
            </a:lvl5pPr>
          </a:lstStyle>
          <a:p>
            <a:pPr lvl="0"/>
            <a:r>
              <a:rPr lang="en-US"/>
              <a:t>Edit Master text styles</a:t>
            </a:r>
          </a:p>
          <a:p>
            <a:pPr lvl="1"/>
            <a:r>
              <a:rPr lang="en-US"/>
              <a:t>Second level</a:t>
            </a:r>
          </a:p>
        </p:txBody>
      </p:sp>
      <p:sp>
        <p:nvSpPr>
          <p:cNvPr id="15" name="Text Placeholder 14"/>
          <p:cNvSpPr>
            <a:spLocks noGrp="1"/>
          </p:cNvSpPr>
          <p:nvPr>
            <p:ph type="body" sz="quarter" idx="14" hasCustomPrompt="1"/>
          </p:nvPr>
        </p:nvSpPr>
        <p:spPr>
          <a:xfrm>
            <a:off x="801862" y="1790569"/>
            <a:ext cx="5874511" cy="627063"/>
          </a:xfrm>
        </p:spPr>
        <p:txBody>
          <a:bodyPr>
            <a:noAutofit/>
          </a:bodyPr>
          <a:lstStyle>
            <a:lvl1pPr marL="0" indent="0">
              <a:buFontTx/>
              <a:buNone/>
              <a:defRPr sz="3200" b="0">
                <a:solidFill>
                  <a:schemeClr val="accent5"/>
                </a:solidFill>
                <a:latin typeface="Open Sans"/>
              </a:defRPr>
            </a:lvl1pPr>
            <a:lvl2pPr marL="201168" indent="0">
              <a:buFontTx/>
              <a:buNone/>
              <a:defRPr/>
            </a:lvl2pPr>
            <a:lvl3pPr marL="384048" indent="0">
              <a:buFontTx/>
              <a:buNone/>
              <a:defRPr/>
            </a:lvl3pPr>
            <a:lvl4pPr marL="566928" indent="0">
              <a:buFontTx/>
              <a:buNone/>
              <a:defRPr/>
            </a:lvl4pPr>
            <a:lvl5pPr marL="749808" indent="0">
              <a:buFontTx/>
              <a:buNone/>
              <a:defRPr/>
            </a:lvl5pPr>
          </a:lstStyle>
          <a:p>
            <a:pPr lvl="0"/>
            <a:r>
              <a:rPr lang="en-US"/>
              <a:t>Click to add Learning Goals title</a:t>
            </a:r>
          </a:p>
        </p:txBody>
      </p:sp>
    </p:spTree>
    <p:extLst>
      <p:ext uri="{BB962C8B-B14F-4D97-AF65-F5344CB8AC3E}">
        <p14:creationId xmlns:p14="http://schemas.microsoft.com/office/powerpoint/2010/main" val="201225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8309" y="649460"/>
            <a:ext cx="10058400" cy="778109"/>
          </a:xfrm>
        </p:spPr>
        <p:txBody>
          <a:bodyPr/>
          <a:lstStyle>
            <a:lvl1pPr>
              <a:defRPr b="1">
                <a:solidFill>
                  <a:schemeClr val="tx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1097280" y="1669143"/>
            <a:ext cx="10058400" cy="2246769"/>
          </a:xfrm>
          <a:noFill/>
        </p:spPr>
        <p:txBody>
          <a:bodyPr>
            <a:spAutoFit/>
          </a:bodyPr>
          <a:lstStyle>
            <a:lvl1pPr marL="0" indent="0">
              <a:lnSpc>
                <a:spcPct val="100000"/>
              </a:lnSpc>
              <a:spcBef>
                <a:spcPts val="0"/>
              </a:spcBef>
              <a:spcAft>
                <a:spcPts val="600"/>
              </a:spcAft>
              <a:buNone/>
              <a:defRPr sz="2400">
                <a:solidFill>
                  <a:schemeClr val="tx1"/>
                </a:solidFill>
              </a:defRPr>
            </a:lvl1pPr>
            <a:lvl2pPr marL="384048" indent="-182880">
              <a:lnSpc>
                <a:spcPct val="100000"/>
              </a:lnSpc>
              <a:spcBef>
                <a:spcPts val="0"/>
              </a:spcBef>
              <a:spcAft>
                <a:spcPts val="600"/>
              </a:spcAft>
              <a:buClrTx/>
              <a:buFont typeface="Arial" panose="020B0604020202020204" pitchFamily="34" charset="0"/>
              <a:buChar char="•"/>
              <a:defRPr>
                <a:solidFill>
                  <a:schemeClr val="tx1"/>
                </a:solidFill>
              </a:defRPr>
            </a:lvl2pPr>
            <a:lvl3pPr marL="566928" indent="-182880">
              <a:lnSpc>
                <a:spcPct val="100000"/>
              </a:lnSpc>
              <a:spcBef>
                <a:spcPts val="0"/>
              </a:spcBef>
              <a:spcAft>
                <a:spcPts val="600"/>
              </a:spcAft>
              <a:buClrTx/>
              <a:buFont typeface="Arial" panose="020B0604020202020204" pitchFamily="34" charset="0"/>
              <a:buChar char="•"/>
              <a:defRPr>
                <a:solidFill>
                  <a:schemeClr val="tx1"/>
                </a:solidFill>
              </a:defRPr>
            </a:lvl3pPr>
            <a:lvl4pPr marL="749808" indent="-182880">
              <a:lnSpc>
                <a:spcPct val="100000"/>
              </a:lnSpc>
              <a:spcBef>
                <a:spcPts val="0"/>
              </a:spcBef>
              <a:spcAft>
                <a:spcPts val="600"/>
              </a:spcAft>
              <a:buClrTx/>
              <a:buFont typeface="Arial" panose="020B0604020202020204" pitchFamily="34" charset="0"/>
              <a:buChar char="•"/>
              <a:defRPr>
                <a:solidFill>
                  <a:schemeClr val="tx1"/>
                </a:solidFill>
              </a:defRPr>
            </a:lvl4pPr>
            <a:lvl5pPr marL="932688" indent="-182880">
              <a:lnSpc>
                <a:spcPct val="100000"/>
              </a:lnSpc>
              <a:spcBef>
                <a:spcPts val="0"/>
              </a:spcBef>
              <a:spcAft>
                <a:spcPts val="600"/>
              </a:spcAft>
              <a:buClrTx/>
              <a:buFont typeface="Arial" panose="020B0604020202020204" pitchFamily="34" charset="0"/>
              <a:buChar cha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a:t>Additional Topics</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9024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lgn="l">
              <a:defRPr/>
            </a:lvl1pPr>
          </a:lstStyle>
          <a:p>
            <a:r>
              <a:rPr lang="en-CA"/>
              <a:t>Additional Topics</a:t>
            </a:r>
          </a:p>
        </p:txBody>
      </p:sp>
      <p:sp>
        <p:nvSpPr>
          <p:cNvPr id="5" name="Slide Number Placeholder 4"/>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02533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lgn="l"/>
            <a:r>
              <a:rPr lang="en-CA"/>
              <a:t>Additional Topics</a:t>
            </a:r>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5210199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794" y="678489"/>
            <a:ext cx="10058400" cy="69042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741714"/>
            <a:ext cx="10058400" cy="412738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39244" y="6459785"/>
            <a:ext cx="7669745" cy="365125"/>
          </a:xfrm>
          <a:prstGeom prst="rect">
            <a:avLst/>
          </a:prstGeom>
        </p:spPr>
        <p:txBody>
          <a:bodyPr vert="horz" lIns="91440" tIns="45720" rIns="91440" bIns="45720" rtlCol="0" anchor="ctr"/>
          <a:lstStyle>
            <a:lvl1pPr algn="ctr">
              <a:defRPr sz="2000" cap="all" baseline="0">
                <a:solidFill>
                  <a:srgbClr val="FFFFFF"/>
                </a:solidFill>
              </a:defRPr>
            </a:lvl1pPr>
          </a:lstStyle>
          <a:p>
            <a:pPr algn="l"/>
            <a:r>
              <a:rPr lang="en-CA"/>
              <a:t>Additional Topics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AE11FE2D-6E70-4277-81CE-0AEFFA29198E}" type="slidenum">
              <a:rPr lang="en-CA" smtClean="0"/>
              <a:pPr/>
              <a:t>‹#›</a:t>
            </a:fld>
            <a:endParaRPr lang="en-CA"/>
          </a:p>
        </p:txBody>
      </p:sp>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0805438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5" r:id="rId3"/>
    <p:sldLayoutId id="2147483696" r:id="rId4"/>
  </p:sldLayoutIdLst>
  <p:hf hdr="0" dt="0"/>
  <p:txStyles>
    <p:titleStyle>
      <a:lvl1pPr algn="l" defTabSz="914400" rtl="0" eaLnBrk="1" latinLnBrk="0" hangingPunct="1">
        <a:lnSpc>
          <a:spcPct val="85000"/>
        </a:lnSpc>
        <a:spcBef>
          <a:spcPct val="0"/>
        </a:spcBef>
        <a:buNone/>
        <a:defRPr sz="48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384048" indent="-182880" algn="l" defTabSz="914400" rtl="0" eaLnBrk="1" latinLnBrk="0" hangingPunct="1">
        <a:lnSpc>
          <a:spcPct val="90000"/>
        </a:lnSpc>
        <a:spcBef>
          <a:spcPts val="0"/>
        </a:spcBef>
        <a:spcAft>
          <a:spcPts val="400"/>
        </a:spcAft>
        <a:buClr>
          <a:schemeClr val="tx1"/>
        </a:buClr>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90000"/>
        </a:lnSpc>
        <a:spcBef>
          <a:spcPts val="0"/>
        </a:spcBef>
        <a:spcAft>
          <a:spcPts val="400"/>
        </a:spcAft>
        <a:buClr>
          <a:schemeClr val="tx1"/>
        </a:buClr>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90000"/>
        </a:lnSpc>
        <a:spcBef>
          <a:spcPts val="0"/>
        </a:spcBef>
        <a:spcAft>
          <a:spcPts val="400"/>
        </a:spcAft>
        <a:buClr>
          <a:schemeClr val="tx1"/>
        </a:buClr>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90000"/>
        </a:lnSpc>
        <a:spcBef>
          <a:spcPts val="0"/>
        </a:spcBef>
        <a:spcAft>
          <a:spcPts val="400"/>
        </a:spcAft>
        <a:buClr>
          <a:schemeClr val="tx1"/>
        </a:buClr>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Additional Topics</a:t>
            </a:r>
          </a:p>
        </p:txBody>
      </p:sp>
      <p:sp>
        <p:nvSpPr>
          <p:cNvPr id="3" name="Text Placeholder 2"/>
          <p:cNvSpPr>
            <a:spLocks noGrp="1"/>
          </p:cNvSpPr>
          <p:nvPr>
            <p:ph type="body" sz="quarter" idx="13"/>
          </p:nvPr>
        </p:nvSpPr>
        <p:spPr>
          <a:xfrm>
            <a:off x="1200664" y="2244838"/>
            <a:ext cx="9344134" cy="4117325"/>
          </a:xfrm>
        </p:spPr>
        <p:txBody>
          <a:bodyPr/>
          <a:lstStyle/>
          <a:p>
            <a:pPr marL="0" indent="0">
              <a:buNone/>
            </a:pPr>
            <a:r>
              <a:rPr lang="en-CA"/>
              <a:t>Become exposed to certain topics so you’ve at least heard of them and can investigate further</a:t>
            </a:r>
          </a:p>
          <a:p>
            <a:pPr lvl="2"/>
            <a:r>
              <a:rPr lang="en-CA"/>
              <a:t>Message Queues</a:t>
            </a:r>
          </a:p>
          <a:p>
            <a:pPr lvl="2"/>
            <a:r>
              <a:rPr lang="en-CA"/>
              <a:t>Latches/Barriers</a:t>
            </a:r>
          </a:p>
          <a:p>
            <a:pPr lvl="2"/>
            <a:r>
              <a:rPr lang="en-CA"/>
              <a:t>Promises/Futures</a:t>
            </a:r>
          </a:p>
          <a:p>
            <a:pPr lvl="2"/>
            <a:r>
              <a:rPr lang="en-CA"/>
              <a:t>Thread Pools</a:t>
            </a:r>
          </a:p>
          <a:p>
            <a:pPr lvl="2"/>
            <a:r>
              <a:rPr lang="en-CA"/>
              <a:t>Monitors</a:t>
            </a:r>
          </a:p>
          <a:p>
            <a:pPr lvl="2"/>
            <a:r>
              <a:rPr lang="en-CA"/>
              <a:t>Active Classes</a:t>
            </a:r>
          </a:p>
          <a:p>
            <a:pPr lvl="2"/>
            <a:r>
              <a:rPr lang="en-CA"/>
              <a:t>Remote Procedural Calls</a:t>
            </a:r>
          </a:p>
          <a:p>
            <a:pPr lvl="2"/>
            <a:r>
              <a:rPr lang="en-CA"/>
              <a:t>CORBA</a:t>
            </a:r>
          </a:p>
          <a:p>
            <a:endParaRPr lang="en-CA"/>
          </a:p>
        </p:txBody>
      </p:sp>
      <p:sp>
        <p:nvSpPr>
          <p:cNvPr id="4" name="Text Placeholder 3"/>
          <p:cNvSpPr>
            <a:spLocks noGrp="1"/>
          </p:cNvSpPr>
          <p:nvPr>
            <p:ph type="body" sz="quarter" idx="14"/>
          </p:nvPr>
        </p:nvSpPr>
        <p:spPr>
          <a:xfrm>
            <a:off x="788983" y="1571628"/>
            <a:ext cx="5874511" cy="627063"/>
          </a:xfrm>
        </p:spPr>
        <p:txBody>
          <a:bodyPr/>
          <a:lstStyle/>
          <a:p>
            <a:r>
              <a:rPr lang="en-CA"/>
              <a:t>Learning Goals</a:t>
            </a:r>
          </a:p>
        </p:txBody>
      </p:sp>
      <p:sp>
        <p:nvSpPr>
          <p:cNvPr id="5" name="Rectangle 4"/>
          <p:cNvSpPr/>
          <p:nvPr/>
        </p:nvSpPr>
        <p:spPr>
          <a:xfrm>
            <a:off x="4257278" y="6455946"/>
            <a:ext cx="3575844"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r>
              <a:rPr lang="en-US" sz="800" b="1" dirty="0">
                <a:solidFill>
                  <a:schemeClr val="bg1"/>
                </a:solidFill>
                <a:latin typeface="Myriad Pro"/>
                <a:ea typeface="Calibri" panose="020F0502020204030204" pitchFamily="34" charset="0"/>
              </a:rPr>
              <a:t>©</a:t>
            </a:r>
            <a:r>
              <a:rPr lang="en-US" sz="800" b="1">
                <a:solidFill>
                  <a:schemeClr val="bg1"/>
                </a:solidFill>
                <a:latin typeface="Myriad Pro"/>
                <a:ea typeface="Calibri" panose="020F0502020204030204" pitchFamily="34" charset="0"/>
              </a:rPr>
              <a:t>Paul </a:t>
            </a:r>
            <a:r>
              <a:rPr lang="en-US" sz="800" b="1" smtClean="0">
                <a:solidFill>
                  <a:schemeClr val="bg1"/>
                </a:solidFill>
                <a:latin typeface="Myriad Pro"/>
                <a:ea typeface="Calibri" panose="020F0502020204030204" pitchFamily="34" charset="0"/>
              </a:rPr>
              <a:t>Davies, C. Antonio Sanchez. </a:t>
            </a:r>
            <a:r>
              <a:rPr lang="en-US" sz="800" b="1" dirty="0">
                <a:solidFill>
                  <a:schemeClr val="bg1"/>
                </a:solidFill>
                <a:latin typeface="Myriad Pro"/>
                <a:ea typeface="Calibri" panose="020F0502020204030204" pitchFamily="34" charset="0"/>
              </a:rPr>
              <a:t>Not to be copied, used, or revised without explicit written permission from the copyright owner.</a:t>
            </a:r>
            <a:endParaRPr lang="en-US" sz="105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30903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5EE4C-E6B6-4920-99B2-C41C5E1315C0}"/>
              </a:ext>
            </a:extLst>
          </p:cNvPr>
          <p:cNvSpPr>
            <a:spLocks noGrp="1"/>
          </p:cNvSpPr>
          <p:nvPr>
            <p:ph type="title"/>
          </p:nvPr>
        </p:nvSpPr>
        <p:spPr/>
        <p:txBody>
          <a:bodyPr/>
          <a:lstStyle/>
          <a:p>
            <a:r>
              <a:rPr lang="en-CA"/>
              <a:t>Synchronization</a:t>
            </a:r>
          </a:p>
        </p:txBody>
      </p:sp>
      <p:sp>
        <p:nvSpPr>
          <p:cNvPr id="3" name="Content Placeholder 2">
            <a:extLst>
              <a:ext uri="{FF2B5EF4-FFF2-40B4-BE49-F238E27FC236}">
                <a16:creationId xmlns:a16="http://schemas.microsoft.com/office/drawing/2014/main" xmlns="" id="{91E84411-7464-4E29-A0A8-CD33D84C9D43}"/>
              </a:ext>
            </a:extLst>
          </p:cNvPr>
          <p:cNvSpPr>
            <a:spLocks noGrp="1"/>
          </p:cNvSpPr>
          <p:nvPr>
            <p:ph idx="1"/>
          </p:nvPr>
        </p:nvSpPr>
        <p:spPr>
          <a:xfrm>
            <a:off x="983889" y="1700923"/>
            <a:ext cx="10512786" cy="3585597"/>
          </a:xfrm>
        </p:spPr>
        <p:txBody>
          <a:bodyPr/>
          <a:lstStyle/>
          <a:p>
            <a:r>
              <a:rPr lang="en-CA"/>
              <a:t>So far we’ve seen…</a:t>
            </a:r>
          </a:p>
          <a:p>
            <a:pPr marL="726948" lvl="1" indent="-342900"/>
            <a:r>
              <a:rPr lang="en-CA" b="1"/>
              <a:t>Mutex: </a:t>
            </a:r>
            <a:r>
              <a:rPr lang="en-CA"/>
              <a:t>basic primitive for providing mutual exclusion of critical section</a:t>
            </a:r>
          </a:p>
          <a:p>
            <a:pPr marL="726948" lvl="1" indent="-342900"/>
            <a:r>
              <a:rPr lang="en-CA" b="1"/>
              <a:t>Semaphore: </a:t>
            </a:r>
            <a:r>
              <a:rPr lang="en-CA"/>
              <a:t>counting primitive limiting the # of threads accessing a resource</a:t>
            </a:r>
          </a:p>
          <a:p>
            <a:pPr marL="726948" lvl="1" indent="-342900"/>
            <a:r>
              <a:rPr lang="en-CA" b="1"/>
              <a:t>Condition Variables:</a:t>
            </a:r>
            <a:r>
              <a:rPr lang="en-CA"/>
              <a:t> allow waiting until certain conditions are met</a:t>
            </a:r>
          </a:p>
          <a:p>
            <a:pPr marL="726948" lvl="1" indent="-342900"/>
            <a:r>
              <a:rPr lang="en-CA" b="1"/>
              <a:t>Shared Mutex: </a:t>
            </a:r>
            <a:r>
              <a:rPr lang="en-CA"/>
              <a:t>allow multiple concurrent shared accesses, or exclusive access</a:t>
            </a:r>
          </a:p>
          <a:p>
            <a:endParaRPr lang="en-CA"/>
          </a:p>
          <a:p>
            <a:endParaRPr lang="en-CA"/>
          </a:p>
          <a:p>
            <a:pPr marL="342900" indent="-342900"/>
            <a:endParaRPr lang="en-CA"/>
          </a:p>
        </p:txBody>
      </p:sp>
      <p:sp>
        <p:nvSpPr>
          <p:cNvPr id="4" name="Footer Placeholder 3">
            <a:extLst>
              <a:ext uri="{FF2B5EF4-FFF2-40B4-BE49-F238E27FC236}">
                <a16:creationId xmlns:a16="http://schemas.microsoft.com/office/drawing/2014/main" xmlns="" id="{9EB8620F-37C4-416F-AA03-228765902E71}"/>
              </a:ext>
            </a:extLst>
          </p:cNvPr>
          <p:cNvSpPr>
            <a:spLocks noGrp="1"/>
          </p:cNvSpPr>
          <p:nvPr>
            <p:ph type="ftr" sz="quarter" idx="11"/>
          </p:nvPr>
        </p:nvSpPr>
        <p:spPr/>
        <p:txBody>
          <a:bodyPr/>
          <a:lstStyle/>
          <a:p>
            <a:r>
              <a:rPr lang="en-CA"/>
              <a:t>Additional Topics</a:t>
            </a:r>
          </a:p>
        </p:txBody>
      </p:sp>
      <p:sp>
        <p:nvSpPr>
          <p:cNvPr id="6" name="Content Placeholder 2">
            <a:extLst>
              <a:ext uri="{FF2B5EF4-FFF2-40B4-BE49-F238E27FC236}">
                <a16:creationId xmlns:a16="http://schemas.microsoft.com/office/drawing/2014/main" xmlns="" id="{26CE9B9B-416C-41F0-A0BC-F42359FCAEC5}"/>
              </a:ext>
            </a:extLst>
          </p:cNvPr>
          <p:cNvSpPr txBox="1">
            <a:spLocks/>
          </p:cNvSpPr>
          <p:nvPr/>
        </p:nvSpPr>
        <p:spPr>
          <a:xfrm>
            <a:off x="1332058" y="4226991"/>
            <a:ext cx="10058400" cy="1800493"/>
          </a:xfrm>
          <a:prstGeom prst="rect">
            <a:avLst/>
          </a:prstGeom>
          <a:noFill/>
        </p:spPr>
        <p:txBody>
          <a:bodyPr vert="horz"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a:t>Now we briefly introduce:</a:t>
            </a:r>
          </a:p>
          <a:p>
            <a:pPr marL="726948" lvl="1" indent="-342900"/>
            <a:r>
              <a:rPr lang="en-CA"/>
              <a:t>Latches</a:t>
            </a:r>
          </a:p>
          <a:p>
            <a:pPr marL="726948" lvl="1" indent="-342900"/>
            <a:r>
              <a:rPr lang="en-CA"/>
              <a:t>Barriers</a:t>
            </a:r>
          </a:p>
          <a:p>
            <a:pPr marL="726948" lvl="1" indent="-342900"/>
            <a:r>
              <a:rPr lang="en-CA"/>
              <a:t>Promises/Futures</a:t>
            </a:r>
          </a:p>
        </p:txBody>
      </p:sp>
      <p:sp>
        <p:nvSpPr>
          <p:cNvPr id="5" name="Slide Number Placeholder 4">
            <a:extLst>
              <a:ext uri="{FF2B5EF4-FFF2-40B4-BE49-F238E27FC236}">
                <a16:creationId xmlns:a16="http://schemas.microsoft.com/office/drawing/2014/main" xmlns="" id="{10D27E1D-6F4D-4FA7-8021-CEA3512557D2}"/>
              </a:ext>
            </a:extLst>
          </p:cNvPr>
          <p:cNvSpPr>
            <a:spLocks noGrp="1"/>
          </p:cNvSpPr>
          <p:nvPr>
            <p:ph type="sldNum" sz="quarter" idx="12"/>
          </p:nvPr>
        </p:nvSpPr>
        <p:spPr/>
        <p:txBody>
          <a:bodyPr/>
          <a:lstStyle/>
          <a:p>
            <a:fld id="{AE11FE2D-6E70-4277-81CE-0AEFFA29198E}" type="slidenum">
              <a:rPr lang="en-CA" smtClean="0"/>
              <a:t>10</a:t>
            </a:fld>
            <a:endParaRPr lang="en-CA"/>
          </a:p>
        </p:txBody>
      </p:sp>
    </p:spTree>
    <p:extLst>
      <p:ext uri="{BB962C8B-B14F-4D97-AF65-F5344CB8AC3E}">
        <p14:creationId xmlns:p14="http://schemas.microsoft.com/office/powerpoint/2010/main" val="31711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F8F7A-B86B-41D1-A159-8F3FA30434CE}"/>
              </a:ext>
            </a:extLst>
          </p:cNvPr>
          <p:cNvSpPr>
            <a:spLocks noGrp="1"/>
          </p:cNvSpPr>
          <p:nvPr>
            <p:ph type="title"/>
          </p:nvPr>
        </p:nvSpPr>
        <p:spPr>
          <a:xfrm>
            <a:off x="585357" y="451752"/>
            <a:ext cx="10058400" cy="778109"/>
          </a:xfrm>
        </p:spPr>
        <p:txBody>
          <a:bodyPr/>
          <a:lstStyle/>
          <a:p>
            <a:r>
              <a:rPr lang="en-CA"/>
              <a:t>Latches</a:t>
            </a:r>
          </a:p>
        </p:txBody>
      </p:sp>
      <p:sp>
        <p:nvSpPr>
          <p:cNvPr id="3" name="Content Placeholder 2">
            <a:extLst>
              <a:ext uri="{FF2B5EF4-FFF2-40B4-BE49-F238E27FC236}">
                <a16:creationId xmlns:a16="http://schemas.microsoft.com/office/drawing/2014/main" xmlns="" id="{1FFFEC0F-9C6B-4769-8A35-0CF5782C4A22}"/>
              </a:ext>
            </a:extLst>
          </p:cNvPr>
          <p:cNvSpPr>
            <a:spLocks noGrp="1"/>
          </p:cNvSpPr>
          <p:nvPr>
            <p:ph idx="1"/>
          </p:nvPr>
        </p:nvSpPr>
        <p:spPr>
          <a:xfrm>
            <a:off x="1014901" y="1356106"/>
            <a:ext cx="10616926" cy="4693593"/>
          </a:xfrm>
        </p:spPr>
        <p:txBody>
          <a:bodyPr/>
          <a:lstStyle/>
          <a:p>
            <a:r>
              <a:rPr lang="en-CA"/>
              <a:t>A countdown </a:t>
            </a:r>
            <a:r>
              <a:rPr lang="en-CA" b="1">
                <a:solidFill>
                  <a:srgbClr val="7030A0"/>
                </a:solidFill>
              </a:rPr>
              <a:t>latch</a:t>
            </a:r>
            <a:r>
              <a:rPr lang="en-CA"/>
              <a:t> allows threads/processes to </a:t>
            </a:r>
            <a:r>
              <a:rPr lang="en-CA" b="1">
                <a:solidFill>
                  <a:schemeClr val="accent2"/>
                </a:solidFill>
              </a:rPr>
              <a:t>wait</a:t>
            </a:r>
            <a:r>
              <a:rPr lang="en-CA"/>
              <a:t> until the latch’s value reaches </a:t>
            </a:r>
            <a:r>
              <a:rPr lang="en-CA" b="1">
                <a:solidFill>
                  <a:schemeClr val="accent2"/>
                </a:solidFill>
              </a:rPr>
              <a:t>zero</a:t>
            </a:r>
            <a:r>
              <a:rPr lang="en-CA"/>
              <a:t>.  Decrementing and waiting are often decoupled, allowing many threads to wait for a single signal.  Latches are useful for </a:t>
            </a:r>
            <a:r>
              <a:rPr lang="en-CA" b="1">
                <a:solidFill>
                  <a:schemeClr val="accent2"/>
                </a:solidFill>
              </a:rPr>
              <a:t>synchronizing the start </a:t>
            </a:r>
            <a:r>
              <a:rPr lang="en-CA"/>
              <a:t>of several threads.</a:t>
            </a:r>
          </a:p>
          <a:p>
            <a:endParaRPr lang="en-CA"/>
          </a:p>
          <a:p>
            <a:pPr marL="342900" indent="-342900"/>
            <a:r>
              <a:rPr lang="en-CA"/>
              <a:t>Usually supports the following operations:</a:t>
            </a:r>
          </a:p>
          <a:p>
            <a:pPr marL="726948" lvl="1" indent="-342900"/>
            <a:r>
              <a:rPr lang="en-CA" b="1">
                <a:solidFill>
                  <a:srgbClr val="7030A0"/>
                </a:solidFill>
              </a:rPr>
              <a:t>decrement()</a:t>
            </a:r>
            <a:r>
              <a:rPr lang="en-CA">
                <a:solidFill>
                  <a:srgbClr val="7030A0"/>
                </a:solidFill>
              </a:rPr>
              <a:t>: </a:t>
            </a:r>
            <a:r>
              <a:rPr lang="en-CA"/>
              <a:t>reduce the count of the latch</a:t>
            </a:r>
          </a:p>
          <a:p>
            <a:pPr marL="726948" lvl="1" indent="-342900"/>
            <a:r>
              <a:rPr lang="en-CA" b="1">
                <a:solidFill>
                  <a:srgbClr val="7030A0"/>
                </a:solidFill>
              </a:rPr>
              <a:t>wait()</a:t>
            </a:r>
            <a:r>
              <a:rPr lang="en-CA"/>
              <a:t>: waits until the value of the latch reaches zero</a:t>
            </a:r>
          </a:p>
          <a:p>
            <a:pPr marL="726948" lvl="1" indent="-342900"/>
            <a:r>
              <a:rPr lang="en-CA" b="1">
                <a:solidFill>
                  <a:srgbClr val="7030A0"/>
                </a:solidFill>
              </a:rPr>
              <a:t>decrement_and_wait()</a:t>
            </a:r>
            <a:r>
              <a:rPr lang="en-CA"/>
              <a:t>: reduce the count and wait until the latch reaches zero</a:t>
            </a:r>
          </a:p>
          <a:p>
            <a:pPr marL="342900" indent="-342900"/>
            <a:endParaRPr lang="en-CA"/>
          </a:p>
          <a:p>
            <a:r>
              <a:rPr lang="en-CA"/>
              <a:t>Note the lack of </a:t>
            </a:r>
            <a:r>
              <a:rPr lang="en-CA" b="1">
                <a:solidFill>
                  <a:srgbClr val="7030A0"/>
                </a:solidFill>
              </a:rPr>
              <a:t>increment()</a:t>
            </a:r>
            <a:r>
              <a:rPr lang="en-CA"/>
              <a:t> or </a:t>
            </a:r>
            <a:r>
              <a:rPr lang="en-CA" b="1">
                <a:solidFill>
                  <a:srgbClr val="7030A0"/>
                </a:solidFill>
              </a:rPr>
              <a:t>reset(int)</a:t>
            </a:r>
            <a:r>
              <a:rPr lang="en-CA"/>
              <a:t>. Latches are usually considered a one-time-use object, initialized to a particular value.</a:t>
            </a:r>
          </a:p>
        </p:txBody>
      </p:sp>
      <p:sp>
        <p:nvSpPr>
          <p:cNvPr id="4" name="Footer Placeholder 3">
            <a:extLst>
              <a:ext uri="{FF2B5EF4-FFF2-40B4-BE49-F238E27FC236}">
                <a16:creationId xmlns:a16="http://schemas.microsoft.com/office/drawing/2014/main" xmlns="" id="{A5650AA7-3B2E-4878-A34E-D39F4ABD12EF}"/>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6BC3C6DD-F23B-45A0-8D0A-167BEC5ED993}"/>
              </a:ext>
            </a:extLst>
          </p:cNvPr>
          <p:cNvSpPr>
            <a:spLocks noGrp="1"/>
          </p:cNvSpPr>
          <p:nvPr>
            <p:ph type="sldNum" sz="quarter" idx="12"/>
          </p:nvPr>
        </p:nvSpPr>
        <p:spPr/>
        <p:txBody>
          <a:bodyPr/>
          <a:lstStyle/>
          <a:p>
            <a:fld id="{AE11FE2D-6E70-4277-81CE-0AEFFA29198E}" type="slidenum">
              <a:rPr lang="en-CA" smtClean="0"/>
              <a:t>11</a:t>
            </a:fld>
            <a:endParaRPr lang="en-CA"/>
          </a:p>
        </p:txBody>
      </p:sp>
    </p:spTree>
    <p:extLst>
      <p:ext uri="{BB962C8B-B14F-4D97-AF65-F5344CB8AC3E}">
        <p14:creationId xmlns:p14="http://schemas.microsoft.com/office/powerpoint/2010/main" val="94529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9074D-F3A5-48B5-863F-80F10EC54519}"/>
              </a:ext>
            </a:extLst>
          </p:cNvPr>
          <p:cNvSpPr>
            <a:spLocks noGrp="1"/>
          </p:cNvSpPr>
          <p:nvPr>
            <p:ph type="title"/>
          </p:nvPr>
        </p:nvSpPr>
        <p:spPr>
          <a:xfrm>
            <a:off x="510733" y="514989"/>
            <a:ext cx="10058400" cy="778109"/>
          </a:xfrm>
        </p:spPr>
        <p:txBody>
          <a:bodyPr/>
          <a:lstStyle/>
          <a:p>
            <a:r>
              <a:rPr lang="en-CA"/>
              <a:t>Latch Implementations</a:t>
            </a:r>
          </a:p>
        </p:txBody>
      </p:sp>
      <p:sp>
        <p:nvSpPr>
          <p:cNvPr id="3" name="Content Placeholder 2">
            <a:extLst>
              <a:ext uri="{FF2B5EF4-FFF2-40B4-BE49-F238E27FC236}">
                <a16:creationId xmlns:a16="http://schemas.microsoft.com/office/drawing/2014/main" xmlns="" id="{8AC35649-6477-402B-BDD7-3ECD518130AD}"/>
              </a:ext>
            </a:extLst>
          </p:cNvPr>
          <p:cNvSpPr>
            <a:spLocks noGrp="1"/>
          </p:cNvSpPr>
          <p:nvPr>
            <p:ph idx="1"/>
          </p:nvPr>
        </p:nvSpPr>
        <p:spPr>
          <a:xfrm>
            <a:off x="2512539" y="1441321"/>
            <a:ext cx="9440563" cy="3154710"/>
          </a:xfrm>
        </p:spPr>
        <p:txBody>
          <a:bodyPr/>
          <a:lstStyle/>
          <a:p>
            <a:r>
              <a:rPr lang="en-CA" sz="2000" b="1">
                <a:solidFill>
                  <a:srgbClr val="7030A0"/>
                </a:solidFill>
                <a:latin typeface="Consolas" panose="020B0609020204030204" pitchFamily="49" charset="0"/>
              </a:rPr>
              <a:t>#include &lt;experimental/latch&gt;</a:t>
            </a:r>
          </a:p>
          <a:p>
            <a:r>
              <a:rPr lang="en-CA" sz="2000" b="1">
                <a:solidFill>
                  <a:srgbClr val="7030A0"/>
                </a:solidFill>
                <a:latin typeface="Consolas" panose="020B0609020204030204" pitchFamily="49" charset="0"/>
              </a:rPr>
              <a:t>std::experimental::latch</a:t>
            </a:r>
          </a:p>
          <a:p>
            <a:pPr marL="726948" lvl="1" indent="-342900"/>
            <a:r>
              <a:rPr lang="en-CA" sz="2000" b="1">
                <a:solidFill>
                  <a:srgbClr val="7030A0"/>
                </a:solidFill>
                <a:latin typeface="Consolas" panose="020B0609020204030204" pitchFamily="49" charset="0"/>
              </a:rPr>
              <a:t>latch(size_t value)</a:t>
            </a:r>
            <a:r>
              <a:rPr lang="en-CA" sz="2000"/>
              <a:t>: constructor with initial value</a:t>
            </a:r>
          </a:p>
          <a:p>
            <a:pPr marL="726948" lvl="1" indent="-342900"/>
            <a:r>
              <a:rPr lang="en-CA" sz="2000" b="1">
                <a:solidFill>
                  <a:srgbClr val="7030A0"/>
                </a:solidFill>
                <a:latin typeface="Consolas" panose="020B0609020204030204" pitchFamily="49" charset="0"/>
              </a:rPr>
              <a:t>count_down(size_t n=1)</a:t>
            </a:r>
            <a:r>
              <a:rPr lang="en-CA" sz="2000"/>
              <a:t>:  reduces value</a:t>
            </a:r>
          </a:p>
          <a:p>
            <a:pPr marL="726948" lvl="1" indent="-342900"/>
            <a:r>
              <a:rPr lang="en-CA" sz="2000" b="1">
                <a:solidFill>
                  <a:srgbClr val="7030A0"/>
                </a:solidFill>
                <a:latin typeface="Consolas" panose="020B0609020204030204" pitchFamily="49" charset="0"/>
              </a:rPr>
              <a:t>count_down_and_wait()</a:t>
            </a:r>
            <a:r>
              <a:rPr lang="en-CA" sz="2000"/>
              <a:t>:  reduces value by one and waits until reaches zero</a:t>
            </a:r>
          </a:p>
          <a:p>
            <a:pPr marL="726948" lvl="1" indent="-342900"/>
            <a:r>
              <a:rPr lang="en-CA" sz="2000" b="1">
                <a:solidFill>
                  <a:srgbClr val="7030A0"/>
                </a:solidFill>
                <a:latin typeface="Consolas" panose="020B0609020204030204" pitchFamily="49" charset="0"/>
              </a:rPr>
              <a:t>is_ready()</a:t>
            </a:r>
            <a:r>
              <a:rPr lang="en-CA" sz="2000"/>
              <a:t>: checks if value is zero</a:t>
            </a:r>
          </a:p>
          <a:p>
            <a:pPr marL="726948" lvl="1" indent="-342900"/>
            <a:r>
              <a:rPr lang="en-CA" sz="2000" b="1">
                <a:solidFill>
                  <a:srgbClr val="7030A0"/>
                </a:solidFill>
                <a:latin typeface="Consolas" panose="020B0609020204030204" pitchFamily="49" charset="0"/>
              </a:rPr>
              <a:t>wait()</a:t>
            </a:r>
            <a:r>
              <a:rPr lang="en-CA" sz="2000"/>
              <a:t>: blocks until value is zero</a:t>
            </a:r>
          </a:p>
          <a:p>
            <a:pPr marL="342900" indent="-342900"/>
            <a:endParaRPr lang="en-CA"/>
          </a:p>
        </p:txBody>
      </p:sp>
      <p:sp>
        <p:nvSpPr>
          <p:cNvPr id="4" name="Footer Placeholder 3">
            <a:extLst>
              <a:ext uri="{FF2B5EF4-FFF2-40B4-BE49-F238E27FC236}">
                <a16:creationId xmlns:a16="http://schemas.microsoft.com/office/drawing/2014/main" xmlns="" id="{CC33DC87-3B7E-4916-AB5D-C45DD8D98268}"/>
              </a:ext>
            </a:extLst>
          </p:cNvPr>
          <p:cNvSpPr>
            <a:spLocks noGrp="1"/>
          </p:cNvSpPr>
          <p:nvPr>
            <p:ph type="ftr" sz="quarter" idx="11"/>
          </p:nvPr>
        </p:nvSpPr>
        <p:spPr/>
        <p:txBody>
          <a:bodyPr/>
          <a:lstStyle/>
          <a:p>
            <a:r>
              <a:rPr lang="en-CA"/>
              <a:t>Additional Topics</a:t>
            </a:r>
          </a:p>
        </p:txBody>
      </p:sp>
      <p:sp>
        <p:nvSpPr>
          <p:cNvPr id="9" name="TextBox 8">
            <a:extLst>
              <a:ext uri="{FF2B5EF4-FFF2-40B4-BE49-F238E27FC236}">
                <a16:creationId xmlns:a16="http://schemas.microsoft.com/office/drawing/2014/main" xmlns="" id="{5DCE6D55-083A-4BDA-BAEE-E3CAC195E528}"/>
              </a:ext>
            </a:extLst>
          </p:cNvPr>
          <p:cNvSpPr txBox="1"/>
          <p:nvPr/>
        </p:nvSpPr>
        <p:spPr>
          <a:xfrm>
            <a:off x="873020" y="4525459"/>
            <a:ext cx="10696660" cy="1569660"/>
          </a:xfrm>
          <a:prstGeom prst="rect">
            <a:avLst/>
          </a:prstGeom>
          <a:noFill/>
        </p:spPr>
        <p:txBody>
          <a:bodyPr wrap="square" rtlCol="0">
            <a:spAutoFit/>
          </a:bodyPr>
          <a:lstStyle/>
          <a:p>
            <a:r>
              <a:rPr lang="en-CA" sz="2400"/>
              <a:t>Until then, see </a:t>
            </a:r>
            <a:r>
              <a:rPr lang="en-CA" sz="2200" b="1">
                <a:solidFill>
                  <a:srgbClr val="7030A0"/>
                </a:solidFill>
                <a:latin typeface="Consolas" panose="020B0609020204030204" pitchFamily="49" charset="0"/>
              </a:rPr>
              <a:t>boost::thread::latch</a:t>
            </a:r>
            <a:r>
              <a:rPr lang="en-CA" sz="2400"/>
              <a:t>, or create your own:</a:t>
            </a:r>
          </a:p>
          <a:p>
            <a:pPr marL="800100" lvl="1" indent="-342900">
              <a:buFont typeface="Arial" panose="020B0604020202020204" pitchFamily="34" charset="0"/>
              <a:buChar char="•"/>
            </a:pPr>
            <a:r>
              <a:rPr lang="en-CA" sz="2400"/>
              <a:t>Shared counter variable</a:t>
            </a:r>
          </a:p>
          <a:p>
            <a:pPr marL="800100" lvl="1" indent="-342900">
              <a:buFont typeface="Arial" panose="020B0604020202020204" pitchFamily="34" charset="0"/>
              <a:buChar char="•"/>
            </a:pPr>
            <a:r>
              <a:rPr lang="en-CA" sz="2400"/>
              <a:t>Mutex to protect access</a:t>
            </a:r>
          </a:p>
          <a:p>
            <a:pPr marL="800100" lvl="1" indent="-342900">
              <a:buFont typeface="Arial" panose="020B0604020202020204" pitchFamily="34" charset="0"/>
              <a:buChar char="•"/>
            </a:pPr>
            <a:r>
              <a:rPr lang="en-CA" sz="2400"/>
              <a:t>Condition variable for waiting until count is 0</a:t>
            </a:r>
          </a:p>
        </p:txBody>
      </p:sp>
      <p:sp>
        <p:nvSpPr>
          <p:cNvPr id="6" name="Rectangle 5">
            <a:extLst>
              <a:ext uri="{FF2B5EF4-FFF2-40B4-BE49-F238E27FC236}">
                <a16:creationId xmlns:a16="http://schemas.microsoft.com/office/drawing/2014/main" xmlns="" id="{F2472ADE-EBB3-4E25-A9B3-916383990850}"/>
              </a:ext>
            </a:extLst>
          </p:cNvPr>
          <p:cNvSpPr/>
          <p:nvPr/>
        </p:nvSpPr>
        <p:spPr>
          <a:xfrm>
            <a:off x="759324" y="1396970"/>
            <a:ext cx="1559466" cy="523220"/>
          </a:xfrm>
          <a:prstGeom prst="rect">
            <a:avLst/>
          </a:prstGeom>
        </p:spPr>
        <p:txBody>
          <a:bodyPr wrap="none">
            <a:spAutoFit/>
          </a:bodyPr>
          <a:lstStyle/>
          <a:p>
            <a:r>
              <a:rPr lang="en-CA" sz="2800"/>
              <a:t>In </a:t>
            </a:r>
            <a:r>
              <a:rPr lang="en-CA" sz="2800" b="1">
                <a:solidFill>
                  <a:schemeClr val="accent2"/>
                </a:solidFill>
              </a:rPr>
              <a:t>C++20</a:t>
            </a:r>
            <a:r>
              <a:rPr lang="en-CA" sz="2800"/>
              <a:t>:</a:t>
            </a:r>
          </a:p>
        </p:txBody>
      </p:sp>
      <p:sp>
        <p:nvSpPr>
          <p:cNvPr id="5" name="Slide Number Placeholder 4">
            <a:extLst>
              <a:ext uri="{FF2B5EF4-FFF2-40B4-BE49-F238E27FC236}">
                <a16:creationId xmlns:a16="http://schemas.microsoft.com/office/drawing/2014/main" xmlns="" id="{01E7EFB7-6D48-4967-84B6-D3E606015CAB}"/>
              </a:ext>
            </a:extLst>
          </p:cNvPr>
          <p:cNvSpPr>
            <a:spLocks noGrp="1"/>
          </p:cNvSpPr>
          <p:nvPr>
            <p:ph type="sldNum" sz="quarter" idx="12"/>
          </p:nvPr>
        </p:nvSpPr>
        <p:spPr/>
        <p:txBody>
          <a:bodyPr/>
          <a:lstStyle/>
          <a:p>
            <a:fld id="{AE11FE2D-6E70-4277-81CE-0AEFFA29198E}" type="slidenum">
              <a:rPr lang="en-CA" smtClean="0"/>
              <a:t>12</a:t>
            </a:fld>
            <a:endParaRPr lang="en-CA"/>
          </a:p>
        </p:txBody>
      </p:sp>
    </p:spTree>
    <p:extLst>
      <p:ext uri="{BB962C8B-B14F-4D97-AF65-F5344CB8AC3E}">
        <p14:creationId xmlns:p14="http://schemas.microsoft.com/office/powerpoint/2010/main" val="106472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7AC8E-E0BD-4F3A-844B-0414F7FAF97C}"/>
              </a:ext>
            </a:extLst>
          </p:cNvPr>
          <p:cNvSpPr>
            <a:spLocks noGrp="1"/>
          </p:cNvSpPr>
          <p:nvPr>
            <p:ph type="title"/>
          </p:nvPr>
        </p:nvSpPr>
        <p:spPr>
          <a:xfrm>
            <a:off x="476641" y="379004"/>
            <a:ext cx="10058400" cy="778109"/>
          </a:xfrm>
        </p:spPr>
        <p:txBody>
          <a:bodyPr/>
          <a:lstStyle/>
          <a:p>
            <a:r>
              <a:rPr lang="en-CA"/>
              <a:t>Latch Example</a:t>
            </a:r>
          </a:p>
        </p:txBody>
      </p:sp>
      <p:sp>
        <p:nvSpPr>
          <p:cNvPr id="3" name="Content Placeholder 2">
            <a:extLst>
              <a:ext uri="{FF2B5EF4-FFF2-40B4-BE49-F238E27FC236}">
                <a16:creationId xmlns:a16="http://schemas.microsoft.com/office/drawing/2014/main" xmlns="" id="{293F88BD-FB3E-4C34-BF44-E81AE3D3AEC0}"/>
              </a:ext>
            </a:extLst>
          </p:cNvPr>
          <p:cNvSpPr>
            <a:spLocks noGrp="1"/>
          </p:cNvSpPr>
          <p:nvPr>
            <p:ph idx="1"/>
          </p:nvPr>
        </p:nvSpPr>
        <p:spPr>
          <a:xfrm>
            <a:off x="255055" y="1166331"/>
            <a:ext cx="10058400" cy="461665"/>
          </a:xfrm>
        </p:spPr>
        <p:txBody>
          <a:bodyPr/>
          <a:lstStyle/>
          <a:p>
            <a:r>
              <a:rPr lang="en-CA"/>
              <a:t>Create and synchronize the start of multiple threads (2 different ways)</a:t>
            </a:r>
          </a:p>
        </p:txBody>
      </p:sp>
      <p:sp>
        <p:nvSpPr>
          <p:cNvPr id="4" name="Footer Placeholder 3">
            <a:extLst>
              <a:ext uri="{FF2B5EF4-FFF2-40B4-BE49-F238E27FC236}">
                <a16:creationId xmlns:a16="http://schemas.microsoft.com/office/drawing/2014/main" xmlns="" id="{1532843D-102B-4983-8E35-93274BB6D02D}"/>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72D3FB52-13EB-4048-A0C5-50A3575E7A4D}"/>
              </a:ext>
            </a:extLst>
          </p:cNvPr>
          <p:cNvSpPr>
            <a:spLocks noGrp="1"/>
          </p:cNvSpPr>
          <p:nvPr>
            <p:ph type="sldNum" sz="quarter" idx="12"/>
          </p:nvPr>
        </p:nvSpPr>
        <p:spPr/>
        <p:txBody>
          <a:bodyPr/>
          <a:lstStyle/>
          <a:p>
            <a:fld id="{AE11FE2D-6E70-4277-81CE-0AEFFA29198E}" type="slidenum">
              <a:rPr lang="en-CA" smtClean="0"/>
              <a:t>13</a:t>
            </a:fld>
            <a:endParaRPr lang="en-CA"/>
          </a:p>
        </p:txBody>
      </p:sp>
      <p:sp>
        <p:nvSpPr>
          <p:cNvPr id="6" name="Rectangle 1">
            <a:extLst>
              <a:ext uri="{FF2B5EF4-FFF2-40B4-BE49-F238E27FC236}">
                <a16:creationId xmlns:a16="http://schemas.microsoft.com/office/drawing/2014/main" xmlns="" id="{67AC77D6-1B3A-469C-87DE-D00BA5F36451}"/>
              </a:ext>
            </a:extLst>
          </p:cNvPr>
          <p:cNvSpPr>
            <a:spLocks noChangeArrowheads="1"/>
          </p:cNvSpPr>
          <p:nvPr/>
        </p:nvSpPr>
        <p:spPr bwMode="auto">
          <a:xfrm>
            <a:off x="218940" y="1693786"/>
            <a:ext cx="5876930" cy="461664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thread_func(std::experimental::latch&amp; latch)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7030A0"/>
                </a:solidFill>
                <a:effectLst/>
                <a:latin typeface="Courier New" panose="02070309020205020404" pitchFamily="49" charset="0"/>
                <a:cs typeface="Courier New" panose="02070309020205020404" pitchFamily="49" charset="0"/>
              </a:rPr>
              <a:t>latch.wait();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synchronized action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latch with value of 1</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7030A0"/>
                </a:solidFill>
                <a:effectLst/>
                <a:latin typeface="Courier New" panose="02070309020205020404" pitchFamily="49" charset="0"/>
                <a:cs typeface="Courier New" panose="02070309020205020404" pitchFamily="49" charset="0"/>
              </a:rPr>
              <a:t>std::experimental::latch latch(1);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nthreads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i&lt;nthreads; ++i)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std::thread thread(thread_func, std::ref(latch));</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thread.detach();</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notify all threads to start at once</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7030A0"/>
                </a:solidFill>
                <a:effectLst/>
                <a:latin typeface="Courier New" panose="02070309020205020404" pitchFamily="49" charset="0"/>
                <a:cs typeface="Courier New" panose="02070309020205020404" pitchFamily="49" charset="0"/>
              </a:rPr>
              <a:t>latch.count_down();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400" b="1">
                <a:solidFill>
                  <a:srgbClr val="000080"/>
                </a:solidFill>
                <a:latin typeface="Courier New" panose="02070309020205020404" pitchFamily="49" charset="0"/>
                <a:cs typeface="Courier New" panose="02070309020205020404" pitchFamily="49" charset="0"/>
              </a:rPr>
              <a:t>  return </a:t>
            </a:r>
            <a:r>
              <a:rPr lang="en-US" altLang="en-US" sz="1400">
                <a:solidFill>
                  <a:srgbClr val="0000FF"/>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97B5D861-CCDE-482C-99BA-6B4F44AF4D1B}"/>
              </a:ext>
            </a:extLst>
          </p:cNvPr>
          <p:cNvSpPr>
            <a:spLocks noChangeArrowheads="1"/>
          </p:cNvSpPr>
          <p:nvPr/>
        </p:nvSpPr>
        <p:spPr bwMode="auto">
          <a:xfrm>
            <a:off x="6168981" y="1693787"/>
            <a:ext cx="5876930" cy="461664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thread_func(std::experimental::latch&amp; latch)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7030A0"/>
                </a:solidFill>
                <a:effectLst/>
                <a:latin typeface="Courier New" panose="02070309020205020404" pitchFamily="49" charset="0"/>
                <a:cs typeface="Courier New" panose="02070309020205020404" pitchFamily="49" charset="0"/>
              </a:rPr>
              <a:t>latch.count_down_and_wait();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synchronized action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nthreads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latch with value of # threads</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7030A0"/>
                </a:solidFill>
                <a:effectLst/>
                <a:latin typeface="Courier New" panose="02070309020205020404" pitchFamily="49" charset="0"/>
                <a:cs typeface="Courier New" panose="02070309020205020404" pitchFamily="49" charset="0"/>
              </a:rPr>
              <a:t>std::experimental::latch latch(nthreads);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i&lt;nthreads; ++i)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std::thread thread(thread_func, std::ref(latch));</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thread.detach();</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942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1DFE7-7F56-4E98-9ED2-BE0068FE35FB}"/>
              </a:ext>
            </a:extLst>
          </p:cNvPr>
          <p:cNvSpPr>
            <a:spLocks noGrp="1"/>
          </p:cNvSpPr>
          <p:nvPr>
            <p:ph type="title"/>
          </p:nvPr>
        </p:nvSpPr>
        <p:spPr>
          <a:xfrm>
            <a:off x="566793" y="559308"/>
            <a:ext cx="10058400" cy="778109"/>
          </a:xfrm>
        </p:spPr>
        <p:txBody>
          <a:bodyPr/>
          <a:lstStyle/>
          <a:p>
            <a:r>
              <a:rPr lang="en-CA"/>
              <a:t>Barriers</a:t>
            </a:r>
          </a:p>
        </p:txBody>
      </p:sp>
      <p:sp>
        <p:nvSpPr>
          <p:cNvPr id="3" name="Content Placeholder 2">
            <a:extLst>
              <a:ext uri="{FF2B5EF4-FFF2-40B4-BE49-F238E27FC236}">
                <a16:creationId xmlns:a16="http://schemas.microsoft.com/office/drawing/2014/main" xmlns="" id="{BFEA563C-C134-421B-89A1-508226AD2D92}"/>
              </a:ext>
            </a:extLst>
          </p:cNvPr>
          <p:cNvSpPr>
            <a:spLocks noGrp="1"/>
          </p:cNvSpPr>
          <p:nvPr>
            <p:ph idx="1"/>
          </p:nvPr>
        </p:nvSpPr>
        <p:spPr>
          <a:xfrm>
            <a:off x="836348" y="1471910"/>
            <a:ext cx="10583858" cy="5386090"/>
          </a:xfrm>
        </p:spPr>
        <p:txBody>
          <a:bodyPr/>
          <a:lstStyle/>
          <a:p>
            <a:pPr>
              <a:spcAft>
                <a:spcPts val="2400"/>
              </a:spcAft>
            </a:pPr>
            <a:r>
              <a:rPr lang="en-CA"/>
              <a:t>A </a:t>
            </a:r>
            <a:r>
              <a:rPr lang="en-CA" sz="2200" b="1">
                <a:solidFill>
                  <a:srgbClr val="7030A0"/>
                </a:solidFill>
                <a:latin typeface="Consolas" panose="020B0609020204030204" pitchFamily="49" charset="0"/>
              </a:rPr>
              <a:t>barrier</a:t>
            </a:r>
            <a:r>
              <a:rPr lang="en-CA"/>
              <a:t> is a synchronization primitive used to wait until </a:t>
            </a:r>
            <a:r>
              <a:rPr lang="en-CA" b="1">
                <a:solidFill>
                  <a:schemeClr val="accent2"/>
                </a:solidFill>
              </a:rPr>
              <a:t>a given number of threads arrive </a:t>
            </a:r>
            <a:r>
              <a:rPr lang="en-CA"/>
              <a:t>before allowing </a:t>
            </a:r>
            <a:r>
              <a:rPr lang="en-CA" b="1"/>
              <a:t>any</a:t>
            </a:r>
            <a:r>
              <a:rPr lang="en-CA"/>
              <a:t> of them to continue.  When all threads have been let through, it </a:t>
            </a:r>
            <a:r>
              <a:rPr lang="en-CA" b="1">
                <a:solidFill>
                  <a:schemeClr val="accent2"/>
                </a:solidFill>
              </a:rPr>
              <a:t>resets</a:t>
            </a:r>
            <a:r>
              <a:rPr lang="en-CA"/>
              <a:t> to provide another synchronization point.  It is also sometimes called a </a:t>
            </a:r>
            <a:r>
              <a:rPr lang="en-CA" b="1">
                <a:solidFill>
                  <a:srgbClr val="7030A0"/>
                </a:solidFill>
              </a:rPr>
              <a:t>rendezvous</a:t>
            </a:r>
            <a:r>
              <a:rPr lang="en-CA"/>
              <a:t>. </a:t>
            </a:r>
          </a:p>
          <a:p>
            <a:pPr>
              <a:spcAft>
                <a:spcPts val="2400"/>
              </a:spcAft>
            </a:pPr>
            <a:r>
              <a:rPr lang="en-CA"/>
              <a:t>They support a </a:t>
            </a:r>
            <a:r>
              <a:rPr lang="en-CA" b="1">
                <a:solidFill>
                  <a:srgbClr val="7030A0"/>
                </a:solidFill>
              </a:rPr>
              <a:t>wait() </a:t>
            </a:r>
            <a:r>
              <a:rPr lang="en-CA"/>
              <a:t>operation that is used to wait until a specified number of threads arrive.</a:t>
            </a:r>
          </a:p>
          <a:p>
            <a:pPr>
              <a:spcAft>
                <a:spcPts val="2400"/>
              </a:spcAft>
            </a:pPr>
            <a:r>
              <a:rPr lang="en-CA"/>
              <a:t>It is essentially a counter (similar to a semaphore) that waits until the count becomes zero before allowing threads to continue.  The count then resets, ready for the next set of waits.</a:t>
            </a:r>
          </a:p>
          <a:p>
            <a:pPr>
              <a:spcAft>
                <a:spcPts val="2400"/>
              </a:spcAft>
            </a:pPr>
            <a:r>
              <a:rPr lang="en-CA"/>
              <a:t>Barriers are useful for </a:t>
            </a:r>
            <a:r>
              <a:rPr lang="en-CA" b="1">
                <a:solidFill>
                  <a:schemeClr val="accent2"/>
                </a:solidFill>
              </a:rPr>
              <a:t>coordinating</a:t>
            </a:r>
            <a:r>
              <a:rPr lang="en-CA"/>
              <a:t> a set of </a:t>
            </a:r>
            <a:r>
              <a:rPr lang="en-CA" b="1">
                <a:solidFill>
                  <a:schemeClr val="accent2"/>
                </a:solidFill>
              </a:rPr>
              <a:t>repeated parallel tasks</a:t>
            </a:r>
            <a:r>
              <a:rPr lang="en-CA"/>
              <a:t>.</a:t>
            </a:r>
          </a:p>
          <a:p>
            <a:pPr>
              <a:spcAft>
                <a:spcPts val="2400"/>
              </a:spcAft>
            </a:pPr>
            <a:endParaRPr lang="en-CA"/>
          </a:p>
        </p:txBody>
      </p:sp>
      <p:sp>
        <p:nvSpPr>
          <p:cNvPr id="4" name="Footer Placeholder 3">
            <a:extLst>
              <a:ext uri="{FF2B5EF4-FFF2-40B4-BE49-F238E27FC236}">
                <a16:creationId xmlns:a16="http://schemas.microsoft.com/office/drawing/2014/main" xmlns="" id="{68432992-2CDA-44DA-8C53-1FC536072C02}"/>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4C1C339E-D095-4B02-8CFB-C508EF3FA25E}"/>
              </a:ext>
            </a:extLst>
          </p:cNvPr>
          <p:cNvSpPr>
            <a:spLocks noGrp="1"/>
          </p:cNvSpPr>
          <p:nvPr>
            <p:ph type="sldNum" sz="quarter" idx="12"/>
          </p:nvPr>
        </p:nvSpPr>
        <p:spPr/>
        <p:txBody>
          <a:bodyPr/>
          <a:lstStyle/>
          <a:p>
            <a:fld id="{AE11FE2D-6E70-4277-81CE-0AEFFA29198E}" type="slidenum">
              <a:rPr lang="en-CA" smtClean="0"/>
              <a:t>14</a:t>
            </a:fld>
            <a:endParaRPr lang="en-CA"/>
          </a:p>
        </p:txBody>
      </p:sp>
    </p:spTree>
    <p:extLst>
      <p:ext uri="{BB962C8B-B14F-4D97-AF65-F5344CB8AC3E}">
        <p14:creationId xmlns:p14="http://schemas.microsoft.com/office/powerpoint/2010/main" val="75699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9074D-F3A5-48B5-863F-80F10EC54519}"/>
              </a:ext>
            </a:extLst>
          </p:cNvPr>
          <p:cNvSpPr>
            <a:spLocks noGrp="1"/>
          </p:cNvSpPr>
          <p:nvPr>
            <p:ph type="title"/>
          </p:nvPr>
        </p:nvSpPr>
        <p:spPr>
          <a:xfrm>
            <a:off x="510733" y="514989"/>
            <a:ext cx="10058400" cy="778109"/>
          </a:xfrm>
        </p:spPr>
        <p:txBody>
          <a:bodyPr/>
          <a:lstStyle/>
          <a:p>
            <a:r>
              <a:rPr lang="en-CA"/>
              <a:t>Barrier Implementations</a:t>
            </a:r>
          </a:p>
        </p:txBody>
      </p:sp>
      <p:sp>
        <p:nvSpPr>
          <p:cNvPr id="3" name="Content Placeholder 2">
            <a:extLst>
              <a:ext uri="{FF2B5EF4-FFF2-40B4-BE49-F238E27FC236}">
                <a16:creationId xmlns:a16="http://schemas.microsoft.com/office/drawing/2014/main" xmlns="" id="{8AC35649-6477-402B-BDD7-3ECD518130AD}"/>
              </a:ext>
            </a:extLst>
          </p:cNvPr>
          <p:cNvSpPr>
            <a:spLocks noGrp="1"/>
          </p:cNvSpPr>
          <p:nvPr>
            <p:ph idx="1"/>
          </p:nvPr>
        </p:nvSpPr>
        <p:spPr>
          <a:xfrm>
            <a:off x="2512540" y="1622554"/>
            <a:ext cx="8023654" cy="2400580"/>
          </a:xfrm>
        </p:spPr>
        <p:txBody>
          <a:bodyPr/>
          <a:lstStyle/>
          <a:p>
            <a:r>
              <a:rPr lang="en-CA" sz="2000" b="1">
                <a:solidFill>
                  <a:srgbClr val="7030A0"/>
                </a:solidFill>
                <a:latin typeface="Consolas" panose="020B0609020204030204" pitchFamily="49" charset="0"/>
              </a:rPr>
              <a:t>#include &lt;experimental/barrier&gt;</a:t>
            </a:r>
          </a:p>
          <a:p>
            <a:r>
              <a:rPr lang="en-CA" sz="2000" b="1">
                <a:solidFill>
                  <a:srgbClr val="7030A0"/>
                </a:solidFill>
                <a:latin typeface="Consolas" panose="020B0609020204030204" pitchFamily="49" charset="0"/>
              </a:rPr>
              <a:t>std::experimental::barrier</a:t>
            </a:r>
          </a:p>
          <a:p>
            <a:pPr marL="726948" lvl="1" indent="-342900"/>
            <a:r>
              <a:rPr lang="en-CA" sz="2000" b="1">
                <a:solidFill>
                  <a:srgbClr val="7030A0"/>
                </a:solidFill>
                <a:latin typeface="Consolas" panose="020B0609020204030204" pitchFamily="49" charset="0"/>
              </a:rPr>
              <a:t>barrier(size_t num_threads)</a:t>
            </a:r>
            <a:r>
              <a:rPr lang="en-CA" sz="2000"/>
              <a:t>: constructor with # threads</a:t>
            </a:r>
          </a:p>
          <a:p>
            <a:pPr marL="726948" lvl="1" indent="-342900"/>
            <a:r>
              <a:rPr lang="en-CA" sz="2000" b="1">
                <a:solidFill>
                  <a:srgbClr val="7030A0"/>
                </a:solidFill>
                <a:latin typeface="Consolas" panose="020B0609020204030204" pitchFamily="49" charset="0"/>
              </a:rPr>
              <a:t>arrive_and_wait()</a:t>
            </a:r>
            <a:r>
              <a:rPr lang="en-CA" sz="2000"/>
              <a:t>:  waits until all others arrive</a:t>
            </a:r>
          </a:p>
          <a:p>
            <a:pPr marL="726948" lvl="1" indent="-342900"/>
            <a:r>
              <a:rPr lang="en-CA" sz="2000" b="1">
                <a:solidFill>
                  <a:srgbClr val="7030A0"/>
                </a:solidFill>
                <a:latin typeface="Consolas" panose="020B0609020204030204" pitchFamily="49" charset="0"/>
              </a:rPr>
              <a:t>arrive_and_drop()</a:t>
            </a:r>
            <a:r>
              <a:rPr lang="en-CA" sz="2000"/>
              <a:t>: removes thread from the set</a:t>
            </a:r>
          </a:p>
          <a:p>
            <a:pPr marL="342900" indent="-342900"/>
            <a:endParaRPr lang="en-CA"/>
          </a:p>
        </p:txBody>
      </p:sp>
      <p:sp>
        <p:nvSpPr>
          <p:cNvPr id="4" name="Footer Placeholder 3">
            <a:extLst>
              <a:ext uri="{FF2B5EF4-FFF2-40B4-BE49-F238E27FC236}">
                <a16:creationId xmlns:a16="http://schemas.microsoft.com/office/drawing/2014/main" xmlns="" id="{CC33DC87-3B7E-4916-AB5D-C45DD8D98268}"/>
              </a:ext>
            </a:extLst>
          </p:cNvPr>
          <p:cNvSpPr>
            <a:spLocks noGrp="1"/>
          </p:cNvSpPr>
          <p:nvPr>
            <p:ph type="ftr" sz="quarter" idx="11"/>
          </p:nvPr>
        </p:nvSpPr>
        <p:spPr/>
        <p:txBody>
          <a:bodyPr/>
          <a:lstStyle/>
          <a:p>
            <a:r>
              <a:rPr lang="en-CA"/>
              <a:t>Additional Topics</a:t>
            </a:r>
          </a:p>
        </p:txBody>
      </p:sp>
      <p:sp>
        <p:nvSpPr>
          <p:cNvPr id="9" name="TextBox 8">
            <a:extLst>
              <a:ext uri="{FF2B5EF4-FFF2-40B4-BE49-F238E27FC236}">
                <a16:creationId xmlns:a16="http://schemas.microsoft.com/office/drawing/2014/main" xmlns="" id="{5DCE6D55-083A-4BDA-BAEE-E3CAC195E528}"/>
              </a:ext>
            </a:extLst>
          </p:cNvPr>
          <p:cNvSpPr txBox="1"/>
          <p:nvPr/>
        </p:nvSpPr>
        <p:spPr>
          <a:xfrm>
            <a:off x="881258" y="4105330"/>
            <a:ext cx="10696660" cy="1938992"/>
          </a:xfrm>
          <a:prstGeom prst="rect">
            <a:avLst/>
          </a:prstGeom>
          <a:noFill/>
        </p:spPr>
        <p:txBody>
          <a:bodyPr wrap="square" rtlCol="0">
            <a:spAutoFit/>
          </a:bodyPr>
          <a:lstStyle/>
          <a:p>
            <a:r>
              <a:rPr lang="en-CA" sz="2400"/>
              <a:t>Until then, see </a:t>
            </a:r>
            <a:r>
              <a:rPr lang="en-CA" sz="2200" b="1">
                <a:solidFill>
                  <a:srgbClr val="7030A0"/>
                </a:solidFill>
                <a:latin typeface="Consolas" panose="020B0609020204030204" pitchFamily="49" charset="0"/>
              </a:rPr>
              <a:t>boost::thread::barrier</a:t>
            </a:r>
            <a:r>
              <a:rPr lang="en-CA" sz="2400"/>
              <a:t>, or </a:t>
            </a:r>
            <a:r>
              <a:rPr lang="en-CA" sz="2400" b="1">
                <a:solidFill>
                  <a:srgbClr val="7030A0"/>
                </a:solidFill>
                <a:latin typeface="Consolas" panose="020B0609020204030204" pitchFamily="49" charset="0"/>
              </a:rPr>
              <a:t>cpen333::thread::rendezvous </a:t>
            </a:r>
            <a:r>
              <a:rPr lang="en-CA" sz="2400"/>
              <a:t>or can easily create your own:</a:t>
            </a:r>
          </a:p>
          <a:p>
            <a:pPr marL="800100" lvl="1" indent="-342900">
              <a:buFont typeface="Arial" panose="020B0604020202020204" pitchFamily="34" charset="0"/>
              <a:buChar char="•"/>
            </a:pPr>
            <a:r>
              <a:rPr lang="en-CA" sz="2400"/>
              <a:t>Shared counter variable</a:t>
            </a:r>
          </a:p>
          <a:p>
            <a:pPr marL="800100" lvl="1" indent="-342900">
              <a:buFont typeface="Arial" panose="020B0604020202020204" pitchFamily="34" charset="0"/>
              <a:buChar char="•"/>
            </a:pPr>
            <a:r>
              <a:rPr lang="en-CA" sz="2400"/>
              <a:t>Mutex to protect access</a:t>
            </a:r>
          </a:p>
          <a:p>
            <a:pPr marL="800100" lvl="1" indent="-342900">
              <a:buFont typeface="Arial" panose="020B0604020202020204" pitchFamily="34" charset="0"/>
              <a:buChar char="•"/>
            </a:pPr>
            <a:r>
              <a:rPr lang="en-CA" sz="2400"/>
              <a:t>Condition variable for waiting until count is 0</a:t>
            </a:r>
          </a:p>
        </p:txBody>
      </p:sp>
      <p:sp>
        <p:nvSpPr>
          <p:cNvPr id="6" name="Rectangle 5">
            <a:extLst>
              <a:ext uri="{FF2B5EF4-FFF2-40B4-BE49-F238E27FC236}">
                <a16:creationId xmlns:a16="http://schemas.microsoft.com/office/drawing/2014/main" xmlns="" id="{F2472ADE-EBB3-4E25-A9B3-916383990850}"/>
              </a:ext>
            </a:extLst>
          </p:cNvPr>
          <p:cNvSpPr/>
          <p:nvPr/>
        </p:nvSpPr>
        <p:spPr>
          <a:xfrm>
            <a:off x="823718" y="1629719"/>
            <a:ext cx="1358705" cy="461665"/>
          </a:xfrm>
          <a:prstGeom prst="rect">
            <a:avLst/>
          </a:prstGeom>
        </p:spPr>
        <p:txBody>
          <a:bodyPr wrap="none">
            <a:spAutoFit/>
          </a:bodyPr>
          <a:lstStyle/>
          <a:p>
            <a:r>
              <a:rPr lang="en-CA" sz="2400"/>
              <a:t>In </a:t>
            </a:r>
            <a:r>
              <a:rPr lang="en-CA" sz="2400" b="1">
                <a:solidFill>
                  <a:schemeClr val="accent2"/>
                </a:solidFill>
              </a:rPr>
              <a:t>C++20</a:t>
            </a:r>
            <a:r>
              <a:rPr lang="en-CA" sz="2400"/>
              <a:t>:</a:t>
            </a:r>
          </a:p>
        </p:txBody>
      </p:sp>
      <p:sp>
        <p:nvSpPr>
          <p:cNvPr id="5" name="Slide Number Placeholder 4">
            <a:extLst>
              <a:ext uri="{FF2B5EF4-FFF2-40B4-BE49-F238E27FC236}">
                <a16:creationId xmlns:a16="http://schemas.microsoft.com/office/drawing/2014/main" xmlns="" id="{84ABCD61-0BBA-4354-B27D-BF4EEC5E3CAE}"/>
              </a:ext>
            </a:extLst>
          </p:cNvPr>
          <p:cNvSpPr>
            <a:spLocks noGrp="1"/>
          </p:cNvSpPr>
          <p:nvPr>
            <p:ph type="sldNum" sz="quarter" idx="12"/>
          </p:nvPr>
        </p:nvSpPr>
        <p:spPr/>
        <p:txBody>
          <a:bodyPr/>
          <a:lstStyle/>
          <a:p>
            <a:fld id="{AE11FE2D-6E70-4277-81CE-0AEFFA29198E}" type="slidenum">
              <a:rPr lang="en-CA" smtClean="0"/>
              <a:t>15</a:t>
            </a:fld>
            <a:endParaRPr lang="en-CA"/>
          </a:p>
        </p:txBody>
      </p:sp>
    </p:spTree>
    <p:extLst>
      <p:ext uri="{BB962C8B-B14F-4D97-AF65-F5344CB8AC3E}">
        <p14:creationId xmlns:p14="http://schemas.microsoft.com/office/powerpoint/2010/main" val="7107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22BB0-FE8C-48D4-9A73-B53D44DFEF33}"/>
              </a:ext>
            </a:extLst>
          </p:cNvPr>
          <p:cNvSpPr>
            <a:spLocks noGrp="1"/>
          </p:cNvSpPr>
          <p:nvPr>
            <p:ph type="title"/>
          </p:nvPr>
        </p:nvSpPr>
        <p:spPr>
          <a:xfrm>
            <a:off x="618309" y="585066"/>
            <a:ext cx="10058400" cy="778109"/>
          </a:xfrm>
        </p:spPr>
        <p:txBody>
          <a:bodyPr/>
          <a:lstStyle/>
          <a:p>
            <a:r>
              <a:rPr lang="en-CA"/>
              <a:t>Barrier Example</a:t>
            </a:r>
          </a:p>
        </p:txBody>
      </p:sp>
      <p:sp>
        <p:nvSpPr>
          <p:cNvPr id="4" name="Footer Placeholder 3">
            <a:extLst>
              <a:ext uri="{FF2B5EF4-FFF2-40B4-BE49-F238E27FC236}">
                <a16:creationId xmlns:a16="http://schemas.microsoft.com/office/drawing/2014/main" xmlns="" id="{3F8CF77C-291C-4638-8198-502E83581644}"/>
              </a:ext>
            </a:extLst>
          </p:cNvPr>
          <p:cNvSpPr>
            <a:spLocks noGrp="1"/>
          </p:cNvSpPr>
          <p:nvPr>
            <p:ph type="ftr" sz="quarter" idx="11"/>
          </p:nvPr>
        </p:nvSpPr>
        <p:spPr/>
        <p:txBody>
          <a:bodyPr/>
          <a:lstStyle/>
          <a:p>
            <a:r>
              <a:rPr lang="en-CA"/>
              <a:t>Additional Topics</a:t>
            </a:r>
          </a:p>
        </p:txBody>
      </p:sp>
      <p:pic>
        <p:nvPicPr>
          <p:cNvPr id="7" name="Picture 6">
            <a:extLst>
              <a:ext uri="{FF2B5EF4-FFF2-40B4-BE49-F238E27FC236}">
                <a16:creationId xmlns:a16="http://schemas.microsoft.com/office/drawing/2014/main" xmlns="" id="{FF732812-973E-4BEC-B03D-652CDEFDCA99}"/>
              </a:ext>
            </a:extLst>
          </p:cNvPr>
          <p:cNvPicPr>
            <a:picLocks noChangeAspect="1"/>
          </p:cNvPicPr>
          <p:nvPr/>
        </p:nvPicPr>
        <p:blipFill rotWithShape="1">
          <a:blip r:embed="rId2">
            <a:extLst>
              <a:ext uri="{28A0092B-C50C-407E-A947-70E740481C1C}">
                <a14:useLocalDpi xmlns:a14="http://schemas.microsoft.com/office/drawing/2010/main" val="0"/>
              </a:ext>
            </a:extLst>
          </a:blip>
          <a:srcRect l="17176"/>
          <a:stretch/>
        </p:blipFill>
        <p:spPr>
          <a:xfrm>
            <a:off x="914399" y="1653058"/>
            <a:ext cx="2981679" cy="2400000"/>
          </a:xfrm>
          <a:prstGeom prst="rect">
            <a:avLst/>
          </a:prstGeom>
        </p:spPr>
      </p:pic>
      <p:pic>
        <p:nvPicPr>
          <p:cNvPr id="9" name="Picture 8">
            <a:extLst>
              <a:ext uri="{FF2B5EF4-FFF2-40B4-BE49-F238E27FC236}">
                <a16:creationId xmlns:a16="http://schemas.microsoft.com/office/drawing/2014/main" xmlns="" id="{7B060BBB-52FC-4B90-AD07-FF0471A992EE}"/>
              </a:ext>
            </a:extLst>
          </p:cNvPr>
          <p:cNvPicPr>
            <a:picLocks noChangeAspect="1"/>
          </p:cNvPicPr>
          <p:nvPr/>
        </p:nvPicPr>
        <p:blipFill rotWithShape="1">
          <a:blip r:embed="rId3">
            <a:extLst>
              <a:ext uri="{28A0092B-C50C-407E-A947-70E740481C1C}">
                <a14:useLocalDpi xmlns:a14="http://schemas.microsoft.com/office/drawing/2010/main" val="0"/>
              </a:ext>
            </a:extLst>
          </a:blip>
          <a:srcRect l="20753" r="20934"/>
          <a:stretch/>
        </p:blipFill>
        <p:spPr>
          <a:xfrm>
            <a:off x="3322749" y="1653057"/>
            <a:ext cx="2099258" cy="2400000"/>
          </a:xfrm>
          <a:prstGeom prst="rect">
            <a:avLst/>
          </a:prstGeom>
        </p:spPr>
      </p:pic>
      <p:sp>
        <p:nvSpPr>
          <p:cNvPr id="10" name="TextBox 9">
            <a:extLst>
              <a:ext uri="{FF2B5EF4-FFF2-40B4-BE49-F238E27FC236}">
                <a16:creationId xmlns:a16="http://schemas.microsoft.com/office/drawing/2014/main" xmlns="" id="{38BCAB8A-9CCC-4697-A8CC-8BCE9F228113}"/>
              </a:ext>
            </a:extLst>
          </p:cNvPr>
          <p:cNvSpPr txBox="1"/>
          <p:nvPr/>
        </p:nvSpPr>
        <p:spPr>
          <a:xfrm>
            <a:off x="5859888" y="1481071"/>
            <a:ext cx="6091707" cy="3046988"/>
          </a:xfrm>
          <a:prstGeom prst="rect">
            <a:avLst/>
          </a:prstGeom>
          <a:noFill/>
        </p:spPr>
        <p:txBody>
          <a:bodyPr wrap="square" rtlCol="0">
            <a:spAutoFit/>
          </a:bodyPr>
          <a:lstStyle/>
          <a:p>
            <a:pPr marL="285750" indent="-285750">
              <a:buFont typeface="Arial" panose="020B0604020202020204" pitchFamily="34" charset="0"/>
              <a:buChar char="•"/>
            </a:pPr>
            <a:r>
              <a:rPr lang="en-CA" sz="2400"/>
              <a:t>In graphics, simulation, special effects, may have many different objects/geometries</a:t>
            </a:r>
          </a:p>
          <a:p>
            <a:pPr marL="285750" indent="-285750">
              <a:buFont typeface="Arial" panose="020B0604020202020204" pitchFamily="34" charset="0"/>
              <a:buChar char="•"/>
            </a:pPr>
            <a:r>
              <a:rPr lang="en-CA" sz="2400"/>
              <a:t>Compute physics, updated positions and deformations, lighting effects, etc… using </a:t>
            </a:r>
            <a:r>
              <a:rPr lang="en-CA" sz="2400" b="1">
                <a:solidFill>
                  <a:schemeClr val="accent2"/>
                </a:solidFill>
              </a:rPr>
              <a:t>multiple threads</a:t>
            </a:r>
          </a:p>
          <a:p>
            <a:pPr marL="285750" indent="-285750">
              <a:buFont typeface="Arial" panose="020B0604020202020204" pitchFamily="34" charset="0"/>
              <a:buChar char="•"/>
            </a:pPr>
            <a:r>
              <a:rPr lang="en-CA" sz="2400"/>
              <a:t>Need to </a:t>
            </a:r>
            <a:r>
              <a:rPr lang="en-CA" sz="2400" b="1">
                <a:solidFill>
                  <a:schemeClr val="accent2"/>
                </a:solidFill>
              </a:rPr>
              <a:t>synchronize</a:t>
            </a:r>
            <a:r>
              <a:rPr lang="en-CA" sz="2400"/>
              <a:t> completion before rendering frame</a:t>
            </a:r>
          </a:p>
          <a:p>
            <a:pPr marL="285750" indent="-285750">
              <a:buFont typeface="Arial" panose="020B0604020202020204" pitchFamily="34" charset="0"/>
              <a:buChar char="•"/>
            </a:pPr>
            <a:endParaRPr lang="en-CA" sz="2400"/>
          </a:p>
        </p:txBody>
      </p:sp>
      <p:sp>
        <p:nvSpPr>
          <p:cNvPr id="11" name="TextBox 10">
            <a:extLst>
              <a:ext uri="{FF2B5EF4-FFF2-40B4-BE49-F238E27FC236}">
                <a16:creationId xmlns:a16="http://schemas.microsoft.com/office/drawing/2014/main" xmlns="" id="{E8FA2CC3-61C6-44EF-9DCD-FF15BF0742EB}"/>
              </a:ext>
            </a:extLst>
          </p:cNvPr>
          <p:cNvSpPr txBox="1"/>
          <p:nvPr/>
        </p:nvSpPr>
        <p:spPr>
          <a:xfrm>
            <a:off x="888642" y="3773509"/>
            <a:ext cx="1118255" cy="307777"/>
          </a:xfrm>
          <a:prstGeom prst="rect">
            <a:avLst/>
          </a:prstGeom>
          <a:noFill/>
        </p:spPr>
        <p:txBody>
          <a:bodyPr wrap="none" rtlCol="0">
            <a:spAutoFit/>
          </a:bodyPr>
          <a:lstStyle/>
          <a:p>
            <a:r>
              <a:rPr lang="en-CA" sz="1400">
                <a:solidFill>
                  <a:schemeClr val="bg1"/>
                </a:solidFill>
              </a:rPr>
              <a:t>artisynth.org</a:t>
            </a:r>
          </a:p>
        </p:txBody>
      </p:sp>
      <p:sp>
        <p:nvSpPr>
          <p:cNvPr id="12" name="TextBox 11">
            <a:extLst>
              <a:ext uri="{FF2B5EF4-FFF2-40B4-BE49-F238E27FC236}">
                <a16:creationId xmlns:a16="http://schemas.microsoft.com/office/drawing/2014/main" xmlns="" id="{4CF824D8-3B4C-47B9-BE52-EFF46ED1538A}"/>
              </a:ext>
            </a:extLst>
          </p:cNvPr>
          <p:cNvSpPr txBox="1"/>
          <p:nvPr/>
        </p:nvSpPr>
        <p:spPr>
          <a:xfrm>
            <a:off x="809224" y="4582732"/>
            <a:ext cx="10279486" cy="1569660"/>
          </a:xfrm>
          <a:prstGeom prst="rect">
            <a:avLst/>
          </a:prstGeom>
          <a:noFill/>
        </p:spPr>
        <p:txBody>
          <a:bodyPr wrap="square" rtlCol="0">
            <a:spAutoFit/>
          </a:bodyPr>
          <a:lstStyle/>
          <a:p>
            <a:r>
              <a:rPr lang="en-CA" sz="2400"/>
              <a:t>We could create a new bunch of threads each update, do work, then join threads to synchronize, but leads to constant creation/deletion of threads.</a:t>
            </a:r>
          </a:p>
          <a:p>
            <a:endParaRPr lang="en-CA" sz="2400"/>
          </a:p>
          <a:p>
            <a:r>
              <a:rPr lang="en-CA" sz="2400"/>
              <a:t>Better to use separate threads executing in a </a:t>
            </a:r>
            <a:r>
              <a:rPr lang="en-CA" sz="2400" b="1">
                <a:solidFill>
                  <a:schemeClr val="accent2"/>
                </a:solidFill>
              </a:rPr>
              <a:t>loop with barrier</a:t>
            </a:r>
            <a:r>
              <a:rPr lang="en-CA" sz="2400"/>
              <a:t> to synchronize. </a:t>
            </a:r>
          </a:p>
        </p:txBody>
      </p:sp>
      <p:sp>
        <p:nvSpPr>
          <p:cNvPr id="3" name="Slide Number Placeholder 2">
            <a:extLst>
              <a:ext uri="{FF2B5EF4-FFF2-40B4-BE49-F238E27FC236}">
                <a16:creationId xmlns:a16="http://schemas.microsoft.com/office/drawing/2014/main" xmlns="" id="{6179E404-8AAF-4C6A-B7DA-16193EE43EF6}"/>
              </a:ext>
            </a:extLst>
          </p:cNvPr>
          <p:cNvSpPr>
            <a:spLocks noGrp="1"/>
          </p:cNvSpPr>
          <p:nvPr>
            <p:ph type="sldNum" sz="quarter" idx="12"/>
          </p:nvPr>
        </p:nvSpPr>
        <p:spPr/>
        <p:txBody>
          <a:bodyPr/>
          <a:lstStyle/>
          <a:p>
            <a:fld id="{AE11FE2D-6E70-4277-81CE-0AEFFA29198E}" type="slidenum">
              <a:rPr lang="en-CA" smtClean="0"/>
              <a:t>16</a:t>
            </a:fld>
            <a:endParaRPr lang="en-CA"/>
          </a:p>
        </p:txBody>
      </p:sp>
    </p:spTree>
    <p:extLst>
      <p:ext uri="{BB962C8B-B14F-4D97-AF65-F5344CB8AC3E}">
        <p14:creationId xmlns:p14="http://schemas.microsoft.com/office/powerpoint/2010/main" val="411819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83E7C-E0C9-4DE2-9D4A-992734E7F347}"/>
              </a:ext>
            </a:extLst>
          </p:cNvPr>
          <p:cNvSpPr>
            <a:spLocks noGrp="1"/>
          </p:cNvSpPr>
          <p:nvPr>
            <p:ph type="title"/>
          </p:nvPr>
        </p:nvSpPr>
        <p:spPr>
          <a:xfrm>
            <a:off x="618309" y="507793"/>
            <a:ext cx="10058400" cy="778109"/>
          </a:xfrm>
        </p:spPr>
        <p:txBody>
          <a:bodyPr/>
          <a:lstStyle/>
          <a:p>
            <a:r>
              <a:rPr lang="en-CA"/>
              <a:t>Promises and Futures</a:t>
            </a:r>
          </a:p>
        </p:txBody>
      </p:sp>
      <p:sp>
        <p:nvSpPr>
          <p:cNvPr id="3" name="Content Placeholder 2">
            <a:extLst>
              <a:ext uri="{FF2B5EF4-FFF2-40B4-BE49-F238E27FC236}">
                <a16:creationId xmlns:a16="http://schemas.microsoft.com/office/drawing/2014/main" xmlns="" id="{46A37013-E239-4DB6-A1A4-04CA42AF82BF}"/>
              </a:ext>
            </a:extLst>
          </p:cNvPr>
          <p:cNvSpPr>
            <a:spLocks noGrp="1"/>
          </p:cNvSpPr>
          <p:nvPr>
            <p:ph idx="1"/>
          </p:nvPr>
        </p:nvSpPr>
        <p:spPr>
          <a:xfrm>
            <a:off x="916976" y="1372930"/>
            <a:ext cx="10058400" cy="2923877"/>
          </a:xfrm>
        </p:spPr>
        <p:txBody>
          <a:bodyPr/>
          <a:lstStyle/>
          <a:p>
            <a:pPr>
              <a:spcAft>
                <a:spcPts val="1200"/>
              </a:spcAft>
            </a:pPr>
            <a:r>
              <a:rPr lang="en-CA"/>
              <a:t>A </a:t>
            </a:r>
            <a:r>
              <a:rPr lang="en-CA" sz="2200" b="1">
                <a:solidFill>
                  <a:srgbClr val="7030A0"/>
                </a:solidFill>
                <a:latin typeface="Consolas" panose="020B0609020204030204" pitchFamily="49" charset="0"/>
              </a:rPr>
              <a:t>promise</a:t>
            </a:r>
            <a:r>
              <a:rPr lang="en-CA"/>
              <a:t> sets up a contract that a value will be available in the </a:t>
            </a:r>
            <a:r>
              <a:rPr lang="en-CA" sz="2200" b="1">
                <a:solidFill>
                  <a:srgbClr val="7030A0"/>
                </a:solidFill>
                <a:latin typeface="Consolas" panose="020B0609020204030204" pitchFamily="49" charset="0"/>
              </a:rPr>
              <a:t>future</a:t>
            </a:r>
            <a:r>
              <a:rPr lang="en-CA"/>
              <a:t>.</a:t>
            </a:r>
          </a:p>
          <a:p>
            <a:pPr>
              <a:spcAft>
                <a:spcPts val="1200"/>
              </a:spcAft>
            </a:pPr>
            <a:r>
              <a:rPr lang="en-CA"/>
              <a:t>Allows a function to be launched </a:t>
            </a:r>
            <a:r>
              <a:rPr lang="en-CA" b="1">
                <a:solidFill>
                  <a:schemeClr val="accent2"/>
                </a:solidFill>
              </a:rPr>
              <a:t>asynchronously</a:t>
            </a:r>
            <a:r>
              <a:rPr lang="en-CA"/>
              <a:t>, returning a proxy for the result.  We can </a:t>
            </a:r>
            <a:r>
              <a:rPr lang="en-CA" b="1">
                <a:solidFill>
                  <a:schemeClr val="accent2"/>
                </a:solidFill>
              </a:rPr>
              <a:t>query</a:t>
            </a:r>
            <a:r>
              <a:rPr lang="en-CA"/>
              <a:t> the status of the future, or </a:t>
            </a:r>
            <a:r>
              <a:rPr lang="en-CA" b="1">
                <a:solidFill>
                  <a:schemeClr val="accent2"/>
                </a:solidFill>
              </a:rPr>
              <a:t>wait</a:t>
            </a:r>
            <a:r>
              <a:rPr lang="en-CA"/>
              <a:t> for it to be ready.</a:t>
            </a:r>
          </a:p>
          <a:p>
            <a:pPr>
              <a:spcAft>
                <a:spcPts val="1200"/>
              </a:spcAft>
            </a:pPr>
            <a:endParaRPr lang="en-CA" b="1"/>
          </a:p>
          <a:p>
            <a:pPr>
              <a:spcAft>
                <a:spcPts val="1200"/>
              </a:spcAft>
            </a:pPr>
            <a:r>
              <a:rPr lang="en-CA" b="1"/>
              <a:t>Basic functionality:</a:t>
            </a:r>
          </a:p>
          <a:p>
            <a:pPr>
              <a:spcAft>
                <a:spcPts val="1200"/>
              </a:spcAft>
            </a:pPr>
            <a:endParaRPr lang="en-CA"/>
          </a:p>
        </p:txBody>
      </p:sp>
      <p:sp>
        <p:nvSpPr>
          <p:cNvPr id="4" name="Footer Placeholder 3">
            <a:extLst>
              <a:ext uri="{FF2B5EF4-FFF2-40B4-BE49-F238E27FC236}">
                <a16:creationId xmlns:a16="http://schemas.microsoft.com/office/drawing/2014/main" xmlns="" id="{BFFCE850-40C2-42A5-B136-C2F7904543E0}"/>
              </a:ext>
            </a:extLst>
          </p:cNvPr>
          <p:cNvSpPr>
            <a:spLocks noGrp="1"/>
          </p:cNvSpPr>
          <p:nvPr>
            <p:ph type="ftr" sz="quarter" idx="11"/>
          </p:nvPr>
        </p:nvSpPr>
        <p:spPr/>
        <p:txBody>
          <a:bodyPr/>
          <a:lstStyle/>
          <a:p>
            <a:r>
              <a:rPr lang="en-CA"/>
              <a:t>Additional Topics</a:t>
            </a:r>
          </a:p>
        </p:txBody>
      </p:sp>
      <p:sp>
        <p:nvSpPr>
          <p:cNvPr id="6" name="Rectangle: Rounded Corners 5">
            <a:extLst>
              <a:ext uri="{FF2B5EF4-FFF2-40B4-BE49-F238E27FC236}">
                <a16:creationId xmlns:a16="http://schemas.microsoft.com/office/drawing/2014/main" xmlns="" id="{1D1FAC59-0986-44C2-8CDF-C64BFA7045D2}"/>
              </a:ext>
            </a:extLst>
          </p:cNvPr>
          <p:cNvSpPr/>
          <p:nvPr/>
        </p:nvSpPr>
        <p:spPr>
          <a:xfrm>
            <a:off x="3078051" y="3928056"/>
            <a:ext cx="5100034" cy="592428"/>
          </a:xfrm>
          <a:prstGeom prst="roundRect">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en-CA" sz="2200">
                <a:latin typeface="Consolas" panose="020B0609020204030204" pitchFamily="49" charset="0"/>
              </a:rPr>
              <a:t>future = promise.get_future();</a:t>
            </a:r>
          </a:p>
        </p:txBody>
      </p:sp>
      <p:sp>
        <p:nvSpPr>
          <p:cNvPr id="8" name="Rectangle: Rounded Corners 7">
            <a:extLst>
              <a:ext uri="{FF2B5EF4-FFF2-40B4-BE49-F238E27FC236}">
                <a16:creationId xmlns:a16="http://schemas.microsoft.com/office/drawing/2014/main" xmlns="" id="{73DDEA3B-B956-48D9-93AA-163943C09117}"/>
              </a:ext>
            </a:extLst>
          </p:cNvPr>
          <p:cNvSpPr/>
          <p:nvPr/>
        </p:nvSpPr>
        <p:spPr>
          <a:xfrm>
            <a:off x="5922135" y="4649271"/>
            <a:ext cx="5050665" cy="1287887"/>
          </a:xfrm>
          <a:prstGeom prst="roundRect">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en-CA" sz="2200">
                <a:solidFill>
                  <a:schemeClr val="accent5"/>
                </a:solidFill>
                <a:latin typeface="Consolas" panose="020B0609020204030204" pitchFamily="49" charset="0"/>
              </a:rPr>
              <a:t>  // fulfills promise</a:t>
            </a:r>
          </a:p>
          <a:p>
            <a:r>
              <a:rPr lang="en-CA" sz="2200">
                <a:latin typeface="Consolas" panose="020B0609020204030204" pitchFamily="49" charset="0"/>
              </a:rPr>
              <a:t>  promise.set( value );</a:t>
            </a:r>
          </a:p>
        </p:txBody>
      </p:sp>
      <p:sp>
        <p:nvSpPr>
          <p:cNvPr id="9" name="Rectangle: Rounded Corners 8">
            <a:extLst>
              <a:ext uri="{FF2B5EF4-FFF2-40B4-BE49-F238E27FC236}">
                <a16:creationId xmlns:a16="http://schemas.microsoft.com/office/drawing/2014/main" xmlns="" id="{BD41C530-8986-4920-AAD9-041DC9A5FF05}"/>
              </a:ext>
            </a:extLst>
          </p:cNvPr>
          <p:cNvSpPr/>
          <p:nvPr/>
        </p:nvSpPr>
        <p:spPr>
          <a:xfrm>
            <a:off x="729802" y="4644979"/>
            <a:ext cx="5050665" cy="1317937"/>
          </a:xfrm>
          <a:prstGeom prst="roundRect">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en-CA" sz="2200">
                <a:latin typeface="Consolas" panose="020B0609020204030204" pitchFamily="49" charset="0"/>
              </a:rPr>
              <a:t>  </a:t>
            </a:r>
            <a:r>
              <a:rPr lang="en-CA" sz="2200">
                <a:solidFill>
                  <a:schemeClr val="accent5"/>
                </a:solidFill>
                <a:latin typeface="Consolas" panose="020B0609020204030204" pitchFamily="49" charset="0"/>
              </a:rPr>
              <a:t>// waits for promise</a:t>
            </a:r>
            <a:endParaRPr lang="en-CA" sz="2200">
              <a:latin typeface="Consolas" panose="020B0609020204030204" pitchFamily="49" charset="0"/>
            </a:endParaRPr>
          </a:p>
          <a:p>
            <a:r>
              <a:rPr lang="en-CA" sz="2200">
                <a:latin typeface="Consolas" panose="020B0609020204030204" pitchFamily="49" charset="0"/>
              </a:rPr>
              <a:t>  value = future.get();</a:t>
            </a:r>
          </a:p>
        </p:txBody>
      </p:sp>
      <p:sp>
        <p:nvSpPr>
          <p:cNvPr id="5" name="Slide Number Placeholder 4">
            <a:extLst>
              <a:ext uri="{FF2B5EF4-FFF2-40B4-BE49-F238E27FC236}">
                <a16:creationId xmlns:a16="http://schemas.microsoft.com/office/drawing/2014/main" xmlns="" id="{72AA0FBD-047C-4A56-8836-23A74495C31A}"/>
              </a:ext>
            </a:extLst>
          </p:cNvPr>
          <p:cNvSpPr>
            <a:spLocks noGrp="1"/>
          </p:cNvSpPr>
          <p:nvPr>
            <p:ph type="sldNum" sz="quarter" idx="12"/>
          </p:nvPr>
        </p:nvSpPr>
        <p:spPr/>
        <p:txBody>
          <a:bodyPr/>
          <a:lstStyle/>
          <a:p>
            <a:fld id="{AE11FE2D-6E70-4277-81CE-0AEFFA29198E}" type="slidenum">
              <a:rPr lang="en-CA" smtClean="0"/>
              <a:t>17</a:t>
            </a:fld>
            <a:endParaRPr lang="en-CA"/>
          </a:p>
        </p:txBody>
      </p:sp>
    </p:spTree>
    <p:extLst>
      <p:ext uri="{BB962C8B-B14F-4D97-AF65-F5344CB8AC3E}">
        <p14:creationId xmlns:p14="http://schemas.microsoft.com/office/powerpoint/2010/main" val="362253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81B3F-7C55-4705-9E7D-048EF3C3614C}"/>
              </a:ext>
            </a:extLst>
          </p:cNvPr>
          <p:cNvSpPr>
            <a:spLocks noGrp="1"/>
          </p:cNvSpPr>
          <p:nvPr>
            <p:ph type="title"/>
          </p:nvPr>
        </p:nvSpPr>
        <p:spPr>
          <a:xfrm>
            <a:off x="553915" y="379003"/>
            <a:ext cx="10058400" cy="778109"/>
          </a:xfrm>
        </p:spPr>
        <p:txBody>
          <a:bodyPr/>
          <a:lstStyle/>
          <a:p>
            <a:r>
              <a:rPr lang="en-CA"/>
              <a:t>Promises and Futures in C++11</a:t>
            </a:r>
          </a:p>
        </p:txBody>
      </p:sp>
      <p:sp>
        <p:nvSpPr>
          <p:cNvPr id="3" name="Content Placeholder 2">
            <a:extLst>
              <a:ext uri="{FF2B5EF4-FFF2-40B4-BE49-F238E27FC236}">
                <a16:creationId xmlns:a16="http://schemas.microsoft.com/office/drawing/2014/main" xmlns="" id="{42BDB2B0-AC6A-4AC5-9764-C0C75CE65BD3}"/>
              </a:ext>
            </a:extLst>
          </p:cNvPr>
          <p:cNvSpPr>
            <a:spLocks noGrp="1"/>
          </p:cNvSpPr>
          <p:nvPr>
            <p:ph idx="1"/>
          </p:nvPr>
        </p:nvSpPr>
        <p:spPr>
          <a:xfrm>
            <a:off x="968492" y="1231260"/>
            <a:ext cx="10058400" cy="2523768"/>
          </a:xfrm>
        </p:spPr>
        <p:txBody>
          <a:bodyPr/>
          <a:lstStyle/>
          <a:p>
            <a:pPr lvl="1" indent="0">
              <a:spcAft>
                <a:spcPts val="1200"/>
              </a:spcAft>
              <a:buNone/>
            </a:pPr>
            <a:r>
              <a:rPr lang="en-CA" sz="2200" b="1">
                <a:solidFill>
                  <a:srgbClr val="7030A0"/>
                </a:solidFill>
                <a:latin typeface="Consolas" panose="020B0609020204030204" pitchFamily="49" charset="0"/>
              </a:rPr>
              <a:t>std::promise&lt;ValueType&gt;:</a:t>
            </a:r>
            <a:r>
              <a:rPr lang="en-CA"/>
              <a:t/>
            </a:r>
            <a:br>
              <a:rPr lang="en-CA"/>
            </a:br>
            <a:r>
              <a:rPr lang="en-CA"/>
              <a:t>    Associated with a future, manually sets future value or exception</a:t>
            </a:r>
          </a:p>
          <a:p>
            <a:pPr lvl="1" indent="0">
              <a:spcAft>
                <a:spcPts val="1200"/>
              </a:spcAft>
              <a:buNone/>
            </a:pPr>
            <a:r>
              <a:rPr lang="en-CA" sz="2200" b="1">
                <a:solidFill>
                  <a:srgbClr val="7030A0"/>
                </a:solidFill>
                <a:latin typeface="Consolas" panose="020B0609020204030204" pitchFamily="49" charset="0"/>
              </a:rPr>
              <a:t>std::future&lt;ValueType&gt;</a:t>
            </a:r>
            <a:r>
              <a:rPr lang="en-CA"/>
              <a:t/>
            </a:r>
            <a:br>
              <a:rPr lang="en-CA"/>
            </a:br>
            <a:r>
              <a:rPr lang="en-CA"/>
              <a:t>    Waits for a value to be ready, there can only be one per promise/task</a:t>
            </a:r>
          </a:p>
          <a:p>
            <a:pPr lvl="1" indent="0">
              <a:spcAft>
                <a:spcPts val="1200"/>
              </a:spcAft>
              <a:buNone/>
            </a:pPr>
            <a:r>
              <a:rPr lang="en-CA" sz="2200" b="1">
                <a:solidFill>
                  <a:srgbClr val="7030A0"/>
                </a:solidFill>
                <a:latin typeface="Consolas" panose="020B0609020204030204" pitchFamily="49" charset="0"/>
              </a:rPr>
              <a:t>std::shared_future&lt;ValueType&gt;</a:t>
            </a:r>
            <a:r>
              <a:rPr lang="en-CA"/>
              <a:t/>
            </a:r>
            <a:br>
              <a:rPr lang="en-CA"/>
            </a:br>
            <a:r>
              <a:rPr lang="en-CA"/>
              <a:t>    Waits for a value to be ready, can be many waiting in multiple threads</a:t>
            </a:r>
          </a:p>
        </p:txBody>
      </p:sp>
      <p:sp>
        <p:nvSpPr>
          <p:cNvPr id="4" name="Footer Placeholder 3">
            <a:extLst>
              <a:ext uri="{FF2B5EF4-FFF2-40B4-BE49-F238E27FC236}">
                <a16:creationId xmlns:a16="http://schemas.microsoft.com/office/drawing/2014/main" xmlns="" id="{7C84D2D2-96EF-474C-8A67-C044DF93ED88}"/>
              </a:ext>
            </a:extLst>
          </p:cNvPr>
          <p:cNvSpPr>
            <a:spLocks noGrp="1"/>
          </p:cNvSpPr>
          <p:nvPr>
            <p:ph type="ftr" sz="quarter" idx="11"/>
          </p:nvPr>
        </p:nvSpPr>
        <p:spPr/>
        <p:txBody>
          <a:bodyPr/>
          <a:lstStyle/>
          <a:p>
            <a:r>
              <a:rPr lang="en-CA"/>
              <a:t>Additional Topics</a:t>
            </a:r>
          </a:p>
        </p:txBody>
      </p:sp>
      <p:sp>
        <p:nvSpPr>
          <p:cNvPr id="6" name="Rectangle 5">
            <a:extLst>
              <a:ext uri="{FF2B5EF4-FFF2-40B4-BE49-F238E27FC236}">
                <a16:creationId xmlns:a16="http://schemas.microsoft.com/office/drawing/2014/main" xmlns="" id="{99305ACB-CFC0-4542-8004-A55D6E4CD3E8}"/>
              </a:ext>
            </a:extLst>
          </p:cNvPr>
          <p:cNvSpPr/>
          <p:nvPr/>
        </p:nvSpPr>
        <p:spPr>
          <a:xfrm>
            <a:off x="905847" y="4081460"/>
            <a:ext cx="10594987" cy="2154436"/>
          </a:xfrm>
          <a:prstGeom prst="rect">
            <a:avLst/>
          </a:prstGeom>
        </p:spPr>
        <p:txBody>
          <a:bodyPr wrap="square">
            <a:spAutoFit/>
          </a:bodyPr>
          <a:lstStyle/>
          <a:p>
            <a:r>
              <a:rPr lang="en-CA" sz="2400"/>
              <a:t>Futures can also be </a:t>
            </a:r>
            <a:r>
              <a:rPr lang="en-CA" sz="2400" b="1">
                <a:solidFill>
                  <a:schemeClr val="accent2"/>
                </a:solidFill>
              </a:rPr>
              <a:t>returned by functions</a:t>
            </a:r>
            <a:r>
              <a:rPr lang="en-CA" sz="2400"/>
              <a:t>, with no associated promise visible, allowing functions to be executed asynchronously</a:t>
            </a:r>
          </a:p>
          <a:p>
            <a:endParaRPr lang="en-CA" sz="1600"/>
          </a:p>
          <a:p>
            <a:pPr marL="800100" lvl="1" indent="-342900">
              <a:buFont typeface="Arial" panose="020B0604020202020204" pitchFamily="34" charset="0"/>
              <a:buChar char="•"/>
            </a:pPr>
            <a:r>
              <a:rPr lang="en-CA" sz="2200" b="1">
                <a:solidFill>
                  <a:srgbClr val="7030A0"/>
                </a:solidFill>
                <a:latin typeface="Consolas" panose="020B0609020204030204" pitchFamily="49" charset="0"/>
              </a:rPr>
              <a:t>std::async(std::launch, Function&amp;&amp;, Args&amp;&amp;...)</a:t>
            </a:r>
            <a:r>
              <a:rPr lang="en-CA" sz="2200" b="1">
                <a:solidFill>
                  <a:srgbClr val="7030A0"/>
                </a:solidFill>
              </a:rPr>
              <a:t>   </a:t>
            </a:r>
          </a:p>
          <a:p>
            <a:pPr lvl="2"/>
            <a:r>
              <a:rPr lang="en-CA" sz="2400"/>
              <a:t>Returns a future that can be used to obtain the result of the provided function call, </a:t>
            </a:r>
            <a:r>
              <a:rPr lang="en-CA" sz="2400" i="1"/>
              <a:t>potentially</a:t>
            </a:r>
            <a:r>
              <a:rPr lang="en-CA" sz="2400"/>
              <a:t> executed asynchronously, could be deferred.</a:t>
            </a:r>
          </a:p>
        </p:txBody>
      </p:sp>
      <p:sp>
        <p:nvSpPr>
          <p:cNvPr id="5" name="Slide Number Placeholder 4">
            <a:extLst>
              <a:ext uri="{FF2B5EF4-FFF2-40B4-BE49-F238E27FC236}">
                <a16:creationId xmlns:a16="http://schemas.microsoft.com/office/drawing/2014/main" xmlns="" id="{1FB54178-7194-412E-8794-6F4D6B6057CE}"/>
              </a:ext>
            </a:extLst>
          </p:cNvPr>
          <p:cNvSpPr>
            <a:spLocks noGrp="1"/>
          </p:cNvSpPr>
          <p:nvPr>
            <p:ph type="sldNum" sz="quarter" idx="12"/>
          </p:nvPr>
        </p:nvSpPr>
        <p:spPr/>
        <p:txBody>
          <a:bodyPr/>
          <a:lstStyle/>
          <a:p>
            <a:fld id="{AE11FE2D-6E70-4277-81CE-0AEFFA29198E}" type="slidenum">
              <a:rPr lang="en-CA" smtClean="0"/>
              <a:t>18</a:t>
            </a:fld>
            <a:endParaRPr lang="en-CA"/>
          </a:p>
        </p:txBody>
      </p:sp>
    </p:spTree>
    <p:extLst>
      <p:ext uri="{BB962C8B-B14F-4D97-AF65-F5344CB8AC3E}">
        <p14:creationId xmlns:p14="http://schemas.microsoft.com/office/powerpoint/2010/main" val="3181205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DEF96-44CB-4CBF-9645-964E791EABCB}"/>
              </a:ext>
            </a:extLst>
          </p:cNvPr>
          <p:cNvSpPr>
            <a:spLocks noGrp="1"/>
          </p:cNvSpPr>
          <p:nvPr>
            <p:ph type="title"/>
          </p:nvPr>
        </p:nvSpPr>
        <p:spPr>
          <a:xfrm>
            <a:off x="618309" y="353246"/>
            <a:ext cx="10058400" cy="778109"/>
          </a:xfrm>
        </p:spPr>
        <p:txBody>
          <a:bodyPr/>
          <a:lstStyle/>
          <a:p>
            <a:r>
              <a:rPr lang="en-CA"/>
              <a:t>Promises and Futures: Example</a:t>
            </a:r>
          </a:p>
        </p:txBody>
      </p:sp>
      <p:sp>
        <p:nvSpPr>
          <p:cNvPr id="4" name="Footer Placeholder 3">
            <a:extLst>
              <a:ext uri="{FF2B5EF4-FFF2-40B4-BE49-F238E27FC236}">
                <a16:creationId xmlns:a16="http://schemas.microsoft.com/office/drawing/2014/main" xmlns="" id="{0786BC9F-3539-4513-97C3-3A4D2C33D128}"/>
              </a:ext>
            </a:extLst>
          </p:cNvPr>
          <p:cNvSpPr>
            <a:spLocks noGrp="1"/>
          </p:cNvSpPr>
          <p:nvPr>
            <p:ph type="ftr" sz="quarter" idx="11"/>
          </p:nvPr>
        </p:nvSpPr>
        <p:spPr/>
        <p:txBody>
          <a:bodyPr/>
          <a:lstStyle/>
          <a:p>
            <a:r>
              <a:rPr lang="en-CA"/>
              <a:t>Additional Topics</a:t>
            </a:r>
          </a:p>
        </p:txBody>
      </p:sp>
      <p:sp>
        <p:nvSpPr>
          <p:cNvPr id="3" name="TextBox 2">
            <a:extLst>
              <a:ext uri="{FF2B5EF4-FFF2-40B4-BE49-F238E27FC236}">
                <a16:creationId xmlns:a16="http://schemas.microsoft.com/office/drawing/2014/main" xmlns="" id="{D1F6D72E-0CF3-4A85-9E3E-E9DBCDDA29E9}"/>
              </a:ext>
            </a:extLst>
          </p:cNvPr>
          <p:cNvSpPr txBox="1"/>
          <p:nvPr/>
        </p:nvSpPr>
        <p:spPr>
          <a:xfrm>
            <a:off x="713436" y="1371600"/>
            <a:ext cx="6228693" cy="461665"/>
          </a:xfrm>
          <a:prstGeom prst="rect">
            <a:avLst/>
          </a:prstGeom>
          <a:noFill/>
        </p:spPr>
        <p:txBody>
          <a:bodyPr wrap="none" rtlCol="0">
            <a:spAutoFit/>
          </a:bodyPr>
          <a:lstStyle/>
          <a:p>
            <a:r>
              <a:rPr lang="en-CA" sz="2400"/>
              <a:t>Launching an asynchronous or deferred function</a:t>
            </a:r>
          </a:p>
        </p:txBody>
      </p:sp>
      <p:sp>
        <p:nvSpPr>
          <p:cNvPr id="5" name="Slide Number Placeholder 4">
            <a:extLst>
              <a:ext uri="{FF2B5EF4-FFF2-40B4-BE49-F238E27FC236}">
                <a16:creationId xmlns:a16="http://schemas.microsoft.com/office/drawing/2014/main" xmlns="" id="{A687F51C-745A-4062-9C86-40319BDE97B5}"/>
              </a:ext>
            </a:extLst>
          </p:cNvPr>
          <p:cNvSpPr>
            <a:spLocks noGrp="1"/>
          </p:cNvSpPr>
          <p:nvPr>
            <p:ph type="sldNum" sz="quarter" idx="12"/>
          </p:nvPr>
        </p:nvSpPr>
        <p:spPr/>
        <p:txBody>
          <a:bodyPr/>
          <a:lstStyle/>
          <a:p>
            <a:fld id="{AE11FE2D-6E70-4277-81CE-0AEFFA29198E}" type="slidenum">
              <a:rPr lang="en-CA" smtClean="0"/>
              <a:t>19</a:t>
            </a:fld>
            <a:endParaRPr lang="en-CA"/>
          </a:p>
        </p:txBody>
      </p:sp>
      <p:sp>
        <p:nvSpPr>
          <p:cNvPr id="6" name="Rectangle 1">
            <a:extLst>
              <a:ext uri="{FF2B5EF4-FFF2-40B4-BE49-F238E27FC236}">
                <a16:creationId xmlns:a16="http://schemas.microsoft.com/office/drawing/2014/main" xmlns="" id="{8681FDCF-A66F-407C-94DF-4532B8CFEFC0}"/>
              </a:ext>
            </a:extLst>
          </p:cNvPr>
          <p:cNvSpPr>
            <a:spLocks noChangeArrowheads="1"/>
          </p:cNvSpPr>
          <p:nvPr/>
        </p:nvSpPr>
        <p:spPr bwMode="auto">
          <a:xfrm>
            <a:off x="798489" y="2124673"/>
            <a:ext cx="10602582" cy="3754874"/>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find_factor(</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a:ln>
                  <a:noFill/>
                </a:ln>
                <a:solidFill>
                  <a:schemeClr val="accent5">
                    <a:lumMod val="50000"/>
                  </a:schemeClr>
                </a:solidFill>
                <a:effectLst/>
                <a:latin typeface="Courier New" panose="02070309020205020404" pitchFamily="49" charset="0"/>
                <a:cs typeface="Courier New" panose="02070309020205020404" pitchFamily="49" charset="0"/>
              </a:rPr>
              <a:t>// ... compute prime factors of n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main()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a:ln>
                  <a:noFill/>
                </a:ln>
                <a:solidFill>
                  <a:schemeClr val="accent5">
                    <a:lumMod val="50000"/>
                  </a:schemeClr>
                </a:solidFill>
                <a:effectLst/>
                <a:latin typeface="Courier New" panose="02070309020205020404" pitchFamily="49" charset="0"/>
                <a:cs typeface="Courier New" panose="02070309020205020404" pitchFamily="49" charset="0"/>
              </a:rPr>
              <a:t>// launches immediately</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std::future&lt;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long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 async_result = std::async(std::launch::async, find_factor,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249234224</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a:ln>
                  <a:noFill/>
                </a:ln>
                <a:solidFill>
                  <a:schemeClr val="accent5">
                    <a:lumMod val="50000"/>
                  </a:schemeClr>
                </a:solidFill>
                <a:effectLst/>
                <a:latin typeface="Courier New" panose="02070309020205020404" pitchFamily="49" charset="0"/>
                <a:cs typeface="Courier New" panose="02070309020205020404" pitchFamily="49" charset="0"/>
              </a:rPr>
              <a:t>// launches when result requested</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std::future&lt;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long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 deferred_result = std::async(std::launch::deferred, find_factor,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9887897182</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 = async_result.get();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y = deferred_result.get();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3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DA161-680D-45C9-9B6F-66E2126EAF7F}"/>
              </a:ext>
            </a:extLst>
          </p:cNvPr>
          <p:cNvSpPr>
            <a:spLocks noGrp="1"/>
          </p:cNvSpPr>
          <p:nvPr>
            <p:ph type="title"/>
          </p:nvPr>
        </p:nvSpPr>
        <p:spPr/>
        <p:txBody>
          <a:bodyPr/>
          <a:lstStyle/>
          <a:p>
            <a:r>
              <a:rPr lang="en-CA"/>
              <a:t>Inter-Process Communication</a:t>
            </a:r>
          </a:p>
        </p:txBody>
      </p:sp>
      <p:sp>
        <p:nvSpPr>
          <p:cNvPr id="3" name="Content Placeholder 2">
            <a:extLst>
              <a:ext uri="{FF2B5EF4-FFF2-40B4-BE49-F238E27FC236}">
                <a16:creationId xmlns:a16="http://schemas.microsoft.com/office/drawing/2014/main" xmlns="" id="{0A9A1FC1-AC8B-4488-B38A-FFDE87EBE219}"/>
              </a:ext>
            </a:extLst>
          </p:cNvPr>
          <p:cNvSpPr>
            <a:spLocks noGrp="1"/>
          </p:cNvSpPr>
          <p:nvPr>
            <p:ph idx="1"/>
          </p:nvPr>
        </p:nvSpPr>
        <p:spPr>
          <a:xfrm>
            <a:off x="1310176" y="1798116"/>
            <a:ext cx="10058400" cy="2169825"/>
          </a:xfrm>
        </p:spPr>
        <p:txBody>
          <a:bodyPr/>
          <a:lstStyle/>
          <a:p>
            <a:r>
              <a:rPr lang="en-CA"/>
              <a:t>So far we’ve seen…</a:t>
            </a:r>
          </a:p>
          <a:p>
            <a:pPr marL="726948" lvl="1" indent="-342900"/>
            <a:r>
              <a:rPr lang="en-CA" b="1"/>
              <a:t>Shared memory:</a:t>
            </a:r>
            <a:r>
              <a:rPr lang="en-CA"/>
              <a:t> block of memory mapped to multiple processes so they 			can access it simultaneously</a:t>
            </a:r>
          </a:p>
          <a:p>
            <a:pPr marL="726948" lvl="1" indent="-342900"/>
            <a:r>
              <a:rPr lang="en-CA" b="1"/>
              <a:t>Pipes: </a:t>
            </a:r>
            <a:r>
              <a:rPr lang="en-CA"/>
              <a:t>queue of bytes that can be sent between processes</a:t>
            </a:r>
            <a:endParaRPr lang="en-CA" b="1"/>
          </a:p>
          <a:p>
            <a:pPr marL="726948" lvl="1" indent="-342900"/>
            <a:r>
              <a:rPr lang="en-CA" b="1"/>
              <a:t>Sockets:</a:t>
            </a:r>
            <a:r>
              <a:rPr lang="en-CA"/>
              <a:t> queue of bytes that can be sent across a network</a:t>
            </a:r>
          </a:p>
        </p:txBody>
      </p:sp>
      <p:sp>
        <p:nvSpPr>
          <p:cNvPr id="4" name="Footer Placeholder 3">
            <a:extLst>
              <a:ext uri="{FF2B5EF4-FFF2-40B4-BE49-F238E27FC236}">
                <a16:creationId xmlns:a16="http://schemas.microsoft.com/office/drawing/2014/main" xmlns="" id="{EC3B6A41-A322-4132-AAC5-953AED2E09C8}"/>
              </a:ext>
            </a:extLst>
          </p:cNvPr>
          <p:cNvSpPr>
            <a:spLocks noGrp="1"/>
          </p:cNvSpPr>
          <p:nvPr>
            <p:ph type="ftr" sz="quarter" idx="11"/>
          </p:nvPr>
        </p:nvSpPr>
        <p:spPr/>
        <p:txBody>
          <a:bodyPr/>
          <a:lstStyle/>
          <a:p>
            <a:r>
              <a:rPr lang="en-CA"/>
              <a:t>Additional Topics</a:t>
            </a:r>
          </a:p>
        </p:txBody>
      </p:sp>
      <p:sp>
        <p:nvSpPr>
          <p:cNvPr id="6" name="Content Placeholder 2">
            <a:extLst>
              <a:ext uri="{FF2B5EF4-FFF2-40B4-BE49-F238E27FC236}">
                <a16:creationId xmlns:a16="http://schemas.microsoft.com/office/drawing/2014/main" xmlns="" id="{8D697822-28E6-4E8E-9F42-91A0277B51D4}"/>
              </a:ext>
            </a:extLst>
          </p:cNvPr>
          <p:cNvSpPr txBox="1">
            <a:spLocks/>
          </p:cNvSpPr>
          <p:nvPr/>
        </p:nvSpPr>
        <p:spPr>
          <a:xfrm>
            <a:off x="1446358" y="4522266"/>
            <a:ext cx="4135292" cy="1354217"/>
          </a:xfrm>
          <a:prstGeom prst="rect">
            <a:avLst/>
          </a:prstGeom>
          <a:noFill/>
        </p:spPr>
        <p:txBody>
          <a:bodyPr vert="horz" wrap="square"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a:t>Now we briefly introduce:</a:t>
            </a:r>
          </a:p>
          <a:p>
            <a:pPr marL="726948" lvl="1" indent="-342900"/>
            <a:r>
              <a:rPr lang="en-CA"/>
              <a:t>Messages</a:t>
            </a:r>
          </a:p>
          <a:p>
            <a:pPr marL="726948" lvl="1" indent="-342900"/>
            <a:r>
              <a:rPr lang="en-CA"/>
              <a:t>Message queues</a:t>
            </a:r>
          </a:p>
        </p:txBody>
      </p:sp>
      <p:sp>
        <p:nvSpPr>
          <p:cNvPr id="5" name="Slide Number Placeholder 4">
            <a:extLst>
              <a:ext uri="{FF2B5EF4-FFF2-40B4-BE49-F238E27FC236}">
                <a16:creationId xmlns:a16="http://schemas.microsoft.com/office/drawing/2014/main" xmlns="" id="{5E509343-3799-4AFB-B630-F1C3F8CA8362}"/>
              </a:ext>
            </a:extLst>
          </p:cNvPr>
          <p:cNvSpPr>
            <a:spLocks noGrp="1"/>
          </p:cNvSpPr>
          <p:nvPr>
            <p:ph type="sldNum" sz="quarter" idx="12"/>
          </p:nvPr>
        </p:nvSpPr>
        <p:spPr/>
        <p:txBody>
          <a:bodyPr/>
          <a:lstStyle/>
          <a:p>
            <a:fld id="{AE11FE2D-6E70-4277-81CE-0AEFFA29198E}" type="slidenum">
              <a:rPr lang="en-CA" smtClean="0"/>
              <a:t>2</a:t>
            </a:fld>
            <a:endParaRPr lang="en-CA"/>
          </a:p>
        </p:txBody>
      </p:sp>
    </p:spTree>
    <p:extLst>
      <p:ext uri="{BB962C8B-B14F-4D97-AF65-F5344CB8AC3E}">
        <p14:creationId xmlns:p14="http://schemas.microsoft.com/office/powerpoint/2010/main" val="60315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3658-5E7E-4C70-9045-879448A29C89}"/>
              </a:ext>
            </a:extLst>
          </p:cNvPr>
          <p:cNvSpPr>
            <a:spLocks noGrp="1"/>
          </p:cNvSpPr>
          <p:nvPr>
            <p:ph type="title"/>
          </p:nvPr>
        </p:nvSpPr>
        <p:spPr>
          <a:xfrm>
            <a:off x="579672" y="636581"/>
            <a:ext cx="10058400" cy="778109"/>
          </a:xfrm>
        </p:spPr>
        <p:txBody>
          <a:bodyPr/>
          <a:lstStyle/>
          <a:p>
            <a:r>
              <a:rPr lang="en-CA"/>
              <a:t>Thread Pools</a:t>
            </a:r>
          </a:p>
        </p:txBody>
      </p:sp>
      <p:sp>
        <p:nvSpPr>
          <p:cNvPr id="3" name="Content Placeholder 2">
            <a:extLst>
              <a:ext uri="{FF2B5EF4-FFF2-40B4-BE49-F238E27FC236}">
                <a16:creationId xmlns:a16="http://schemas.microsoft.com/office/drawing/2014/main" xmlns="" id="{DA5B9E8D-2F38-4137-A1EF-27F9A289807B}"/>
              </a:ext>
            </a:extLst>
          </p:cNvPr>
          <p:cNvSpPr>
            <a:spLocks noGrp="1"/>
          </p:cNvSpPr>
          <p:nvPr>
            <p:ph idx="1"/>
          </p:nvPr>
        </p:nvSpPr>
        <p:spPr>
          <a:xfrm>
            <a:off x="682580" y="1720658"/>
            <a:ext cx="10998557" cy="2169825"/>
          </a:xfrm>
        </p:spPr>
        <p:txBody>
          <a:bodyPr/>
          <a:lstStyle/>
          <a:p>
            <a:r>
              <a:rPr lang="en-CA"/>
              <a:t>We’ve already seen the </a:t>
            </a:r>
            <a:r>
              <a:rPr lang="en-CA" b="1">
                <a:solidFill>
                  <a:schemeClr val="accent2"/>
                </a:solidFill>
              </a:rPr>
              <a:t>producer-consumer pattern</a:t>
            </a:r>
            <a:r>
              <a:rPr lang="en-CA"/>
              <a:t> for distributing work between several threads.  Thread pools generalize this:</a:t>
            </a:r>
          </a:p>
          <a:p>
            <a:pPr marL="726948" lvl="1" indent="-342900"/>
            <a:r>
              <a:rPr lang="en-CA"/>
              <a:t>A common fixed-size </a:t>
            </a:r>
            <a:r>
              <a:rPr lang="en-CA" b="1">
                <a:solidFill>
                  <a:schemeClr val="accent2"/>
                </a:solidFill>
              </a:rPr>
              <a:t>pool of threads </a:t>
            </a:r>
            <a:r>
              <a:rPr lang="en-CA"/>
              <a:t>used for running generic tasks</a:t>
            </a:r>
          </a:p>
          <a:p>
            <a:pPr marL="726948" lvl="1" indent="-342900"/>
            <a:r>
              <a:rPr lang="en-CA"/>
              <a:t>A </a:t>
            </a:r>
            <a:r>
              <a:rPr lang="en-CA" b="1">
                <a:solidFill>
                  <a:schemeClr val="accent2"/>
                </a:solidFill>
              </a:rPr>
              <a:t>shared queue </a:t>
            </a:r>
            <a:r>
              <a:rPr lang="en-CA"/>
              <a:t>of tasks to run by the pool</a:t>
            </a:r>
          </a:p>
          <a:p>
            <a:pPr marL="726948" lvl="1" indent="-342900"/>
            <a:r>
              <a:rPr lang="en-CA"/>
              <a:t>Adding a task to the pool returns a </a:t>
            </a:r>
            <a:r>
              <a:rPr lang="en-CA" b="1">
                <a:solidFill>
                  <a:schemeClr val="accent2"/>
                </a:solidFill>
              </a:rPr>
              <a:t>future</a:t>
            </a:r>
            <a:r>
              <a:rPr lang="en-CA"/>
              <a:t> that can be used to wait on the result</a:t>
            </a:r>
          </a:p>
        </p:txBody>
      </p:sp>
      <p:sp>
        <p:nvSpPr>
          <p:cNvPr id="4" name="Footer Placeholder 3">
            <a:extLst>
              <a:ext uri="{FF2B5EF4-FFF2-40B4-BE49-F238E27FC236}">
                <a16:creationId xmlns:a16="http://schemas.microsoft.com/office/drawing/2014/main" xmlns="" id="{EBC4F381-45FB-4AB2-99B7-2899B2A13948}"/>
              </a:ext>
            </a:extLst>
          </p:cNvPr>
          <p:cNvSpPr>
            <a:spLocks noGrp="1"/>
          </p:cNvSpPr>
          <p:nvPr>
            <p:ph type="ftr" sz="quarter" idx="11"/>
          </p:nvPr>
        </p:nvSpPr>
        <p:spPr/>
        <p:txBody>
          <a:bodyPr/>
          <a:lstStyle/>
          <a:p>
            <a:r>
              <a:rPr lang="en-CA"/>
              <a:t>Additional Topics</a:t>
            </a:r>
          </a:p>
        </p:txBody>
      </p:sp>
      <p:sp>
        <p:nvSpPr>
          <p:cNvPr id="6" name="Rectangle: Rounded Corners 5">
            <a:extLst>
              <a:ext uri="{FF2B5EF4-FFF2-40B4-BE49-F238E27FC236}">
                <a16:creationId xmlns:a16="http://schemas.microsoft.com/office/drawing/2014/main" xmlns="" id="{F5A82FAF-C2A8-437F-8F8A-6D9411F3B6A1}"/>
              </a:ext>
            </a:extLst>
          </p:cNvPr>
          <p:cNvSpPr/>
          <p:nvPr/>
        </p:nvSpPr>
        <p:spPr>
          <a:xfrm>
            <a:off x="1687133" y="4456089"/>
            <a:ext cx="7778840" cy="1287888"/>
          </a:xfrm>
          <a:prstGeom prst="roundRect">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en-CA" sz="2200">
                <a:latin typeface="Consolas" panose="020B0609020204030204" pitchFamily="49" charset="0"/>
              </a:rPr>
              <a:t>thread_pool pool(4);</a:t>
            </a:r>
          </a:p>
          <a:p>
            <a:r>
              <a:rPr lang="en-CA" sz="2200">
                <a:latin typeface="Consolas" panose="020B0609020204030204" pitchFamily="49" charset="0"/>
              </a:rPr>
              <a:t>future = pool.execute(func, args);</a:t>
            </a:r>
          </a:p>
          <a:p>
            <a:r>
              <a:rPr lang="en-CA" sz="2200">
                <a:latin typeface="Consolas" panose="020B0609020204030204" pitchFamily="49" charset="0"/>
              </a:rPr>
              <a:t>result = future.get();  </a:t>
            </a:r>
            <a:r>
              <a:rPr lang="en-CA" sz="2200">
                <a:solidFill>
                  <a:schemeClr val="accent5"/>
                </a:solidFill>
                <a:latin typeface="Consolas" panose="020B0609020204030204" pitchFamily="49" charset="0"/>
              </a:rPr>
              <a:t>// waits for result</a:t>
            </a:r>
            <a:endParaRPr lang="en-CA" sz="2200">
              <a:latin typeface="Consolas" panose="020B0609020204030204" pitchFamily="49" charset="0"/>
            </a:endParaRPr>
          </a:p>
        </p:txBody>
      </p:sp>
      <p:sp>
        <p:nvSpPr>
          <p:cNvPr id="5" name="Slide Number Placeholder 4">
            <a:extLst>
              <a:ext uri="{FF2B5EF4-FFF2-40B4-BE49-F238E27FC236}">
                <a16:creationId xmlns:a16="http://schemas.microsoft.com/office/drawing/2014/main" xmlns="" id="{18BD10D3-F203-4BF0-BAF9-AA42E3DF50BB}"/>
              </a:ext>
            </a:extLst>
          </p:cNvPr>
          <p:cNvSpPr>
            <a:spLocks noGrp="1"/>
          </p:cNvSpPr>
          <p:nvPr>
            <p:ph type="sldNum" sz="quarter" idx="12"/>
          </p:nvPr>
        </p:nvSpPr>
        <p:spPr/>
        <p:txBody>
          <a:bodyPr/>
          <a:lstStyle/>
          <a:p>
            <a:fld id="{AE11FE2D-6E70-4277-81CE-0AEFFA29198E}" type="slidenum">
              <a:rPr lang="en-CA" smtClean="0"/>
              <a:t>20</a:t>
            </a:fld>
            <a:endParaRPr lang="en-CA"/>
          </a:p>
        </p:txBody>
      </p:sp>
    </p:spTree>
    <p:extLst>
      <p:ext uri="{BB962C8B-B14F-4D97-AF65-F5344CB8AC3E}">
        <p14:creationId xmlns:p14="http://schemas.microsoft.com/office/powerpoint/2010/main" val="221168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2668F-2F54-449A-8967-ADED224A8B6A}"/>
              </a:ext>
            </a:extLst>
          </p:cNvPr>
          <p:cNvSpPr>
            <a:spLocks noGrp="1"/>
          </p:cNvSpPr>
          <p:nvPr>
            <p:ph type="title"/>
          </p:nvPr>
        </p:nvSpPr>
        <p:spPr>
          <a:xfrm>
            <a:off x="566794" y="443398"/>
            <a:ext cx="10058400" cy="778109"/>
          </a:xfrm>
        </p:spPr>
        <p:txBody>
          <a:bodyPr/>
          <a:lstStyle/>
          <a:p>
            <a:r>
              <a:rPr lang="en-CA"/>
              <a:t>Thread Pools</a:t>
            </a:r>
          </a:p>
        </p:txBody>
      </p:sp>
      <p:sp>
        <p:nvSpPr>
          <p:cNvPr id="4" name="Footer Placeholder 3">
            <a:extLst>
              <a:ext uri="{FF2B5EF4-FFF2-40B4-BE49-F238E27FC236}">
                <a16:creationId xmlns:a16="http://schemas.microsoft.com/office/drawing/2014/main" xmlns="" id="{CC85DC73-30B1-4D26-B216-349E7BEC8C9C}"/>
              </a:ext>
            </a:extLst>
          </p:cNvPr>
          <p:cNvSpPr>
            <a:spLocks noGrp="1"/>
          </p:cNvSpPr>
          <p:nvPr>
            <p:ph type="ftr" sz="quarter" idx="11"/>
          </p:nvPr>
        </p:nvSpPr>
        <p:spPr/>
        <p:txBody>
          <a:bodyPr/>
          <a:lstStyle/>
          <a:p>
            <a:r>
              <a:rPr lang="en-CA"/>
              <a:t>Additional Topics</a:t>
            </a:r>
          </a:p>
        </p:txBody>
      </p:sp>
      <p:sp>
        <p:nvSpPr>
          <p:cNvPr id="12" name="Content Placeholder 11">
            <a:extLst>
              <a:ext uri="{FF2B5EF4-FFF2-40B4-BE49-F238E27FC236}">
                <a16:creationId xmlns:a16="http://schemas.microsoft.com/office/drawing/2014/main" xmlns="" id="{27808EB7-5E73-4BF6-AE2D-66D5D1979F70}"/>
              </a:ext>
            </a:extLst>
          </p:cNvPr>
          <p:cNvSpPr>
            <a:spLocks noGrp="1"/>
          </p:cNvSpPr>
          <p:nvPr>
            <p:ph idx="1"/>
          </p:nvPr>
        </p:nvSpPr>
        <p:spPr>
          <a:xfrm>
            <a:off x="812737" y="1314035"/>
            <a:ext cx="10588687" cy="830997"/>
          </a:xfrm>
        </p:spPr>
        <p:txBody>
          <a:bodyPr/>
          <a:lstStyle/>
          <a:p>
            <a:r>
              <a:rPr lang="en-CA"/>
              <a:t>Not part of C++ standard (yet).  You can find many library implementations out there.</a:t>
            </a:r>
          </a:p>
        </p:txBody>
      </p:sp>
      <p:pic>
        <p:nvPicPr>
          <p:cNvPr id="13" name="Picture 2" descr="Image result for concurrency in c++">
            <a:extLst>
              <a:ext uri="{FF2B5EF4-FFF2-40B4-BE49-F238E27FC236}">
                <a16:creationId xmlns:a16="http://schemas.microsoft.com/office/drawing/2014/main" xmlns="" id="{40ACA1EA-22F6-4B2D-A757-33D6A7DAC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795" y="2552790"/>
            <a:ext cx="1714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xmlns="" id="{97D00980-B380-49EA-8380-B37CCCB1750C}"/>
              </a:ext>
            </a:extLst>
          </p:cNvPr>
          <p:cNvSpPr/>
          <p:nvPr/>
        </p:nvSpPr>
        <p:spPr>
          <a:xfrm>
            <a:off x="1218638" y="4677914"/>
            <a:ext cx="1834156" cy="369332"/>
          </a:xfrm>
          <a:prstGeom prst="rect">
            <a:avLst/>
          </a:prstGeom>
        </p:spPr>
        <p:txBody>
          <a:bodyPr wrap="none">
            <a:spAutoFit/>
          </a:bodyPr>
          <a:lstStyle/>
          <a:p>
            <a:r>
              <a:rPr lang="en-US" altLang="en-US"/>
              <a:t>Anthony Williams</a:t>
            </a:r>
            <a:endParaRPr lang="en-CA"/>
          </a:p>
        </p:txBody>
      </p:sp>
      <p:sp>
        <p:nvSpPr>
          <p:cNvPr id="8" name="Rectangle 7">
            <a:extLst>
              <a:ext uri="{FF2B5EF4-FFF2-40B4-BE49-F238E27FC236}">
                <a16:creationId xmlns:a16="http://schemas.microsoft.com/office/drawing/2014/main" xmlns="" id="{719940EE-D2E6-4B1C-8B66-45165E8068DF}"/>
              </a:ext>
            </a:extLst>
          </p:cNvPr>
          <p:cNvSpPr/>
          <p:nvPr/>
        </p:nvSpPr>
        <p:spPr>
          <a:xfrm>
            <a:off x="3924093" y="2368034"/>
            <a:ext cx="7343982" cy="3046988"/>
          </a:xfrm>
          <a:prstGeom prst="rect">
            <a:avLst/>
          </a:prstGeom>
        </p:spPr>
        <p:txBody>
          <a:bodyPr wrap="square">
            <a:spAutoFit/>
          </a:bodyPr>
          <a:lstStyle/>
          <a:p>
            <a:r>
              <a:rPr lang="en-CA" sz="2400"/>
              <a:t>Create your own…</a:t>
            </a:r>
          </a:p>
          <a:p>
            <a:pPr marL="342900" indent="-342900">
              <a:buFont typeface="Arial" panose="020B0604020202020204" pitchFamily="34" charset="0"/>
              <a:buChar char="•"/>
            </a:pPr>
            <a:r>
              <a:rPr lang="en-CA" sz="2400"/>
              <a:t>Provide interfaces with fixed parameter/return types</a:t>
            </a:r>
          </a:p>
          <a:p>
            <a:pPr marL="342900" indent="-342900">
              <a:buFont typeface="Arial" panose="020B0604020202020204" pitchFamily="34" charset="0"/>
              <a:buChar char="•"/>
            </a:pPr>
            <a:r>
              <a:rPr lang="en-CA" sz="2400"/>
              <a:t>Manually wrap function calls with parameters, use promise/future to return results asynchronously</a:t>
            </a:r>
          </a:p>
          <a:p>
            <a:pPr marL="342900" indent="-342900">
              <a:buFont typeface="Arial" panose="020B0604020202020204" pitchFamily="34" charset="0"/>
              <a:buChar char="•"/>
            </a:pPr>
            <a:r>
              <a:rPr lang="en-CA" sz="2400"/>
              <a:t>Template programming to auto-detect parameter/return types</a:t>
            </a:r>
          </a:p>
          <a:p>
            <a:pPr marL="342900" indent="-342900">
              <a:buFont typeface="Arial" panose="020B0604020202020204" pitchFamily="34" charset="0"/>
              <a:buChar char="•"/>
            </a:pPr>
            <a:endParaRPr lang="en-CA" sz="2400"/>
          </a:p>
          <a:p>
            <a:r>
              <a:rPr lang="en-CA" sz="2400"/>
              <a:t>Java has </a:t>
            </a:r>
            <a:r>
              <a:rPr lang="en-CA" sz="2400">
                <a:solidFill>
                  <a:srgbClr val="7030A0"/>
                </a:solidFill>
              </a:rPr>
              <a:t>ThreadPoolExecutor</a:t>
            </a:r>
            <a:r>
              <a:rPr lang="en-CA" sz="2400"/>
              <a:t>, runs instances of </a:t>
            </a:r>
            <a:r>
              <a:rPr lang="en-CA" sz="2400">
                <a:solidFill>
                  <a:srgbClr val="7030A0"/>
                </a:solidFill>
              </a:rPr>
              <a:t>Runnable</a:t>
            </a:r>
          </a:p>
        </p:txBody>
      </p:sp>
      <p:sp>
        <p:nvSpPr>
          <p:cNvPr id="3" name="Slide Number Placeholder 2">
            <a:extLst>
              <a:ext uri="{FF2B5EF4-FFF2-40B4-BE49-F238E27FC236}">
                <a16:creationId xmlns:a16="http://schemas.microsoft.com/office/drawing/2014/main" xmlns="" id="{4661481D-0A67-4437-A581-CA63657B9D44}"/>
              </a:ext>
            </a:extLst>
          </p:cNvPr>
          <p:cNvSpPr>
            <a:spLocks noGrp="1"/>
          </p:cNvSpPr>
          <p:nvPr>
            <p:ph type="sldNum" sz="quarter" idx="12"/>
          </p:nvPr>
        </p:nvSpPr>
        <p:spPr/>
        <p:txBody>
          <a:bodyPr/>
          <a:lstStyle/>
          <a:p>
            <a:fld id="{AE11FE2D-6E70-4277-81CE-0AEFFA29198E}" type="slidenum">
              <a:rPr lang="en-CA" smtClean="0"/>
              <a:t>21</a:t>
            </a:fld>
            <a:endParaRPr lang="en-CA"/>
          </a:p>
        </p:txBody>
      </p:sp>
    </p:spTree>
    <p:extLst>
      <p:ext uri="{BB962C8B-B14F-4D97-AF65-F5344CB8AC3E}">
        <p14:creationId xmlns:p14="http://schemas.microsoft.com/office/powerpoint/2010/main" val="2340478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2668F-2F54-449A-8967-ADED224A8B6A}"/>
              </a:ext>
            </a:extLst>
          </p:cNvPr>
          <p:cNvSpPr>
            <a:spLocks noGrp="1"/>
          </p:cNvSpPr>
          <p:nvPr>
            <p:ph type="title"/>
          </p:nvPr>
        </p:nvSpPr>
        <p:spPr>
          <a:xfrm>
            <a:off x="566794" y="443398"/>
            <a:ext cx="10058400" cy="778109"/>
          </a:xfrm>
        </p:spPr>
        <p:txBody>
          <a:bodyPr/>
          <a:lstStyle/>
          <a:p>
            <a:r>
              <a:rPr lang="en-CA"/>
              <a:t>Thread Pools</a:t>
            </a:r>
          </a:p>
        </p:txBody>
      </p:sp>
      <p:sp>
        <p:nvSpPr>
          <p:cNvPr id="4" name="Footer Placeholder 3">
            <a:extLst>
              <a:ext uri="{FF2B5EF4-FFF2-40B4-BE49-F238E27FC236}">
                <a16:creationId xmlns:a16="http://schemas.microsoft.com/office/drawing/2014/main" xmlns="" id="{CC85DC73-30B1-4D26-B216-349E7BEC8C9C}"/>
              </a:ext>
            </a:extLst>
          </p:cNvPr>
          <p:cNvSpPr>
            <a:spLocks noGrp="1"/>
          </p:cNvSpPr>
          <p:nvPr>
            <p:ph type="ftr" sz="quarter" idx="11"/>
          </p:nvPr>
        </p:nvSpPr>
        <p:spPr/>
        <p:txBody>
          <a:bodyPr/>
          <a:lstStyle/>
          <a:p>
            <a:r>
              <a:rPr lang="en-CA"/>
              <a:t>Additional Topics</a:t>
            </a:r>
          </a:p>
        </p:txBody>
      </p:sp>
      <p:sp>
        <p:nvSpPr>
          <p:cNvPr id="12" name="Content Placeholder 11">
            <a:extLst>
              <a:ext uri="{FF2B5EF4-FFF2-40B4-BE49-F238E27FC236}">
                <a16:creationId xmlns:a16="http://schemas.microsoft.com/office/drawing/2014/main" xmlns="" id="{27808EB7-5E73-4BF6-AE2D-66D5D1979F70}"/>
              </a:ext>
            </a:extLst>
          </p:cNvPr>
          <p:cNvSpPr>
            <a:spLocks noGrp="1"/>
          </p:cNvSpPr>
          <p:nvPr>
            <p:ph idx="1"/>
          </p:nvPr>
        </p:nvSpPr>
        <p:spPr>
          <a:xfrm>
            <a:off x="812737" y="1314035"/>
            <a:ext cx="10588687" cy="830997"/>
          </a:xfrm>
        </p:spPr>
        <p:txBody>
          <a:bodyPr/>
          <a:lstStyle/>
          <a:p>
            <a:r>
              <a:rPr lang="en-CA"/>
              <a:t>Not part of C++ standard (yet).  You can find many library implementations out there.</a:t>
            </a:r>
          </a:p>
        </p:txBody>
      </p:sp>
      <p:pic>
        <p:nvPicPr>
          <p:cNvPr id="13" name="Picture 2" descr="Image result for concurrency in c++">
            <a:extLst>
              <a:ext uri="{FF2B5EF4-FFF2-40B4-BE49-F238E27FC236}">
                <a16:creationId xmlns:a16="http://schemas.microsoft.com/office/drawing/2014/main" xmlns="" id="{40ACA1EA-22F6-4B2D-A757-33D6A7DAC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795" y="2552790"/>
            <a:ext cx="1714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xmlns="" id="{97D00980-B380-49EA-8380-B37CCCB1750C}"/>
              </a:ext>
            </a:extLst>
          </p:cNvPr>
          <p:cNvSpPr/>
          <p:nvPr/>
        </p:nvSpPr>
        <p:spPr>
          <a:xfrm>
            <a:off x="1218638" y="4677914"/>
            <a:ext cx="1834156" cy="369332"/>
          </a:xfrm>
          <a:prstGeom prst="rect">
            <a:avLst/>
          </a:prstGeom>
        </p:spPr>
        <p:txBody>
          <a:bodyPr wrap="none">
            <a:spAutoFit/>
          </a:bodyPr>
          <a:lstStyle/>
          <a:p>
            <a:r>
              <a:rPr lang="en-US" altLang="en-US"/>
              <a:t>Anthony Williams</a:t>
            </a:r>
            <a:endParaRPr lang="en-CA"/>
          </a:p>
        </p:txBody>
      </p:sp>
      <p:sp>
        <p:nvSpPr>
          <p:cNvPr id="5" name="Rectangle 1">
            <a:extLst>
              <a:ext uri="{FF2B5EF4-FFF2-40B4-BE49-F238E27FC236}">
                <a16:creationId xmlns:a16="http://schemas.microsoft.com/office/drawing/2014/main" xmlns="" id="{2A0D88D5-18D0-48BE-B44E-9D9415F6785B}"/>
              </a:ext>
            </a:extLst>
          </p:cNvPr>
          <p:cNvSpPr>
            <a:spLocks noChangeArrowheads="1"/>
          </p:cNvSpPr>
          <p:nvPr/>
        </p:nvSpPr>
        <p:spPr bwMode="auto">
          <a:xfrm>
            <a:off x="4124325" y="2079815"/>
            <a:ext cx="6791325" cy="4031873"/>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thread_pool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bg1">
                    <a:lumMod val="65000"/>
                  </a:schemeClr>
                </a:solidFill>
                <a:effectLst/>
                <a:latin typeface="Courier New" panose="02070309020205020404" pitchFamily="49" charset="0"/>
                <a:cs typeface="Courier New" panose="02070309020205020404" pitchFamily="49" charset="0"/>
              </a:rPr>
              <a:t>  // initializes pool</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thread_pool(size_t nthreads);</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i="1">
                <a:solidFill>
                  <a:schemeClr val="bg1">
                    <a:lumMod val="65000"/>
                  </a:schemeClr>
                </a:solidFill>
                <a:latin typeface="Courier New" panose="02070309020205020404" pitchFamily="49" charset="0"/>
                <a:cs typeface="Courier New" panose="02070309020205020404" pitchFamily="49" charset="0"/>
              </a:rPr>
              <a:t>  // submits a task to run</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template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typename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Func,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typename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...Args&gt;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auto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submit(Func&amp;&amp; func, Args&amp;&amp;... args)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 std::future&lt;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decltype</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(func(args...))&gt;;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i="1">
                <a:solidFill>
                  <a:schemeClr val="bg1">
                    <a:lumMod val="65000"/>
                  </a:schemeClr>
                </a:solidFill>
                <a:latin typeface="Courier New" panose="02070309020205020404" pitchFamily="49" charset="0"/>
                <a:cs typeface="Courier New" panose="02070309020205020404" pitchFamily="49" charset="0"/>
              </a:rPr>
              <a:t>  // run next task in calling thread</a:t>
            </a:r>
          </a:p>
          <a:p>
            <a:pPr lvl="0"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run_pending_task();</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i="1">
                <a:solidFill>
                  <a:schemeClr val="bg1">
                    <a:lumMod val="65000"/>
                  </a:schemeClr>
                </a:solidFill>
                <a:latin typeface="Courier New" panose="02070309020205020404" pitchFamily="49" charset="0"/>
                <a:cs typeface="Courier New" panose="02070309020205020404" pitchFamily="49" charset="0"/>
              </a:rPr>
              <a:t>  // shuts down the pool</a:t>
            </a:r>
          </a:p>
          <a:p>
            <a:pPr lvl="0" eaLnBrk="0" fontAlgn="base" hangingPunct="0">
              <a:spcBef>
                <a:spcPct val="0"/>
              </a:spcBef>
              <a:spcAft>
                <a:spcPct val="0"/>
              </a:spcAft>
            </a:pP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shutdown();</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xmlns="" id="{D2CADCD9-ABFA-4C30-B65A-A6E7AB275D5D}"/>
              </a:ext>
            </a:extLst>
          </p:cNvPr>
          <p:cNvSpPr>
            <a:spLocks noGrp="1"/>
          </p:cNvSpPr>
          <p:nvPr>
            <p:ph type="sldNum" sz="quarter" idx="12"/>
          </p:nvPr>
        </p:nvSpPr>
        <p:spPr/>
        <p:txBody>
          <a:bodyPr/>
          <a:lstStyle/>
          <a:p>
            <a:fld id="{AE11FE2D-6E70-4277-81CE-0AEFFA29198E}" type="slidenum">
              <a:rPr lang="en-CA" smtClean="0"/>
              <a:t>22</a:t>
            </a:fld>
            <a:endParaRPr lang="en-CA"/>
          </a:p>
        </p:txBody>
      </p:sp>
    </p:spTree>
    <p:extLst>
      <p:ext uri="{BB962C8B-B14F-4D97-AF65-F5344CB8AC3E}">
        <p14:creationId xmlns:p14="http://schemas.microsoft.com/office/powerpoint/2010/main" val="3039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58D4AD-8F08-44F8-914B-1DC538D18DD1}"/>
              </a:ext>
            </a:extLst>
          </p:cNvPr>
          <p:cNvSpPr>
            <a:spLocks noGrp="1"/>
          </p:cNvSpPr>
          <p:nvPr>
            <p:ph type="title"/>
          </p:nvPr>
        </p:nvSpPr>
        <p:spPr>
          <a:xfrm>
            <a:off x="618308" y="520671"/>
            <a:ext cx="10058400" cy="778109"/>
          </a:xfrm>
        </p:spPr>
        <p:txBody>
          <a:bodyPr/>
          <a:lstStyle/>
          <a:p>
            <a:r>
              <a:rPr lang="en-CA"/>
              <a:t>Thread Pools: Example</a:t>
            </a:r>
          </a:p>
        </p:txBody>
      </p:sp>
      <p:sp>
        <p:nvSpPr>
          <p:cNvPr id="4" name="Footer Placeholder 3">
            <a:extLst>
              <a:ext uri="{FF2B5EF4-FFF2-40B4-BE49-F238E27FC236}">
                <a16:creationId xmlns:a16="http://schemas.microsoft.com/office/drawing/2014/main" xmlns="" id="{7941F24C-9973-44AB-98A4-0B53601D8B27}"/>
              </a:ext>
            </a:extLst>
          </p:cNvPr>
          <p:cNvSpPr>
            <a:spLocks noGrp="1"/>
          </p:cNvSpPr>
          <p:nvPr>
            <p:ph type="ftr" sz="quarter" idx="11"/>
          </p:nvPr>
        </p:nvSpPr>
        <p:spPr/>
        <p:txBody>
          <a:bodyPr/>
          <a:lstStyle/>
          <a:p>
            <a:r>
              <a:rPr lang="en-CA"/>
              <a:t>Additional Topics</a:t>
            </a:r>
          </a:p>
        </p:txBody>
      </p:sp>
      <p:pic>
        <p:nvPicPr>
          <p:cNvPr id="6" name="Picture 5">
            <a:extLst>
              <a:ext uri="{FF2B5EF4-FFF2-40B4-BE49-F238E27FC236}">
                <a16:creationId xmlns:a16="http://schemas.microsoft.com/office/drawing/2014/main" xmlns="" id="{02175BB9-08D7-47D2-8318-AC7F2372B6A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18547" y="970476"/>
            <a:ext cx="2520000" cy="2520000"/>
          </a:xfrm>
          <a:prstGeom prst="rect">
            <a:avLst/>
          </a:prstGeom>
        </p:spPr>
      </p:pic>
      <p:pic>
        <p:nvPicPr>
          <p:cNvPr id="7" name="Picture 6">
            <a:extLst>
              <a:ext uri="{FF2B5EF4-FFF2-40B4-BE49-F238E27FC236}">
                <a16:creationId xmlns:a16="http://schemas.microsoft.com/office/drawing/2014/main" xmlns="" id="{4EDD2618-3530-4EE2-94BF-41A99FEBEE1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17802" y="983355"/>
            <a:ext cx="2520000" cy="2520000"/>
          </a:xfrm>
          <a:prstGeom prst="rect">
            <a:avLst/>
          </a:prstGeom>
        </p:spPr>
      </p:pic>
      <p:pic>
        <p:nvPicPr>
          <p:cNvPr id="8" name="Picture 7">
            <a:extLst>
              <a:ext uri="{FF2B5EF4-FFF2-40B4-BE49-F238E27FC236}">
                <a16:creationId xmlns:a16="http://schemas.microsoft.com/office/drawing/2014/main" xmlns="" id="{FB1DBEFE-C172-46C4-BBF1-BAEA32A2AF9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78422" y="983356"/>
            <a:ext cx="2520000" cy="2520000"/>
          </a:xfrm>
          <a:prstGeom prst="rect">
            <a:avLst/>
          </a:prstGeom>
        </p:spPr>
      </p:pic>
      <p:sp>
        <p:nvSpPr>
          <p:cNvPr id="9" name="TextBox 8">
            <a:extLst>
              <a:ext uri="{FF2B5EF4-FFF2-40B4-BE49-F238E27FC236}">
                <a16:creationId xmlns:a16="http://schemas.microsoft.com/office/drawing/2014/main" xmlns="" id="{4A94C753-EAD3-4E8A-ACAC-67E915263C39}"/>
              </a:ext>
            </a:extLst>
          </p:cNvPr>
          <p:cNvSpPr txBox="1"/>
          <p:nvPr/>
        </p:nvSpPr>
        <p:spPr>
          <a:xfrm>
            <a:off x="1017429" y="1674253"/>
            <a:ext cx="4082604" cy="1200329"/>
          </a:xfrm>
          <a:prstGeom prst="rect">
            <a:avLst/>
          </a:prstGeom>
          <a:noFill/>
        </p:spPr>
        <p:txBody>
          <a:bodyPr wrap="square" rtlCol="0">
            <a:spAutoFit/>
          </a:bodyPr>
          <a:lstStyle/>
          <a:p>
            <a:r>
              <a:rPr lang="en-CA" sz="2400"/>
              <a:t>Dynamic MR of Heart Beating</a:t>
            </a:r>
          </a:p>
          <a:p>
            <a:pPr marL="342900" indent="-342900">
              <a:buFont typeface="Arial" panose="020B0604020202020204" pitchFamily="34" charset="0"/>
              <a:buChar char="•"/>
            </a:pPr>
            <a:r>
              <a:rPr lang="en-CA" sz="2400"/>
              <a:t>256x256x64 3D volume</a:t>
            </a:r>
          </a:p>
          <a:p>
            <a:pPr marL="342900" indent="-342900">
              <a:buFont typeface="Arial" panose="020B0604020202020204" pitchFamily="34" charset="0"/>
              <a:buChar char="•"/>
            </a:pPr>
            <a:r>
              <a:rPr lang="en-CA" sz="2400"/>
              <a:t>12 full volumes</a:t>
            </a:r>
          </a:p>
        </p:txBody>
      </p:sp>
      <p:sp>
        <p:nvSpPr>
          <p:cNvPr id="10" name="TextBox 9">
            <a:extLst>
              <a:ext uri="{FF2B5EF4-FFF2-40B4-BE49-F238E27FC236}">
                <a16:creationId xmlns:a16="http://schemas.microsoft.com/office/drawing/2014/main" xmlns="" id="{5BEFFC35-C17E-459F-9F23-DDD2C7B87C38}"/>
              </a:ext>
            </a:extLst>
          </p:cNvPr>
          <p:cNvSpPr txBox="1"/>
          <p:nvPr/>
        </p:nvSpPr>
        <p:spPr>
          <a:xfrm>
            <a:off x="641794" y="3372117"/>
            <a:ext cx="10601463" cy="461665"/>
          </a:xfrm>
          <a:prstGeom prst="rect">
            <a:avLst/>
          </a:prstGeom>
          <a:noFill/>
        </p:spPr>
        <p:txBody>
          <a:bodyPr wrap="square" rtlCol="0">
            <a:spAutoFit/>
          </a:bodyPr>
          <a:lstStyle/>
          <a:p>
            <a:r>
              <a:rPr lang="en-CA" sz="2400"/>
              <a:t>Need to decode 64x12 2D slice images and assemble into a 3D+Time data structure</a:t>
            </a:r>
          </a:p>
        </p:txBody>
      </p:sp>
      <p:sp>
        <p:nvSpPr>
          <p:cNvPr id="11" name="Rectangle: Rounded Corners 10">
            <a:extLst>
              <a:ext uri="{FF2B5EF4-FFF2-40B4-BE49-F238E27FC236}">
                <a16:creationId xmlns:a16="http://schemas.microsoft.com/office/drawing/2014/main" xmlns="" id="{969458FD-DDBF-47D4-8628-E451C567E1C4}"/>
              </a:ext>
            </a:extLst>
          </p:cNvPr>
          <p:cNvSpPr/>
          <p:nvPr/>
        </p:nvSpPr>
        <p:spPr>
          <a:xfrm>
            <a:off x="141669" y="4082602"/>
            <a:ext cx="5628066" cy="2086377"/>
          </a:xfrm>
          <a:prstGeom prst="roundRect">
            <a:avLst>
              <a:gd name="adj" fmla="val 8642"/>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en-CA" sz="1200" b="1">
                <a:latin typeface="Consolas" panose="020B0609020204030204" pitchFamily="49" charset="0"/>
              </a:rPr>
              <a:t>void load4DImage(Image4D image) {</a:t>
            </a:r>
          </a:p>
          <a:p>
            <a:r>
              <a:rPr lang="en-CA" sz="1200" b="1">
                <a:latin typeface="Consolas" panose="020B0609020204030204" pitchFamily="49" charset="0"/>
              </a:rPr>
              <a:t>  vector&lt;future&lt;void&gt;&gt; futures;</a:t>
            </a:r>
          </a:p>
          <a:p>
            <a:r>
              <a:rPr lang="en-CA" sz="1200" b="1">
                <a:latin typeface="Consolas" panose="020B0609020204030204" pitchFamily="49" charset="0"/>
              </a:rPr>
              <a:t>  for (int time=0; time&lt;12; ++time) {</a:t>
            </a:r>
          </a:p>
          <a:p>
            <a:r>
              <a:rPr lang="en-CA" sz="1200" b="1">
                <a:latin typeface="Consolas" panose="020B0609020204030204" pitchFamily="49" charset="0"/>
              </a:rPr>
              <a:t>    futures.push_back(pool.execute(load3DImage(image, time)));</a:t>
            </a:r>
          </a:p>
          <a:p>
            <a:r>
              <a:rPr lang="en-CA" sz="1200" b="1">
                <a:latin typeface="Consolas" panose="020B0609020204030204" pitchFamily="49" charset="0"/>
              </a:rPr>
              <a:t>  }</a:t>
            </a:r>
          </a:p>
          <a:p>
            <a:r>
              <a:rPr lang="en-CA" sz="1200" b="1">
                <a:latin typeface="Consolas" panose="020B0609020204030204" pitchFamily="49" charset="0"/>
              </a:rPr>
              <a:t>  </a:t>
            </a:r>
            <a:r>
              <a:rPr lang="en-CA" sz="1200" b="1">
                <a:solidFill>
                  <a:schemeClr val="accent5"/>
                </a:solidFill>
                <a:latin typeface="Consolas" panose="020B0609020204030204" pitchFamily="49" charset="0"/>
              </a:rPr>
              <a:t>// wait for completion</a:t>
            </a:r>
          </a:p>
          <a:p>
            <a:r>
              <a:rPr lang="en-CA" sz="1200" b="1">
                <a:latin typeface="Consolas" panose="020B0609020204030204" pitchFamily="49" charset="0"/>
              </a:rPr>
              <a:t>  for (auto&amp; f : futures) {</a:t>
            </a:r>
          </a:p>
          <a:p>
            <a:r>
              <a:rPr lang="en-CA" sz="1200" b="1">
                <a:latin typeface="Consolas" panose="020B0609020204030204" pitchFamily="49" charset="0"/>
              </a:rPr>
              <a:t>    f.get();</a:t>
            </a:r>
          </a:p>
          <a:p>
            <a:r>
              <a:rPr lang="en-CA" sz="1200" b="1">
                <a:latin typeface="Consolas" panose="020B0609020204030204" pitchFamily="49" charset="0"/>
              </a:rPr>
              <a:t>  }</a:t>
            </a:r>
          </a:p>
          <a:p>
            <a:r>
              <a:rPr lang="en-CA" sz="1200" b="1">
                <a:latin typeface="Consolas" panose="020B0609020204030204" pitchFamily="49" charset="0"/>
              </a:rPr>
              <a:t>}</a:t>
            </a:r>
          </a:p>
        </p:txBody>
      </p:sp>
      <p:sp>
        <p:nvSpPr>
          <p:cNvPr id="12" name="Rectangle: Rounded Corners 11">
            <a:extLst>
              <a:ext uri="{FF2B5EF4-FFF2-40B4-BE49-F238E27FC236}">
                <a16:creationId xmlns:a16="http://schemas.microsoft.com/office/drawing/2014/main" xmlns="" id="{BE4B3AFD-E339-4AF9-AC92-E4BDF684A120}"/>
              </a:ext>
            </a:extLst>
          </p:cNvPr>
          <p:cNvSpPr/>
          <p:nvPr/>
        </p:nvSpPr>
        <p:spPr>
          <a:xfrm>
            <a:off x="5859886" y="4067578"/>
            <a:ext cx="6216203" cy="2086377"/>
          </a:xfrm>
          <a:prstGeom prst="roundRect">
            <a:avLst>
              <a:gd name="adj" fmla="val 8642"/>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en-CA" sz="1200" b="1">
                <a:latin typeface="Consolas" panose="020B0609020204030204" pitchFamily="49" charset="0"/>
              </a:rPr>
              <a:t>void load3DImage(Image4D image, int time) {</a:t>
            </a:r>
          </a:p>
          <a:p>
            <a:r>
              <a:rPr lang="en-CA" sz="1200" b="1">
                <a:latin typeface="Consolas" panose="020B0609020204030204" pitchFamily="49" charset="0"/>
              </a:rPr>
              <a:t>  vector&lt;future&lt;void&gt;&gt; futures;</a:t>
            </a:r>
          </a:p>
          <a:p>
            <a:r>
              <a:rPr lang="en-CA" sz="1200" b="1">
                <a:latin typeface="Consolas" panose="020B0609020204030204" pitchFamily="49" charset="0"/>
              </a:rPr>
              <a:t>  for (int slice=0; slice&lt;64; ++slice) {</a:t>
            </a:r>
          </a:p>
          <a:p>
            <a:r>
              <a:rPr lang="en-CA" sz="1200" b="1">
                <a:latin typeface="Consolas" panose="020B0609020204030204" pitchFamily="49" charset="0"/>
              </a:rPr>
              <a:t>    futures.push_back(pool.execute(load2DImage(image, time, slice)));</a:t>
            </a:r>
          </a:p>
          <a:p>
            <a:r>
              <a:rPr lang="en-CA" sz="1200" b="1">
                <a:latin typeface="Consolas" panose="020B0609020204030204" pitchFamily="49" charset="0"/>
              </a:rPr>
              <a:t>  }</a:t>
            </a:r>
          </a:p>
          <a:p>
            <a:r>
              <a:rPr lang="en-CA" sz="1200" b="1">
                <a:latin typeface="Consolas" panose="020B0609020204030204" pitchFamily="49" charset="0"/>
              </a:rPr>
              <a:t>  </a:t>
            </a:r>
            <a:r>
              <a:rPr lang="en-CA" sz="1200" b="1">
                <a:solidFill>
                  <a:schemeClr val="accent5"/>
                </a:solidFill>
                <a:latin typeface="Consolas" panose="020B0609020204030204" pitchFamily="49" charset="0"/>
              </a:rPr>
              <a:t>// wait for completion</a:t>
            </a:r>
          </a:p>
          <a:p>
            <a:r>
              <a:rPr lang="en-CA" sz="1200" b="1">
                <a:latin typeface="Consolas" panose="020B0609020204030204" pitchFamily="49" charset="0"/>
              </a:rPr>
              <a:t>  for (auto&amp; f : futures) {</a:t>
            </a:r>
          </a:p>
          <a:p>
            <a:r>
              <a:rPr lang="en-CA" sz="1200" b="1">
                <a:latin typeface="Consolas" panose="020B0609020204030204" pitchFamily="49" charset="0"/>
              </a:rPr>
              <a:t>    f.get();</a:t>
            </a:r>
          </a:p>
          <a:p>
            <a:r>
              <a:rPr lang="en-CA" sz="1200" b="1">
                <a:latin typeface="Consolas" panose="020B0609020204030204" pitchFamily="49" charset="0"/>
              </a:rPr>
              <a:t>  }</a:t>
            </a:r>
          </a:p>
          <a:p>
            <a:r>
              <a:rPr lang="en-CA" sz="1200" b="1">
                <a:latin typeface="Consolas" panose="020B0609020204030204" pitchFamily="49" charset="0"/>
              </a:rPr>
              <a:t>}</a:t>
            </a:r>
          </a:p>
        </p:txBody>
      </p:sp>
      <p:sp>
        <p:nvSpPr>
          <p:cNvPr id="13" name="TextBox 12">
            <a:extLst>
              <a:ext uri="{FF2B5EF4-FFF2-40B4-BE49-F238E27FC236}">
                <a16:creationId xmlns:a16="http://schemas.microsoft.com/office/drawing/2014/main" xmlns="" id="{20DFAA75-E864-4325-A25C-0955A4150EC2}"/>
              </a:ext>
            </a:extLst>
          </p:cNvPr>
          <p:cNvSpPr txBox="1"/>
          <p:nvPr/>
        </p:nvSpPr>
        <p:spPr>
          <a:xfrm>
            <a:off x="9787944" y="5357613"/>
            <a:ext cx="1456122" cy="510778"/>
          </a:xfrm>
          <a:prstGeom prst="roundRect">
            <a:avLst/>
          </a:prstGeom>
          <a:solidFill>
            <a:srgbClr val="FF9999"/>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2400"/>
              <a:t>Issues?</a:t>
            </a:r>
          </a:p>
        </p:txBody>
      </p:sp>
      <p:sp>
        <p:nvSpPr>
          <p:cNvPr id="3" name="Slide Number Placeholder 2">
            <a:extLst>
              <a:ext uri="{FF2B5EF4-FFF2-40B4-BE49-F238E27FC236}">
                <a16:creationId xmlns:a16="http://schemas.microsoft.com/office/drawing/2014/main" xmlns="" id="{96D2E98A-7631-446E-8443-907CC7212C96}"/>
              </a:ext>
            </a:extLst>
          </p:cNvPr>
          <p:cNvSpPr>
            <a:spLocks noGrp="1"/>
          </p:cNvSpPr>
          <p:nvPr>
            <p:ph type="sldNum" sz="quarter" idx="12"/>
          </p:nvPr>
        </p:nvSpPr>
        <p:spPr/>
        <p:txBody>
          <a:bodyPr/>
          <a:lstStyle/>
          <a:p>
            <a:fld id="{AE11FE2D-6E70-4277-81CE-0AEFFA29198E}" type="slidenum">
              <a:rPr lang="en-CA" smtClean="0"/>
              <a:t>23</a:t>
            </a:fld>
            <a:endParaRPr lang="en-CA"/>
          </a:p>
        </p:txBody>
      </p:sp>
    </p:spTree>
    <p:extLst>
      <p:ext uri="{BB962C8B-B14F-4D97-AF65-F5344CB8AC3E}">
        <p14:creationId xmlns:p14="http://schemas.microsoft.com/office/powerpoint/2010/main" val="182176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7E5BC-B6B8-4EBB-8F57-F2FE4CA3CF39}"/>
              </a:ext>
            </a:extLst>
          </p:cNvPr>
          <p:cNvSpPr>
            <a:spLocks noGrp="1"/>
          </p:cNvSpPr>
          <p:nvPr>
            <p:ph type="title"/>
          </p:nvPr>
        </p:nvSpPr>
        <p:spPr>
          <a:xfrm>
            <a:off x="553915" y="546429"/>
            <a:ext cx="10058400" cy="778109"/>
          </a:xfrm>
        </p:spPr>
        <p:txBody>
          <a:bodyPr/>
          <a:lstStyle/>
          <a:p>
            <a:r>
              <a:rPr lang="en-CA"/>
              <a:t>Thread Pools</a:t>
            </a:r>
          </a:p>
        </p:txBody>
      </p:sp>
      <p:sp>
        <p:nvSpPr>
          <p:cNvPr id="4" name="Footer Placeholder 3">
            <a:extLst>
              <a:ext uri="{FF2B5EF4-FFF2-40B4-BE49-F238E27FC236}">
                <a16:creationId xmlns:a16="http://schemas.microsoft.com/office/drawing/2014/main" xmlns="" id="{47229C44-B678-4B79-85C5-748D8743E1FA}"/>
              </a:ext>
            </a:extLst>
          </p:cNvPr>
          <p:cNvSpPr>
            <a:spLocks noGrp="1"/>
          </p:cNvSpPr>
          <p:nvPr>
            <p:ph type="ftr" sz="quarter" idx="11"/>
          </p:nvPr>
        </p:nvSpPr>
        <p:spPr/>
        <p:txBody>
          <a:bodyPr/>
          <a:lstStyle/>
          <a:p>
            <a:r>
              <a:rPr lang="en-CA"/>
              <a:t>Additional Topics</a:t>
            </a:r>
          </a:p>
        </p:txBody>
      </p:sp>
      <p:sp>
        <p:nvSpPr>
          <p:cNvPr id="6" name="Content Placeholder 2">
            <a:extLst>
              <a:ext uri="{FF2B5EF4-FFF2-40B4-BE49-F238E27FC236}">
                <a16:creationId xmlns:a16="http://schemas.microsoft.com/office/drawing/2014/main" xmlns="" id="{38474107-D417-418F-A8D5-45B5F62BDCE6}"/>
              </a:ext>
            </a:extLst>
          </p:cNvPr>
          <p:cNvSpPr>
            <a:spLocks noGrp="1"/>
          </p:cNvSpPr>
          <p:nvPr>
            <p:ph idx="1"/>
          </p:nvPr>
        </p:nvSpPr>
        <p:spPr>
          <a:xfrm>
            <a:off x="891217" y="1617628"/>
            <a:ext cx="10058400" cy="461665"/>
          </a:xfrm>
        </p:spPr>
        <p:txBody>
          <a:bodyPr/>
          <a:lstStyle/>
          <a:p>
            <a:r>
              <a:rPr lang="en-CA" b="1"/>
              <a:t>CAUTION: </a:t>
            </a:r>
            <a:r>
              <a:rPr lang="en-CA"/>
              <a:t>If you have a set of inter-dependent tasks, beware of deadlock!</a:t>
            </a:r>
          </a:p>
        </p:txBody>
      </p:sp>
      <p:sp>
        <p:nvSpPr>
          <p:cNvPr id="7" name="Content Placeholder 2">
            <a:extLst>
              <a:ext uri="{FF2B5EF4-FFF2-40B4-BE49-F238E27FC236}">
                <a16:creationId xmlns:a16="http://schemas.microsoft.com/office/drawing/2014/main" xmlns="" id="{D1D70899-ABB6-41A9-9FE5-286C7DC55904}"/>
              </a:ext>
            </a:extLst>
          </p:cNvPr>
          <p:cNvSpPr txBox="1">
            <a:spLocks/>
          </p:cNvSpPr>
          <p:nvPr/>
        </p:nvSpPr>
        <p:spPr>
          <a:xfrm>
            <a:off x="940585" y="2310940"/>
            <a:ext cx="10058400" cy="3662541"/>
          </a:xfrm>
          <a:prstGeom prst="rect">
            <a:avLst/>
          </a:prstGeom>
          <a:noFill/>
        </p:spPr>
        <p:txBody>
          <a:bodyPr vert="horz"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Aft>
                <a:spcPts val="2400"/>
              </a:spcAft>
            </a:pPr>
            <a:r>
              <a:rPr lang="en-CA"/>
              <a:t>Pools have a </a:t>
            </a:r>
            <a:r>
              <a:rPr lang="en-CA" b="1">
                <a:solidFill>
                  <a:schemeClr val="accent2"/>
                </a:solidFill>
              </a:rPr>
              <a:t>fixed number </a:t>
            </a:r>
            <a:r>
              <a:rPr lang="en-CA"/>
              <a:t>of threads running.  If one task is ever stuck </a:t>
            </a:r>
            <a:r>
              <a:rPr lang="en-CA" b="1">
                <a:solidFill>
                  <a:schemeClr val="accent2"/>
                </a:solidFill>
              </a:rPr>
              <a:t>waiting</a:t>
            </a:r>
            <a:r>
              <a:rPr lang="en-CA"/>
              <a:t> for something, that thread remains occupied.  If all threads in the pool are waiting for an event triggered by a task still in the queue to be executed, will be </a:t>
            </a:r>
            <a:r>
              <a:rPr lang="en-CA" b="1">
                <a:solidFill>
                  <a:srgbClr val="C00000"/>
                </a:solidFill>
              </a:rPr>
              <a:t>deadlocked</a:t>
            </a:r>
            <a:r>
              <a:rPr lang="en-CA"/>
              <a:t>!</a:t>
            </a:r>
          </a:p>
          <a:p>
            <a:pPr>
              <a:spcAft>
                <a:spcPts val="2400"/>
              </a:spcAft>
            </a:pPr>
            <a:r>
              <a:rPr lang="en-CA"/>
              <a:t>Can lead to some pretty hard-to-find </a:t>
            </a:r>
            <a:r>
              <a:rPr lang="en-CA" b="1">
                <a:solidFill>
                  <a:schemeClr val="accent2"/>
                </a:solidFill>
              </a:rPr>
              <a:t>race conditions </a:t>
            </a:r>
            <a:r>
              <a:rPr lang="en-CA"/>
              <a:t>that may even be machine-dependent if pool size is dependent on number of cores.</a:t>
            </a:r>
          </a:p>
          <a:p>
            <a:pPr>
              <a:spcAft>
                <a:spcPts val="2400"/>
              </a:spcAft>
            </a:pPr>
            <a:r>
              <a:rPr lang="en-CA"/>
              <a:t>Thread pools are most effective for running a set of</a:t>
            </a:r>
            <a:r>
              <a:rPr lang="en-CA" b="1">
                <a:solidFill>
                  <a:schemeClr val="accent2"/>
                </a:solidFill>
              </a:rPr>
              <a:t> independent tasks</a:t>
            </a:r>
            <a:r>
              <a:rPr lang="en-CA"/>
              <a:t>.  If advanced synchronization is required, usually best to manage threads manually.</a:t>
            </a:r>
          </a:p>
        </p:txBody>
      </p:sp>
      <p:sp>
        <p:nvSpPr>
          <p:cNvPr id="3" name="Slide Number Placeholder 2">
            <a:extLst>
              <a:ext uri="{FF2B5EF4-FFF2-40B4-BE49-F238E27FC236}">
                <a16:creationId xmlns:a16="http://schemas.microsoft.com/office/drawing/2014/main" xmlns="" id="{50E047AB-335A-435C-AD62-74B313E88675}"/>
              </a:ext>
            </a:extLst>
          </p:cNvPr>
          <p:cNvSpPr>
            <a:spLocks noGrp="1"/>
          </p:cNvSpPr>
          <p:nvPr>
            <p:ph type="sldNum" sz="quarter" idx="12"/>
          </p:nvPr>
        </p:nvSpPr>
        <p:spPr/>
        <p:txBody>
          <a:bodyPr/>
          <a:lstStyle/>
          <a:p>
            <a:fld id="{AE11FE2D-6E70-4277-81CE-0AEFFA29198E}" type="slidenum">
              <a:rPr lang="en-CA" smtClean="0"/>
              <a:t>24</a:t>
            </a:fld>
            <a:endParaRPr lang="en-CA"/>
          </a:p>
        </p:txBody>
      </p:sp>
    </p:spTree>
    <p:extLst>
      <p:ext uri="{BB962C8B-B14F-4D97-AF65-F5344CB8AC3E}">
        <p14:creationId xmlns:p14="http://schemas.microsoft.com/office/powerpoint/2010/main" val="1891023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6674EB-B7D0-4B70-8427-FA1468B962D3}"/>
              </a:ext>
            </a:extLst>
          </p:cNvPr>
          <p:cNvSpPr>
            <a:spLocks noGrp="1"/>
          </p:cNvSpPr>
          <p:nvPr>
            <p:ph type="title"/>
          </p:nvPr>
        </p:nvSpPr>
        <p:spPr>
          <a:xfrm>
            <a:off x="618309" y="520671"/>
            <a:ext cx="10058400" cy="778109"/>
          </a:xfrm>
        </p:spPr>
        <p:txBody>
          <a:bodyPr/>
          <a:lstStyle/>
          <a:p>
            <a:r>
              <a:rPr lang="en-CA"/>
              <a:t>Monitors</a:t>
            </a:r>
          </a:p>
        </p:txBody>
      </p:sp>
      <p:sp>
        <p:nvSpPr>
          <p:cNvPr id="3" name="Content Placeholder 2">
            <a:extLst>
              <a:ext uri="{FF2B5EF4-FFF2-40B4-BE49-F238E27FC236}">
                <a16:creationId xmlns:a16="http://schemas.microsoft.com/office/drawing/2014/main" xmlns="" id="{D9F566C7-1DD2-4BB4-852F-13380E85B1DC}"/>
              </a:ext>
            </a:extLst>
          </p:cNvPr>
          <p:cNvSpPr>
            <a:spLocks noGrp="1"/>
          </p:cNvSpPr>
          <p:nvPr>
            <p:ph idx="1"/>
          </p:nvPr>
        </p:nvSpPr>
        <p:spPr>
          <a:xfrm>
            <a:off x="682580" y="1656264"/>
            <a:ext cx="11140225" cy="2923877"/>
          </a:xfrm>
        </p:spPr>
        <p:txBody>
          <a:bodyPr/>
          <a:lstStyle/>
          <a:p>
            <a:pPr>
              <a:spcAft>
                <a:spcPts val="2400"/>
              </a:spcAft>
            </a:pPr>
            <a:r>
              <a:rPr lang="en-CA"/>
              <a:t>A </a:t>
            </a:r>
            <a:r>
              <a:rPr lang="en-CA" b="1">
                <a:solidFill>
                  <a:schemeClr val="accent2"/>
                </a:solidFill>
              </a:rPr>
              <a:t>monitor</a:t>
            </a:r>
            <a:r>
              <a:rPr lang="en-CA"/>
              <a:t> handles synchronization internally.  All functionality that may lead to race conditions is encapsulated within </a:t>
            </a:r>
            <a:r>
              <a:rPr lang="en-CA" b="1">
                <a:solidFill>
                  <a:schemeClr val="accent2"/>
                </a:solidFill>
              </a:rPr>
              <a:t>interface functions</a:t>
            </a:r>
            <a:r>
              <a:rPr lang="en-CA"/>
              <a:t>.</a:t>
            </a:r>
          </a:p>
          <a:p>
            <a:pPr>
              <a:spcAft>
                <a:spcPts val="2400"/>
              </a:spcAft>
            </a:pPr>
            <a:r>
              <a:rPr lang="en-CA"/>
              <a:t>Essentially, the </a:t>
            </a:r>
            <a:r>
              <a:rPr lang="en-CA" b="1">
                <a:solidFill>
                  <a:schemeClr val="accent2"/>
                </a:solidFill>
              </a:rPr>
              <a:t>details</a:t>
            </a:r>
            <a:r>
              <a:rPr lang="en-CA"/>
              <a:t> of the required synchronization are </a:t>
            </a:r>
            <a:r>
              <a:rPr lang="en-CA" b="1">
                <a:solidFill>
                  <a:schemeClr val="accent2"/>
                </a:solidFill>
              </a:rPr>
              <a:t>hidden</a:t>
            </a:r>
            <a:r>
              <a:rPr lang="en-CA"/>
              <a:t> from the programmer.  It is the designer’s responsibility to ensure safe use of the resource rather than the user’s.  The result is a </a:t>
            </a:r>
            <a:r>
              <a:rPr lang="en-CA" b="1">
                <a:solidFill>
                  <a:schemeClr val="accent2"/>
                </a:solidFill>
              </a:rPr>
              <a:t>thread-safe class</a:t>
            </a:r>
            <a:r>
              <a:rPr lang="en-CA"/>
              <a:t>.</a:t>
            </a:r>
          </a:p>
          <a:p>
            <a:pPr>
              <a:spcAft>
                <a:spcPts val="2400"/>
              </a:spcAft>
            </a:pPr>
            <a:r>
              <a:rPr lang="en-CA"/>
              <a:t>Often provide the ability to wait for conditions to be met.</a:t>
            </a:r>
          </a:p>
        </p:txBody>
      </p:sp>
      <p:sp>
        <p:nvSpPr>
          <p:cNvPr id="4" name="Footer Placeholder 3">
            <a:extLst>
              <a:ext uri="{FF2B5EF4-FFF2-40B4-BE49-F238E27FC236}">
                <a16:creationId xmlns:a16="http://schemas.microsoft.com/office/drawing/2014/main" xmlns="" id="{BD8D2A4B-D8B0-45AE-90FE-1E52C345D305}"/>
              </a:ext>
            </a:extLst>
          </p:cNvPr>
          <p:cNvSpPr>
            <a:spLocks noGrp="1"/>
          </p:cNvSpPr>
          <p:nvPr>
            <p:ph type="ftr" sz="quarter" idx="11"/>
          </p:nvPr>
        </p:nvSpPr>
        <p:spPr/>
        <p:txBody>
          <a:bodyPr/>
          <a:lstStyle/>
          <a:p>
            <a:r>
              <a:rPr lang="en-CA"/>
              <a:t>Additional Topics</a:t>
            </a:r>
          </a:p>
        </p:txBody>
      </p:sp>
      <p:sp>
        <p:nvSpPr>
          <p:cNvPr id="6" name="Content Placeholder 2">
            <a:extLst>
              <a:ext uri="{FF2B5EF4-FFF2-40B4-BE49-F238E27FC236}">
                <a16:creationId xmlns:a16="http://schemas.microsoft.com/office/drawing/2014/main" xmlns="" id="{5B2F3798-C69F-42C3-A4A4-0A23B16EBDD9}"/>
              </a:ext>
            </a:extLst>
          </p:cNvPr>
          <p:cNvSpPr txBox="1">
            <a:spLocks/>
          </p:cNvSpPr>
          <p:nvPr/>
        </p:nvSpPr>
        <p:spPr>
          <a:xfrm>
            <a:off x="719070" y="5196253"/>
            <a:ext cx="11140225" cy="461665"/>
          </a:xfrm>
          <a:prstGeom prst="rect">
            <a:avLst/>
          </a:prstGeom>
          <a:noFill/>
        </p:spPr>
        <p:txBody>
          <a:bodyPr vert="horz"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Aft>
                <a:spcPts val="2400"/>
              </a:spcAft>
            </a:pPr>
            <a:r>
              <a:rPr lang="en-CA" b="1"/>
              <a:t>Recall:</a:t>
            </a:r>
            <a:r>
              <a:rPr lang="en-CA"/>
              <a:t> Thread-Safe Queue implementations for the </a:t>
            </a:r>
            <a:r>
              <a:rPr lang="en-CA" b="1">
                <a:solidFill>
                  <a:schemeClr val="accent6">
                    <a:lumMod val="50000"/>
                  </a:schemeClr>
                </a:solidFill>
              </a:rPr>
              <a:t>Producer-Consumer pattern</a:t>
            </a:r>
          </a:p>
        </p:txBody>
      </p:sp>
      <p:sp>
        <p:nvSpPr>
          <p:cNvPr id="5" name="Slide Number Placeholder 4">
            <a:extLst>
              <a:ext uri="{FF2B5EF4-FFF2-40B4-BE49-F238E27FC236}">
                <a16:creationId xmlns:a16="http://schemas.microsoft.com/office/drawing/2014/main" xmlns="" id="{77FB87C9-EB63-4D9A-93DC-334CDBB87EFD}"/>
              </a:ext>
            </a:extLst>
          </p:cNvPr>
          <p:cNvSpPr>
            <a:spLocks noGrp="1"/>
          </p:cNvSpPr>
          <p:nvPr>
            <p:ph type="sldNum" sz="quarter" idx="12"/>
          </p:nvPr>
        </p:nvSpPr>
        <p:spPr/>
        <p:txBody>
          <a:bodyPr/>
          <a:lstStyle/>
          <a:p>
            <a:fld id="{AE11FE2D-6E70-4277-81CE-0AEFFA29198E}" type="slidenum">
              <a:rPr lang="en-CA" smtClean="0"/>
              <a:t>25</a:t>
            </a:fld>
            <a:endParaRPr lang="en-CA"/>
          </a:p>
        </p:txBody>
      </p:sp>
    </p:spTree>
    <p:extLst>
      <p:ext uri="{BB962C8B-B14F-4D97-AF65-F5344CB8AC3E}">
        <p14:creationId xmlns:p14="http://schemas.microsoft.com/office/powerpoint/2010/main" val="391391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65504-DCE0-4882-BDBC-096351C9F41A}"/>
              </a:ext>
            </a:extLst>
          </p:cNvPr>
          <p:cNvSpPr>
            <a:spLocks noGrp="1"/>
          </p:cNvSpPr>
          <p:nvPr>
            <p:ph type="title"/>
          </p:nvPr>
        </p:nvSpPr>
        <p:spPr>
          <a:xfrm>
            <a:off x="347853" y="353246"/>
            <a:ext cx="10058400" cy="778109"/>
          </a:xfrm>
        </p:spPr>
        <p:txBody>
          <a:bodyPr/>
          <a:lstStyle/>
          <a:p>
            <a:r>
              <a:rPr lang="en-CA"/>
              <a:t>Monitors: Example</a:t>
            </a:r>
          </a:p>
        </p:txBody>
      </p:sp>
      <p:sp>
        <p:nvSpPr>
          <p:cNvPr id="4" name="Footer Placeholder 3">
            <a:extLst>
              <a:ext uri="{FF2B5EF4-FFF2-40B4-BE49-F238E27FC236}">
                <a16:creationId xmlns:a16="http://schemas.microsoft.com/office/drawing/2014/main" xmlns="" id="{9211D687-E0EA-43B1-97D8-5D96D7918447}"/>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08C45F59-3FD0-46C2-ACD9-A6FD152A4DB0}"/>
              </a:ext>
            </a:extLst>
          </p:cNvPr>
          <p:cNvSpPr>
            <a:spLocks noGrp="1"/>
          </p:cNvSpPr>
          <p:nvPr>
            <p:ph type="sldNum" sz="quarter" idx="12"/>
          </p:nvPr>
        </p:nvSpPr>
        <p:spPr/>
        <p:txBody>
          <a:bodyPr/>
          <a:lstStyle/>
          <a:p>
            <a:fld id="{AE11FE2D-6E70-4277-81CE-0AEFFA29198E}" type="slidenum">
              <a:rPr lang="en-CA" smtClean="0"/>
              <a:t>26</a:t>
            </a:fld>
            <a:endParaRPr lang="en-CA"/>
          </a:p>
        </p:txBody>
      </p:sp>
      <p:sp>
        <p:nvSpPr>
          <p:cNvPr id="6" name="Rectangle 1">
            <a:extLst>
              <a:ext uri="{FF2B5EF4-FFF2-40B4-BE49-F238E27FC236}">
                <a16:creationId xmlns:a16="http://schemas.microsoft.com/office/drawing/2014/main" xmlns="" id="{870EBCB3-1B83-4152-B6EF-85B2A1EB8EFC}"/>
              </a:ext>
            </a:extLst>
          </p:cNvPr>
          <p:cNvSpPr>
            <a:spLocks noChangeArrowheads="1"/>
          </p:cNvSpPr>
          <p:nvPr/>
        </p:nvSpPr>
        <p:spPr bwMode="auto">
          <a:xfrm>
            <a:off x="412123" y="1297709"/>
            <a:ext cx="5298245"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BankAccount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balance_;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the data to be protected</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std::mutex mutex_;</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std::condition_variable cv_;</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Safely withdraw funds if there is sufficient money</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@param amount amount to withdraw</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@return true if successful, false otherwise</a:t>
            </a:r>
          </a:p>
          <a:p>
            <a:pPr lvl="0" eaLnBrk="0" fontAlgn="base" hangingPunct="0">
              <a:spcBef>
                <a:spcPct val="0"/>
              </a:spcBef>
              <a:spcAft>
                <a:spcPct val="0"/>
              </a:spcAft>
            </a:pP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withdraw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amount)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std::lock_guard&lt;std::mutex&gt; lock(mutex_);</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status =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(balance &gt;= amount)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status =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balance -= amount;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cv_.notify_all();</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status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78A0EA60-3C58-4F70-A8BA-F3EDC46C7EC4}"/>
              </a:ext>
            </a:extLst>
          </p:cNvPr>
          <p:cNvSpPr/>
          <p:nvPr/>
        </p:nvSpPr>
        <p:spPr>
          <a:xfrm>
            <a:off x="6096000" y="650656"/>
            <a:ext cx="6096000" cy="5632311"/>
          </a:xfrm>
          <a:prstGeom prst="rect">
            <a:avLst/>
          </a:prstGeom>
        </p:spPr>
        <p:txBody>
          <a:bodyPr>
            <a:spAutoFit/>
          </a:bodyPr>
          <a:lstStyle/>
          <a:p>
            <a:pPr lvl="0" eaLnBrk="0" fontAlgn="base" hangingPunct="0">
              <a:spcBef>
                <a:spcPct val="0"/>
              </a:spcBef>
              <a:spcAft>
                <a:spcPct val="0"/>
              </a:spcAft>
            </a:pP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i="1">
                <a:solidFill>
                  <a:srgbClr val="808080"/>
                </a:solidFill>
                <a:latin typeface="Courier New" panose="02070309020205020404" pitchFamily="49" charset="0"/>
                <a:cs typeface="Courier New" panose="02070309020205020404" pitchFamily="49" charset="0"/>
              </a:rPr>
              <a:t>/**</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 Add funds to bank account</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 @param amount amount to deposit</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deposit (</a:t>
            </a:r>
            <a:r>
              <a:rPr lang="en-US" altLang="en-US" sz="1200" b="1">
                <a:solidFill>
                  <a:srgbClr val="000080"/>
                </a:solidFill>
                <a:latin typeface="Courier New" panose="02070309020205020404" pitchFamily="49" charset="0"/>
                <a:cs typeface="Courier New" panose="02070309020205020404" pitchFamily="49" charset="0"/>
              </a:rPr>
              <a:t>double </a:t>
            </a:r>
            <a:r>
              <a:rPr lang="en-US" altLang="en-US" sz="1200">
                <a:solidFill>
                  <a:srgbClr val="000000"/>
                </a:solidFill>
                <a:latin typeface="Courier New" panose="02070309020205020404" pitchFamily="49" charset="0"/>
                <a:cs typeface="Courier New" panose="02070309020205020404" pitchFamily="49" charset="0"/>
              </a:rPr>
              <a:t>amount)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std::lock_guard&lt;std::mutex&gt; lock(mutex_); </a:t>
            </a:r>
          </a:p>
          <a:p>
            <a:pPr lvl="0" eaLnBrk="0" fontAlgn="base" hangingPunct="0">
              <a:spcBef>
                <a:spcPct val="0"/>
              </a:spcBef>
              <a:spcAft>
                <a:spcPct val="0"/>
              </a:spcAft>
            </a:pPr>
            <a:r>
              <a:rPr lang="en-US" altLang="en-US" sz="1200">
                <a:solidFill>
                  <a:srgbClr val="000000"/>
                </a:solidFill>
                <a:latin typeface="Courier New" panose="02070309020205020404" pitchFamily="49" charset="0"/>
                <a:cs typeface="Courier New" panose="02070309020205020404" pitchFamily="49" charset="0"/>
              </a:rPr>
              <a:t>    balance_ += amount;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cv_.notify_all();</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i="1">
                <a:solidFill>
                  <a:srgbClr val="808080"/>
                </a:solidFill>
                <a:latin typeface="Courier New" panose="02070309020205020404" pitchFamily="49" charset="0"/>
                <a:cs typeface="Courier New" panose="02070309020205020404" pitchFamily="49" charset="0"/>
              </a:rPr>
              <a:t>/**</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 Retrieve bank balance</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 @return your current savings, treat with care</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double </a:t>
            </a:r>
            <a:r>
              <a:rPr lang="en-US" altLang="en-US" sz="1200">
                <a:solidFill>
                  <a:srgbClr val="000000"/>
                </a:solidFill>
                <a:latin typeface="Courier New" panose="02070309020205020404" pitchFamily="49" charset="0"/>
                <a:cs typeface="Courier New" panose="02070309020205020404" pitchFamily="49" charset="0"/>
              </a:rPr>
              <a:t>getBalance()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std::lock_guard&lt;std::mutex&gt; lock(mutex_); </a:t>
            </a:r>
          </a:p>
          <a:p>
            <a:pPr lvl="0" eaLnBrk="0" fontAlgn="base" hangingPunct="0">
              <a:spcBef>
                <a:spcPct val="0"/>
              </a:spcBef>
              <a:spcAft>
                <a:spcPct val="0"/>
              </a:spcAft>
            </a:pP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return </a:t>
            </a:r>
            <a:r>
              <a:rPr lang="en-US" altLang="en-US" sz="1200">
                <a:solidFill>
                  <a:srgbClr val="000000"/>
                </a:solidFill>
                <a:latin typeface="Courier New" panose="02070309020205020404" pitchFamily="49" charset="0"/>
                <a:cs typeface="Courier New" panose="02070309020205020404" pitchFamily="49" charset="0"/>
              </a:rPr>
              <a:t>balance_;</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i="1">
                <a:solidFill>
                  <a:srgbClr val="808080"/>
                </a:solidFill>
                <a:latin typeface="Courier New" panose="02070309020205020404" pitchFamily="49" charset="0"/>
                <a:cs typeface="Courier New" panose="02070309020205020404" pitchFamily="49" charset="0"/>
              </a:rPr>
              <a:t>// allows waiting until there is money in the account</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waitForBalance(</a:t>
            </a:r>
            <a:r>
              <a:rPr lang="en-US" altLang="en-US" sz="1200" b="1">
                <a:solidFill>
                  <a:srgbClr val="000080"/>
                </a:solidFill>
                <a:latin typeface="Courier New" panose="02070309020205020404" pitchFamily="49" charset="0"/>
                <a:cs typeface="Courier New" panose="02070309020205020404" pitchFamily="49" charset="0"/>
              </a:rPr>
              <a:t>double</a:t>
            </a:r>
            <a:r>
              <a:rPr lang="en-US" altLang="en-US" sz="1200">
                <a:solidFill>
                  <a:srgbClr val="000000"/>
                </a:solidFill>
                <a:latin typeface="Courier New" panose="02070309020205020404" pitchFamily="49" charset="0"/>
                <a:cs typeface="Courier New" panose="02070309020205020404" pitchFamily="49" charset="0"/>
              </a:rPr>
              <a:t> b)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std::unique_lock&lt;std::mutex&gt; lock(mutex_);</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cv_.wait(lock, [&amp;](){ </a:t>
            </a:r>
            <a:r>
              <a:rPr lang="en-US" altLang="en-US" sz="1200" b="1">
                <a:solidFill>
                  <a:srgbClr val="000080"/>
                </a:solidFill>
                <a:latin typeface="Courier New" panose="02070309020205020404" pitchFamily="49" charset="0"/>
                <a:cs typeface="Courier New" panose="02070309020205020404" pitchFamily="49" charset="0"/>
              </a:rPr>
              <a:t>return </a:t>
            </a:r>
            <a:r>
              <a:rPr lang="en-US" altLang="en-US" sz="1200">
                <a:solidFill>
                  <a:srgbClr val="000000"/>
                </a:solidFill>
                <a:latin typeface="Courier New" panose="02070309020205020404" pitchFamily="49" charset="0"/>
                <a:cs typeface="Courier New" panose="02070309020205020404" pitchFamily="49" charset="0"/>
              </a:rPr>
              <a:t>balance &gt;= b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i="1">
                <a:solidFill>
                  <a:srgbClr val="808080"/>
                </a:solidFill>
                <a:latin typeface="Courier New" panose="02070309020205020404" pitchFamily="49" charset="0"/>
                <a:cs typeface="Courier New" panose="02070309020205020404" pitchFamily="49" charset="0"/>
              </a:rPr>
              <a:t>// constructor and destructor</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a:solidFill>
                  <a:srgbClr val="000000"/>
                </a:solidFill>
                <a:latin typeface="Courier New" panose="02070309020205020404" pitchFamily="49" charset="0"/>
                <a:cs typeface="Courier New" panose="02070309020205020404" pitchFamily="49" charset="0"/>
              </a:rPr>
              <a:t>BankAccount ()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balance_(</a:t>
            </a:r>
            <a:r>
              <a:rPr lang="en-US" altLang="en-US" sz="1200">
                <a:solidFill>
                  <a:srgbClr val="0000FF"/>
                </a:solidFill>
                <a:latin typeface="Courier New" panose="02070309020205020404" pitchFamily="49" charset="0"/>
                <a:cs typeface="Courier New" panose="02070309020205020404" pitchFamily="49" charset="0"/>
              </a:rPr>
              <a:t>0</a:t>
            </a:r>
            <a:r>
              <a:rPr lang="en-US" altLang="en-US" sz="1200">
                <a:solidFill>
                  <a:srgbClr val="000000"/>
                </a:solidFill>
                <a:latin typeface="Courier New" panose="02070309020205020404" pitchFamily="49" charset="0"/>
                <a:cs typeface="Courier New" panose="02070309020205020404" pitchFamily="49" charset="0"/>
              </a:rPr>
              <a:t>), mutex_(), cv_()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a:t>
            </a:r>
            <a:endParaRPr lang="en-CA" sz="1200"/>
          </a:p>
        </p:txBody>
      </p:sp>
    </p:spTree>
    <p:extLst>
      <p:ext uri="{BB962C8B-B14F-4D97-AF65-F5344CB8AC3E}">
        <p14:creationId xmlns:p14="http://schemas.microsoft.com/office/powerpoint/2010/main" val="306979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5EBDB-2CA2-47E2-B3CA-DCA18FFCE12F}"/>
              </a:ext>
            </a:extLst>
          </p:cNvPr>
          <p:cNvSpPr>
            <a:spLocks noGrp="1"/>
          </p:cNvSpPr>
          <p:nvPr>
            <p:ph type="title"/>
          </p:nvPr>
        </p:nvSpPr>
        <p:spPr>
          <a:xfrm>
            <a:off x="283457" y="443398"/>
            <a:ext cx="10058400" cy="778109"/>
          </a:xfrm>
        </p:spPr>
        <p:txBody>
          <a:bodyPr/>
          <a:lstStyle/>
          <a:p>
            <a:r>
              <a:rPr lang="en-CA"/>
              <a:t>Monitors: Example</a:t>
            </a:r>
          </a:p>
        </p:txBody>
      </p:sp>
      <p:sp>
        <p:nvSpPr>
          <p:cNvPr id="4" name="Footer Placeholder 3">
            <a:extLst>
              <a:ext uri="{FF2B5EF4-FFF2-40B4-BE49-F238E27FC236}">
                <a16:creationId xmlns:a16="http://schemas.microsoft.com/office/drawing/2014/main" xmlns="" id="{3BB7D653-82F0-441C-BE13-70B0015B1B98}"/>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C5B5CDC6-A6A6-4E01-8D1A-E9539A3D391F}"/>
              </a:ext>
            </a:extLst>
          </p:cNvPr>
          <p:cNvSpPr>
            <a:spLocks noGrp="1"/>
          </p:cNvSpPr>
          <p:nvPr>
            <p:ph type="sldNum" sz="quarter" idx="12"/>
          </p:nvPr>
        </p:nvSpPr>
        <p:spPr/>
        <p:txBody>
          <a:bodyPr/>
          <a:lstStyle/>
          <a:p>
            <a:fld id="{AE11FE2D-6E70-4277-81CE-0AEFFA29198E}" type="slidenum">
              <a:rPr lang="en-CA" smtClean="0"/>
              <a:t>27</a:t>
            </a:fld>
            <a:endParaRPr lang="en-CA"/>
          </a:p>
        </p:txBody>
      </p:sp>
      <p:sp>
        <p:nvSpPr>
          <p:cNvPr id="6" name="Rectangle 1">
            <a:extLst>
              <a:ext uri="{FF2B5EF4-FFF2-40B4-BE49-F238E27FC236}">
                <a16:creationId xmlns:a16="http://schemas.microsoft.com/office/drawing/2014/main" xmlns="" id="{73FE1DD7-68AB-4B10-8F12-73F530B760D6}"/>
              </a:ext>
            </a:extLst>
          </p:cNvPr>
          <p:cNvSpPr>
            <a:spLocks noChangeArrowheads="1"/>
          </p:cNvSpPr>
          <p:nvPr/>
        </p:nvSpPr>
        <p:spPr bwMode="auto">
          <a:xfrm>
            <a:off x="901521" y="2210215"/>
            <a:ext cx="3621504" cy="160043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BankAccount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bool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withdraw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amount);</a:t>
            </a:r>
          </a:p>
          <a:p>
            <a:pPr lvl="0" eaLnBrk="0" fontAlgn="base" hangingPunct="0">
              <a:spcBef>
                <a:spcPct val="0"/>
              </a:spcBef>
              <a:spcAft>
                <a:spcPct val="0"/>
              </a:spcAft>
            </a:pPr>
            <a:r>
              <a:rPr lang="en-US" altLang="en-US" sz="1400" b="1">
                <a:solidFill>
                  <a:srgbClr val="000080"/>
                </a:solidFill>
                <a:latin typeface="Courier New" panose="02070309020205020404" pitchFamily="49" charset="0"/>
                <a:cs typeface="Courier New" panose="02070309020205020404" pitchFamily="49" charset="0"/>
              </a:rPr>
              <a:t>  void </a:t>
            </a:r>
            <a:r>
              <a:rPr lang="en-US" altLang="en-US" sz="1400">
                <a:solidFill>
                  <a:srgbClr val="000000"/>
                </a:solidFill>
                <a:latin typeface="Courier New" panose="02070309020205020404" pitchFamily="49" charset="0"/>
                <a:cs typeface="Courier New" panose="02070309020205020404" pitchFamily="49" charset="0"/>
              </a:rPr>
              <a:t>deposit (</a:t>
            </a:r>
            <a:r>
              <a:rPr lang="en-US" altLang="en-US" sz="1400" b="1">
                <a:solidFill>
                  <a:srgbClr val="000080"/>
                </a:solidFill>
                <a:latin typeface="Courier New" panose="02070309020205020404" pitchFamily="49" charset="0"/>
                <a:cs typeface="Courier New" panose="02070309020205020404" pitchFamily="49" charset="0"/>
              </a:rPr>
              <a:t>double </a:t>
            </a:r>
            <a:r>
              <a:rPr lang="en-US" altLang="en-US" sz="1400">
                <a:solidFill>
                  <a:srgbClr val="000000"/>
                </a:solidFill>
                <a:latin typeface="Courier New" panose="02070309020205020404" pitchFamily="49" charset="0"/>
                <a:cs typeface="Courier New" panose="02070309020205020404" pitchFamily="49" charset="0"/>
              </a:rPr>
              <a:t>amount);</a:t>
            </a:r>
            <a:r>
              <a:rPr lang="en-US" altLang="en-US" sz="1400" i="1">
                <a:solidFill>
                  <a:srgbClr val="808080"/>
                </a:solidFill>
                <a:latin typeface="Courier New" panose="02070309020205020404" pitchFamily="49" charset="0"/>
                <a:cs typeface="Courier New" panose="02070309020205020404" pitchFamily="49" charset="0"/>
              </a:rPr>
              <a:t/>
            </a:r>
            <a:br>
              <a:rPr lang="en-US" altLang="en-US" sz="1400" i="1">
                <a:solidFill>
                  <a:srgbClr val="808080"/>
                </a:solidFill>
                <a:latin typeface="Courier New" panose="02070309020205020404" pitchFamily="49" charset="0"/>
                <a:cs typeface="Courier New" panose="02070309020205020404" pitchFamily="49" charset="0"/>
              </a:rPr>
            </a:br>
            <a:r>
              <a:rPr lang="en-US" altLang="en-US" sz="1400" i="1">
                <a:solidFill>
                  <a:srgbClr val="808080"/>
                </a:solidFill>
                <a:latin typeface="Courier New" panose="02070309020205020404" pitchFamily="49" charset="0"/>
                <a:cs typeface="Courier New" panose="02070309020205020404" pitchFamily="49" charset="0"/>
              </a:rPr>
              <a:t>  </a:t>
            </a:r>
            <a:r>
              <a:rPr lang="en-US" altLang="en-US" sz="1400" b="1">
                <a:solidFill>
                  <a:srgbClr val="000080"/>
                </a:solidFill>
                <a:latin typeface="Courier New" panose="02070309020205020404" pitchFamily="49" charset="0"/>
                <a:cs typeface="Courier New" panose="02070309020205020404" pitchFamily="49" charset="0"/>
              </a:rPr>
              <a:t>double </a:t>
            </a:r>
            <a:r>
              <a:rPr lang="en-US" altLang="en-US" sz="1400">
                <a:solidFill>
                  <a:srgbClr val="000000"/>
                </a:solidFill>
                <a:latin typeface="Courier New" panose="02070309020205020404" pitchFamily="49" charset="0"/>
                <a:cs typeface="Courier New" panose="02070309020205020404" pitchFamily="49" charset="0"/>
              </a:rPr>
              <a:t>getBalance();</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b="1">
                <a:solidFill>
                  <a:srgbClr val="000080"/>
                </a:solidFill>
                <a:latin typeface="Courier New" panose="02070309020205020404" pitchFamily="49" charset="0"/>
                <a:cs typeface="Courier New" panose="02070309020205020404" pitchFamily="49" charset="0"/>
              </a:rPr>
              <a:t>void </a:t>
            </a:r>
            <a:r>
              <a:rPr lang="en-US" altLang="en-US" sz="1400">
                <a:solidFill>
                  <a:srgbClr val="000000"/>
                </a:solidFill>
                <a:latin typeface="Courier New" panose="02070309020205020404" pitchFamily="49" charset="0"/>
                <a:cs typeface="Courier New" panose="02070309020205020404" pitchFamily="49" charset="0"/>
              </a:rPr>
              <a:t>waitForBalance(</a:t>
            </a:r>
            <a:r>
              <a:rPr lang="en-US" altLang="en-US" sz="1400" b="1">
                <a:solidFill>
                  <a:srgbClr val="000080"/>
                </a:solidFill>
                <a:latin typeface="Courier New" panose="02070309020205020404" pitchFamily="49" charset="0"/>
                <a:cs typeface="Courier New" panose="02070309020205020404" pitchFamily="49" charset="0"/>
              </a:rPr>
              <a:t>double</a:t>
            </a:r>
            <a:r>
              <a:rPr lang="en-US" altLang="en-US" sz="1400">
                <a:solidFill>
                  <a:srgbClr val="000000"/>
                </a:solidFill>
                <a:latin typeface="Courier New" panose="02070309020205020404" pitchFamily="49" charset="0"/>
                <a:cs typeface="Courier New" panose="02070309020205020404" pitchFamily="49" charset="0"/>
              </a:rPr>
              <a:t> b);</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a:t>
            </a:r>
            <a:endParaRPr lang="en-CA" sz="1400"/>
          </a:p>
        </p:txBody>
      </p:sp>
      <p:sp>
        <p:nvSpPr>
          <p:cNvPr id="7" name="Rectangle 6">
            <a:extLst>
              <a:ext uri="{FF2B5EF4-FFF2-40B4-BE49-F238E27FC236}">
                <a16:creationId xmlns:a16="http://schemas.microsoft.com/office/drawing/2014/main" xmlns="" id="{2CC4E455-DC5A-4D6C-94B7-2382DA9EA2AC}"/>
              </a:ext>
            </a:extLst>
          </p:cNvPr>
          <p:cNvSpPr/>
          <p:nvPr/>
        </p:nvSpPr>
        <p:spPr>
          <a:xfrm>
            <a:off x="6096000" y="650656"/>
            <a:ext cx="6096000" cy="276999"/>
          </a:xfrm>
          <a:prstGeom prst="rect">
            <a:avLst/>
          </a:prstGeom>
        </p:spPr>
        <p:txBody>
          <a:bodyPr>
            <a:spAutoFit/>
          </a:bodyPr>
          <a:lstStyle/>
          <a:p>
            <a:pPr lvl="0" eaLnBrk="0" fontAlgn="base" hangingPunct="0">
              <a:spcBef>
                <a:spcPct val="0"/>
              </a:spcBef>
              <a:spcAft>
                <a:spcPct val="0"/>
              </a:spcAft>
            </a:pPr>
            <a:r>
              <a:rPr lang="en-US" altLang="en-US" sz="1200">
                <a:solidFill>
                  <a:srgbClr val="000000"/>
                </a:solidFill>
                <a:latin typeface="Courier New" panose="02070309020205020404" pitchFamily="49" charset="0"/>
                <a:cs typeface="Courier New" panose="02070309020205020404" pitchFamily="49" charset="0"/>
              </a:rPr>
              <a:t> </a:t>
            </a:r>
            <a:endParaRPr lang="en-CA" sz="1200"/>
          </a:p>
        </p:txBody>
      </p:sp>
      <p:sp>
        <p:nvSpPr>
          <p:cNvPr id="8" name="Rectangle 1">
            <a:extLst>
              <a:ext uri="{FF2B5EF4-FFF2-40B4-BE49-F238E27FC236}">
                <a16:creationId xmlns:a16="http://schemas.microsoft.com/office/drawing/2014/main" xmlns="" id="{96BDA903-ABC1-45B3-914D-C837A8B57C39}"/>
              </a:ext>
            </a:extLst>
          </p:cNvPr>
          <p:cNvSpPr>
            <a:spLocks noChangeArrowheads="1"/>
          </p:cNvSpPr>
          <p:nvPr/>
        </p:nvSpPr>
        <p:spPr bwMode="auto">
          <a:xfrm>
            <a:off x="5455861" y="142944"/>
            <a:ext cx="6736139"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BankAccount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&amp; forfun)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I need money to spend</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"Waiting for money to be put into account"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forfun.waitForBalance(</a:t>
            </a:r>
            <a:r>
              <a:rPr lang="en-US" altLang="en-US" sz="1400">
                <a:solidFill>
                  <a:srgbClr val="0000FF"/>
                </a:solidFill>
                <a:latin typeface="Courier New" panose="02070309020205020404" pitchFamily="49" charset="0"/>
                <a:cs typeface="Courier New" panose="02070309020205020404" pitchFamily="49" charset="0"/>
              </a:rPr>
              <a:t>1000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b="1">
                <a:solidFill>
                  <a:srgbClr val="000080"/>
                </a:solidFill>
                <a:latin typeface="Courier New" panose="02070309020205020404" pitchFamily="49" charset="0"/>
                <a:cs typeface="Courier New" panose="02070309020205020404" pitchFamily="49" charset="0"/>
              </a:rPr>
              <a:t> double </a:t>
            </a:r>
            <a:r>
              <a:rPr lang="en-US" altLang="en-US" sz="1400">
                <a:solidFill>
                  <a:srgbClr val="000000"/>
                </a:solidFill>
                <a:latin typeface="Courier New" panose="02070309020205020404" pitchFamily="49" charset="0"/>
                <a:cs typeface="Courier New" panose="02070309020205020404" pitchFamily="49" charset="0"/>
              </a:rPr>
              <a:t>balance = forfun.getBalance();</a:t>
            </a:r>
          </a:p>
          <a:p>
            <a:pPr lvl="0"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forfun.withdraw(balance);</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Spending all my extra money :), $" </a:t>
            </a:r>
          </a:p>
          <a:p>
            <a:pPr lvl="0" eaLnBrk="0" fontAlgn="base" hangingPunct="0">
              <a:spcBef>
                <a:spcPct val="0"/>
              </a:spcBef>
              <a:spcAft>
                <a:spcPct val="0"/>
              </a:spcAft>
            </a:pPr>
            <a:r>
              <a:rPr lang="en-US" altLang="en-US" sz="1400" b="1">
                <a:solidFill>
                  <a:srgbClr val="008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balance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main()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BankAccount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forschool;</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every week put 300 in</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i&lt;</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52</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thread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bigspender(&amp;child,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::ref(forschool));</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"Giving child $300 for school"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forschool.deposit(</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bigspender.join();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wait for child</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"Done."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&lt;&lt; 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::endl;</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924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41D6D-67B4-4409-AE9C-D78E45978879}"/>
              </a:ext>
            </a:extLst>
          </p:cNvPr>
          <p:cNvSpPr>
            <a:spLocks noGrp="1"/>
          </p:cNvSpPr>
          <p:nvPr>
            <p:ph type="title"/>
          </p:nvPr>
        </p:nvSpPr>
        <p:spPr/>
        <p:txBody>
          <a:bodyPr/>
          <a:lstStyle/>
          <a:p>
            <a:r>
              <a:rPr lang="en-CA"/>
              <a:t>Active Objects</a:t>
            </a:r>
          </a:p>
        </p:txBody>
      </p:sp>
      <p:sp>
        <p:nvSpPr>
          <p:cNvPr id="3" name="Content Placeholder 2">
            <a:extLst>
              <a:ext uri="{FF2B5EF4-FFF2-40B4-BE49-F238E27FC236}">
                <a16:creationId xmlns:a16="http://schemas.microsoft.com/office/drawing/2014/main" xmlns="" id="{688FAA98-671F-4EAB-B631-80CC417B1A77}"/>
              </a:ext>
            </a:extLst>
          </p:cNvPr>
          <p:cNvSpPr>
            <a:spLocks noGrp="1"/>
          </p:cNvSpPr>
          <p:nvPr>
            <p:ph idx="1"/>
          </p:nvPr>
        </p:nvSpPr>
        <p:spPr>
          <a:xfrm>
            <a:off x="862883" y="1566112"/>
            <a:ext cx="10663707" cy="5678478"/>
          </a:xfrm>
        </p:spPr>
        <p:txBody>
          <a:bodyPr/>
          <a:lstStyle/>
          <a:p>
            <a:pPr>
              <a:spcAft>
                <a:spcPts val="1800"/>
              </a:spcAft>
            </a:pPr>
            <a:r>
              <a:rPr lang="en-CA"/>
              <a:t>An </a:t>
            </a:r>
            <a:r>
              <a:rPr lang="en-CA" b="1">
                <a:solidFill>
                  <a:schemeClr val="accent2"/>
                </a:solidFill>
              </a:rPr>
              <a:t>active object </a:t>
            </a:r>
            <a:r>
              <a:rPr lang="en-CA"/>
              <a:t>is one in which the member </a:t>
            </a:r>
            <a:r>
              <a:rPr lang="en-CA" b="1">
                <a:solidFill>
                  <a:schemeClr val="accent2"/>
                </a:solidFill>
              </a:rPr>
              <a:t>functions</a:t>
            </a:r>
            <a:r>
              <a:rPr lang="en-CA"/>
              <a:t> are </a:t>
            </a:r>
            <a:r>
              <a:rPr lang="en-CA" b="1">
                <a:solidFill>
                  <a:srgbClr val="8D2B2B"/>
                </a:solidFill>
              </a:rPr>
              <a:t>executed asynchronously</a:t>
            </a:r>
            <a:r>
              <a:rPr lang="en-CA"/>
              <a:t>, with all the work done on a private internal thread.</a:t>
            </a:r>
          </a:p>
          <a:p>
            <a:pPr>
              <a:spcAft>
                <a:spcPts val="1800"/>
              </a:spcAft>
            </a:pPr>
            <a:r>
              <a:rPr lang="en-CA"/>
              <a:t>Allows us to </a:t>
            </a:r>
            <a:r>
              <a:rPr lang="en-CA" b="1">
                <a:solidFill>
                  <a:schemeClr val="accent2"/>
                </a:solidFill>
              </a:rPr>
              <a:t>encapsulate</a:t>
            </a:r>
            <a:r>
              <a:rPr lang="en-CA"/>
              <a:t> functionality, and interact with threads in an object-oriented manner.  Like monitors, synchronization is handled internally.</a:t>
            </a:r>
          </a:p>
          <a:p>
            <a:pPr>
              <a:spcAft>
                <a:spcPts val="1800"/>
              </a:spcAft>
            </a:pPr>
            <a:r>
              <a:rPr lang="en-CA"/>
              <a:t>The active object’s </a:t>
            </a:r>
            <a:r>
              <a:rPr lang="en-CA" b="1">
                <a:solidFill>
                  <a:schemeClr val="accent2"/>
                </a:solidFill>
              </a:rPr>
              <a:t>private thread </a:t>
            </a:r>
            <a:r>
              <a:rPr lang="en-CA"/>
              <a:t>runs all the work.  Member functions can be invoked by callers, which </a:t>
            </a:r>
            <a:r>
              <a:rPr lang="en-CA" b="1">
                <a:solidFill>
                  <a:schemeClr val="accent2"/>
                </a:solidFill>
              </a:rPr>
              <a:t>enqueue messages</a:t>
            </a:r>
            <a:r>
              <a:rPr lang="en-CA"/>
              <a:t>/tasks on the internal thread, and </a:t>
            </a:r>
            <a:r>
              <a:rPr lang="en-CA" b="1">
                <a:solidFill>
                  <a:schemeClr val="accent2"/>
                </a:solidFill>
              </a:rPr>
              <a:t>returns immediately</a:t>
            </a:r>
            <a:r>
              <a:rPr lang="en-CA"/>
              <a:t> without blocking.  </a:t>
            </a:r>
          </a:p>
          <a:p>
            <a:pPr>
              <a:spcAft>
                <a:spcPts val="1800"/>
              </a:spcAft>
            </a:pPr>
            <a:r>
              <a:rPr lang="en-CA"/>
              <a:t>Messages are processed </a:t>
            </a:r>
            <a:r>
              <a:rPr lang="en-CA" b="1">
                <a:solidFill>
                  <a:schemeClr val="accent2"/>
                </a:solidFill>
              </a:rPr>
              <a:t>sequentially</a:t>
            </a:r>
            <a:r>
              <a:rPr lang="en-CA"/>
              <a:t> within the object, making them atomic with respect to each other.  The object's private data is only accessed from the private thread, so there is no need for a mutex (apart from perhaps the thread-safe queue).</a:t>
            </a:r>
          </a:p>
          <a:p>
            <a:pPr>
              <a:spcAft>
                <a:spcPts val="1800"/>
              </a:spcAft>
            </a:pPr>
            <a:endParaRPr lang="en-CA"/>
          </a:p>
          <a:p>
            <a:pPr>
              <a:spcAft>
                <a:spcPts val="1800"/>
              </a:spcAft>
            </a:pPr>
            <a:endParaRPr lang="en-CA"/>
          </a:p>
        </p:txBody>
      </p:sp>
      <p:sp>
        <p:nvSpPr>
          <p:cNvPr id="4" name="Footer Placeholder 3">
            <a:extLst>
              <a:ext uri="{FF2B5EF4-FFF2-40B4-BE49-F238E27FC236}">
                <a16:creationId xmlns:a16="http://schemas.microsoft.com/office/drawing/2014/main" xmlns="" id="{2F77120C-53E1-4BDC-9DF7-D8FC9A84EED5}"/>
              </a:ext>
            </a:extLst>
          </p:cNvPr>
          <p:cNvSpPr>
            <a:spLocks noGrp="1"/>
          </p:cNvSpPr>
          <p:nvPr>
            <p:ph type="ftr" sz="quarter" idx="11"/>
          </p:nvPr>
        </p:nvSpPr>
        <p:spPr/>
        <p:txBody>
          <a:bodyPr/>
          <a:lstStyle/>
          <a:p>
            <a:r>
              <a:rPr lang="en-CA"/>
              <a:t>Additional Topics</a:t>
            </a:r>
          </a:p>
        </p:txBody>
      </p:sp>
      <p:sp>
        <p:nvSpPr>
          <p:cNvPr id="6" name="Slide Number Placeholder 5">
            <a:extLst>
              <a:ext uri="{FF2B5EF4-FFF2-40B4-BE49-F238E27FC236}">
                <a16:creationId xmlns:a16="http://schemas.microsoft.com/office/drawing/2014/main" xmlns="" id="{BCCCF4F0-B08F-4DEA-A8A4-30AE6C247B75}"/>
              </a:ext>
            </a:extLst>
          </p:cNvPr>
          <p:cNvSpPr>
            <a:spLocks noGrp="1"/>
          </p:cNvSpPr>
          <p:nvPr>
            <p:ph type="sldNum" sz="quarter" idx="12"/>
          </p:nvPr>
        </p:nvSpPr>
        <p:spPr/>
        <p:txBody>
          <a:bodyPr/>
          <a:lstStyle/>
          <a:p>
            <a:fld id="{AE11FE2D-6E70-4277-81CE-0AEFFA29198E}" type="slidenum">
              <a:rPr lang="en-CA" smtClean="0"/>
              <a:t>28</a:t>
            </a:fld>
            <a:endParaRPr lang="en-CA"/>
          </a:p>
        </p:txBody>
      </p:sp>
    </p:spTree>
    <p:extLst>
      <p:ext uri="{BB962C8B-B14F-4D97-AF65-F5344CB8AC3E}">
        <p14:creationId xmlns:p14="http://schemas.microsoft.com/office/powerpoint/2010/main" val="3377260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886F6-1A50-4707-BABA-FD6595B3694D}"/>
              </a:ext>
            </a:extLst>
          </p:cNvPr>
          <p:cNvSpPr>
            <a:spLocks noGrp="1"/>
          </p:cNvSpPr>
          <p:nvPr>
            <p:ph type="title"/>
          </p:nvPr>
        </p:nvSpPr>
        <p:spPr/>
        <p:txBody>
          <a:bodyPr/>
          <a:lstStyle/>
          <a:p>
            <a:r>
              <a:rPr lang="en-CA"/>
              <a:t>Active Objects</a:t>
            </a:r>
          </a:p>
        </p:txBody>
      </p:sp>
      <p:sp>
        <p:nvSpPr>
          <p:cNvPr id="4" name="Footer Placeholder 3">
            <a:extLst>
              <a:ext uri="{FF2B5EF4-FFF2-40B4-BE49-F238E27FC236}">
                <a16:creationId xmlns:a16="http://schemas.microsoft.com/office/drawing/2014/main" xmlns="" id="{3B028FD3-60B4-46D4-A473-2F76162E5ED5}"/>
              </a:ext>
            </a:extLst>
          </p:cNvPr>
          <p:cNvSpPr>
            <a:spLocks noGrp="1"/>
          </p:cNvSpPr>
          <p:nvPr>
            <p:ph type="ftr" sz="quarter" idx="11"/>
          </p:nvPr>
        </p:nvSpPr>
        <p:spPr/>
        <p:txBody>
          <a:bodyPr/>
          <a:lstStyle/>
          <a:p>
            <a:r>
              <a:rPr lang="en-CA"/>
              <a:t>Additional Topics</a:t>
            </a:r>
          </a:p>
        </p:txBody>
      </p:sp>
      <p:sp>
        <p:nvSpPr>
          <p:cNvPr id="6" name="Rectangle 2">
            <a:extLst>
              <a:ext uri="{FF2B5EF4-FFF2-40B4-BE49-F238E27FC236}">
                <a16:creationId xmlns:a16="http://schemas.microsoft.com/office/drawing/2014/main" xmlns="" id="{6FCDC92D-27DA-4502-9D82-6BC613D75E6E}"/>
              </a:ext>
            </a:extLst>
          </p:cNvPr>
          <p:cNvSpPr>
            <a:spLocks noChangeArrowheads="1"/>
          </p:cNvSpPr>
          <p:nvPr/>
        </p:nvSpPr>
        <p:spPr bwMode="auto">
          <a:xfrm>
            <a:off x="360609" y="1928978"/>
            <a:ext cx="5859886" cy="3785652"/>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active_object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std::thread* thread_;</a:t>
            </a:r>
            <a:r>
              <a:rPr lang="en-US" altLang="en-US" sz="1200" i="1">
                <a:solidFill>
                  <a:srgbClr val="808080"/>
                </a:solidFill>
                <a:latin typeface="Courier New" panose="02070309020205020404" pitchFamily="49" charset="0"/>
                <a:cs typeface="Courier New" panose="02070309020205020404" pitchFamily="49" charset="0"/>
              </a:rPr>
              <a:t>          // worker thread</a:t>
            </a:r>
          </a:p>
          <a:p>
            <a:pPr lvl="0" eaLnBrk="0" fontAlgn="base" hangingPunct="0">
              <a:spcBef>
                <a:spcPct val="0"/>
              </a:spcBef>
              <a:spcAft>
                <a:spcPct val="0"/>
              </a:spcAft>
            </a:pP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std::deque&lt;Message&gt; queue_;    </a:t>
            </a:r>
            <a:r>
              <a:rPr lang="en-US" altLang="en-US" sz="1200" i="1">
                <a:solidFill>
                  <a:srgbClr val="808080"/>
                </a:solidFill>
                <a:latin typeface="Courier New" panose="02070309020205020404" pitchFamily="49" charset="0"/>
                <a:cs typeface="Courier New" panose="02070309020205020404" pitchFamily="49" charset="0"/>
              </a:rPr>
              <a:t>// queue</a:t>
            </a:r>
          </a:p>
          <a:p>
            <a:pPr lvl="0" eaLnBrk="0" fontAlgn="base" hangingPunct="0">
              <a:spcBef>
                <a:spcPct val="0"/>
              </a:spcBef>
              <a:spcAft>
                <a:spcPct val="0"/>
              </a:spcAft>
            </a:pP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std::mutex_ mutex_;            </a:t>
            </a:r>
            <a:r>
              <a:rPr lang="en-US" altLang="en-US" sz="1200" i="1">
                <a:solidFill>
                  <a:srgbClr val="808080"/>
                </a:solidFill>
                <a:latin typeface="Courier New" panose="02070309020205020404" pitchFamily="49" charset="0"/>
                <a:cs typeface="Courier New" panose="02070309020205020404" pitchFamily="49" charset="0"/>
              </a:rPr>
              <a:t>// protect queue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a:solidFill>
                  <a:srgbClr val="000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std::condition_variable cv_;   </a:t>
            </a:r>
            <a:r>
              <a:rPr lang="en-US" altLang="en-US" sz="1200" i="1">
                <a:solidFill>
                  <a:srgbClr val="808080"/>
                </a:solidFill>
                <a:latin typeface="Courier New" panose="02070309020205020404" pitchFamily="49" charset="0"/>
                <a:cs typeface="Courier New" panose="02070309020205020404" pitchFamily="49" charset="0"/>
              </a:rPr>
              <a:t>// wait when idle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Message POISON;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poison pill</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run();</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object</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active_object() : thread_(</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nullptr</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queue_(), mutex_(),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rgbClr val="000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POISON()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thread_ =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std::thread(&amp;active_object::run,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terminate private thread</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~active_object();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00DB9A71-D51B-488B-9CEF-17046404AC70}"/>
              </a:ext>
            </a:extLst>
          </p:cNvPr>
          <p:cNvSpPr/>
          <p:nvPr/>
        </p:nvSpPr>
        <p:spPr>
          <a:xfrm>
            <a:off x="6538175" y="1019044"/>
            <a:ext cx="5439177" cy="4893647"/>
          </a:xfrm>
          <a:prstGeom prst="rect">
            <a:avLst/>
          </a:prstGeom>
        </p:spPr>
        <p:txBody>
          <a:bodyPr wrap="square">
            <a:spAutoFit/>
          </a:bodyPr>
          <a:lstStyle/>
          <a:p>
            <a:r>
              <a:rPr lang="en-US" altLang="en-US" sz="1200">
                <a:solidFill>
                  <a:srgbClr val="000000"/>
                </a:solidFill>
                <a:latin typeface="Courier New" panose="02070309020205020404" pitchFamily="49" charset="0"/>
                <a:cs typeface="Courier New" panose="02070309020205020404" pitchFamily="49" charset="0"/>
              </a:rPr>
              <a:t>active_object::~active_object()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std::lock_guard&lt;</a:t>
            </a:r>
            <a:r>
              <a:rPr lang="en-US" altLang="en-US" sz="1200" b="1">
                <a:solidFill>
                  <a:srgbClr val="000080"/>
                </a:solidFill>
                <a:latin typeface="Courier New" panose="02070309020205020404" pitchFamily="49" charset="0"/>
                <a:cs typeface="Courier New" panose="02070309020205020404" pitchFamily="49" charset="0"/>
              </a:rPr>
              <a:t>decltype</a:t>
            </a:r>
            <a:r>
              <a:rPr lang="en-US" altLang="en-US" sz="1200">
                <a:solidFill>
                  <a:srgbClr val="000000"/>
                </a:solidFill>
                <a:latin typeface="Courier New" panose="02070309020205020404" pitchFamily="49" charset="0"/>
                <a:cs typeface="Courier New" panose="02070309020205020404" pitchFamily="49" charset="0"/>
              </a:rPr>
              <a:t>(mutex_)&gt; lock(mutex_);</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queue_.push_back(POISON);</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cv_.notify_one();</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thread_.join();</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a:t>
            </a:r>
          </a:p>
          <a:p>
            <a:endParaRPr lang="en-US" sz="1200">
              <a:solidFill>
                <a:srgbClr val="000000"/>
              </a:solidFill>
              <a:latin typeface="Courier New" panose="02070309020205020404" pitchFamily="49" charset="0"/>
              <a:cs typeface="Courier New" panose="02070309020205020404" pitchFamily="49" charset="0"/>
            </a:endParaRPr>
          </a:p>
          <a:p>
            <a:endParaRPr lang="en-US" sz="1200">
              <a:solidFill>
                <a:srgbClr val="000000"/>
              </a:solidFill>
              <a:latin typeface="Courier New" panose="02070309020205020404" pitchFamily="49" charset="0"/>
              <a:cs typeface="Courier New" panose="02070309020205020404" pitchFamily="49" charset="0"/>
            </a:endParaRPr>
          </a:p>
          <a:p>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active_object::run()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std::unique_lock&lt;</a:t>
            </a:r>
            <a:r>
              <a:rPr lang="en-US" altLang="en-US" sz="1200" b="1">
                <a:solidFill>
                  <a:srgbClr val="000080"/>
                </a:solidFill>
                <a:latin typeface="Courier New" panose="02070309020205020404" pitchFamily="49" charset="0"/>
                <a:cs typeface="Courier New" panose="02070309020205020404" pitchFamily="49" charset="0"/>
              </a:rPr>
              <a:t>decltype</a:t>
            </a:r>
            <a:r>
              <a:rPr lang="en-US" altLang="en-US" sz="1200">
                <a:solidFill>
                  <a:srgbClr val="000000"/>
                </a:solidFill>
                <a:latin typeface="Courier New" panose="02070309020205020404" pitchFamily="49" charset="0"/>
                <a:cs typeface="Courier New" panose="02070309020205020404" pitchFamily="49" charset="0"/>
              </a:rPr>
              <a:t>(mutex_)&gt; lock(mutex_, </a:t>
            </a:r>
          </a:p>
          <a:p>
            <a:r>
              <a:rPr lang="en-US" altLang="en-US" sz="1200">
                <a:solidFill>
                  <a:srgbClr val="000000"/>
                </a:solidFill>
                <a:latin typeface="Courier New" panose="02070309020205020404" pitchFamily="49" charset="0"/>
                <a:cs typeface="Courier New" panose="02070309020205020404" pitchFamily="49" charset="0"/>
              </a:rPr>
              <a:t>	std::defer_lock);</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Message msg;</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do </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lock.lock();</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cv_.wait(lock, [&amp;](){ </a:t>
            </a:r>
            <a:r>
              <a:rPr lang="en-US" altLang="en-US" sz="1200" b="1">
                <a:solidFill>
                  <a:srgbClr val="000080"/>
                </a:solidFill>
                <a:latin typeface="Courier New" panose="02070309020205020404" pitchFamily="49" charset="0"/>
                <a:cs typeface="Courier New" panose="02070309020205020404" pitchFamily="49" charset="0"/>
              </a:rPr>
              <a:t>return </a:t>
            </a:r>
            <a:r>
              <a:rPr lang="en-US" altLang="en-US" sz="1200">
                <a:solidFill>
                  <a:srgbClr val="000000"/>
                </a:solidFill>
                <a:latin typeface="Courier New" panose="02070309020205020404" pitchFamily="49" charset="0"/>
                <a:cs typeface="Courier New" panose="02070309020205020404" pitchFamily="49" charset="0"/>
              </a:rPr>
              <a:t>!queue_.empty(); }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msg = queue_.front();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queue_.pop_front();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lock.unlock();</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i="1">
                <a:solidFill>
                  <a:srgbClr val="808080"/>
                </a:solidFill>
                <a:latin typeface="Courier New" panose="02070309020205020404" pitchFamily="49" charset="0"/>
                <a:cs typeface="Courier New" panose="02070309020205020404" pitchFamily="49" charset="0"/>
              </a:rPr>
              <a:t>// do something with msg</a:t>
            </a:r>
          </a:p>
          <a:p>
            <a:r>
              <a:rPr lang="en-US" altLang="en-US" sz="1200" i="1">
                <a:solidFill>
                  <a:srgbClr val="808080"/>
                </a:solidFill>
                <a:latin typeface="Courier New" panose="02070309020205020404" pitchFamily="49" charset="0"/>
                <a:cs typeface="Courier New" panose="02070309020205020404" pitchFamily="49" charset="0"/>
              </a:rPr>
              <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while </a:t>
            </a:r>
            <a:r>
              <a:rPr lang="en-US" altLang="en-US" sz="1200">
                <a:solidFill>
                  <a:srgbClr val="000000"/>
                </a:solidFill>
                <a:latin typeface="Courier New" panose="02070309020205020404" pitchFamily="49" charset="0"/>
                <a:cs typeface="Courier New" panose="02070309020205020404" pitchFamily="49" charset="0"/>
              </a:rPr>
              <a:t>(msg != POISON);</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endParaRPr lang="en-CA" sz="1200"/>
          </a:p>
        </p:txBody>
      </p:sp>
      <p:sp>
        <p:nvSpPr>
          <p:cNvPr id="8" name="Slide Number Placeholder 7">
            <a:extLst>
              <a:ext uri="{FF2B5EF4-FFF2-40B4-BE49-F238E27FC236}">
                <a16:creationId xmlns:a16="http://schemas.microsoft.com/office/drawing/2014/main" xmlns="" id="{0CF00939-3486-4624-891A-D7E977315125}"/>
              </a:ext>
            </a:extLst>
          </p:cNvPr>
          <p:cNvSpPr>
            <a:spLocks noGrp="1"/>
          </p:cNvSpPr>
          <p:nvPr>
            <p:ph type="sldNum" sz="quarter" idx="12"/>
          </p:nvPr>
        </p:nvSpPr>
        <p:spPr/>
        <p:txBody>
          <a:bodyPr/>
          <a:lstStyle/>
          <a:p>
            <a:fld id="{AE11FE2D-6E70-4277-81CE-0AEFFA29198E}" type="slidenum">
              <a:rPr lang="en-CA" smtClean="0"/>
              <a:t>29</a:t>
            </a:fld>
            <a:endParaRPr lang="en-CA"/>
          </a:p>
        </p:txBody>
      </p:sp>
      <p:sp>
        <p:nvSpPr>
          <p:cNvPr id="10" name="TextBox 9">
            <a:extLst>
              <a:ext uri="{FF2B5EF4-FFF2-40B4-BE49-F238E27FC236}">
                <a16:creationId xmlns:a16="http://schemas.microsoft.com/office/drawing/2014/main" xmlns="" id="{4CFC45AC-2D25-41BC-A5C7-5B86883BE3C9}"/>
              </a:ext>
            </a:extLst>
          </p:cNvPr>
          <p:cNvSpPr txBox="1"/>
          <p:nvPr/>
        </p:nvSpPr>
        <p:spPr>
          <a:xfrm>
            <a:off x="296214" y="1584102"/>
            <a:ext cx="1200970" cy="369332"/>
          </a:xfrm>
          <a:prstGeom prst="rect">
            <a:avLst/>
          </a:prstGeom>
          <a:noFill/>
        </p:spPr>
        <p:txBody>
          <a:bodyPr wrap="none" rtlCol="0">
            <a:spAutoFit/>
          </a:bodyPr>
          <a:lstStyle/>
          <a:p>
            <a:r>
              <a:rPr lang="en-CA" b="1"/>
              <a:t>Base class:</a:t>
            </a:r>
          </a:p>
        </p:txBody>
      </p:sp>
    </p:spTree>
    <p:extLst>
      <p:ext uri="{BB962C8B-B14F-4D97-AF65-F5344CB8AC3E}">
        <p14:creationId xmlns:p14="http://schemas.microsoft.com/office/powerpoint/2010/main" val="86762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BD7ADC-71AD-4097-ACC8-484691941A7A}"/>
              </a:ext>
            </a:extLst>
          </p:cNvPr>
          <p:cNvSpPr>
            <a:spLocks noGrp="1"/>
          </p:cNvSpPr>
          <p:nvPr>
            <p:ph type="title"/>
          </p:nvPr>
        </p:nvSpPr>
        <p:spPr>
          <a:xfrm>
            <a:off x="527693" y="435276"/>
            <a:ext cx="10058400" cy="778109"/>
          </a:xfrm>
        </p:spPr>
        <p:txBody>
          <a:bodyPr/>
          <a:lstStyle/>
          <a:p>
            <a:r>
              <a:rPr lang="en-CA"/>
              <a:t>Windows Messages</a:t>
            </a:r>
          </a:p>
        </p:txBody>
      </p:sp>
      <p:sp>
        <p:nvSpPr>
          <p:cNvPr id="3" name="Content Placeholder 2">
            <a:extLst>
              <a:ext uri="{FF2B5EF4-FFF2-40B4-BE49-F238E27FC236}">
                <a16:creationId xmlns:a16="http://schemas.microsoft.com/office/drawing/2014/main" xmlns="" id="{A540E989-63E7-4B27-AC73-E0EF04C489DB}"/>
              </a:ext>
            </a:extLst>
          </p:cNvPr>
          <p:cNvSpPr>
            <a:spLocks noGrp="1"/>
          </p:cNvSpPr>
          <p:nvPr>
            <p:ph idx="1"/>
          </p:nvPr>
        </p:nvSpPr>
        <p:spPr>
          <a:xfrm>
            <a:off x="1105518" y="1487909"/>
            <a:ext cx="10058400" cy="5216813"/>
          </a:xfrm>
        </p:spPr>
        <p:txBody>
          <a:bodyPr/>
          <a:lstStyle/>
          <a:p>
            <a:pPr>
              <a:spcAft>
                <a:spcPts val="0"/>
              </a:spcAft>
            </a:pPr>
            <a:r>
              <a:rPr lang="en-CA"/>
              <a:t>Operation of the Windows OS is largely based on </a:t>
            </a:r>
            <a:r>
              <a:rPr lang="en-CA" b="1">
                <a:solidFill>
                  <a:schemeClr val="accent2"/>
                </a:solidFill>
              </a:rPr>
              <a:t>Events</a:t>
            </a:r>
            <a:r>
              <a:rPr lang="en-CA"/>
              <a:t>.  </a:t>
            </a:r>
          </a:p>
          <a:p>
            <a:pPr marL="342900" indent="-342900">
              <a:spcAft>
                <a:spcPts val="0"/>
              </a:spcAft>
              <a:buFont typeface="Arial" panose="020B0604020202020204" pitchFamily="34" charset="0"/>
              <a:buChar char="•"/>
            </a:pPr>
            <a:r>
              <a:rPr lang="en-CA"/>
              <a:t>Every time a mouse button is pressed, an event is triggered</a:t>
            </a:r>
          </a:p>
          <a:p>
            <a:pPr marL="342900" indent="-342900">
              <a:spcAft>
                <a:spcPts val="0"/>
              </a:spcAft>
              <a:buFont typeface="Arial" panose="020B0604020202020204" pitchFamily="34" charset="0"/>
              <a:buChar char="•"/>
            </a:pPr>
            <a:r>
              <a:rPr lang="en-CA"/>
              <a:t>Every time a keyboard key is pressed, an event is triggered</a:t>
            </a:r>
          </a:p>
          <a:p>
            <a:pPr marL="342900" indent="-342900">
              <a:spcAft>
                <a:spcPts val="0"/>
              </a:spcAft>
              <a:buFont typeface="Arial" panose="020B0604020202020204" pitchFamily="34" charset="0"/>
              <a:buChar char="•"/>
            </a:pPr>
            <a:r>
              <a:rPr lang="en-CA"/>
              <a:t>Every time a count-down timer reaches zero, an event is triggered</a:t>
            </a:r>
          </a:p>
          <a:p>
            <a:pPr marL="342900" indent="-342900">
              <a:spcAft>
                <a:spcPts val="0"/>
              </a:spcAft>
              <a:buFont typeface="Arial" panose="020B0604020202020204" pitchFamily="34" charset="0"/>
              <a:buChar char="•"/>
            </a:pPr>
            <a:r>
              <a:rPr lang="en-CA"/>
              <a:t>Every time a new hardware device is plugged in, an event is triggered</a:t>
            </a:r>
          </a:p>
          <a:p>
            <a:pPr>
              <a:spcAft>
                <a:spcPts val="0"/>
              </a:spcAft>
            </a:pPr>
            <a:endParaRPr lang="en-CA"/>
          </a:p>
          <a:p>
            <a:pPr>
              <a:spcAft>
                <a:spcPts val="1800"/>
              </a:spcAft>
            </a:pPr>
            <a:r>
              <a:rPr lang="en-CA"/>
              <a:t>With each event, a </a:t>
            </a:r>
            <a:r>
              <a:rPr lang="en-CA" b="1">
                <a:solidFill>
                  <a:schemeClr val="accent2"/>
                </a:solidFill>
              </a:rPr>
              <a:t>Message</a:t>
            </a:r>
            <a:r>
              <a:rPr lang="en-CA"/>
              <a:t> is broadcast by the system.  Windows communicates with an application by sending these event messages to it.  Applications can also send messages to each other, or to specific threads.</a:t>
            </a:r>
          </a:p>
          <a:p>
            <a:pPr>
              <a:spcAft>
                <a:spcPts val="1800"/>
              </a:spcAft>
            </a:pPr>
            <a:r>
              <a:rPr lang="en-CA"/>
              <a:t>A process or thread can check for a message, and any data associated with it.</a:t>
            </a:r>
          </a:p>
          <a:p>
            <a:pPr>
              <a:spcAft>
                <a:spcPts val="1800"/>
              </a:spcAft>
            </a:pPr>
            <a:endParaRPr lang="en-CA"/>
          </a:p>
          <a:p>
            <a:pPr>
              <a:spcAft>
                <a:spcPts val="1800"/>
              </a:spcAft>
            </a:pPr>
            <a:endParaRPr lang="en-CA"/>
          </a:p>
        </p:txBody>
      </p:sp>
      <p:sp>
        <p:nvSpPr>
          <p:cNvPr id="4" name="Footer Placeholder 3">
            <a:extLst>
              <a:ext uri="{FF2B5EF4-FFF2-40B4-BE49-F238E27FC236}">
                <a16:creationId xmlns:a16="http://schemas.microsoft.com/office/drawing/2014/main" xmlns="" id="{63D2E640-0DB7-48E9-B4A2-F5901AD3F503}"/>
              </a:ext>
            </a:extLst>
          </p:cNvPr>
          <p:cNvSpPr>
            <a:spLocks noGrp="1"/>
          </p:cNvSpPr>
          <p:nvPr>
            <p:ph type="ftr" sz="quarter" idx="11"/>
          </p:nvPr>
        </p:nvSpPr>
        <p:spPr/>
        <p:txBody>
          <a:bodyPr/>
          <a:lstStyle/>
          <a:p>
            <a:r>
              <a:rPr lang="en-CA"/>
              <a:t>Additional Topics</a:t>
            </a:r>
          </a:p>
        </p:txBody>
      </p:sp>
      <p:sp>
        <p:nvSpPr>
          <p:cNvPr id="6" name="Rectangle 5">
            <a:extLst>
              <a:ext uri="{FF2B5EF4-FFF2-40B4-BE49-F238E27FC236}">
                <a16:creationId xmlns:a16="http://schemas.microsoft.com/office/drawing/2014/main" xmlns="" id="{2B385110-A652-4EDC-836A-842E12DFDF64}"/>
              </a:ext>
            </a:extLst>
          </p:cNvPr>
          <p:cNvSpPr/>
          <p:nvPr/>
        </p:nvSpPr>
        <p:spPr>
          <a:xfrm>
            <a:off x="3781168" y="5972602"/>
            <a:ext cx="8625016" cy="369332"/>
          </a:xfrm>
          <a:prstGeom prst="rect">
            <a:avLst/>
          </a:prstGeom>
        </p:spPr>
        <p:txBody>
          <a:bodyPr wrap="square">
            <a:spAutoFit/>
          </a:bodyPr>
          <a:lstStyle/>
          <a:p>
            <a:r>
              <a:rPr lang="en-CA" b="1">
                <a:solidFill>
                  <a:schemeClr val="accent6">
                    <a:lumMod val="75000"/>
                  </a:schemeClr>
                </a:solidFill>
              </a:rPr>
              <a:t>https://msdn.microsoft.com/en-us/library/windows/desktop/ms632590(v=vs.85).aspx</a:t>
            </a:r>
          </a:p>
        </p:txBody>
      </p:sp>
      <p:sp>
        <p:nvSpPr>
          <p:cNvPr id="5" name="Slide Number Placeholder 4">
            <a:extLst>
              <a:ext uri="{FF2B5EF4-FFF2-40B4-BE49-F238E27FC236}">
                <a16:creationId xmlns:a16="http://schemas.microsoft.com/office/drawing/2014/main" xmlns="" id="{202CEE35-C4E8-4C31-AB64-8527A823BA17}"/>
              </a:ext>
            </a:extLst>
          </p:cNvPr>
          <p:cNvSpPr>
            <a:spLocks noGrp="1"/>
          </p:cNvSpPr>
          <p:nvPr>
            <p:ph type="sldNum" sz="quarter" idx="12"/>
          </p:nvPr>
        </p:nvSpPr>
        <p:spPr/>
        <p:txBody>
          <a:bodyPr/>
          <a:lstStyle/>
          <a:p>
            <a:fld id="{AE11FE2D-6E70-4277-81CE-0AEFFA29198E}" type="slidenum">
              <a:rPr lang="en-CA" smtClean="0"/>
              <a:t>3</a:t>
            </a:fld>
            <a:endParaRPr lang="en-CA"/>
          </a:p>
        </p:txBody>
      </p:sp>
    </p:spTree>
    <p:extLst>
      <p:ext uri="{BB962C8B-B14F-4D97-AF65-F5344CB8AC3E}">
        <p14:creationId xmlns:p14="http://schemas.microsoft.com/office/powerpoint/2010/main" val="1355932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47EFA2-CFC1-4936-9B8D-668B40151228}"/>
              </a:ext>
            </a:extLst>
          </p:cNvPr>
          <p:cNvSpPr>
            <a:spLocks noGrp="1"/>
          </p:cNvSpPr>
          <p:nvPr>
            <p:ph type="title"/>
          </p:nvPr>
        </p:nvSpPr>
        <p:spPr/>
        <p:txBody>
          <a:bodyPr/>
          <a:lstStyle/>
          <a:p>
            <a:r>
              <a:rPr lang="en-CA"/>
              <a:t>Active Objects</a:t>
            </a:r>
          </a:p>
        </p:txBody>
      </p:sp>
      <p:sp>
        <p:nvSpPr>
          <p:cNvPr id="3" name="Content Placeholder 2">
            <a:extLst>
              <a:ext uri="{FF2B5EF4-FFF2-40B4-BE49-F238E27FC236}">
                <a16:creationId xmlns:a16="http://schemas.microsoft.com/office/drawing/2014/main" xmlns="" id="{6D3ACD2A-3CBE-4E77-95A8-45E8BEEEFABC}"/>
              </a:ext>
            </a:extLst>
          </p:cNvPr>
          <p:cNvSpPr>
            <a:spLocks noGrp="1"/>
          </p:cNvSpPr>
          <p:nvPr>
            <p:ph idx="1"/>
          </p:nvPr>
        </p:nvSpPr>
        <p:spPr>
          <a:xfrm>
            <a:off x="978794" y="1669143"/>
            <a:ext cx="10176886" cy="1431161"/>
          </a:xfrm>
        </p:spPr>
        <p:txBody>
          <a:bodyPr/>
          <a:lstStyle/>
          <a:p>
            <a:pPr>
              <a:spcAft>
                <a:spcPts val="1800"/>
              </a:spcAft>
            </a:pPr>
            <a:r>
              <a:rPr lang="en-CA"/>
              <a:t>Active objects allow us to better reason about </a:t>
            </a:r>
            <a:r>
              <a:rPr lang="en-CA" b="1">
                <a:solidFill>
                  <a:schemeClr val="accent2"/>
                </a:solidFill>
              </a:rPr>
              <a:t>thread-safety</a:t>
            </a:r>
            <a:r>
              <a:rPr lang="en-CA"/>
              <a:t>, hide many of the low-level details.</a:t>
            </a:r>
          </a:p>
          <a:p>
            <a:pPr>
              <a:spcAft>
                <a:spcPts val="1800"/>
              </a:spcAft>
            </a:pPr>
            <a:r>
              <a:rPr lang="en-CA"/>
              <a:t>So common that they have special notation in UML diagrams:</a:t>
            </a:r>
          </a:p>
        </p:txBody>
      </p:sp>
      <p:sp>
        <p:nvSpPr>
          <p:cNvPr id="4" name="Footer Placeholder 3">
            <a:extLst>
              <a:ext uri="{FF2B5EF4-FFF2-40B4-BE49-F238E27FC236}">
                <a16:creationId xmlns:a16="http://schemas.microsoft.com/office/drawing/2014/main" xmlns="" id="{43A102FD-EAE7-412F-903B-778DB4A17041}"/>
              </a:ext>
            </a:extLst>
          </p:cNvPr>
          <p:cNvSpPr>
            <a:spLocks noGrp="1"/>
          </p:cNvSpPr>
          <p:nvPr>
            <p:ph type="ftr" sz="quarter" idx="11"/>
          </p:nvPr>
        </p:nvSpPr>
        <p:spPr/>
        <p:txBody>
          <a:bodyPr/>
          <a:lstStyle/>
          <a:p>
            <a:r>
              <a:rPr lang="en-CA"/>
              <a:t>Additional Topics</a:t>
            </a:r>
          </a:p>
        </p:txBody>
      </p:sp>
      <p:pic>
        <p:nvPicPr>
          <p:cNvPr id="5" name="Picture 4">
            <a:extLst>
              <a:ext uri="{FF2B5EF4-FFF2-40B4-BE49-F238E27FC236}">
                <a16:creationId xmlns:a16="http://schemas.microsoft.com/office/drawing/2014/main" xmlns="" id="{1446E301-8446-48B0-B88D-893F1CEBFC57}"/>
              </a:ext>
            </a:extLst>
          </p:cNvPr>
          <p:cNvPicPr>
            <a:picLocks noChangeAspect="1"/>
          </p:cNvPicPr>
          <p:nvPr/>
        </p:nvPicPr>
        <p:blipFill>
          <a:blip r:embed="rId2"/>
          <a:stretch>
            <a:fillRect/>
          </a:stretch>
        </p:blipFill>
        <p:spPr>
          <a:xfrm>
            <a:off x="778702" y="3810536"/>
            <a:ext cx="4581525" cy="1143000"/>
          </a:xfrm>
          <a:prstGeom prst="rect">
            <a:avLst/>
          </a:prstGeom>
        </p:spPr>
      </p:pic>
      <p:pic>
        <p:nvPicPr>
          <p:cNvPr id="7" name="Picture 6">
            <a:extLst>
              <a:ext uri="{FF2B5EF4-FFF2-40B4-BE49-F238E27FC236}">
                <a16:creationId xmlns:a16="http://schemas.microsoft.com/office/drawing/2014/main" xmlns="" id="{54686B33-1755-4DC4-92CD-0CDA3377A86F}"/>
              </a:ext>
            </a:extLst>
          </p:cNvPr>
          <p:cNvPicPr>
            <a:picLocks noChangeAspect="1"/>
          </p:cNvPicPr>
          <p:nvPr/>
        </p:nvPicPr>
        <p:blipFill>
          <a:blip r:embed="rId3"/>
          <a:stretch>
            <a:fillRect/>
          </a:stretch>
        </p:blipFill>
        <p:spPr>
          <a:xfrm>
            <a:off x="6246388" y="3414444"/>
            <a:ext cx="4438650" cy="2733675"/>
          </a:xfrm>
          <a:prstGeom prst="rect">
            <a:avLst/>
          </a:prstGeom>
        </p:spPr>
      </p:pic>
      <p:sp>
        <p:nvSpPr>
          <p:cNvPr id="8" name="Slide Number Placeholder 7">
            <a:extLst>
              <a:ext uri="{FF2B5EF4-FFF2-40B4-BE49-F238E27FC236}">
                <a16:creationId xmlns:a16="http://schemas.microsoft.com/office/drawing/2014/main" xmlns="" id="{B18B31B9-5D38-4B1B-9A4B-6551219EDDCB}"/>
              </a:ext>
            </a:extLst>
          </p:cNvPr>
          <p:cNvSpPr>
            <a:spLocks noGrp="1"/>
          </p:cNvSpPr>
          <p:nvPr>
            <p:ph type="sldNum" sz="quarter" idx="12"/>
          </p:nvPr>
        </p:nvSpPr>
        <p:spPr/>
        <p:txBody>
          <a:bodyPr/>
          <a:lstStyle/>
          <a:p>
            <a:fld id="{AE11FE2D-6E70-4277-81CE-0AEFFA29198E}" type="slidenum">
              <a:rPr lang="en-CA" smtClean="0"/>
              <a:t>30</a:t>
            </a:fld>
            <a:endParaRPr lang="en-CA"/>
          </a:p>
        </p:txBody>
      </p:sp>
    </p:spTree>
    <p:extLst>
      <p:ext uri="{BB962C8B-B14F-4D97-AF65-F5344CB8AC3E}">
        <p14:creationId xmlns:p14="http://schemas.microsoft.com/office/powerpoint/2010/main" val="2855979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04656-4090-4494-9A8A-F3A8701922E3}"/>
              </a:ext>
            </a:extLst>
          </p:cNvPr>
          <p:cNvSpPr>
            <a:spLocks noGrp="1"/>
          </p:cNvSpPr>
          <p:nvPr>
            <p:ph type="title"/>
          </p:nvPr>
        </p:nvSpPr>
        <p:spPr/>
        <p:txBody>
          <a:bodyPr/>
          <a:lstStyle/>
          <a:p>
            <a:r>
              <a:rPr lang="en-CA"/>
              <a:t>Distributed Applications</a:t>
            </a:r>
          </a:p>
        </p:txBody>
      </p:sp>
      <p:sp>
        <p:nvSpPr>
          <p:cNvPr id="3" name="Content Placeholder 2">
            <a:extLst>
              <a:ext uri="{FF2B5EF4-FFF2-40B4-BE49-F238E27FC236}">
                <a16:creationId xmlns:a16="http://schemas.microsoft.com/office/drawing/2014/main" xmlns="" id="{97F6A85A-E563-465B-8C6C-6419631A881C}"/>
              </a:ext>
            </a:extLst>
          </p:cNvPr>
          <p:cNvSpPr>
            <a:spLocks noGrp="1"/>
          </p:cNvSpPr>
          <p:nvPr>
            <p:ph idx="1"/>
          </p:nvPr>
        </p:nvSpPr>
        <p:spPr>
          <a:xfrm>
            <a:off x="862884" y="2107025"/>
            <a:ext cx="10550373" cy="3277820"/>
          </a:xfrm>
        </p:spPr>
        <p:txBody>
          <a:bodyPr/>
          <a:lstStyle/>
          <a:p>
            <a:r>
              <a:rPr lang="en-CA" altLang="en-US"/>
              <a:t>More and more applications are being developed based on a distributed architecture model, with </a:t>
            </a:r>
            <a:r>
              <a:rPr lang="en-CA" altLang="en-US" b="1">
                <a:solidFill>
                  <a:schemeClr val="accent2"/>
                </a:solidFill>
              </a:rPr>
              <a:t>multiple processes </a:t>
            </a:r>
            <a:r>
              <a:rPr lang="en-CA" altLang="en-US"/>
              <a:t>running on </a:t>
            </a:r>
            <a:r>
              <a:rPr lang="en-CA" altLang="en-US" b="1">
                <a:solidFill>
                  <a:schemeClr val="accent2"/>
                </a:solidFill>
              </a:rPr>
              <a:t>multiple computers </a:t>
            </a:r>
            <a:r>
              <a:rPr lang="en-CA" altLang="en-US"/>
              <a:t>connected remotely via a network, e.g. the </a:t>
            </a:r>
            <a:r>
              <a:rPr lang="en-CA" altLang="en-US" b="1">
                <a:solidFill>
                  <a:schemeClr val="accent2"/>
                </a:solidFill>
              </a:rPr>
              <a:t>internet</a:t>
            </a:r>
            <a:r>
              <a:rPr lang="en-CA" altLang="en-US"/>
              <a:t>, or some </a:t>
            </a:r>
            <a:r>
              <a:rPr lang="en-CA" altLang="en-US" b="1">
                <a:solidFill>
                  <a:schemeClr val="accent2"/>
                </a:solidFill>
              </a:rPr>
              <a:t>local private network</a:t>
            </a:r>
            <a:r>
              <a:rPr lang="en-CA" altLang="en-US"/>
              <a:t>.</a:t>
            </a:r>
          </a:p>
          <a:p>
            <a:endParaRPr lang="en-CA" altLang="en-US"/>
          </a:p>
          <a:p>
            <a:r>
              <a:rPr lang="en-CA" altLang="en-US"/>
              <a:t>The problem faced here is how to write an application that will allow a process on one computer to communicate with a process on another computer in a </a:t>
            </a:r>
            <a:r>
              <a:rPr lang="en-CA" altLang="en-US" b="1">
                <a:solidFill>
                  <a:schemeClr val="accent2"/>
                </a:solidFill>
              </a:rPr>
              <a:t>seamless </a:t>
            </a:r>
            <a:r>
              <a:rPr lang="en-CA" altLang="en-US"/>
              <a:t>fashion.</a:t>
            </a:r>
          </a:p>
          <a:p>
            <a:endParaRPr lang="en-CA"/>
          </a:p>
        </p:txBody>
      </p:sp>
      <p:sp>
        <p:nvSpPr>
          <p:cNvPr id="4" name="Footer Placeholder 3">
            <a:extLst>
              <a:ext uri="{FF2B5EF4-FFF2-40B4-BE49-F238E27FC236}">
                <a16:creationId xmlns:a16="http://schemas.microsoft.com/office/drawing/2014/main" xmlns="" id="{71CBB839-371B-40FF-8E5A-FE00DF677017}"/>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1E7FCABF-B90B-46FF-AF5C-2E74F7FFC992}"/>
              </a:ext>
            </a:extLst>
          </p:cNvPr>
          <p:cNvSpPr>
            <a:spLocks noGrp="1"/>
          </p:cNvSpPr>
          <p:nvPr>
            <p:ph type="sldNum" sz="quarter" idx="12"/>
          </p:nvPr>
        </p:nvSpPr>
        <p:spPr/>
        <p:txBody>
          <a:bodyPr/>
          <a:lstStyle/>
          <a:p>
            <a:fld id="{AE11FE2D-6E70-4277-81CE-0AEFFA29198E}" type="slidenum">
              <a:rPr lang="en-CA" smtClean="0"/>
              <a:t>31</a:t>
            </a:fld>
            <a:endParaRPr lang="en-CA"/>
          </a:p>
        </p:txBody>
      </p:sp>
    </p:spTree>
    <p:extLst>
      <p:ext uri="{BB962C8B-B14F-4D97-AF65-F5344CB8AC3E}">
        <p14:creationId xmlns:p14="http://schemas.microsoft.com/office/powerpoint/2010/main" val="2113126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2CEF9D-5754-4D92-8E60-1C4DE576D2A7}"/>
              </a:ext>
            </a:extLst>
          </p:cNvPr>
          <p:cNvSpPr>
            <a:spLocks noGrp="1"/>
          </p:cNvSpPr>
          <p:nvPr>
            <p:ph type="title"/>
          </p:nvPr>
        </p:nvSpPr>
        <p:spPr>
          <a:xfrm>
            <a:off x="541036" y="379003"/>
            <a:ext cx="10058400" cy="778109"/>
          </a:xfrm>
        </p:spPr>
        <p:txBody>
          <a:bodyPr/>
          <a:lstStyle/>
          <a:p>
            <a:r>
              <a:rPr lang="en-CA"/>
              <a:t>Remote Procedure Calls</a:t>
            </a:r>
          </a:p>
        </p:txBody>
      </p:sp>
      <p:sp>
        <p:nvSpPr>
          <p:cNvPr id="3" name="Content Placeholder 2">
            <a:extLst>
              <a:ext uri="{FF2B5EF4-FFF2-40B4-BE49-F238E27FC236}">
                <a16:creationId xmlns:a16="http://schemas.microsoft.com/office/drawing/2014/main" xmlns="" id="{58982F27-352C-4109-8396-FF55FC91ABF3}"/>
              </a:ext>
            </a:extLst>
          </p:cNvPr>
          <p:cNvSpPr>
            <a:spLocks noGrp="1"/>
          </p:cNvSpPr>
          <p:nvPr>
            <p:ph idx="1"/>
          </p:nvPr>
        </p:nvSpPr>
        <p:spPr>
          <a:xfrm>
            <a:off x="762429" y="1282776"/>
            <a:ext cx="10995982" cy="1985159"/>
          </a:xfrm>
        </p:spPr>
        <p:txBody>
          <a:bodyPr/>
          <a:lstStyle/>
          <a:p>
            <a:pPr>
              <a:lnSpc>
                <a:spcPct val="90000"/>
              </a:lnSpc>
              <a:spcAft>
                <a:spcPts val="1800"/>
              </a:spcAft>
              <a:defRPr/>
            </a:pPr>
            <a:r>
              <a:rPr lang="en-CA" altLang="en-US"/>
              <a:t>Sockets can be used to implement </a:t>
            </a:r>
            <a:r>
              <a:rPr lang="en-CA" altLang="en-US" b="1">
                <a:solidFill>
                  <a:schemeClr val="accent2"/>
                </a:solidFill>
              </a:rPr>
              <a:t>remote procedure calls (RPC)</a:t>
            </a:r>
            <a:r>
              <a:rPr lang="en-CA" altLang="en-US">
                <a:solidFill>
                  <a:schemeClr val="accent2"/>
                </a:solidFill>
              </a:rPr>
              <a:t> </a:t>
            </a:r>
            <a:r>
              <a:rPr lang="en-CA" altLang="en-US"/>
              <a:t>in a distributed system. The </a:t>
            </a:r>
            <a:r>
              <a:rPr lang="en-CA" altLang="en-US" b="1">
                <a:solidFill>
                  <a:schemeClr val="accent2"/>
                </a:solidFill>
              </a:rPr>
              <a:t>client</a:t>
            </a:r>
            <a:r>
              <a:rPr lang="en-CA" altLang="en-US"/>
              <a:t> sends data representing a</a:t>
            </a:r>
            <a:r>
              <a:rPr lang="en-CA" altLang="en-US">
                <a:solidFill>
                  <a:schemeClr val="hlink"/>
                </a:solidFill>
              </a:rPr>
              <a:t> </a:t>
            </a:r>
            <a:r>
              <a:rPr lang="en-CA" altLang="en-US" b="1">
                <a:solidFill>
                  <a:srgbClr val="7030A0"/>
                </a:solidFill>
              </a:rPr>
              <a:t>message</a:t>
            </a:r>
            <a:r>
              <a:rPr lang="en-CA" altLang="en-US"/>
              <a:t> to the </a:t>
            </a:r>
            <a:r>
              <a:rPr lang="en-CA" altLang="en-US" b="1">
                <a:solidFill>
                  <a:schemeClr val="accent2"/>
                </a:solidFill>
              </a:rPr>
              <a:t>server</a:t>
            </a:r>
            <a:r>
              <a:rPr lang="en-CA" altLang="en-US">
                <a:solidFill>
                  <a:schemeClr val="accent5">
                    <a:lumMod val="50000"/>
                  </a:schemeClr>
                </a:solidFill>
              </a:rPr>
              <a:t>,</a:t>
            </a:r>
            <a:r>
              <a:rPr lang="en-CA" altLang="en-US"/>
              <a:t> asking it to </a:t>
            </a:r>
            <a:r>
              <a:rPr lang="en-CA" altLang="en-US" b="1">
                <a:solidFill>
                  <a:schemeClr val="folHlink"/>
                </a:solidFill>
              </a:rPr>
              <a:t>carry out some action remotely</a:t>
            </a:r>
            <a:r>
              <a:rPr lang="en-CA" altLang="en-US"/>
              <a:t> on the server. </a:t>
            </a:r>
          </a:p>
          <a:p>
            <a:pPr>
              <a:lnSpc>
                <a:spcPct val="90000"/>
              </a:lnSpc>
              <a:spcAft>
                <a:spcPts val="1800"/>
              </a:spcAft>
              <a:defRPr/>
            </a:pPr>
            <a:r>
              <a:rPr lang="en-CA" altLang="en-US"/>
              <a:t>The server receives the </a:t>
            </a:r>
            <a:r>
              <a:rPr lang="en-CA" altLang="en-US" b="1">
                <a:solidFill>
                  <a:srgbClr val="7030A0"/>
                </a:solidFill>
              </a:rPr>
              <a:t>message and data </a:t>
            </a:r>
            <a:r>
              <a:rPr lang="en-CA" altLang="en-US"/>
              <a:t>and </a:t>
            </a:r>
            <a:r>
              <a:rPr lang="en-CA" altLang="en-US" b="1">
                <a:solidFill>
                  <a:schemeClr val="folHlink"/>
                </a:solidFill>
              </a:rPr>
              <a:t>invokes code within the server application</a:t>
            </a:r>
            <a:r>
              <a:rPr lang="en-CA" altLang="en-US"/>
              <a:t> to carry out the action, while passing back any results to the client.</a:t>
            </a:r>
            <a:endParaRPr lang="en-CA"/>
          </a:p>
        </p:txBody>
      </p:sp>
      <p:sp>
        <p:nvSpPr>
          <p:cNvPr id="4" name="Footer Placeholder 3">
            <a:extLst>
              <a:ext uri="{FF2B5EF4-FFF2-40B4-BE49-F238E27FC236}">
                <a16:creationId xmlns:a16="http://schemas.microsoft.com/office/drawing/2014/main" xmlns="" id="{12DCF389-3F66-47B0-AFDB-4BB58D0D9464}"/>
              </a:ext>
            </a:extLst>
          </p:cNvPr>
          <p:cNvSpPr>
            <a:spLocks noGrp="1"/>
          </p:cNvSpPr>
          <p:nvPr>
            <p:ph type="ftr" sz="quarter" idx="11"/>
          </p:nvPr>
        </p:nvSpPr>
        <p:spPr/>
        <p:txBody>
          <a:bodyPr/>
          <a:lstStyle/>
          <a:p>
            <a:r>
              <a:rPr lang="en-CA"/>
              <a:t>Additional Topics</a:t>
            </a:r>
          </a:p>
        </p:txBody>
      </p:sp>
      <p:sp>
        <p:nvSpPr>
          <p:cNvPr id="39" name="Rectangle 38">
            <a:extLst>
              <a:ext uri="{FF2B5EF4-FFF2-40B4-BE49-F238E27FC236}">
                <a16:creationId xmlns:a16="http://schemas.microsoft.com/office/drawing/2014/main" xmlns="" id="{FD438807-4993-460F-85BE-34304A90A0D0}"/>
              </a:ext>
            </a:extLst>
          </p:cNvPr>
          <p:cNvSpPr>
            <a:spLocks noChangeArrowheads="1"/>
          </p:cNvSpPr>
          <p:nvPr/>
        </p:nvSpPr>
        <p:spPr bwMode="auto">
          <a:xfrm>
            <a:off x="1943077" y="4387067"/>
            <a:ext cx="2114550" cy="1154113"/>
          </a:xfrm>
          <a:prstGeom prst="rect">
            <a:avLst/>
          </a:prstGeom>
          <a:solidFill>
            <a:srgbClr val="C0C0C0"/>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xmlns="" id="{044E903F-8EA8-44C8-8C99-530E642FF3CA}"/>
              </a:ext>
            </a:extLst>
          </p:cNvPr>
          <p:cNvSpPr>
            <a:spLocks noChangeArrowheads="1"/>
          </p:cNvSpPr>
          <p:nvPr/>
        </p:nvSpPr>
        <p:spPr bwMode="auto">
          <a:xfrm>
            <a:off x="8161315" y="3725080"/>
            <a:ext cx="1835150" cy="1758950"/>
          </a:xfrm>
          <a:prstGeom prst="rect">
            <a:avLst/>
          </a:prstGeom>
          <a:solidFill>
            <a:srgbClr val="C0C0C0"/>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1" name="Rectangle 40">
            <a:extLst>
              <a:ext uri="{FF2B5EF4-FFF2-40B4-BE49-F238E27FC236}">
                <a16:creationId xmlns:a16="http://schemas.microsoft.com/office/drawing/2014/main" xmlns="" id="{D3873A4A-1634-4AB8-A3B9-EA653E274182}"/>
              </a:ext>
            </a:extLst>
          </p:cNvPr>
          <p:cNvSpPr>
            <a:spLocks noChangeArrowheads="1"/>
          </p:cNvSpPr>
          <p:nvPr/>
        </p:nvSpPr>
        <p:spPr bwMode="auto">
          <a:xfrm>
            <a:off x="4587852" y="5264955"/>
            <a:ext cx="2616200" cy="147637"/>
          </a:xfrm>
          <a:prstGeom prst="rect">
            <a:avLst/>
          </a:prstGeom>
          <a:solidFill>
            <a:srgbClr val="00E4A8"/>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2" name="Rectangle 41">
            <a:extLst>
              <a:ext uri="{FF2B5EF4-FFF2-40B4-BE49-F238E27FC236}">
                <a16:creationId xmlns:a16="http://schemas.microsoft.com/office/drawing/2014/main" xmlns="" id="{875A4BF0-24F6-44AD-AEEE-CECC4AC4CB7A}"/>
              </a:ext>
            </a:extLst>
          </p:cNvPr>
          <p:cNvSpPr>
            <a:spLocks noChangeArrowheads="1"/>
          </p:cNvSpPr>
          <p:nvPr/>
        </p:nvSpPr>
        <p:spPr bwMode="auto">
          <a:xfrm>
            <a:off x="1917677" y="4425167"/>
            <a:ext cx="2114550" cy="1154113"/>
          </a:xfrm>
          <a:prstGeom prst="rect">
            <a:avLst/>
          </a:prstGeom>
          <a:solidFill>
            <a:srgbClr val="CCFFFF"/>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3" name="Rectangle 42">
            <a:extLst>
              <a:ext uri="{FF2B5EF4-FFF2-40B4-BE49-F238E27FC236}">
                <a16:creationId xmlns:a16="http://schemas.microsoft.com/office/drawing/2014/main" xmlns="" id="{4781901B-300F-467E-9FF5-EC21AA4B106F}"/>
              </a:ext>
            </a:extLst>
          </p:cNvPr>
          <p:cNvSpPr>
            <a:spLocks noChangeArrowheads="1"/>
          </p:cNvSpPr>
          <p:nvPr/>
        </p:nvSpPr>
        <p:spPr bwMode="auto">
          <a:xfrm>
            <a:off x="8135915" y="3748892"/>
            <a:ext cx="1835150" cy="1773238"/>
          </a:xfrm>
          <a:prstGeom prst="rect">
            <a:avLst/>
          </a:prstGeom>
          <a:solidFill>
            <a:srgbClr val="FFFF99"/>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4" name="Line 37">
            <a:extLst>
              <a:ext uri="{FF2B5EF4-FFF2-40B4-BE49-F238E27FC236}">
                <a16:creationId xmlns:a16="http://schemas.microsoft.com/office/drawing/2014/main" xmlns="" id="{FCA94D10-6716-48BF-856F-B29CF853405A}"/>
              </a:ext>
            </a:extLst>
          </p:cNvPr>
          <p:cNvSpPr>
            <a:spLocks noChangeShapeType="1"/>
          </p:cNvSpPr>
          <p:nvPr/>
        </p:nvSpPr>
        <p:spPr bwMode="auto">
          <a:xfrm>
            <a:off x="4032227" y="5336392"/>
            <a:ext cx="52387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5" name="Line 38">
            <a:extLst>
              <a:ext uri="{FF2B5EF4-FFF2-40B4-BE49-F238E27FC236}">
                <a16:creationId xmlns:a16="http://schemas.microsoft.com/office/drawing/2014/main" xmlns="" id="{079DAF93-EC52-45A5-A242-710E730331E9}"/>
              </a:ext>
            </a:extLst>
          </p:cNvPr>
          <p:cNvSpPr>
            <a:spLocks noChangeShapeType="1"/>
          </p:cNvSpPr>
          <p:nvPr/>
        </p:nvSpPr>
        <p:spPr bwMode="auto">
          <a:xfrm>
            <a:off x="7229452" y="5337980"/>
            <a:ext cx="893763"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6" name="Text Box 39">
            <a:extLst>
              <a:ext uri="{FF2B5EF4-FFF2-40B4-BE49-F238E27FC236}">
                <a16:creationId xmlns:a16="http://schemas.microsoft.com/office/drawing/2014/main" xmlns="" id="{7CFFC453-A1D2-48AA-8F44-9F8F5150C7C5}"/>
              </a:ext>
            </a:extLst>
          </p:cNvPr>
          <p:cNvSpPr txBox="1">
            <a:spLocks noChangeArrowheads="1"/>
          </p:cNvSpPr>
          <p:nvPr/>
        </p:nvSpPr>
        <p:spPr bwMode="auto">
          <a:xfrm>
            <a:off x="3248002" y="4221967"/>
            <a:ext cx="682625" cy="284163"/>
          </a:xfrm>
          <a:prstGeom prst="rect">
            <a:avLst/>
          </a:prstGeom>
          <a:solidFill>
            <a:srgbClr val="FFCC00"/>
          </a:solidFill>
          <a:ln w="9525">
            <a:solidFill>
              <a:srgbClr val="000000"/>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Client</a:t>
            </a:r>
          </a:p>
        </p:txBody>
      </p:sp>
      <p:sp>
        <p:nvSpPr>
          <p:cNvPr id="47" name="Text Box 40">
            <a:extLst>
              <a:ext uri="{FF2B5EF4-FFF2-40B4-BE49-F238E27FC236}">
                <a16:creationId xmlns:a16="http://schemas.microsoft.com/office/drawing/2014/main" xmlns="" id="{11DEDEDD-ABAB-4DDF-AA3C-4C472DF07021}"/>
              </a:ext>
            </a:extLst>
          </p:cNvPr>
          <p:cNvSpPr txBox="1">
            <a:spLocks noChangeArrowheads="1"/>
          </p:cNvSpPr>
          <p:nvPr/>
        </p:nvSpPr>
        <p:spPr bwMode="auto">
          <a:xfrm>
            <a:off x="9377340" y="3579030"/>
            <a:ext cx="682625" cy="284162"/>
          </a:xfrm>
          <a:prstGeom prst="rect">
            <a:avLst/>
          </a:prstGeom>
          <a:solidFill>
            <a:srgbClr val="FFCC00"/>
          </a:solidFill>
          <a:ln w="9525">
            <a:solidFill>
              <a:srgbClr val="000000"/>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Server</a:t>
            </a:r>
          </a:p>
        </p:txBody>
      </p:sp>
      <p:sp>
        <p:nvSpPr>
          <p:cNvPr id="48" name="Rectangle 47">
            <a:extLst>
              <a:ext uri="{FF2B5EF4-FFF2-40B4-BE49-F238E27FC236}">
                <a16:creationId xmlns:a16="http://schemas.microsoft.com/office/drawing/2014/main" xmlns="" id="{AD81BCE2-1F19-4670-BFD9-F17B3B4EE9C9}"/>
              </a:ext>
            </a:extLst>
          </p:cNvPr>
          <p:cNvSpPr>
            <a:spLocks noChangeArrowheads="1"/>
          </p:cNvSpPr>
          <p:nvPr/>
        </p:nvSpPr>
        <p:spPr bwMode="auto">
          <a:xfrm>
            <a:off x="3795690" y="5241142"/>
            <a:ext cx="231775" cy="217488"/>
          </a:xfrm>
          <a:prstGeom prst="rect">
            <a:avLst/>
          </a:prstGeom>
          <a:solidFill>
            <a:srgbClr val="CC99FF"/>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9" name="Rectangle 48">
            <a:extLst>
              <a:ext uri="{FF2B5EF4-FFF2-40B4-BE49-F238E27FC236}">
                <a16:creationId xmlns:a16="http://schemas.microsoft.com/office/drawing/2014/main" xmlns="" id="{282EECBE-5CE8-408C-86A7-4D591E9A4B5B}"/>
              </a:ext>
            </a:extLst>
          </p:cNvPr>
          <p:cNvSpPr>
            <a:spLocks noChangeArrowheads="1"/>
          </p:cNvSpPr>
          <p:nvPr/>
        </p:nvSpPr>
        <p:spPr bwMode="auto">
          <a:xfrm>
            <a:off x="8135915" y="5218917"/>
            <a:ext cx="231775" cy="217488"/>
          </a:xfrm>
          <a:prstGeom prst="rect">
            <a:avLst/>
          </a:prstGeom>
          <a:solidFill>
            <a:srgbClr val="CC99FF"/>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0" name="Text Box 43">
            <a:extLst>
              <a:ext uri="{FF2B5EF4-FFF2-40B4-BE49-F238E27FC236}">
                <a16:creationId xmlns:a16="http://schemas.microsoft.com/office/drawing/2014/main" xmlns="" id="{8D65D8B6-60B1-4909-82C1-71E90B12BEAF}"/>
              </a:ext>
            </a:extLst>
          </p:cNvPr>
          <p:cNvSpPr txBox="1">
            <a:spLocks noChangeArrowheads="1"/>
          </p:cNvSpPr>
          <p:nvPr/>
        </p:nvSpPr>
        <p:spPr bwMode="auto">
          <a:xfrm>
            <a:off x="3525815" y="5018892"/>
            <a:ext cx="752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900">
                <a:latin typeface="Arial" panose="020B0604020202020204" pitchFamily="34" charset="0"/>
              </a:rPr>
              <a:t>Socket</a:t>
            </a:r>
          </a:p>
        </p:txBody>
      </p:sp>
      <p:sp>
        <p:nvSpPr>
          <p:cNvPr id="51" name="Text Box 44">
            <a:extLst>
              <a:ext uri="{FF2B5EF4-FFF2-40B4-BE49-F238E27FC236}">
                <a16:creationId xmlns:a16="http://schemas.microsoft.com/office/drawing/2014/main" xmlns="" id="{5D0644E0-6383-4C14-A38E-F05872892052}"/>
              </a:ext>
            </a:extLst>
          </p:cNvPr>
          <p:cNvSpPr txBox="1">
            <a:spLocks noChangeArrowheads="1"/>
          </p:cNvSpPr>
          <p:nvPr/>
        </p:nvSpPr>
        <p:spPr bwMode="auto">
          <a:xfrm>
            <a:off x="8075590" y="4987142"/>
            <a:ext cx="752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900">
                <a:latin typeface="Arial" panose="020B0604020202020204" pitchFamily="34" charset="0"/>
              </a:rPr>
              <a:t>Socket</a:t>
            </a:r>
          </a:p>
        </p:txBody>
      </p:sp>
      <p:sp>
        <p:nvSpPr>
          <p:cNvPr id="52" name="Text Box 45">
            <a:extLst>
              <a:ext uri="{FF2B5EF4-FFF2-40B4-BE49-F238E27FC236}">
                <a16:creationId xmlns:a16="http://schemas.microsoft.com/office/drawing/2014/main" xmlns="" id="{7B6AB8C2-23AF-4F3E-903F-0A9BE4C3D1CC}"/>
              </a:ext>
            </a:extLst>
          </p:cNvPr>
          <p:cNvSpPr txBox="1">
            <a:spLocks noChangeArrowheads="1"/>
          </p:cNvSpPr>
          <p:nvPr/>
        </p:nvSpPr>
        <p:spPr bwMode="auto">
          <a:xfrm>
            <a:off x="8432777" y="5607855"/>
            <a:ext cx="148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000" b="1"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Server IP Address</a:t>
            </a:r>
            <a:br>
              <a:rPr kumimoji="0" lang="en-CA" altLang="en-US" sz="1000" b="1"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br>
            <a:r>
              <a:rPr kumimoji="0" lang="en-CA" altLang="en-US" sz="1000" b="1"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192.234.567.890</a:t>
            </a:r>
          </a:p>
        </p:txBody>
      </p:sp>
      <p:sp>
        <p:nvSpPr>
          <p:cNvPr id="53" name="Text Box 46">
            <a:extLst>
              <a:ext uri="{FF2B5EF4-FFF2-40B4-BE49-F238E27FC236}">
                <a16:creationId xmlns:a16="http://schemas.microsoft.com/office/drawing/2014/main" xmlns="" id="{65C2FE15-E851-4695-96E1-CA4728CD6CDF}"/>
              </a:ext>
            </a:extLst>
          </p:cNvPr>
          <p:cNvSpPr txBox="1">
            <a:spLocks noChangeArrowheads="1"/>
          </p:cNvSpPr>
          <p:nvPr/>
        </p:nvSpPr>
        <p:spPr bwMode="auto">
          <a:xfrm>
            <a:off x="8189890" y="4040992"/>
            <a:ext cx="1717675" cy="711200"/>
          </a:xfrm>
          <a:prstGeom prst="rect">
            <a:avLst/>
          </a:prstGeom>
          <a:solidFill>
            <a:srgbClr val="99CC00"/>
          </a:solidFill>
          <a:ln w="9525">
            <a:solidFill>
              <a:srgbClr val="000000"/>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Application: </a:t>
            </a:r>
            <a:r>
              <a:rPr kumimoji="0" lang="en-CA" altLang="en-US" sz="1000" b="1"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Port 100</a:t>
            </a: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r>
            <a:b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interprets incoming data as Commands + Arguments and returns results</a:t>
            </a:r>
          </a:p>
        </p:txBody>
      </p:sp>
      <p:sp>
        <p:nvSpPr>
          <p:cNvPr id="54" name="Text Box 49">
            <a:extLst>
              <a:ext uri="{FF2B5EF4-FFF2-40B4-BE49-F238E27FC236}">
                <a16:creationId xmlns:a16="http://schemas.microsoft.com/office/drawing/2014/main" xmlns="" id="{13868393-0BF9-41AA-8FDA-AA9B708865F9}"/>
              </a:ext>
            </a:extLst>
          </p:cNvPr>
          <p:cNvSpPr txBox="1">
            <a:spLocks noChangeArrowheads="1"/>
          </p:cNvSpPr>
          <p:nvPr/>
        </p:nvSpPr>
        <p:spPr bwMode="auto">
          <a:xfrm>
            <a:off x="1900215" y="4421992"/>
            <a:ext cx="21875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Create Socket()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0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Connect(192.234.567.890, </a:t>
            </a:r>
            <a:r>
              <a:rPr kumimoji="0" lang="en-CA" altLang="en-US" sz="1000" b="1"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100</a:t>
            </a:r>
            <a:r>
              <a:rPr kumimoji="0" lang="en-CA" altLang="en-US" sz="10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Write (10);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Write (20)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CA"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X = Read()</a:t>
            </a:r>
          </a:p>
        </p:txBody>
      </p:sp>
      <p:sp>
        <p:nvSpPr>
          <p:cNvPr id="55" name="Line 50">
            <a:extLst>
              <a:ext uri="{FF2B5EF4-FFF2-40B4-BE49-F238E27FC236}">
                <a16:creationId xmlns:a16="http://schemas.microsoft.com/office/drawing/2014/main" xmlns="" id="{5EC83003-5C75-4AB6-AF36-EE28412848ED}"/>
              </a:ext>
            </a:extLst>
          </p:cNvPr>
          <p:cNvSpPr>
            <a:spLocks noChangeShapeType="1"/>
          </p:cNvSpPr>
          <p:nvPr/>
        </p:nvSpPr>
        <p:spPr bwMode="auto">
          <a:xfrm>
            <a:off x="8378802" y="5325280"/>
            <a:ext cx="801688" cy="0"/>
          </a:xfrm>
          <a:prstGeom prst="line">
            <a:avLst/>
          </a:prstGeom>
          <a:noFill/>
          <a:ln w="19050">
            <a:solidFill>
              <a:srgbClr val="FF0000"/>
            </a:solidFill>
            <a:round/>
            <a:headEnd type="stealth" w="lg" len="lg"/>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6" name="Line 51">
            <a:extLst>
              <a:ext uri="{FF2B5EF4-FFF2-40B4-BE49-F238E27FC236}">
                <a16:creationId xmlns:a16="http://schemas.microsoft.com/office/drawing/2014/main" xmlns="" id="{6AA2094B-BFBB-4707-89E3-31837BA0CD16}"/>
              </a:ext>
            </a:extLst>
          </p:cNvPr>
          <p:cNvSpPr>
            <a:spLocks noChangeShapeType="1"/>
          </p:cNvSpPr>
          <p:nvPr/>
        </p:nvSpPr>
        <p:spPr bwMode="auto">
          <a:xfrm flipV="1">
            <a:off x="9186840" y="4763305"/>
            <a:ext cx="0" cy="569912"/>
          </a:xfrm>
          <a:prstGeom prst="line">
            <a:avLst/>
          </a:prstGeom>
          <a:noFill/>
          <a:ln w="19050">
            <a:solidFill>
              <a:srgbClr val="FF0000"/>
            </a:solidFill>
            <a:round/>
            <a:headEnd/>
            <a:tailEnd type="stealth" w="lg" len="lg"/>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7" name="Line 52">
            <a:extLst>
              <a:ext uri="{FF2B5EF4-FFF2-40B4-BE49-F238E27FC236}">
                <a16:creationId xmlns:a16="http://schemas.microsoft.com/office/drawing/2014/main" xmlns="" id="{1C5BB0E8-470E-43E1-A83A-BFB098E1501F}"/>
              </a:ext>
            </a:extLst>
          </p:cNvPr>
          <p:cNvSpPr>
            <a:spLocks noChangeShapeType="1"/>
          </p:cNvSpPr>
          <p:nvPr/>
        </p:nvSpPr>
        <p:spPr bwMode="auto">
          <a:xfrm flipH="1">
            <a:off x="2800327" y="4999842"/>
            <a:ext cx="7477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8" name="Line 53">
            <a:extLst>
              <a:ext uri="{FF2B5EF4-FFF2-40B4-BE49-F238E27FC236}">
                <a16:creationId xmlns:a16="http://schemas.microsoft.com/office/drawing/2014/main" xmlns="" id="{22878909-3453-452C-9F16-B242D21E38A5}"/>
              </a:ext>
            </a:extLst>
          </p:cNvPr>
          <p:cNvSpPr>
            <a:spLocks noChangeShapeType="1"/>
          </p:cNvSpPr>
          <p:nvPr/>
        </p:nvSpPr>
        <p:spPr bwMode="auto">
          <a:xfrm>
            <a:off x="3543277" y="5001430"/>
            <a:ext cx="0" cy="2889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9" name="Line 54">
            <a:extLst>
              <a:ext uri="{FF2B5EF4-FFF2-40B4-BE49-F238E27FC236}">
                <a16:creationId xmlns:a16="http://schemas.microsoft.com/office/drawing/2014/main" xmlns="" id="{9885E893-B9C6-4731-968F-774A12075317}"/>
              </a:ext>
            </a:extLst>
          </p:cNvPr>
          <p:cNvSpPr>
            <a:spLocks noChangeShapeType="1"/>
          </p:cNvSpPr>
          <p:nvPr/>
        </p:nvSpPr>
        <p:spPr bwMode="auto">
          <a:xfrm>
            <a:off x="3535340" y="5290355"/>
            <a:ext cx="24288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60" name="Line 55">
            <a:extLst>
              <a:ext uri="{FF2B5EF4-FFF2-40B4-BE49-F238E27FC236}">
                <a16:creationId xmlns:a16="http://schemas.microsoft.com/office/drawing/2014/main" xmlns="" id="{56E4B30C-BC37-4522-BC5D-4C12C762585D}"/>
              </a:ext>
            </a:extLst>
          </p:cNvPr>
          <p:cNvSpPr>
            <a:spLocks noChangeShapeType="1"/>
          </p:cNvSpPr>
          <p:nvPr/>
        </p:nvSpPr>
        <p:spPr bwMode="auto">
          <a:xfrm>
            <a:off x="3027340" y="5425292"/>
            <a:ext cx="7413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61" name="Line 56">
            <a:extLst>
              <a:ext uri="{FF2B5EF4-FFF2-40B4-BE49-F238E27FC236}">
                <a16:creationId xmlns:a16="http://schemas.microsoft.com/office/drawing/2014/main" xmlns="" id="{A9E0C517-667D-4C4D-9FD5-5A7694FC7735}"/>
              </a:ext>
            </a:extLst>
          </p:cNvPr>
          <p:cNvSpPr>
            <a:spLocks noChangeShapeType="1"/>
          </p:cNvSpPr>
          <p:nvPr/>
        </p:nvSpPr>
        <p:spPr bwMode="auto">
          <a:xfrm>
            <a:off x="2766990" y="5466567"/>
            <a:ext cx="274637" cy="0"/>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62" name="Line 57">
            <a:extLst>
              <a:ext uri="{FF2B5EF4-FFF2-40B4-BE49-F238E27FC236}">
                <a16:creationId xmlns:a16="http://schemas.microsoft.com/office/drawing/2014/main" xmlns="" id="{0D0872BD-2BA4-477A-8E1D-9210AAC5AAF4}"/>
              </a:ext>
            </a:extLst>
          </p:cNvPr>
          <p:cNvSpPr>
            <a:spLocks noChangeShapeType="1"/>
          </p:cNvSpPr>
          <p:nvPr/>
        </p:nvSpPr>
        <p:spPr bwMode="auto">
          <a:xfrm>
            <a:off x="3035277" y="5423705"/>
            <a:ext cx="0" cy="381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63" name="Text Box 61">
            <a:extLst>
              <a:ext uri="{FF2B5EF4-FFF2-40B4-BE49-F238E27FC236}">
                <a16:creationId xmlns:a16="http://schemas.microsoft.com/office/drawing/2014/main" xmlns="" id="{271EE3B9-9737-4381-BB60-7965964B98F4}"/>
              </a:ext>
            </a:extLst>
          </p:cNvPr>
          <p:cNvSpPr txBox="1">
            <a:spLocks noChangeArrowheads="1"/>
          </p:cNvSpPr>
          <p:nvPr/>
        </p:nvSpPr>
        <p:spPr bwMode="auto">
          <a:xfrm>
            <a:off x="5429227" y="5001430"/>
            <a:ext cx="971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1200">
                <a:latin typeface="Arial" panose="020B0604020202020204" pitchFamily="34" charset="0"/>
              </a:rPr>
              <a:t>10, 20</a:t>
            </a:r>
          </a:p>
        </p:txBody>
      </p:sp>
      <p:sp>
        <p:nvSpPr>
          <p:cNvPr id="64" name="Line 62">
            <a:extLst>
              <a:ext uri="{FF2B5EF4-FFF2-40B4-BE49-F238E27FC236}">
                <a16:creationId xmlns:a16="http://schemas.microsoft.com/office/drawing/2014/main" xmlns="" id="{5AA77DFD-1B95-4034-B598-108B722F52EE}"/>
              </a:ext>
            </a:extLst>
          </p:cNvPr>
          <p:cNvSpPr>
            <a:spLocks noChangeShapeType="1"/>
          </p:cNvSpPr>
          <p:nvPr/>
        </p:nvSpPr>
        <p:spPr bwMode="auto">
          <a:xfrm>
            <a:off x="6340452" y="5128430"/>
            <a:ext cx="3444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65" name="Text Box 64">
            <a:extLst>
              <a:ext uri="{FF2B5EF4-FFF2-40B4-BE49-F238E27FC236}">
                <a16:creationId xmlns:a16="http://schemas.microsoft.com/office/drawing/2014/main" xmlns="" id="{FB94F92C-35E8-4406-B4BB-8684769F973E}"/>
              </a:ext>
            </a:extLst>
          </p:cNvPr>
          <p:cNvSpPr txBox="1">
            <a:spLocks noChangeArrowheads="1"/>
          </p:cNvSpPr>
          <p:nvPr/>
        </p:nvSpPr>
        <p:spPr bwMode="auto">
          <a:xfrm>
            <a:off x="5292702" y="5491967"/>
            <a:ext cx="1744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1200">
                <a:latin typeface="Arial" panose="020B0604020202020204" pitchFamily="34" charset="0"/>
              </a:rPr>
              <a:t>Result of operation passed back, e.g. 1=OK, 0=Failed</a:t>
            </a:r>
          </a:p>
        </p:txBody>
      </p:sp>
      <p:sp>
        <p:nvSpPr>
          <p:cNvPr id="66" name="Line 65">
            <a:extLst>
              <a:ext uri="{FF2B5EF4-FFF2-40B4-BE49-F238E27FC236}">
                <a16:creationId xmlns:a16="http://schemas.microsoft.com/office/drawing/2014/main" xmlns="" id="{5E7BD378-C032-4186-AD45-0E9642579463}"/>
              </a:ext>
            </a:extLst>
          </p:cNvPr>
          <p:cNvSpPr>
            <a:spLocks noChangeShapeType="1"/>
          </p:cNvSpPr>
          <p:nvPr/>
        </p:nvSpPr>
        <p:spPr bwMode="auto">
          <a:xfrm>
            <a:off x="4956152" y="5633255"/>
            <a:ext cx="344488" cy="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67" name="Text Box 66">
            <a:extLst>
              <a:ext uri="{FF2B5EF4-FFF2-40B4-BE49-F238E27FC236}">
                <a16:creationId xmlns:a16="http://schemas.microsoft.com/office/drawing/2014/main" xmlns="" id="{1EB4A366-C8BA-4ED6-89E5-F6FF4786802D}"/>
              </a:ext>
            </a:extLst>
          </p:cNvPr>
          <p:cNvSpPr txBox="1">
            <a:spLocks noChangeArrowheads="1"/>
          </p:cNvSpPr>
          <p:nvPr/>
        </p:nvSpPr>
        <p:spPr bwMode="auto">
          <a:xfrm>
            <a:off x="4522765" y="3971142"/>
            <a:ext cx="2495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200" b="0" i="0" u="none" strike="noStrike" kern="1200" cap="none" spc="0" normalizeH="0" baseline="0" noProof="0">
                <a:ln>
                  <a:noFill/>
                </a:ln>
                <a:solidFill>
                  <a:srgbClr val="3333CC"/>
                </a:solidFill>
                <a:effectLst/>
                <a:uLnTx/>
                <a:uFillTx/>
                <a:latin typeface="Tahoma" panose="020B0604030504040204" pitchFamily="34" charset="0"/>
                <a:ea typeface="+mn-ea"/>
                <a:cs typeface="Arial" panose="020B0604020202020204" pitchFamily="34" charset="0"/>
              </a:rPr>
              <a:t>Command = 10</a:t>
            </a: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 might mean </a:t>
            </a:r>
            <a:r>
              <a:rPr kumimoji="0" lang="en-US" altLang="en-US" sz="1200" b="0" i="0" u="none" strike="noStrike" kern="1200" cap="none" spc="0" normalizeH="0" baseline="0" noProof="0">
                <a:ln>
                  <a:noFill/>
                </a:ln>
                <a:solidFill>
                  <a:srgbClr val="3333CC"/>
                </a:solidFill>
                <a:effectLst/>
                <a:uLnTx/>
                <a:uFillTx/>
                <a:latin typeface="Tahoma" panose="020B0604030504040204" pitchFamily="34" charset="0"/>
                <a:ea typeface="+mn-ea"/>
                <a:cs typeface="Arial" panose="020B0604020202020204" pitchFamily="34" charset="0"/>
              </a:rPr>
              <a:t>insert into database</a:t>
            </a:r>
            <a:r>
              <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 the other argument might be the data to insert, e.g. 20</a:t>
            </a:r>
          </a:p>
        </p:txBody>
      </p:sp>
      <p:sp>
        <p:nvSpPr>
          <p:cNvPr id="68" name="TextBox 33">
            <a:extLst>
              <a:ext uri="{FF2B5EF4-FFF2-40B4-BE49-F238E27FC236}">
                <a16:creationId xmlns:a16="http://schemas.microsoft.com/office/drawing/2014/main" xmlns="" id="{A76FC746-A572-4371-B2C5-6198DFA1A078}"/>
              </a:ext>
            </a:extLst>
          </p:cNvPr>
          <p:cNvSpPr txBox="1"/>
          <p:nvPr/>
        </p:nvSpPr>
        <p:spPr>
          <a:xfrm>
            <a:off x="9188427" y="4877605"/>
            <a:ext cx="701675" cy="54927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defRPr/>
            </a:pPr>
            <a:r>
              <a:rPr lang="en-US" sz="1050" dirty="0">
                <a:cs typeface="Arial" charset="0"/>
              </a:rPr>
              <a:t>Read() and Write()</a:t>
            </a:r>
          </a:p>
        </p:txBody>
      </p:sp>
      <p:cxnSp>
        <p:nvCxnSpPr>
          <p:cNvPr id="69" name="Straight Arrow Connector 68">
            <a:extLst>
              <a:ext uri="{FF2B5EF4-FFF2-40B4-BE49-F238E27FC236}">
                <a16:creationId xmlns:a16="http://schemas.microsoft.com/office/drawing/2014/main" xmlns="" id="{9B84A201-C657-4293-9719-219730A9813B}"/>
              </a:ext>
            </a:extLst>
          </p:cNvPr>
          <p:cNvCxnSpPr>
            <a:cxnSpLocks noChangeShapeType="1"/>
          </p:cNvCxnSpPr>
          <p:nvPr/>
        </p:nvCxnSpPr>
        <p:spPr bwMode="auto">
          <a:xfrm>
            <a:off x="5435577" y="4907767"/>
            <a:ext cx="95250" cy="131763"/>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0" name="Straight Arrow Connector 69">
            <a:extLst>
              <a:ext uri="{FF2B5EF4-FFF2-40B4-BE49-F238E27FC236}">
                <a16:creationId xmlns:a16="http://schemas.microsoft.com/office/drawing/2014/main" xmlns="" id="{E5658899-8BB6-4396-97DB-B638EBA8A8F3}"/>
              </a:ext>
            </a:extLst>
          </p:cNvPr>
          <p:cNvCxnSpPr>
            <a:cxnSpLocks noChangeShapeType="1"/>
          </p:cNvCxnSpPr>
          <p:nvPr/>
        </p:nvCxnSpPr>
        <p:spPr bwMode="auto">
          <a:xfrm flipH="1">
            <a:off x="5991202" y="4936342"/>
            <a:ext cx="138113" cy="117475"/>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71" name="Line 52">
            <a:extLst>
              <a:ext uri="{FF2B5EF4-FFF2-40B4-BE49-F238E27FC236}">
                <a16:creationId xmlns:a16="http://schemas.microsoft.com/office/drawing/2014/main" xmlns="" id="{8795AD41-0620-414F-BA54-879758FC0092}"/>
              </a:ext>
            </a:extLst>
          </p:cNvPr>
          <p:cNvSpPr>
            <a:spLocks noChangeShapeType="1"/>
          </p:cNvSpPr>
          <p:nvPr/>
        </p:nvSpPr>
        <p:spPr bwMode="auto">
          <a:xfrm flipH="1">
            <a:off x="2793977" y="5215742"/>
            <a:ext cx="7477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xmlns="" id="{B629BDFE-395F-42BB-9276-E5C2D6E84C88}"/>
              </a:ext>
            </a:extLst>
          </p:cNvPr>
          <p:cNvSpPr>
            <a:spLocks noGrp="1"/>
          </p:cNvSpPr>
          <p:nvPr>
            <p:ph type="sldNum" sz="quarter" idx="12"/>
          </p:nvPr>
        </p:nvSpPr>
        <p:spPr/>
        <p:txBody>
          <a:bodyPr/>
          <a:lstStyle/>
          <a:p>
            <a:fld id="{AE11FE2D-6E70-4277-81CE-0AEFFA29198E}" type="slidenum">
              <a:rPr lang="en-CA" smtClean="0"/>
              <a:t>32</a:t>
            </a:fld>
            <a:endParaRPr lang="en-CA"/>
          </a:p>
        </p:txBody>
      </p:sp>
    </p:spTree>
    <p:extLst>
      <p:ext uri="{BB962C8B-B14F-4D97-AF65-F5344CB8AC3E}">
        <p14:creationId xmlns:p14="http://schemas.microsoft.com/office/powerpoint/2010/main" val="898629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66AB6-A246-4930-9814-E8689AC992B8}"/>
              </a:ext>
            </a:extLst>
          </p:cNvPr>
          <p:cNvSpPr>
            <a:spLocks noGrp="1"/>
          </p:cNvSpPr>
          <p:nvPr>
            <p:ph type="title"/>
          </p:nvPr>
        </p:nvSpPr>
        <p:spPr/>
        <p:txBody>
          <a:bodyPr/>
          <a:lstStyle/>
          <a:p>
            <a:r>
              <a:rPr lang="en-CA"/>
              <a:t>Remote Procedure Calls</a:t>
            </a:r>
          </a:p>
        </p:txBody>
      </p:sp>
      <p:sp>
        <p:nvSpPr>
          <p:cNvPr id="3" name="Content Placeholder 2">
            <a:extLst>
              <a:ext uri="{FF2B5EF4-FFF2-40B4-BE49-F238E27FC236}">
                <a16:creationId xmlns:a16="http://schemas.microsoft.com/office/drawing/2014/main" xmlns="" id="{0A1A440D-2E93-492D-B729-B7EE673D9AFE}"/>
              </a:ext>
            </a:extLst>
          </p:cNvPr>
          <p:cNvSpPr>
            <a:spLocks noGrp="1"/>
          </p:cNvSpPr>
          <p:nvPr>
            <p:ph idx="1"/>
          </p:nvPr>
        </p:nvSpPr>
        <p:spPr>
          <a:xfrm>
            <a:off x="798491" y="1849447"/>
            <a:ext cx="10406129" cy="3739485"/>
          </a:xfrm>
        </p:spPr>
        <p:txBody>
          <a:bodyPr/>
          <a:lstStyle/>
          <a:p>
            <a:r>
              <a:rPr lang="en-CA"/>
              <a:t>Details of communication are </a:t>
            </a:r>
            <a:r>
              <a:rPr lang="en-CA" b="1">
                <a:solidFill>
                  <a:schemeClr val="accent2"/>
                </a:solidFill>
              </a:rPr>
              <a:t>hidden</a:t>
            </a:r>
            <a:r>
              <a:rPr lang="en-CA"/>
              <a:t> using encapsulation.  To an observer, there is very little difference between local calls and remote calls </a:t>
            </a:r>
            <a:r>
              <a:rPr lang="en-CA" b="1">
                <a:solidFill>
                  <a:srgbClr val="C00000"/>
                </a:solidFill>
              </a:rPr>
              <a:t>except</a:t>
            </a:r>
            <a:r>
              <a:rPr lang="en-CA"/>
              <a:t> that:</a:t>
            </a:r>
          </a:p>
          <a:p>
            <a:pPr marL="726948" lvl="1" indent="-342900"/>
            <a:r>
              <a:rPr lang="en-CA"/>
              <a:t>Remote calls have higher latency</a:t>
            </a:r>
          </a:p>
          <a:p>
            <a:pPr marL="726948" lvl="1" indent="-342900"/>
            <a:r>
              <a:rPr lang="en-CA"/>
              <a:t>Remote calls may </a:t>
            </a:r>
            <a:r>
              <a:rPr lang="en-CA" b="1">
                <a:solidFill>
                  <a:srgbClr val="C00000"/>
                </a:solidFill>
              </a:rPr>
              <a:t>fail</a:t>
            </a:r>
            <a:r>
              <a:rPr lang="en-CA"/>
              <a:t> due to errors in communication</a:t>
            </a:r>
          </a:p>
          <a:p>
            <a:pPr>
              <a:spcAft>
                <a:spcPts val="1800"/>
              </a:spcAft>
            </a:pPr>
            <a:r>
              <a:rPr lang="en-CA"/>
              <a:t>Communication layer typically involves a </a:t>
            </a:r>
            <a:r>
              <a:rPr lang="en-CA" b="1">
                <a:solidFill>
                  <a:schemeClr val="accent2"/>
                </a:solidFill>
              </a:rPr>
              <a:t>request-response</a:t>
            </a:r>
            <a:r>
              <a:rPr lang="en-CA"/>
              <a:t> message passing system.</a:t>
            </a:r>
          </a:p>
          <a:p>
            <a:pPr>
              <a:spcAft>
                <a:spcPts val="1800"/>
              </a:spcAft>
            </a:pPr>
            <a:r>
              <a:rPr lang="en-CA"/>
              <a:t>There should exist some mechanism to handle/recover from a failed remote call.</a:t>
            </a:r>
          </a:p>
          <a:p>
            <a:pPr>
              <a:spcAft>
                <a:spcPts val="1800"/>
              </a:spcAft>
            </a:pPr>
            <a:r>
              <a:rPr lang="en-CA"/>
              <a:t>Calls can by </a:t>
            </a:r>
            <a:r>
              <a:rPr lang="en-CA" b="1">
                <a:solidFill>
                  <a:schemeClr val="accent2"/>
                </a:solidFill>
              </a:rPr>
              <a:t>synchronous</a:t>
            </a:r>
            <a:r>
              <a:rPr lang="en-CA"/>
              <a:t> or </a:t>
            </a:r>
            <a:r>
              <a:rPr lang="en-CA" b="1">
                <a:solidFill>
                  <a:schemeClr val="accent2"/>
                </a:solidFill>
              </a:rPr>
              <a:t>asynchronous</a:t>
            </a:r>
            <a:r>
              <a:rPr lang="en-CA"/>
              <a:t>.  For synchronous calls, the RPC interface </a:t>
            </a:r>
            <a:r>
              <a:rPr lang="en-CA" b="1">
                <a:solidFill>
                  <a:schemeClr val="accent2"/>
                </a:solidFill>
              </a:rPr>
              <a:t>waits</a:t>
            </a:r>
            <a:r>
              <a:rPr lang="en-CA"/>
              <a:t> until the response is received before giving control back to the calling thread.</a:t>
            </a:r>
          </a:p>
        </p:txBody>
      </p:sp>
      <p:sp>
        <p:nvSpPr>
          <p:cNvPr id="4" name="Footer Placeholder 3">
            <a:extLst>
              <a:ext uri="{FF2B5EF4-FFF2-40B4-BE49-F238E27FC236}">
                <a16:creationId xmlns:a16="http://schemas.microsoft.com/office/drawing/2014/main" xmlns="" id="{5C38BB2B-DBE4-4619-B0A1-C7D225106BF2}"/>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0FD1FB15-6382-44E2-9C13-86D50BDD71E3}"/>
              </a:ext>
            </a:extLst>
          </p:cNvPr>
          <p:cNvSpPr>
            <a:spLocks noGrp="1"/>
          </p:cNvSpPr>
          <p:nvPr>
            <p:ph type="sldNum" sz="quarter" idx="12"/>
          </p:nvPr>
        </p:nvSpPr>
        <p:spPr/>
        <p:txBody>
          <a:bodyPr/>
          <a:lstStyle/>
          <a:p>
            <a:fld id="{AE11FE2D-6E70-4277-81CE-0AEFFA29198E}" type="slidenum">
              <a:rPr lang="en-CA" smtClean="0"/>
              <a:t>33</a:t>
            </a:fld>
            <a:endParaRPr lang="en-CA"/>
          </a:p>
        </p:txBody>
      </p:sp>
    </p:spTree>
    <p:extLst>
      <p:ext uri="{BB962C8B-B14F-4D97-AF65-F5344CB8AC3E}">
        <p14:creationId xmlns:p14="http://schemas.microsoft.com/office/powerpoint/2010/main" val="1248289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8EBCB-8CDA-4E57-AF01-F75A3A125250}"/>
              </a:ext>
            </a:extLst>
          </p:cNvPr>
          <p:cNvSpPr>
            <a:spLocks noGrp="1"/>
          </p:cNvSpPr>
          <p:nvPr>
            <p:ph type="title"/>
          </p:nvPr>
        </p:nvSpPr>
        <p:spPr/>
        <p:txBody>
          <a:bodyPr/>
          <a:lstStyle/>
          <a:p>
            <a:r>
              <a:rPr lang="en-CA"/>
              <a:t>Security Considerations with RPC</a:t>
            </a:r>
          </a:p>
        </p:txBody>
      </p:sp>
      <p:sp>
        <p:nvSpPr>
          <p:cNvPr id="4" name="Footer Placeholder 3">
            <a:extLst>
              <a:ext uri="{FF2B5EF4-FFF2-40B4-BE49-F238E27FC236}">
                <a16:creationId xmlns:a16="http://schemas.microsoft.com/office/drawing/2014/main" xmlns="" id="{2483F259-0FB7-4404-9184-E3DAD0305CA6}"/>
              </a:ext>
            </a:extLst>
          </p:cNvPr>
          <p:cNvSpPr>
            <a:spLocks noGrp="1"/>
          </p:cNvSpPr>
          <p:nvPr>
            <p:ph type="ftr" sz="quarter" idx="11"/>
          </p:nvPr>
        </p:nvSpPr>
        <p:spPr/>
        <p:txBody>
          <a:bodyPr/>
          <a:lstStyle/>
          <a:p>
            <a:r>
              <a:rPr lang="en-CA"/>
              <a:t>Additional Topics</a:t>
            </a:r>
          </a:p>
        </p:txBody>
      </p:sp>
      <p:sp>
        <p:nvSpPr>
          <p:cNvPr id="5" name="Content Placeholder 2">
            <a:extLst>
              <a:ext uri="{FF2B5EF4-FFF2-40B4-BE49-F238E27FC236}">
                <a16:creationId xmlns:a16="http://schemas.microsoft.com/office/drawing/2014/main" xmlns="" id="{68211FBA-BFC9-4C9F-A03E-215358F28E20}"/>
              </a:ext>
            </a:extLst>
          </p:cNvPr>
          <p:cNvSpPr txBox="1">
            <a:spLocks/>
          </p:cNvSpPr>
          <p:nvPr/>
        </p:nvSpPr>
        <p:spPr>
          <a:xfrm>
            <a:off x="889072" y="1576844"/>
            <a:ext cx="10058400" cy="2462213"/>
          </a:xfrm>
          <a:prstGeom prst="rect">
            <a:avLst/>
          </a:prstGeom>
          <a:noFill/>
        </p:spPr>
        <p:txBody>
          <a:bodyPr vert="horz"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a:t>Since RPC involves sending </a:t>
            </a:r>
            <a:r>
              <a:rPr lang="en-CA" b="1">
                <a:solidFill>
                  <a:schemeClr val="accent2"/>
                </a:solidFill>
              </a:rPr>
              <a:t>messages</a:t>
            </a:r>
            <a:r>
              <a:rPr lang="en-CA"/>
              <a:t> over a </a:t>
            </a:r>
            <a:r>
              <a:rPr lang="en-CA" b="1">
                <a:solidFill>
                  <a:schemeClr val="accent2"/>
                </a:solidFill>
              </a:rPr>
              <a:t>network</a:t>
            </a:r>
            <a:r>
              <a:rPr lang="en-CA"/>
              <a:t> which trigger actions on a remote machine, there may be some important </a:t>
            </a:r>
            <a:r>
              <a:rPr lang="en-CA" b="1">
                <a:solidFill>
                  <a:schemeClr val="accent2"/>
                </a:solidFill>
              </a:rPr>
              <a:t>security considerations</a:t>
            </a:r>
            <a:r>
              <a:rPr lang="en-CA"/>
              <a:t>.</a:t>
            </a:r>
          </a:p>
          <a:p>
            <a:endParaRPr lang="en-CA"/>
          </a:p>
          <a:p>
            <a:pPr marL="457200" indent="-457200"/>
            <a:r>
              <a:rPr lang="en-CA" b="1"/>
              <a:t>Data Encryption: </a:t>
            </a:r>
            <a:r>
              <a:rPr lang="en-CA"/>
              <a:t>if sending raw data via sockets, and if that data contains personal or private information, may want to encrypt it so that the contents cannot be observed in raw form.</a:t>
            </a:r>
          </a:p>
        </p:txBody>
      </p:sp>
      <p:sp>
        <p:nvSpPr>
          <p:cNvPr id="7" name="Text Box 17">
            <a:extLst>
              <a:ext uri="{FF2B5EF4-FFF2-40B4-BE49-F238E27FC236}">
                <a16:creationId xmlns:a16="http://schemas.microsoft.com/office/drawing/2014/main" xmlns="" id="{D3FF5203-C1FA-4534-8D92-F13F18AD56DD}"/>
              </a:ext>
            </a:extLst>
          </p:cNvPr>
          <p:cNvSpPr txBox="1">
            <a:spLocks noChangeArrowheads="1"/>
          </p:cNvSpPr>
          <p:nvPr/>
        </p:nvSpPr>
        <p:spPr bwMode="auto">
          <a:xfrm>
            <a:off x="3390027" y="4281833"/>
            <a:ext cx="5960035" cy="369332"/>
          </a:xfrm>
          <a:prstGeom prst="rect">
            <a:avLst/>
          </a:prstGeom>
          <a:solidFill>
            <a:srgbClr val="FFFF99"/>
          </a:solidFill>
          <a:ln w="9525">
            <a:solidFill>
              <a:srgbClr val="000000"/>
            </a:solidFill>
            <a:miter lim="800000"/>
            <a:headEnd/>
            <a:tailEnd/>
          </a:ln>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lvl="0" algn="ctr" eaLnBrk="1" hangingPunct="1">
              <a:spcBef>
                <a:spcPct val="50000"/>
              </a:spcBef>
              <a:defRPr/>
            </a:pPr>
            <a:r>
              <a:rPr lang="en-CA" altLang="en-US">
                <a:solidFill>
                  <a:srgbClr val="000000"/>
                </a:solidFill>
                <a:latin typeface="Arial" panose="020B0604020202020204" pitchFamily="34" charset="0"/>
              </a:rPr>
              <a:t>{ “username”: “antonio”, “password”: “snuffleupagus” }</a:t>
            </a:r>
            <a:endParaRPr kumimoji="0" lang="en-CA"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Text Box 17">
            <a:extLst>
              <a:ext uri="{FF2B5EF4-FFF2-40B4-BE49-F238E27FC236}">
                <a16:creationId xmlns:a16="http://schemas.microsoft.com/office/drawing/2014/main" xmlns="" id="{3A541142-4DFA-414B-B9D8-C415DAFEB87D}"/>
              </a:ext>
            </a:extLst>
          </p:cNvPr>
          <p:cNvSpPr txBox="1">
            <a:spLocks noChangeArrowheads="1"/>
          </p:cNvSpPr>
          <p:nvPr/>
        </p:nvSpPr>
        <p:spPr bwMode="auto">
          <a:xfrm>
            <a:off x="3375002" y="5258481"/>
            <a:ext cx="5960035" cy="923330"/>
          </a:xfrm>
          <a:prstGeom prst="rect">
            <a:avLst/>
          </a:prstGeom>
          <a:solidFill>
            <a:srgbClr val="FFFF99"/>
          </a:solidFill>
          <a:ln w="9525">
            <a:solidFill>
              <a:srgbClr val="000000"/>
            </a:solidFill>
            <a:miter lim="800000"/>
            <a:headEnd/>
            <a:tailEnd/>
          </a:ln>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lvl="0" algn="ctr" eaLnBrk="1" hangingPunct="1">
              <a:spcBef>
                <a:spcPct val="50000"/>
              </a:spcBef>
              <a:defRPr/>
            </a:pPr>
            <a:r>
              <a:rPr lang="en-CA" altLang="en-US">
                <a:solidFill>
                  <a:srgbClr val="000000"/>
                </a:solidFill>
                <a:latin typeface="Arial" panose="020B0604020202020204" pitchFamily="34" charset="0"/>
              </a:rPr>
              <a:t>9SkftAqi9ZIRcTc7lKmUhXPyGAVNdt/Vf9Lqd1xSzJfDJPTvti/Dub90r4pwD9zPckzilI3m4APqNKV4J9zK86pSw/p51rtO7XsGr8l8IL4=</a:t>
            </a:r>
            <a:endParaRPr kumimoji="0" lang="en-CA"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Rectangle 8">
            <a:extLst>
              <a:ext uri="{FF2B5EF4-FFF2-40B4-BE49-F238E27FC236}">
                <a16:creationId xmlns:a16="http://schemas.microsoft.com/office/drawing/2014/main" xmlns="" id="{9A1E4805-32E4-4ED7-AD3A-AE627C7918DA}"/>
              </a:ext>
            </a:extLst>
          </p:cNvPr>
          <p:cNvSpPr/>
          <p:nvPr/>
        </p:nvSpPr>
        <p:spPr>
          <a:xfrm>
            <a:off x="6176637" y="4751161"/>
            <a:ext cx="443006" cy="461665"/>
          </a:xfrm>
          <a:prstGeom prst="rect">
            <a:avLst/>
          </a:prstGeom>
        </p:spPr>
        <p:txBody>
          <a:bodyPr wrap="none">
            <a:spAutoFit/>
          </a:bodyPr>
          <a:lstStyle/>
          <a:p>
            <a:r>
              <a:rPr lang="en-CA" sz="2400"/>
              <a:t>vs</a:t>
            </a:r>
          </a:p>
        </p:txBody>
      </p:sp>
      <p:sp>
        <p:nvSpPr>
          <p:cNvPr id="10" name="TextBox 9">
            <a:extLst>
              <a:ext uri="{FF2B5EF4-FFF2-40B4-BE49-F238E27FC236}">
                <a16:creationId xmlns:a16="http://schemas.microsoft.com/office/drawing/2014/main" xmlns="" id="{29886490-DDB0-4658-9F70-E0E1E6CFF6F3}"/>
              </a:ext>
            </a:extLst>
          </p:cNvPr>
          <p:cNvSpPr txBox="1"/>
          <p:nvPr/>
        </p:nvSpPr>
        <p:spPr>
          <a:xfrm>
            <a:off x="2228046" y="4198512"/>
            <a:ext cx="798104" cy="461665"/>
          </a:xfrm>
          <a:prstGeom prst="rect">
            <a:avLst/>
          </a:prstGeom>
          <a:noFill/>
        </p:spPr>
        <p:txBody>
          <a:bodyPr wrap="none" rtlCol="0">
            <a:spAutoFit/>
          </a:bodyPr>
          <a:lstStyle/>
          <a:p>
            <a:r>
              <a:rPr lang="en-CA" sz="2400"/>
              <a:t>Raw:</a:t>
            </a:r>
          </a:p>
        </p:txBody>
      </p:sp>
      <p:sp>
        <p:nvSpPr>
          <p:cNvPr id="11" name="TextBox 10">
            <a:extLst>
              <a:ext uri="{FF2B5EF4-FFF2-40B4-BE49-F238E27FC236}">
                <a16:creationId xmlns:a16="http://schemas.microsoft.com/office/drawing/2014/main" xmlns="" id="{D796B4B7-434E-4090-BA63-996F24199385}"/>
              </a:ext>
            </a:extLst>
          </p:cNvPr>
          <p:cNvSpPr txBox="1"/>
          <p:nvPr/>
        </p:nvSpPr>
        <p:spPr>
          <a:xfrm>
            <a:off x="1852413" y="5200917"/>
            <a:ext cx="1199559" cy="461665"/>
          </a:xfrm>
          <a:prstGeom prst="rect">
            <a:avLst/>
          </a:prstGeom>
          <a:noFill/>
        </p:spPr>
        <p:txBody>
          <a:bodyPr wrap="none" rtlCol="0">
            <a:spAutoFit/>
          </a:bodyPr>
          <a:lstStyle/>
          <a:p>
            <a:r>
              <a:rPr lang="en-CA" sz="2400"/>
              <a:t>AES128:</a:t>
            </a:r>
          </a:p>
        </p:txBody>
      </p:sp>
      <p:sp>
        <p:nvSpPr>
          <p:cNvPr id="12" name="Slide Number Placeholder 11">
            <a:extLst>
              <a:ext uri="{FF2B5EF4-FFF2-40B4-BE49-F238E27FC236}">
                <a16:creationId xmlns:a16="http://schemas.microsoft.com/office/drawing/2014/main" xmlns="" id="{985DC368-4995-4E57-A9B4-A6B45B30DC69}"/>
              </a:ext>
            </a:extLst>
          </p:cNvPr>
          <p:cNvSpPr>
            <a:spLocks noGrp="1"/>
          </p:cNvSpPr>
          <p:nvPr>
            <p:ph type="sldNum" sz="quarter" idx="12"/>
          </p:nvPr>
        </p:nvSpPr>
        <p:spPr/>
        <p:txBody>
          <a:bodyPr/>
          <a:lstStyle/>
          <a:p>
            <a:fld id="{AE11FE2D-6E70-4277-81CE-0AEFFA29198E}" type="slidenum">
              <a:rPr lang="en-CA" smtClean="0"/>
              <a:t>34</a:t>
            </a:fld>
            <a:endParaRPr lang="en-CA"/>
          </a:p>
        </p:txBody>
      </p:sp>
    </p:spTree>
    <p:extLst>
      <p:ext uri="{BB962C8B-B14F-4D97-AF65-F5344CB8AC3E}">
        <p14:creationId xmlns:p14="http://schemas.microsoft.com/office/powerpoint/2010/main" val="231998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5742D-2085-476F-B61D-9488CD931051}"/>
              </a:ext>
            </a:extLst>
          </p:cNvPr>
          <p:cNvSpPr>
            <a:spLocks noGrp="1"/>
          </p:cNvSpPr>
          <p:nvPr>
            <p:ph type="title"/>
          </p:nvPr>
        </p:nvSpPr>
        <p:spPr>
          <a:xfrm>
            <a:off x="553915" y="417640"/>
            <a:ext cx="10058400" cy="778109"/>
          </a:xfrm>
        </p:spPr>
        <p:txBody>
          <a:bodyPr/>
          <a:lstStyle/>
          <a:p>
            <a:r>
              <a:rPr lang="en-CA"/>
              <a:t>Security Considerations with RPC</a:t>
            </a:r>
          </a:p>
        </p:txBody>
      </p:sp>
      <p:sp>
        <p:nvSpPr>
          <p:cNvPr id="3" name="Content Placeholder 2">
            <a:extLst>
              <a:ext uri="{FF2B5EF4-FFF2-40B4-BE49-F238E27FC236}">
                <a16:creationId xmlns:a16="http://schemas.microsoft.com/office/drawing/2014/main" xmlns="" id="{6A1E67EA-D386-4770-86BB-0F1CD9E0EE78}"/>
              </a:ext>
            </a:extLst>
          </p:cNvPr>
          <p:cNvSpPr>
            <a:spLocks noGrp="1"/>
          </p:cNvSpPr>
          <p:nvPr>
            <p:ph idx="1"/>
          </p:nvPr>
        </p:nvSpPr>
        <p:spPr>
          <a:xfrm>
            <a:off x="916976" y="1372929"/>
            <a:ext cx="10058400" cy="1200329"/>
          </a:xfrm>
        </p:spPr>
        <p:txBody>
          <a:bodyPr/>
          <a:lstStyle/>
          <a:p>
            <a:pPr marL="457200" indent="-457200">
              <a:spcAft>
                <a:spcPts val="1200"/>
              </a:spcAft>
            </a:pPr>
            <a:r>
              <a:rPr lang="en-CA" b="1"/>
              <a:t>Identify Verification:</a:t>
            </a:r>
            <a:r>
              <a:rPr lang="en-CA"/>
              <a:t> may wish to establish and verify the identity of the remote machine before accepting commands.  Often accomplished through use of digital certificates that rely on </a:t>
            </a:r>
            <a:r>
              <a:rPr lang="en-CA" b="1">
                <a:solidFill>
                  <a:schemeClr val="accent2"/>
                </a:solidFill>
              </a:rPr>
              <a:t>public-key encryption</a:t>
            </a:r>
            <a:r>
              <a:rPr lang="en-CA"/>
              <a:t> (e.g. RSA).</a:t>
            </a:r>
          </a:p>
        </p:txBody>
      </p:sp>
      <p:sp>
        <p:nvSpPr>
          <p:cNvPr id="4" name="Footer Placeholder 3">
            <a:extLst>
              <a:ext uri="{FF2B5EF4-FFF2-40B4-BE49-F238E27FC236}">
                <a16:creationId xmlns:a16="http://schemas.microsoft.com/office/drawing/2014/main" xmlns="" id="{A7644462-84C3-4E6B-93CD-F13E118A6B06}"/>
              </a:ext>
            </a:extLst>
          </p:cNvPr>
          <p:cNvSpPr>
            <a:spLocks noGrp="1"/>
          </p:cNvSpPr>
          <p:nvPr>
            <p:ph type="ftr" sz="quarter" idx="11"/>
          </p:nvPr>
        </p:nvSpPr>
        <p:spPr/>
        <p:txBody>
          <a:bodyPr/>
          <a:lstStyle/>
          <a:p>
            <a:r>
              <a:rPr lang="en-CA"/>
              <a:t>Additional Topics</a:t>
            </a:r>
          </a:p>
        </p:txBody>
      </p:sp>
      <p:pic>
        <p:nvPicPr>
          <p:cNvPr id="2052" name="Picture 4" descr="routing IP packets">
            <a:extLst>
              <a:ext uri="{FF2B5EF4-FFF2-40B4-BE49-F238E27FC236}">
                <a16:creationId xmlns:a16="http://schemas.microsoft.com/office/drawing/2014/main" xmlns="" id="{6DE3AD1A-6D63-4ABF-AB62-C0BE822CF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5" y="3111791"/>
            <a:ext cx="4705617" cy="29575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F2DE4796-73AE-404B-AE8D-4107B003D214}"/>
              </a:ext>
            </a:extLst>
          </p:cNvPr>
          <p:cNvSpPr/>
          <p:nvPr/>
        </p:nvSpPr>
        <p:spPr>
          <a:xfrm>
            <a:off x="742682" y="6080854"/>
            <a:ext cx="6739944" cy="276999"/>
          </a:xfrm>
          <a:prstGeom prst="rect">
            <a:avLst/>
          </a:prstGeom>
        </p:spPr>
        <p:txBody>
          <a:bodyPr wrap="square">
            <a:spAutoFit/>
          </a:bodyPr>
          <a:lstStyle/>
          <a:p>
            <a:r>
              <a:rPr lang="en-CA" sz="1200"/>
              <a:t>http://www.highteck.net/EN/Network/OSI_Network_Layer.html</a:t>
            </a:r>
          </a:p>
        </p:txBody>
      </p:sp>
      <p:sp>
        <p:nvSpPr>
          <p:cNvPr id="11" name="Content Placeholder 2">
            <a:extLst>
              <a:ext uri="{FF2B5EF4-FFF2-40B4-BE49-F238E27FC236}">
                <a16:creationId xmlns:a16="http://schemas.microsoft.com/office/drawing/2014/main" xmlns="" id="{576DAF91-5CD9-4319-87B4-6944640A4EA3}"/>
              </a:ext>
            </a:extLst>
          </p:cNvPr>
          <p:cNvSpPr txBox="1">
            <a:spLocks/>
          </p:cNvSpPr>
          <p:nvPr/>
        </p:nvSpPr>
        <p:spPr>
          <a:xfrm>
            <a:off x="5950469" y="3341250"/>
            <a:ext cx="6010028" cy="1569660"/>
          </a:xfrm>
          <a:prstGeom prst="rect">
            <a:avLst/>
          </a:prstGeom>
          <a:noFill/>
        </p:spPr>
        <p:txBody>
          <a:bodyPr vert="horz" wrap="square"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spcAft>
                <a:spcPts val="1200"/>
              </a:spcAft>
            </a:pPr>
            <a:r>
              <a:rPr lang="en-CA" b="1"/>
              <a:t>Man-in-the-Middle Attack: </a:t>
            </a:r>
            <a:r>
              <a:rPr lang="en-CA"/>
              <a:t>an intermediate machine relays information to the destination, but may </a:t>
            </a:r>
            <a:r>
              <a:rPr lang="en-CA" b="1">
                <a:solidFill>
                  <a:schemeClr val="accent2"/>
                </a:solidFill>
              </a:rPr>
              <a:t>eavesdrop</a:t>
            </a:r>
            <a:r>
              <a:rPr lang="en-CA"/>
              <a:t> or </a:t>
            </a:r>
            <a:r>
              <a:rPr lang="en-CA" b="1">
                <a:solidFill>
                  <a:schemeClr val="accent2"/>
                </a:solidFill>
              </a:rPr>
              <a:t>alter</a:t>
            </a:r>
            <a:r>
              <a:rPr lang="en-CA"/>
              <a:t> messages as they pass through.</a:t>
            </a:r>
          </a:p>
        </p:txBody>
      </p:sp>
      <p:sp>
        <p:nvSpPr>
          <p:cNvPr id="12" name="Slide Number Placeholder 11">
            <a:extLst>
              <a:ext uri="{FF2B5EF4-FFF2-40B4-BE49-F238E27FC236}">
                <a16:creationId xmlns:a16="http://schemas.microsoft.com/office/drawing/2014/main" xmlns="" id="{36DB1DF9-4B47-49F9-AC8A-3E42B87320CB}"/>
              </a:ext>
            </a:extLst>
          </p:cNvPr>
          <p:cNvSpPr>
            <a:spLocks noGrp="1"/>
          </p:cNvSpPr>
          <p:nvPr>
            <p:ph type="sldNum" sz="quarter" idx="12"/>
          </p:nvPr>
        </p:nvSpPr>
        <p:spPr/>
        <p:txBody>
          <a:bodyPr/>
          <a:lstStyle/>
          <a:p>
            <a:fld id="{AE11FE2D-6E70-4277-81CE-0AEFFA29198E}" type="slidenum">
              <a:rPr lang="en-CA" smtClean="0"/>
              <a:t>35</a:t>
            </a:fld>
            <a:endParaRPr lang="en-CA"/>
          </a:p>
        </p:txBody>
      </p:sp>
    </p:spTree>
    <p:extLst>
      <p:ext uri="{BB962C8B-B14F-4D97-AF65-F5344CB8AC3E}">
        <p14:creationId xmlns:p14="http://schemas.microsoft.com/office/powerpoint/2010/main" val="2262591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84B4FA34-8216-43A0-957E-D82EF612E8E5}"/>
              </a:ext>
            </a:extLst>
          </p:cNvPr>
          <p:cNvSpPr/>
          <p:nvPr/>
        </p:nvSpPr>
        <p:spPr>
          <a:xfrm>
            <a:off x="6338552" y="2099257"/>
            <a:ext cx="5291070" cy="1532585"/>
          </a:xfrm>
          <a:prstGeom prst="roundRect">
            <a:avLst>
              <a:gd name="adj" fmla="val 5834"/>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CA"/>
              <a:t>Application Layer</a:t>
            </a:r>
          </a:p>
        </p:txBody>
      </p:sp>
      <p:sp>
        <p:nvSpPr>
          <p:cNvPr id="2" name="Title 1">
            <a:extLst>
              <a:ext uri="{FF2B5EF4-FFF2-40B4-BE49-F238E27FC236}">
                <a16:creationId xmlns:a16="http://schemas.microsoft.com/office/drawing/2014/main" xmlns="" id="{7C631165-8316-46B7-975C-92F8C59D2B4B}"/>
              </a:ext>
            </a:extLst>
          </p:cNvPr>
          <p:cNvSpPr>
            <a:spLocks noGrp="1"/>
          </p:cNvSpPr>
          <p:nvPr>
            <p:ph type="title"/>
          </p:nvPr>
        </p:nvSpPr>
        <p:spPr/>
        <p:txBody>
          <a:bodyPr/>
          <a:lstStyle/>
          <a:p>
            <a:r>
              <a:rPr lang="en-CA"/>
              <a:t>Security Considerations with RPC</a:t>
            </a:r>
          </a:p>
        </p:txBody>
      </p:sp>
      <p:sp>
        <p:nvSpPr>
          <p:cNvPr id="4" name="Footer Placeholder 3">
            <a:extLst>
              <a:ext uri="{FF2B5EF4-FFF2-40B4-BE49-F238E27FC236}">
                <a16:creationId xmlns:a16="http://schemas.microsoft.com/office/drawing/2014/main" xmlns="" id="{9F50FB58-5BA7-4736-8B59-107A59B320EE}"/>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FBBF1B40-DFDA-4807-9606-2CDACC45FEA4}"/>
              </a:ext>
            </a:extLst>
          </p:cNvPr>
          <p:cNvSpPr>
            <a:spLocks noGrp="1"/>
          </p:cNvSpPr>
          <p:nvPr>
            <p:ph type="sldNum" sz="quarter" idx="12"/>
          </p:nvPr>
        </p:nvSpPr>
        <p:spPr/>
        <p:txBody>
          <a:bodyPr/>
          <a:lstStyle/>
          <a:p>
            <a:fld id="{AE11FE2D-6E70-4277-81CE-0AEFFA29198E}" type="slidenum">
              <a:rPr lang="en-CA" smtClean="0"/>
              <a:t>36</a:t>
            </a:fld>
            <a:endParaRPr lang="en-CA"/>
          </a:p>
        </p:txBody>
      </p:sp>
      <p:sp>
        <p:nvSpPr>
          <p:cNvPr id="6" name="Content Placeholder 2">
            <a:extLst>
              <a:ext uri="{FF2B5EF4-FFF2-40B4-BE49-F238E27FC236}">
                <a16:creationId xmlns:a16="http://schemas.microsoft.com/office/drawing/2014/main" xmlns="" id="{2CE3799C-64C7-4C32-AA2C-AF7147569C79}"/>
              </a:ext>
            </a:extLst>
          </p:cNvPr>
          <p:cNvSpPr txBox="1">
            <a:spLocks/>
          </p:cNvSpPr>
          <p:nvPr/>
        </p:nvSpPr>
        <p:spPr>
          <a:xfrm>
            <a:off x="693741" y="2514856"/>
            <a:ext cx="5075996" cy="2092881"/>
          </a:xfrm>
          <a:prstGeom prst="rect">
            <a:avLst/>
          </a:prstGeom>
          <a:noFill/>
        </p:spPr>
        <p:txBody>
          <a:bodyPr vert="horz" wrap="square"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spcAft>
                <a:spcPts val="1200"/>
              </a:spcAft>
            </a:pPr>
            <a:r>
              <a:rPr lang="en-CA" b="1"/>
              <a:t>Solution: </a:t>
            </a:r>
            <a:r>
              <a:rPr lang="en-CA"/>
              <a:t>use SSL/TLS in communication layer, handles </a:t>
            </a:r>
            <a:r>
              <a:rPr lang="en-CA" b="1">
                <a:solidFill>
                  <a:schemeClr val="accent2"/>
                </a:solidFill>
              </a:rPr>
              <a:t>identities</a:t>
            </a:r>
            <a:r>
              <a:rPr lang="en-CA"/>
              <a:t>, </a:t>
            </a:r>
            <a:r>
              <a:rPr lang="en-CA" b="1">
                <a:solidFill>
                  <a:schemeClr val="accent2"/>
                </a:solidFill>
              </a:rPr>
              <a:t>encryption</a:t>
            </a:r>
            <a:r>
              <a:rPr lang="en-CA"/>
              <a:t>, </a:t>
            </a:r>
            <a:r>
              <a:rPr lang="en-CA" b="1">
                <a:solidFill>
                  <a:schemeClr val="accent2"/>
                </a:solidFill>
              </a:rPr>
              <a:t>message integrity </a:t>
            </a:r>
            <a:r>
              <a:rPr lang="en-CA"/>
              <a:t>(e.g. OpenSSL).  </a:t>
            </a:r>
          </a:p>
          <a:p>
            <a:pPr marL="457200" indent="-457200">
              <a:spcAft>
                <a:spcPts val="1200"/>
              </a:spcAft>
            </a:pPr>
            <a:r>
              <a:rPr lang="en-CA"/>
              <a:t>	SSL: secure sockets layer</a:t>
            </a:r>
            <a:br>
              <a:rPr lang="en-CA"/>
            </a:br>
            <a:r>
              <a:rPr lang="en-CA"/>
              <a:t>TLS: transport layer security</a:t>
            </a:r>
          </a:p>
        </p:txBody>
      </p:sp>
      <p:sp>
        <p:nvSpPr>
          <p:cNvPr id="7" name="Rectangle 6">
            <a:extLst>
              <a:ext uri="{FF2B5EF4-FFF2-40B4-BE49-F238E27FC236}">
                <a16:creationId xmlns:a16="http://schemas.microsoft.com/office/drawing/2014/main" xmlns="" id="{7B340BCD-A20A-4297-A643-70056B7FBA75}"/>
              </a:ext>
            </a:extLst>
          </p:cNvPr>
          <p:cNvSpPr/>
          <p:nvPr/>
        </p:nvSpPr>
        <p:spPr>
          <a:xfrm>
            <a:off x="1210614" y="5977825"/>
            <a:ext cx="10637949" cy="369332"/>
          </a:xfrm>
          <a:prstGeom prst="rect">
            <a:avLst/>
          </a:prstGeom>
        </p:spPr>
        <p:txBody>
          <a:bodyPr wrap="square">
            <a:spAutoFit/>
          </a:bodyPr>
          <a:lstStyle/>
          <a:p>
            <a:r>
              <a:rPr lang="en-CA"/>
              <a:t>e.g.  http://simplestcodings.blogspot.ca/2010/08/secure-server-client-using-openssl-in-c.html</a:t>
            </a:r>
          </a:p>
        </p:txBody>
      </p:sp>
      <p:sp>
        <p:nvSpPr>
          <p:cNvPr id="8" name="Rectangle: Rounded Corners 7">
            <a:extLst>
              <a:ext uri="{FF2B5EF4-FFF2-40B4-BE49-F238E27FC236}">
                <a16:creationId xmlns:a16="http://schemas.microsoft.com/office/drawing/2014/main" xmlns="" id="{2970CE58-0EB0-4126-A396-A0B6CD05BBD1}"/>
              </a:ext>
            </a:extLst>
          </p:cNvPr>
          <p:cNvSpPr/>
          <p:nvPr/>
        </p:nvSpPr>
        <p:spPr>
          <a:xfrm>
            <a:off x="6478073" y="4765182"/>
            <a:ext cx="5022761" cy="47651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Transport Layer –Socket Communication (TCP/UDP)</a:t>
            </a:r>
          </a:p>
        </p:txBody>
      </p:sp>
      <p:sp>
        <p:nvSpPr>
          <p:cNvPr id="9" name="Rectangle: Rounded Corners 8">
            <a:extLst>
              <a:ext uri="{FF2B5EF4-FFF2-40B4-BE49-F238E27FC236}">
                <a16:creationId xmlns:a16="http://schemas.microsoft.com/office/drawing/2014/main" xmlns="" id="{CAACC542-99E3-47E9-920F-F1F48B588A89}"/>
              </a:ext>
            </a:extLst>
          </p:cNvPr>
          <p:cNvSpPr/>
          <p:nvPr/>
        </p:nvSpPr>
        <p:spPr>
          <a:xfrm>
            <a:off x="6475927" y="4222123"/>
            <a:ext cx="5022761" cy="476518"/>
          </a:xfrm>
          <a:prstGeom prst="roundRect">
            <a:avLst/>
          </a:prstGeom>
          <a:solidFill>
            <a:srgbClr val="8A5D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Session Layer – Security (SSL/TLS)</a:t>
            </a:r>
          </a:p>
        </p:txBody>
      </p:sp>
      <p:sp>
        <p:nvSpPr>
          <p:cNvPr id="10" name="Rectangle: Rounded Corners 9">
            <a:extLst>
              <a:ext uri="{FF2B5EF4-FFF2-40B4-BE49-F238E27FC236}">
                <a16:creationId xmlns:a16="http://schemas.microsoft.com/office/drawing/2014/main" xmlns="" id="{D599D06D-F054-46D5-A6F7-251474EFA691}"/>
              </a:ext>
            </a:extLst>
          </p:cNvPr>
          <p:cNvSpPr/>
          <p:nvPr/>
        </p:nvSpPr>
        <p:spPr>
          <a:xfrm>
            <a:off x="6473780" y="3679063"/>
            <a:ext cx="5022761" cy="47651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Presentation Layer – Communication Protocol</a:t>
            </a:r>
          </a:p>
        </p:txBody>
      </p:sp>
      <p:sp>
        <p:nvSpPr>
          <p:cNvPr id="11" name="Rectangle: Rounded Corners 10">
            <a:extLst>
              <a:ext uri="{FF2B5EF4-FFF2-40B4-BE49-F238E27FC236}">
                <a16:creationId xmlns:a16="http://schemas.microsoft.com/office/drawing/2014/main" xmlns="" id="{36F97030-6C09-48C1-8D43-29630C68E810}"/>
              </a:ext>
            </a:extLst>
          </p:cNvPr>
          <p:cNvSpPr/>
          <p:nvPr/>
        </p:nvSpPr>
        <p:spPr>
          <a:xfrm>
            <a:off x="6471634" y="3097367"/>
            <a:ext cx="5022761" cy="47651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Application Programming Interface (API)</a:t>
            </a:r>
          </a:p>
        </p:txBody>
      </p:sp>
      <p:sp>
        <p:nvSpPr>
          <p:cNvPr id="12" name="Rectangle: Rounded Corners 11">
            <a:extLst>
              <a:ext uri="{FF2B5EF4-FFF2-40B4-BE49-F238E27FC236}">
                <a16:creationId xmlns:a16="http://schemas.microsoft.com/office/drawing/2014/main" xmlns="" id="{270B2879-5567-4529-B2D4-42C8251AC8C6}"/>
              </a:ext>
            </a:extLst>
          </p:cNvPr>
          <p:cNvSpPr/>
          <p:nvPr/>
        </p:nvSpPr>
        <p:spPr>
          <a:xfrm>
            <a:off x="6482367" y="2541429"/>
            <a:ext cx="5022761" cy="47651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Application</a:t>
            </a:r>
          </a:p>
        </p:txBody>
      </p:sp>
      <p:sp>
        <p:nvSpPr>
          <p:cNvPr id="15" name="Rectangle 14">
            <a:extLst>
              <a:ext uri="{FF2B5EF4-FFF2-40B4-BE49-F238E27FC236}">
                <a16:creationId xmlns:a16="http://schemas.microsoft.com/office/drawing/2014/main" xmlns="" id="{3DCEF315-93E3-4995-8F42-37BCBD516BE7}"/>
              </a:ext>
            </a:extLst>
          </p:cNvPr>
          <p:cNvSpPr/>
          <p:nvPr/>
        </p:nvSpPr>
        <p:spPr>
          <a:xfrm>
            <a:off x="7571776" y="1763264"/>
            <a:ext cx="4209101" cy="369332"/>
          </a:xfrm>
          <a:prstGeom prst="rect">
            <a:avLst/>
          </a:prstGeom>
        </p:spPr>
        <p:txBody>
          <a:bodyPr wrap="none">
            <a:spAutoFit/>
          </a:bodyPr>
          <a:lstStyle/>
          <a:p>
            <a:r>
              <a:rPr lang="en-CA"/>
              <a:t>Open Systems Interconnection (OSI) model</a:t>
            </a:r>
          </a:p>
        </p:txBody>
      </p:sp>
      <p:sp>
        <p:nvSpPr>
          <p:cNvPr id="16" name="TextBox 15">
            <a:extLst>
              <a:ext uri="{FF2B5EF4-FFF2-40B4-BE49-F238E27FC236}">
                <a16:creationId xmlns:a16="http://schemas.microsoft.com/office/drawing/2014/main" xmlns="" id="{E1FBC4D6-D851-45DF-A782-7DB514BC9C8A}"/>
              </a:ext>
            </a:extLst>
          </p:cNvPr>
          <p:cNvSpPr txBox="1"/>
          <p:nvPr/>
        </p:nvSpPr>
        <p:spPr>
          <a:xfrm rot="5400000">
            <a:off x="8950817" y="5164429"/>
            <a:ext cx="609462" cy="830997"/>
          </a:xfrm>
          <a:prstGeom prst="rect">
            <a:avLst/>
          </a:prstGeom>
          <a:noFill/>
        </p:spPr>
        <p:txBody>
          <a:bodyPr wrap="none" rtlCol="0">
            <a:spAutoFit/>
          </a:bodyPr>
          <a:lstStyle/>
          <a:p>
            <a:r>
              <a:rPr lang="en-CA" sz="4800"/>
              <a:t>…</a:t>
            </a:r>
          </a:p>
        </p:txBody>
      </p:sp>
    </p:spTree>
    <p:extLst>
      <p:ext uri="{BB962C8B-B14F-4D97-AF65-F5344CB8AC3E}">
        <p14:creationId xmlns:p14="http://schemas.microsoft.com/office/powerpoint/2010/main" val="2588355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5B94C-DEE7-4BBB-9DDD-CC21FBB0BE5D}"/>
              </a:ext>
            </a:extLst>
          </p:cNvPr>
          <p:cNvSpPr>
            <a:spLocks noGrp="1"/>
          </p:cNvSpPr>
          <p:nvPr>
            <p:ph type="title"/>
          </p:nvPr>
        </p:nvSpPr>
        <p:spPr/>
        <p:txBody>
          <a:bodyPr/>
          <a:lstStyle/>
          <a:p>
            <a:r>
              <a:rPr lang="en-CA"/>
              <a:t>Security Considerations with RPC</a:t>
            </a:r>
          </a:p>
        </p:txBody>
      </p:sp>
      <p:sp>
        <p:nvSpPr>
          <p:cNvPr id="3" name="Content Placeholder 2">
            <a:extLst>
              <a:ext uri="{FF2B5EF4-FFF2-40B4-BE49-F238E27FC236}">
                <a16:creationId xmlns:a16="http://schemas.microsoft.com/office/drawing/2014/main" xmlns="" id="{14E61EC3-FBFE-41C4-8120-ECB925955542}"/>
              </a:ext>
            </a:extLst>
          </p:cNvPr>
          <p:cNvSpPr>
            <a:spLocks noGrp="1"/>
          </p:cNvSpPr>
          <p:nvPr>
            <p:ph idx="1"/>
          </p:nvPr>
        </p:nvSpPr>
        <p:spPr>
          <a:xfrm>
            <a:off x="862885" y="1759295"/>
            <a:ext cx="10408705" cy="3600986"/>
          </a:xfrm>
        </p:spPr>
        <p:txBody>
          <a:bodyPr/>
          <a:lstStyle/>
          <a:p>
            <a:pPr marL="457200" indent="-457200">
              <a:spcAft>
                <a:spcPts val="1800"/>
              </a:spcAft>
            </a:pPr>
            <a:r>
              <a:rPr lang="en-CA" b="1"/>
              <a:t>Malicious code:</a:t>
            </a:r>
            <a:r>
              <a:rPr lang="en-CA"/>
              <a:t> one of the main purposes of firewalls is to prevent remote users from accessing your computer through an open port and executing code to gain access or compromise the security of your machine.</a:t>
            </a:r>
          </a:p>
          <a:p>
            <a:pPr marL="457200" indent="-457200">
              <a:spcAft>
                <a:spcPts val="1800"/>
              </a:spcAft>
            </a:pPr>
            <a:r>
              <a:rPr lang="en-CA">
                <a:solidFill>
                  <a:srgbClr val="C00000"/>
                </a:solidFill>
              </a:rPr>
              <a:t>NEVER BLINDLY EXECUTE ARBITRARY CODE YOU RECEIVE THROUGH A SOCKET!!</a:t>
            </a:r>
          </a:p>
          <a:p>
            <a:pPr marL="457200" indent="-457200">
              <a:spcAft>
                <a:spcPts val="1800"/>
              </a:spcAft>
            </a:pPr>
            <a:r>
              <a:rPr lang="en-CA"/>
              <a:t>Many issues can be solved through processing of received data prior to executing.</a:t>
            </a:r>
          </a:p>
          <a:p>
            <a:pPr marL="457200" indent="-457200">
              <a:spcAft>
                <a:spcPts val="1800"/>
              </a:spcAft>
              <a:buFont typeface="Arial" panose="020B0604020202020204" pitchFamily="34" charset="0"/>
              <a:buChar char="•"/>
            </a:pPr>
            <a:r>
              <a:rPr lang="en-CA" b="1"/>
              <a:t>Data validation: </a:t>
            </a:r>
            <a:r>
              <a:rPr lang="en-CA"/>
              <a:t>checks that input meets a set of criteria</a:t>
            </a:r>
          </a:p>
          <a:p>
            <a:pPr marL="457200" indent="-457200">
              <a:spcAft>
                <a:spcPts val="1800"/>
              </a:spcAft>
              <a:buFont typeface="Arial" panose="020B0604020202020204" pitchFamily="34" charset="0"/>
              <a:buChar char="•"/>
            </a:pPr>
            <a:r>
              <a:rPr lang="en-CA" b="1"/>
              <a:t>Data sanitization: </a:t>
            </a:r>
            <a:r>
              <a:rPr lang="en-CA"/>
              <a:t>modifies the input to ensure validity  </a:t>
            </a:r>
            <a:endParaRPr lang="en-CA">
              <a:solidFill>
                <a:srgbClr val="C00000"/>
              </a:solidFill>
            </a:endParaRPr>
          </a:p>
        </p:txBody>
      </p:sp>
      <p:sp>
        <p:nvSpPr>
          <p:cNvPr id="4" name="Footer Placeholder 3">
            <a:extLst>
              <a:ext uri="{FF2B5EF4-FFF2-40B4-BE49-F238E27FC236}">
                <a16:creationId xmlns:a16="http://schemas.microsoft.com/office/drawing/2014/main" xmlns="" id="{738D2553-9E9E-4AE7-A9B8-DD087B06AA13}"/>
              </a:ext>
            </a:extLst>
          </p:cNvPr>
          <p:cNvSpPr>
            <a:spLocks noGrp="1"/>
          </p:cNvSpPr>
          <p:nvPr>
            <p:ph type="ftr" sz="quarter" idx="11"/>
          </p:nvPr>
        </p:nvSpPr>
        <p:spPr/>
        <p:txBody>
          <a:bodyPr/>
          <a:lstStyle/>
          <a:p>
            <a:r>
              <a:rPr lang="en-CA"/>
              <a:t>Additional Topics</a:t>
            </a:r>
          </a:p>
        </p:txBody>
      </p:sp>
      <p:sp>
        <p:nvSpPr>
          <p:cNvPr id="6" name="Slide Number Placeholder 5">
            <a:extLst>
              <a:ext uri="{FF2B5EF4-FFF2-40B4-BE49-F238E27FC236}">
                <a16:creationId xmlns:a16="http://schemas.microsoft.com/office/drawing/2014/main" xmlns="" id="{919A7182-36D7-48A9-B260-E2B928B40DAA}"/>
              </a:ext>
            </a:extLst>
          </p:cNvPr>
          <p:cNvSpPr>
            <a:spLocks noGrp="1"/>
          </p:cNvSpPr>
          <p:nvPr>
            <p:ph type="sldNum" sz="quarter" idx="12"/>
          </p:nvPr>
        </p:nvSpPr>
        <p:spPr/>
        <p:txBody>
          <a:bodyPr/>
          <a:lstStyle/>
          <a:p>
            <a:fld id="{AE11FE2D-6E70-4277-81CE-0AEFFA29198E}" type="slidenum">
              <a:rPr lang="en-CA" smtClean="0"/>
              <a:t>37</a:t>
            </a:fld>
            <a:endParaRPr lang="en-CA"/>
          </a:p>
        </p:txBody>
      </p:sp>
    </p:spTree>
    <p:extLst>
      <p:ext uri="{BB962C8B-B14F-4D97-AF65-F5344CB8AC3E}">
        <p14:creationId xmlns:p14="http://schemas.microsoft.com/office/powerpoint/2010/main" val="251202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2BD46-EA24-4308-8A3A-233E43F7D326}"/>
              </a:ext>
            </a:extLst>
          </p:cNvPr>
          <p:cNvSpPr>
            <a:spLocks noGrp="1"/>
          </p:cNvSpPr>
          <p:nvPr>
            <p:ph type="title"/>
          </p:nvPr>
        </p:nvSpPr>
        <p:spPr>
          <a:xfrm>
            <a:off x="438005" y="366125"/>
            <a:ext cx="10058400" cy="778109"/>
          </a:xfrm>
        </p:spPr>
        <p:txBody>
          <a:bodyPr/>
          <a:lstStyle/>
          <a:p>
            <a:r>
              <a:rPr lang="en-CA"/>
              <a:t>Security Considerations with RPC</a:t>
            </a:r>
          </a:p>
        </p:txBody>
      </p:sp>
      <p:sp>
        <p:nvSpPr>
          <p:cNvPr id="4" name="Footer Placeholder 3">
            <a:extLst>
              <a:ext uri="{FF2B5EF4-FFF2-40B4-BE49-F238E27FC236}">
                <a16:creationId xmlns:a16="http://schemas.microsoft.com/office/drawing/2014/main" xmlns="" id="{B0036D31-7504-4BAA-8727-DE611805B8C8}"/>
              </a:ext>
            </a:extLst>
          </p:cNvPr>
          <p:cNvSpPr>
            <a:spLocks noGrp="1"/>
          </p:cNvSpPr>
          <p:nvPr>
            <p:ph type="ftr" sz="quarter" idx="11"/>
          </p:nvPr>
        </p:nvSpPr>
        <p:spPr/>
        <p:txBody>
          <a:bodyPr/>
          <a:lstStyle/>
          <a:p>
            <a:r>
              <a:rPr lang="en-CA"/>
              <a:t>Additional Topics</a:t>
            </a:r>
          </a:p>
        </p:txBody>
      </p:sp>
      <p:pic>
        <p:nvPicPr>
          <p:cNvPr id="4098" name="Picture 2" descr="Exploits of a Mom">
            <a:extLst>
              <a:ext uri="{FF2B5EF4-FFF2-40B4-BE49-F238E27FC236}">
                <a16:creationId xmlns:a16="http://schemas.microsoft.com/office/drawing/2014/main" xmlns="" id="{6BE035AA-49B4-4260-9C87-CD1A6A939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969" y="2691685"/>
            <a:ext cx="7868436" cy="24219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EE8A5AD7-BCA3-4859-A2A1-27D6B7B666E1}"/>
              </a:ext>
            </a:extLst>
          </p:cNvPr>
          <p:cNvSpPr/>
          <p:nvPr/>
        </p:nvSpPr>
        <p:spPr>
          <a:xfrm rot="5400000">
            <a:off x="9046543" y="3707973"/>
            <a:ext cx="2315634" cy="369332"/>
          </a:xfrm>
          <a:prstGeom prst="rect">
            <a:avLst/>
          </a:prstGeom>
        </p:spPr>
        <p:txBody>
          <a:bodyPr wrap="none">
            <a:spAutoFit/>
          </a:bodyPr>
          <a:lstStyle/>
          <a:p>
            <a:r>
              <a:rPr lang="en-CA"/>
              <a:t>https://xkcd.com/327/</a:t>
            </a:r>
          </a:p>
        </p:txBody>
      </p:sp>
      <p:sp>
        <p:nvSpPr>
          <p:cNvPr id="6" name="TextBox 5">
            <a:extLst>
              <a:ext uri="{FF2B5EF4-FFF2-40B4-BE49-F238E27FC236}">
                <a16:creationId xmlns:a16="http://schemas.microsoft.com/office/drawing/2014/main" xmlns="" id="{D0EBD579-8D5C-4067-8CBA-307A900E9EA8}"/>
              </a:ext>
            </a:extLst>
          </p:cNvPr>
          <p:cNvSpPr txBox="1"/>
          <p:nvPr/>
        </p:nvSpPr>
        <p:spPr>
          <a:xfrm>
            <a:off x="940157" y="1339403"/>
            <a:ext cx="10264463" cy="1107996"/>
          </a:xfrm>
          <a:prstGeom prst="rect">
            <a:avLst/>
          </a:prstGeom>
          <a:noFill/>
        </p:spPr>
        <p:txBody>
          <a:bodyPr wrap="square" rtlCol="0">
            <a:spAutoFit/>
          </a:bodyPr>
          <a:lstStyle/>
          <a:p>
            <a:pPr marL="457200" indent="-457200"/>
            <a:r>
              <a:rPr lang="en-CA" sz="2200" b="1"/>
              <a:t>SQL Injections:</a:t>
            </a:r>
            <a:r>
              <a:rPr lang="en-CA" sz="2200"/>
              <a:t> nefarious SQL statements are entered to trick the system into executing multiple commands.  Easily prevented by escaping quotes and ensuring proper database permissions.</a:t>
            </a:r>
            <a:endParaRPr lang="en-CA" sz="2200" b="1"/>
          </a:p>
        </p:txBody>
      </p:sp>
      <p:sp>
        <p:nvSpPr>
          <p:cNvPr id="8" name="TextBox 7">
            <a:extLst>
              <a:ext uri="{FF2B5EF4-FFF2-40B4-BE49-F238E27FC236}">
                <a16:creationId xmlns:a16="http://schemas.microsoft.com/office/drawing/2014/main" xmlns="" id="{47685D4C-4A62-45A5-9063-C644138247EA}"/>
              </a:ext>
            </a:extLst>
          </p:cNvPr>
          <p:cNvSpPr txBox="1"/>
          <p:nvPr/>
        </p:nvSpPr>
        <p:spPr>
          <a:xfrm>
            <a:off x="834980" y="5374336"/>
            <a:ext cx="10702344" cy="769441"/>
          </a:xfrm>
          <a:prstGeom prst="rect">
            <a:avLst/>
          </a:prstGeom>
          <a:noFill/>
        </p:spPr>
        <p:txBody>
          <a:bodyPr wrap="square" rtlCol="0">
            <a:spAutoFit/>
          </a:bodyPr>
          <a:lstStyle/>
          <a:p>
            <a:pPr marL="457200" indent="-457200"/>
            <a:r>
              <a:rPr lang="en-CA" sz="2200" b="1"/>
              <a:t>Buffer Overflow Exploits:</a:t>
            </a:r>
            <a:r>
              <a:rPr lang="en-CA" sz="2200"/>
              <a:t> similar, but involve overwriting machine code by triggering a write past the end of an array.  Easily prevented by always checking array sizes.</a:t>
            </a:r>
            <a:endParaRPr lang="en-CA" sz="2200" b="1"/>
          </a:p>
        </p:txBody>
      </p:sp>
      <p:sp>
        <p:nvSpPr>
          <p:cNvPr id="7" name="Slide Number Placeholder 6">
            <a:extLst>
              <a:ext uri="{FF2B5EF4-FFF2-40B4-BE49-F238E27FC236}">
                <a16:creationId xmlns:a16="http://schemas.microsoft.com/office/drawing/2014/main" xmlns="" id="{AE78C527-5184-4356-89F1-A87F75523193}"/>
              </a:ext>
            </a:extLst>
          </p:cNvPr>
          <p:cNvSpPr>
            <a:spLocks noGrp="1"/>
          </p:cNvSpPr>
          <p:nvPr>
            <p:ph type="sldNum" sz="quarter" idx="12"/>
          </p:nvPr>
        </p:nvSpPr>
        <p:spPr/>
        <p:txBody>
          <a:bodyPr/>
          <a:lstStyle/>
          <a:p>
            <a:fld id="{AE11FE2D-6E70-4277-81CE-0AEFFA29198E}" type="slidenum">
              <a:rPr lang="en-CA" smtClean="0"/>
              <a:t>38</a:t>
            </a:fld>
            <a:endParaRPr lang="en-CA"/>
          </a:p>
        </p:txBody>
      </p:sp>
    </p:spTree>
    <p:extLst>
      <p:ext uri="{BB962C8B-B14F-4D97-AF65-F5344CB8AC3E}">
        <p14:creationId xmlns:p14="http://schemas.microsoft.com/office/powerpoint/2010/main" val="380457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C34D8-AA1F-4AC9-B4F7-FD69AE4FDF5F}"/>
              </a:ext>
            </a:extLst>
          </p:cNvPr>
          <p:cNvSpPr>
            <a:spLocks noGrp="1"/>
          </p:cNvSpPr>
          <p:nvPr>
            <p:ph type="title"/>
          </p:nvPr>
        </p:nvSpPr>
        <p:spPr/>
        <p:txBody>
          <a:bodyPr>
            <a:normAutofit fontScale="90000"/>
          </a:bodyPr>
          <a:lstStyle/>
          <a:p>
            <a:r>
              <a:rPr lang="en-CA"/>
              <a:t>Distributed Object Oriented Applications</a:t>
            </a:r>
          </a:p>
        </p:txBody>
      </p:sp>
      <p:sp>
        <p:nvSpPr>
          <p:cNvPr id="3" name="Content Placeholder 2">
            <a:extLst>
              <a:ext uri="{FF2B5EF4-FFF2-40B4-BE49-F238E27FC236}">
                <a16:creationId xmlns:a16="http://schemas.microsoft.com/office/drawing/2014/main" xmlns="" id="{1C64EA3E-83F6-4439-B4F2-127D0C01ABEC}"/>
              </a:ext>
            </a:extLst>
          </p:cNvPr>
          <p:cNvSpPr>
            <a:spLocks noGrp="1"/>
          </p:cNvSpPr>
          <p:nvPr>
            <p:ph idx="1"/>
          </p:nvPr>
        </p:nvSpPr>
        <p:spPr>
          <a:xfrm>
            <a:off x="901521" y="1669143"/>
            <a:ext cx="10254159" cy="5281446"/>
          </a:xfrm>
        </p:spPr>
        <p:txBody>
          <a:bodyPr/>
          <a:lstStyle/>
          <a:p>
            <a:pPr>
              <a:spcAft>
                <a:spcPts val="1800"/>
              </a:spcAft>
            </a:pPr>
            <a:r>
              <a:rPr lang="en-CA"/>
              <a:t>RPC can simplify the interface of communication between remote machines, but still relies on careful design and machine/language-specific code.</a:t>
            </a:r>
          </a:p>
          <a:p>
            <a:pPr>
              <a:spcAft>
                <a:spcPts val="1800"/>
              </a:spcAft>
            </a:pPr>
            <a:r>
              <a:rPr lang="en-CA" altLang="en-US"/>
              <a:t>it’s not very elegant, and the need for explicit </a:t>
            </a:r>
            <a:r>
              <a:rPr lang="en-CA" altLang="en-US" b="1">
                <a:solidFill>
                  <a:schemeClr val="accent2"/>
                </a:solidFill>
              </a:rPr>
              <a:t>IP addresses </a:t>
            </a:r>
            <a:r>
              <a:rPr lang="en-CA" altLang="en-US"/>
              <a:t>and </a:t>
            </a:r>
            <a:r>
              <a:rPr lang="en-CA" altLang="en-US" b="1">
                <a:solidFill>
                  <a:schemeClr val="accent2"/>
                </a:solidFill>
              </a:rPr>
              <a:t>port numbers</a:t>
            </a:r>
            <a:r>
              <a:rPr lang="en-CA" altLang="en-US"/>
              <a:t>, as well as reading/writing raw bytes is not particularly object oriented.</a:t>
            </a:r>
          </a:p>
          <a:p>
            <a:pPr lvl="0" fontAlgn="base">
              <a:lnSpc>
                <a:spcPct val="80000"/>
              </a:lnSpc>
              <a:spcBef>
                <a:spcPct val="20000"/>
              </a:spcBef>
              <a:spcAft>
                <a:spcPct val="0"/>
              </a:spcAft>
              <a:buClr>
                <a:srgbClr val="3333CC"/>
              </a:buClr>
              <a:buSzPct val="60000"/>
            </a:pPr>
            <a:r>
              <a:rPr lang="en-CA" altLang="en-US" kern="0">
                <a:solidFill>
                  <a:srgbClr val="000000"/>
                </a:solidFill>
                <a:cs typeface="Arial"/>
              </a:rPr>
              <a:t>The </a:t>
            </a:r>
            <a:r>
              <a:rPr lang="en-CA" altLang="en-US" kern="0">
                <a:solidFill>
                  <a:srgbClr val="FF0000"/>
                </a:solidFill>
                <a:cs typeface="Arial"/>
              </a:rPr>
              <a:t>C</a:t>
            </a:r>
            <a:r>
              <a:rPr lang="en-CA" altLang="en-US" kern="0">
                <a:solidFill>
                  <a:srgbClr val="000000"/>
                </a:solidFill>
                <a:cs typeface="Arial"/>
              </a:rPr>
              <a:t>ommon </a:t>
            </a:r>
            <a:r>
              <a:rPr lang="en-CA" altLang="en-US" kern="0">
                <a:solidFill>
                  <a:srgbClr val="FF0000"/>
                </a:solidFill>
                <a:cs typeface="Arial"/>
              </a:rPr>
              <a:t>O</a:t>
            </a:r>
            <a:r>
              <a:rPr lang="en-CA" altLang="en-US" kern="0">
                <a:solidFill>
                  <a:srgbClr val="000000"/>
                </a:solidFill>
                <a:cs typeface="Arial"/>
              </a:rPr>
              <a:t>bject </a:t>
            </a:r>
            <a:r>
              <a:rPr lang="en-CA" altLang="en-US" kern="0">
                <a:solidFill>
                  <a:srgbClr val="FF0000"/>
                </a:solidFill>
                <a:cs typeface="Arial"/>
              </a:rPr>
              <a:t>R</a:t>
            </a:r>
            <a:r>
              <a:rPr lang="en-CA" altLang="en-US" kern="0">
                <a:solidFill>
                  <a:srgbClr val="000000"/>
                </a:solidFill>
                <a:cs typeface="Arial"/>
              </a:rPr>
              <a:t>equest </a:t>
            </a:r>
            <a:r>
              <a:rPr lang="en-CA" altLang="en-US" kern="0">
                <a:solidFill>
                  <a:srgbClr val="FF0000"/>
                </a:solidFill>
                <a:cs typeface="Arial"/>
              </a:rPr>
              <a:t>B</a:t>
            </a:r>
            <a:r>
              <a:rPr lang="en-CA" altLang="en-US" kern="0">
                <a:solidFill>
                  <a:srgbClr val="000000"/>
                </a:solidFill>
                <a:cs typeface="Arial"/>
              </a:rPr>
              <a:t>rokerage </a:t>
            </a:r>
            <a:r>
              <a:rPr lang="en-CA" altLang="en-US" kern="0">
                <a:solidFill>
                  <a:srgbClr val="FF0000"/>
                </a:solidFill>
                <a:cs typeface="Arial"/>
              </a:rPr>
              <a:t>A</a:t>
            </a:r>
            <a:r>
              <a:rPr lang="en-CA" altLang="en-US" kern="0">
                <a:solidFill>
                  <a:srgbClr val="000000"/>
                </a:solidFill>
                <a:cs typeface="Arial"/>
              </a:rPr>
              <a:t>rchitecture (</a:t>
            </a:r>
            <a:r>
              <a:rPr lang="en-CA" altLang="en-US" kern="0">
                <a:solidFill>
                  <a:srgbClr val="FF0000"/>
                </a:solidFill>
                <a:cs typeface="Arial"/>
              </a:rPr>
              <a:t>CORBA</a:t>
            </a:r>
            <a:r>
              <a:rPr lang="en-CA" altLang="en-US" kern="0">
                <a:solidFill>
                  <a:srgbClr val="000000"/>
                </a:solidFill>
                <a:cs typeface="Arial"/>
              </a:rPr>
              <a:t>) is an open standard defined by the Object Modelling Group (</a:t>
            </a:r>
            <a:r>
              <a:rPr lang="en-CA" altLang="en-US" kern="0">
                <a:solidFill>
                  <a:srgbClr val="FF0000"/>
                </a:solidFill>
                <a:cs typeface="Arial"/>
              </a:rPr>
              <a:t>OMG</a:t>
            </a:r>
            <a:r>
              <a:rPr lang="en-CA" altLang="en-US" kern="0">
                <a:solidFill>
                  <a:srgbClr val="000000"/>
                </a:solidFill>
                <a:cs typeface="Arial"/>
              </a:rPr>
              <a:t>). </a:t>
            </a:r>
            <a:r>
              <a:rPr lang="en-CA" altLang="en-US" kern="0">
                <a:solidFill>
                  <a:srgbClr val="3333CC"/>
                </a:solidFill>
                <a:cs typeface="Arial"/>
              </a:rPr>
              <a:t>DCOM</a:t>
            </a:r>
            <a:r>
              <a:rPr lang="en-CA" altLang="en-US" kern="0">
                <a:solidFill>
                  <a:srgbClr val="000000"/>
                </a:solidFill>
                <a:cs typeface="Arial"/>
              </a:rPr>
              <a:t> is Microsoft's own proprietary rival to CORBA.</a:t>
            </a:r>
          </a:p>
          <a:p>
            <a:pPr lvl="0" fontAlgn="base">
              <a:lnSpc>
                <a:spcPct val="80000"/>
              </a:lnSpc>
              <a:spcBef>
                <a:spcPct val="20000"/>
              </a:spcBef>
              <a:spcAft>
                <a:spcPct val="0"/>
              </a:spcAft>
              <a:buClr>
                <a:srgbClr val="3333CC"/>
              </a:buClr>
              <a:buSzPct val="60000"/>
            </a:pPr>
            <a:endParaRPr lang="en-CA" altLang="en-US" kern="0">
              <a:solidFill>
                <a:srgbClr val="000000"/>
              </a:solidFill>
              <a:cs typeface="Arial"/>
            </a:endParaRPr>
          </a:p>
          <a:p>
            <a:pPr lvl="0" fontAlgn="base">
              <a:lnSpc>
                <a:spcPct val="80000"/>
              </a:lnSpc>
              <a:spcBef>
                <a:spcPct val="20000"/>
              </a:spcBef>
              <a:spcAft>
                <a:spcPct val="0"/>
              </a:spcAft>
              <a:buClr>
                <a:srgbClr val="3333CC"/>
              </a:buClr>
              <a:buSzPct val="60000"/>
            </a:pPr>
            <a:r>
              <a:rPr lang="en-CA" altLang="en-US" kern="0">
                <a:solidFill>
                  <a:srgbClr val="000000"/>
                </a:solidFill>
                <a:cs typeface="Arial"/>
              </a:rPr>
              <a:t>Both CORBA and DCOM define a model for communication between </a:t>
            </a:r>
            <a:r>
              <a:rPr lang="en-CA" altLang="en-US" kern="0">
                <a:solidFill>
                  <a:srgbClr val="FF0000"/>
                </a:solidFill>
                <a:cs typeface="Arial"/>
              </a:rPr>
              <a:t>objects</a:t>
            </a:r>
            <a:r>
              <a:rPr lang="en-CA" altLang="en-US" kern="0">
                <a:solidFill>
                  <a:srgbClr val="000000"/>
                </a:solidFill>
                <a:cs typeface="Arial"/>
              </a:rPr>
              <a:t> in a </a:t>
            </a:r>
            <a:r>
              <a:rPr lang="en-CA" altLang="en-US" kern="0">
                <a:solidFill>
                  <a:srgbClr val="FF0000"/>
                </a:solidFill>
                <a:cs typeface="Arial"/>
              </a:rPr>
              <a:t>distributed object architecture, </a:t>
            </a:r>
            <a:r>
              <a:rPr lang="en-CA" altLang="en-US" kern="0">
                <a:solidFill>
                  <a:srgbClr val="000000"/>
                </a:solidFill>
                <a:cs typeface="Arial"/>
              </a:rPr>
              <a:t>that is, objects existing within different processes, either on the </a:t>
            </a:r>
            <a:r>
              <a:rPr lang="en-CA" altLang="en-US" kern="0">
                <a:solidFill>
                  <a:srgbClr val="333399"/>
                </a:solidFill>
                <a:cs typeface="Arial"/>
              </a:rPr>
              <a:t>same machine</a:t>
            </a:r>
            <a:r>
              <a:rPr lang="en-CA" altLang="en-US" kern="0">
                <a:solidFill>
                  <a:srgbClr val="000000"/>
                </a:solidFill>
                <a:cs typeface="Arial"/>
              </a:rPr>
              <a:t> or on </a:t>
            </a:r>
            <a:r>
              <a:rPr lang="en-CA" altLang="en-US" kern="0">
                <a:solidFill>
                  <a:srgbClr val="3333CC"/>
                </a:solidFill>
                <a:cs typeface="Arial"/>
              </a:rPr>
              <a:t>different machines</a:t>
            </a:r>
            <a:r>
              <a:rPr lang="en-CA" altLang="en-US" kern="0">
                <a:solidFill>
                  <a:srgbClr val="000000"/>
                </a:solidFill>
                <a:cs typeface="Arial"/>
              </a:rPr>
              <a:t> located </a:t>
            </a:r>
            <a:r>
              <a:rPr lang="en-CA" altLang="en-US" kern="0">
                <a:solidFill>
                  <a:srgbClr val="3333CC"/>
                </a:solidFill>
                <a:cs typeface="Arial"/>
              </a:rPr>
              <a:t>anywhere in the world</a:t>
            </a:r>
            <a:r>
              <a:rPr lang="en-CA" altLang="en-US" kern="0">
                <a:solidFill>
                  <a:srgbClr val="000000"/>
                </a:solidFill>
                <a:cs typeface="Arial"/>
              </a:rPr>
              <a:t>.</a:t>
            </a:r>
            <a:br>
              <a:rPr lang="en-CA" altLang="en-US" kern="0">
                <a:solidFill>
                  <a:srgbClr val="000000"/>
                </a:solidFill>
                <a:cs typeface="Arial"/>
              </a:rPr>
            </a:br>
            <a:endParaRPr lang="en-CA" altLang="en-US" kern="0">
              <a:solidFill>
                <a:srgbClr val="000000"/>
              </a:solidFill>
              <a:cs typeface="Arial"/>
            </a:endParaRPr>
          </a:p>
          <a:p>
            <a:pPr>
              <a:spcAft>
                <a:spcPts val="1800"/>
              </a:spcAft>
            </a:pPr>
            <a:endParaRPr lang="en-CA"/>
          </a:p>
        </p:txBody>
      </p:sp>
      <p:sp>
        <p:nvSpPr>
          <p:cNvPr id="4" name="Footer Placeholder 3">
            <a:extLst>
              <a:ext uri="{FF2B5EF4-FFF2-40B4-BE49-F238E27FC236}">
                <a16:creationId xmlns:a16="http://schemas.microsoft.com/office/drawing/2014/main" xmlns="" id="{C1E1346C-CBAC-49E2-9009-36962A8661B5}"/>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901A9876-ECE5-4202-90A6-44AC179F9635}"/>
              </a:ext>
            </a:extLst>
          </p:cNvPr>
          <p:cNvSpPr>
            <a:spLocks noGrp="1"/>
          </p:cNvSpPr>
          <p:nvPr>
            <p:ph type="sldNum" sz="quarter" idx="12"/>
          </p:nvPr>
        </p:nvSpPr>
        <p:spPr/>
        <p:txBody>
          <a:bodyPr/>
          <a:lstStyle/>
          <a:p>
            <a:fld id="{AE11FE2D-6E70-4277-81CE-0AEFFA29198E}" type="slidenum">
              <a:rPr lang="en-CA" smtClean="0"/>
              <a:t>39</a:t>
            </a:fld>
            <a:endParaRPr lang="en-CA"/>
          </a:p>
        </p:txBody>
      </p:sp>
    </p:spTree>
    <p:extLst>
      <p:ext uri="{BB962C8B-B14F-4D97-AF65-F5344CB8AC3E}">
        <p14:creationId xmlns:p14="http://schemas.microsoft.com/office/powerpoint/2010/main" val="307617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ADBF99-6931-4F21-99A2-C62AF9CEE7BF}"/>
              </a:ext>
            </a:extLst>
          </p:cNvPr>
          <p:cNvSpPr>
            <a:spLocks noGrp="1"/>
          </p:cNvSpPr>
          <p:nvPr>
            <p:ph type="title"/>
          </p:nvPr>
        </p:nvSpPr>
        <p:spPr/>
        <p:txBody>
          <a:bodyPr/>
          <a:lstStyle/>
          <a:p>
            <a:r>
              <a:rPr lang="en-CA"/>
              <a:t>Windows Message Queues</a:t>
            </a:r>
          </a:p>
        </p:txBody>
      </p:sp>
      <p:sp>
        <p:nvSpPr>
          <p:cNvPr id="3" name="Content Placeholder 2">
            <a:extLst>
              <a:ext uri="{FF2B5EF4-FFF2-40B4-BE49-F238E27FC236}">
                <a16:creationId xmlns:a16="http://schemas.microsoft.com/office/drawing/2014/main" xmlns="" id="{8D8B997A-AE7F-4A31-80FC-706FEBFBB289}"/>
              </a:ext>
            </a:extLst>
          </p:cNvPr>
          <p:cNvSpPr>
            <a:spLocks noGrp="1"/>
          </p:cNvSpPr>
          <p:nvPr>
            <p:ph idx="1"/>
          </p:nvPr>
        </p:nvSpPr>
        <p:spPr>
          <a:xfrm>
            <a:off x="936413" y="1677610"/>
            <a:ext cx="10058400" cy="4108817"/>
          </a:xfrm>
        </p:spPr>
        <p:txBody>
          <a:bodyPr/>
          <a:lstStyle/>
          <a:p>
            <a:pPr>
              <a:spcAft>
                <a:spcPts val="1800"/>
              </a:spcAft>
            </a:pPr>
            <a:r>
              <a:rPr lang="en-CA"/>
              <a:t>Messages are stored in a </a:t>
            </a:r>
            <a:r>
              <a:rPr lang="en-CA" b="1">
                <a:solidFill>
                  <a:schemeClr val="accent2"/>
                </a:solidFill>
              </a:rPr>
              <a:t>queue</a:t>
            </a:r>
            <a:r>
              <a:rPr lang="en-CA"/>
              <a:t>, consist of a </a:t>
            </a:r>
            <a:r>
              <a:rPr lang="en-CA" b="1">
                <a:solidFill>
                  <a:schemeClr val="accent2"/>
                </a:solidFill>
              </a:rPr>
              <a:t>numeric identifier</a:t>
            </a:r>
            <a:r>
              <a:rPr lang="en-CA"/>
              <a:t>. </a:t>
            </a:r>
          </a:p>
          <a:p>
            <a:pPr>
              <a:spcAft>
                <a:spcPts val="1800"/>
              </a:spcAft>
            </a:pPr>
            <a:r>
              <a:rPr lang="en-CA"/>
              <a:t>When reading messages, we can </a:t>
            </a:r>
            <a:r>
              <a:rPr lang="en-CA" b="1">
                <a:solidFill>
                  <a:schemeClr val="accent2"/>
                </a:solidFill>
              </a:rPr>
              <a:t>filter</a:t>
            </a:r>
            <a:r>
              <a:rPr lang="en-CA"/>
              <a:t> for IDs in a given range.  The current thread can </a:t>
            </a:r>
            <a:r>
              <a:rPr lang="en-CA" b="1">
                <a:solidFill>
                  <a:schemeClr val="accent2"/>
                </a:solidFill>
              </a:rPr>
              <a:t>wait</a:t>
            </a:r>
            <a:r>
              <a:rPr lang="en-CA"/>
              <a:t> for the next message within the range, and remove it from the queue.</a:t>
            </a:r>
          </a:p>
          <a:p>
            <a:pPr>
              <a:spcAft>
                <a:spcPts val="1800"/>
              </a:spcAft>
            </a:pPr>
            <a:r>
              <a:rPr lang="en-CA"/>
              <a:t>Reads are </a:t>
            </a:r>
            <a:r>
              <a:rPr lang="en-CA" b="1">
                <a:solidFill>
                  <a:schemeClr val="accent2"/>
                </a:solidFill>
              </a:rPr>
              <a:t>sequential</a:t>
            </a:r>
            <a:r>
              <a:rPr lang="en-CA"/>
              <a:t>, similar to a FIFO, except that the applied filter can be used to </a:t>
            </a:r>
            <a:r>
              <a:rPr lang="en-CA" b="1">
                <a:solidFill>
                  <a:schemeClr val="accent2"/>
                </a:solidFill>
              </a:rPr>
              <a:t>ignore</a:t>
            </a:r>
            <a:r>
              <a:rPr lang="en-CA"/>
              <a:t> or postpone reading of certain messages, allowing some </a:t>
            </a:r>
            <a:r>
              <a:rPr lang="en-CA" b="1">
                <a:solidFill>
                  <a:schemeClr val="accent2"/>
                </a:solidFill>
              </a:rPr>
              <a:t>message prioritization</a:t>
            </a:r>
            <a:r>
              <a:rPr lang="en-CA"/>
              <a:t> functionality.</a:t>
            </a:r>
          </a:p>
          <a:p>
            <a:pPr>
              <a:spcAft>
                <a:spcPts val="1800"/>
              </a:spcAft>
            </a:pPr>
            <a:r>
              <a:rPr lang="en-CA" b="1">
                <a:solidFill>
                  <a:schemeClr val="accent2"/>
                </a:solidFill>
              </a:rPr>
              <a:t>Writing</a:t>
            </a:r>
            <a:r>
              <a:rPr lang="en-CA"/>
              <a:t> to message queues </a:t>
            </a:r>
            <a:r>
              <a:rPr lang="en-CA" b="1">
                <a:solidFill>
                  <a:schemeClr val="accent2"/>
                </a:solidFill>
              </a:rPr>
              <a:t>never blocks </a:t>
            </a:r>
            <a:r>
              <a:rPr lang="en-CA"/>
              <a:t>or suspends (i.e. the queue dynamically grows to accommodate the message)</a:t>
            </a:r>
          </a:p>
        </p:txBody>
      </p:sp>
      <p:sp>
        <p:nvSpPr>
          <p:cNvPr id="4" name="Footer Placeholder 3">
            <a:extLst>
              <a:ext uri="{FF2B5EF4-FFF2-40B4-BE49-F238E27FC236}">
                <a16:creationId xmlns:a16="http://schemas.microsoft.com/office/drawing/2014/main" xmlns="" id="{0BED964E-DC3C-4CDF-AC04-9C967CA83BE7}"/>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44C43538-0565-4652-B457-4414F9D74A1F}"/>
              </a:ext>
            </a:extLst>
          </p:cNvPr>
          <p:cNvSpPr>
            <a:spLocks noGrp="1"/>
          </p:cNvSpPr>
          <p:nvPr>
            <p:ph type="sldNum" sz="quarter" idx="12"/>
          </p:nvPr>
        </p:nvSpPr>
        <p:spPr/>
        <p:txBody>
          <a:bodyPr/>
          <a:lstStyle/>
          <a:p>
            <a:fld id="{AE11FE2D-6E70-4277-81CE-0AEFFA29198E}" type="slidenum">
              <a:rPr lang="en-CA" smtClean="0"/>
              <a:t>4</a:t>
            </a:fld>
            <a:endParaRPr lang="en-CA"/>
          </a:p>
        </p:txBody>
      </p:sp>
    </p:spTree>
    <p:extLst>
      <p:ext uri="{BB962C8B-B14F-4D97-AF65-F5344CB8AC3E}">
        <p14:creationId xmlns:p14="http://schemas.microsoft.com/office/powerpoint/2010/main" val="2859915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E82ED-BFF8-4ACF-B5E1-6F4F17DCDFCA}"/>
              </a:ext>
            </a:extLst>
          </p:cNvPr>
          <p:cNvSpPr>
            <a:spLocks noGrp="1"/>
          </p:cNvSpPr>
          <p:nvPr>
            <p:ph type="title"/>
          </p:nvPr>
        </p:nvSpPr>
        <p:spPr>
          <a:xfrm>
            <a:off x="528157" y="482034"/>
            <a:ext cx="10058400" cy="778109"/>
          </a:xfrm>
        </p:spPr>
        <p:txBody>
          <a:bodyPr>
            <a:normAutofit fontScale="90000"/>
          </a:bodyPr>
          <a:lstStyle/>
          <a:p>
            <a:r>
              <a:rPr lang="en-CA"/>
              <a:t>Distributed Object Oriented Applications</a:t>
            </a:r>
          </a:p>
        </p:txBody>
      </p:sp>
      <p:sp>
        <p:nvSpPr>
          <p:cNvPr id="4" name="Footer Placeholder 3">
            <a:extLst>
              <a:ext uri="{FF2B5EF4-FFF2-40B4-BE49-F238E27FC236}">
                <a16:creationId xmlns:a16="http://schemas.microsoft.com/office/drawing/2014/main" xmlns="" id="{230E796F-7FEC-4232-B2C0-0959DA247C5B}"/>
              </a:ext>
            </a:extLst>
          </p:cNvPr>
          <p:cNvSpPr>
            <a:spLocks noGrp="1"/>
          </p:cNvSpPr>
          <p:nvPr>
            <p:ph type="ftr" sz="quarter" idx="11"/>
          </p:nvPr>
        </p:nvSpPr>
        <p:spPr/>
        <p:txBody>
          <a:bodyPr/>
          <a:lstStyle/>
          <a:p>
            <a:r>
              <a:rPr lang="en-CA"/>
              <a:t>Additional Topics</a:t>
            </a:r>
          </a:p>
        </p:txBody>
      </p:sp>
      <p:sp>
        <p:nvSpPr>
          <p:cNvPr id="34" name="Rectangle 33">
            <a:extLst>
              <a:ext uri="{FF2B5EF4-FFF2-40B4-BE49-F238E27FC236}">
                <a16:creationId xmlns:a16="http://schemas.microsoft.com/office/drawing/2014/main" xmlns="" id="{34D66ECC-6601-4127-86B1-71A8D088A969}"/>
              </a:ext>
            </a:extLst>
          </p:cNvPr>
          <p:cNvSpPr>
            <a:spLocks noChangeArrowheads="1"/>
          </p:cNvSpPr>
          <p:nvPr/>
        </p:nvSpPr>
        <p:spPr bwMode="auto">
          <a:xfrm>
            <a:off x="1770956" y="1627870"/>
            <a:ext cx="8778875" cy="3268662"/>
          </a:xfrm>
          <a:prstGeom prst="rect">
            <a:avLst/>
          </a:prstGeom>
          <a:solidFill>
            <a:srgbClr val="DDDDDD"/>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xmlns="" id="{367A9A3D-A47B-467E-A445-61A6E3763573}"/>
              </a:ext>
            </a:extLst>
          </p:cNvPr>
          <p:cNvSpPr>
            <a:spLocks noChangeArrowheads="1"/>
          </p:cNvSpPr>
          <p:nvPr/>
        </p:nvSpPr>
        <p:spPr bwMode="auto">
          <a:xfrm>
            <a:off x="7497069" y="2158095"/>
            <a:ext cx="2901950" cy="2614612"/>
          </a:xfrm>
          <a:prstGeom prst="rect">
            <a:avLst/>
          </a:prstGeom>
          <a:solidFill>
            <a:srgbClr val="FFFF99"/>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36" name="Rectangle 35">
            <a:extLst>
              <a:ext uri="{FF2B5EF4-FFF2-40B4-BE49-F238E27FC236}">
                <a16:creationId xmlns:a16="http://schemas.microsoft.com/office/drawing/2014/main" xmlns="" id="{F2C56D98-82BC-4DB1-8BEC-83B33B0E0CF3}"/>
              </a:ext>
            </a:extLst>
          </p:cNvPr>
          <p:cNvSpPr>
            <a:spLocks noChangeArrowheads="1"/>
          </p:cNvSpPr>
          <p:nvPr/>
        </p:nvSpPr>
        <p:spPr bwMode="auto">
          <a:xfrm>
            <a:off x="1912244" y="2113645"/>
            <a:ext cx="2901950" cy="2605087"/>
          </a:xfrm>
          <a:prstGeom prst="rect">
            <a:avLst/>
          </a:prstGeom>
          <a:solidFill>
            <a:srgbClr val="CC99FF"/>
          </a:solidFill>
          <a:ln w="9525">
            <a:solidFill>
              <a:srgbClr val="000000"/>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altLang="en-US"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37" name="Text Box 6">
            <a:extLst>
              <a:ext uri="{FF2B5EF4-FFF2-40B4-BE49-F238E27FC236}">
                <a16:creationId xmlns:a16="http://schemas.microsoft.com/office/drawing/2014/main" xmlns="" id="{CE51F51E-1BAA-4981-8913-9729E4DE0860}"/>
              </a:ext>
            </a:extLst>
          </p:cNvPr>
          <p:cNvSpPr txBox="1">
            <a:spLocks noChangeArrowheads="1"/>
          </p:cNvSpPr>
          <p:nvPr/>
        </p:nvSpPr>
        <p:spPr bwMode="auto">
          <a:xfrm>
            <a:off x="2039244" y="2208895"/>
            <a:ext cx="3136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1200">
                <a:latin typeface="Arial" panose="020B0604020202020204" pitchFamily="34" charset="0"/>
              </a:rPr>
              <a:t>class </a:t>
            </a:r>
            <a:r>
              <a:rPr lang="en-CA" altLang="en-US" sz="1200" b="1">
                <a:latin typeface="Arial" panose="020B0604020202020204" pitchFamily="34" charset="0"/>
              </a:rPr>
              <a:t>MyClass1</a:t>
            </a:r>
            <a:r>
              <a:rPr lang="en-CA" altLang="en-US" sz="1200">
                <a:latin typeface="Arial" panose="020B0604020202020204" pitchFamily="34" charset="0"/>
              </a:rPr>
              <a:t> : public ActiveClass</a:t>
            </a:r>
            <a:br>
              <a:rPr lang="en-CA" altLang="en-US" sz="1200">
                <a:latin typeface="Arial" panose="020B0604020202020204" pitchFamily="34" charset="0"/>
              </a:rPr>
            </a:br>
            <a:r>
              <a:rPr lang="en-CA" altLang="en-US" sz="1200">
                <a:latin typeface="Arial" panose="020B0604020202020204" pitchFamily="34" charset="0"/>
              </a:rPr>
              <a:t>{</a:t>
            </a:r>
            <a:br>
              <a:rPr lang="en-CA" altLang="en-US" sz="1200">
                <a:latin typeface="Arial" panose="020B0604020202020204" pitchFamily="34" charset="0"/>
              </a:rPr>
            </a:br>
            <a:r>
              <a:rPr lang="en-CA" altLang="en-US" sz="1200">
                <a:latin typeface="Arial" panose="020B0604020202020204" pitchFamily="34" charset="0"/>
              </a:rPr>
              <a:t>     func1() { ….. }</a:t>
            </a:r>
            <a:br>
              <a:rPr lang="en-CA" altLang="en-US" sz="1200">
                <a:latin typeface="Arial" panose="020B0604020202020204" pitchFamily="34" charset="0"/>
              </a:rPr>
            </a:br>
            <a:r>
              <a:rPr lang="en-CA" altLang="en-US" sz="1200">
                <a:latin typeface="Arial" panose="020B0604020202020204" pitchFamily="34" charset="0"/>
              </a:rPr>
              <a:t>     func2(int p1, int p2 ) {….. }</a:t>
            </a:r>
            <a:br>
              <a:rPr lang="en-CA" altLang="en-US" sz="1200">
                <a:latin typeface="Arial" panose="020B0604020202020204" pitchFamily="34" charset="0"/>
              </a:rPr>
            </a:br>
            <a:r>
              <a:rPr lang="en-CA" altLang="en-US" sz="1200">
                <a:latin typeface="Arial" panose="020B0604020202020204" pitchFamily="34" charset="0"/>
              </a:rPr>
              <a:t>     func3() { ….. }</a:t>
            </a:r>
          </a:p>
          <a:p>
            <a:pPr eaLnBrk="1" hangingPunct="1">
              <a:spcBef>
                <a:spcPct val="50000"/>
              </a:spcBef>
            </a:pPr>
            <a:r>
              <a:rPr lang="en-CA" altLang="en-US" sz="1200">
                <a:latin typeface="Arial" panose="020B0604020202020204" pitchFamily="34" charset="0"/>
              </a:rPr>
              <a:t>     int main()</a:t>
            </a:r>
            <a:br>
              <a:rPr lang="en-CA" altLang="en-US" sz="1200">
                <a:latin typeface="Arial" panose="020B0604020202020204" pitchFamily="34" charset="0"/>
              </a:rPr>
            </a:br>
            <a:r>
              <a:rPr lang="en-CA" altLang="en-US" sz="1200">
                <a:latin typeface="Arial" panose="020B0604020202020204" pitchFamily="34" charset="0"/>
              </a:rPr>
              <a:t>     {</a:t>
            </a:r>
            <a:br>
              <a:rPr lang="en-CA" altLang="en-US" sz="1200">
                <a:latin typeface="Arial" panose="020B0604020202020204" pitchFamily="34" charset="0"/>
              </a:rPr>
            </a:br>
            <a:r>
              <a:rPr lang="en-CA" altLang="en-US" sz="1200">
                <a:latin typeface="Arial" panose="020B0604020202020204" pitchFamily="34" charset="0"/>
              </a:rPr>
              <a:t>          </a:t>
            </a:r>
            <a:r>
              <a:rPr lang="en-CA" altLang="en-US" sz="1200" b="1">
                <a:latin typeface="Arial" panose="020B0604020202020204" pitchFamily="34" charset="0"/>
              </a:rPr>
              <a:t>MyClass2  Object2 ;</a:t>
            </a:r>
            <a:r>
              <a:rPr lang="en-CA" altLang="en-US" sz="1200">
                <a:latin typeface="Arial" panose="020B0604020202020204" pitchFamily="34" charset="0"/>
              </a:rPr>
              <a:t/>
            </a:r>
            <a:br>
              <a:rPr lang="en-CA" altLang="en-US" sz="1200">
                <a:latin typeface="Arial" panose="020B0604020202020204" pitchFamily="34" charset="0"/>
              </a:rPr>
            </a:br>
            <a:r>
              <a:rPr lang="en-CA" altLang="en-US" sz="1200">
                <a:latin typeface="Arial" panose="020B0604020202020204" pitchFamily="34" charset="0"/>
              </a:rPr>
              <a:t>          </a:t>
            </a:r>
            <a:br>
              <a:rPr lang="en-CA" altLang="en-US" sz="1200">
                <a:latin typeface="Arial" panose="020B0604020202020204" pitchFamily="34" charset="0"/>
              </a:rPr>
            </a:br>
            <a:r>
              <a:rPr lang="en-CA" altLang="en-US" sz="1200">
                <a:latin typeface="Arial" panose="020B0604020202020204" pitchFamily="34" charset="0"/>
              </a:rPr>
              <a:t>          int x = </a:t>
            </a:r>
            <a:r>
              <a:rPr lang="en-CA" altLang="en-US" sz="1200" b="1">
                <a:latin typeface="Arial" panose="020B0604020202020204" pitchFamily="34" charset="0"/>
              </a:rPr>
              <a:t>Object2</a:t>
            </a:r>
            <a:r>
              <a:rPr lang="en-CA" altLang="en-US" sz="1200">
                <a:latin typeface="Arial" panose="020B0604020202020204" pitchFamily="34" charset="0"/>
              </a:rPr>
              <a:t>.func1(p1, p2);</a:t>
            </a:r>
            <a:br>
              <a:rPr lang="en-CA" altLang="en-US" sz="1200">
                <a:latin typeface="Arial" panose="020B0604020202020204" pitchFamily="34" charset="0"/>
              </a:rPr>
            </a:br>
            <a:r>
              <a:rPr lang="en-CA" altLang="en-US" sz="1200">
                <a:latin typeface="Arial" panose="020B0604020202020204" pitchFamily="34" charset="0"/>
              </a:rPr>
              <a:t>    }</a:t>
            </a:r>
            <a:br>
              <a:rPr lang="en-CA" altLang="en-US" sz="1200">
                <a:latin typeface="Arial" panose="020B0604020202020204" pitchFamily="34" charset="0"/>
              </a:rPr>
            </a:br>
            <a:r>
              <a:rPr lang="en-US" altLang="en-US" sz="1200">
                <a:latin typeface="Arial" panose="020B0604020202020204" pitchFamily="34" charset="0"/>
              </a:rPr>
              <a:t>};</a:t>
            </a:r>
            <a:endParaRPr lang="en-CA" altLang="en-US" sz="1200">
              <a:latin typeface="Arial" panose="020B0604020202020204" pitchFamily="34" charset="0"/>
            </a:endParaRPr>
          </a:p>
          <a:p>
            <a:pPr eaLnBrk="1" hangingPunct="1">
              <a:spcBef>
                <a:spcPct val="50000"/>
              </a:spcBef>
            </a:pPr>
            <a:endParaRPr lang="en-CA" altLang="en-US" sz="1200">
              <a:latin typeface="Arial" panose="020B0604020202020204" pitchFamily="34" charset="0"/>
            </a:endParaRPr>
          </a:p>
        </p:txBody>
      </p:sp>
      <p:sp>
        <p:nvSpPr>
          <p:cNvPr id="38" name="Text Box 7">
            <a:extLst>
              <a:ext uri="{FF2B5EF4-FFF2-40B4-BE49-F238E27FC236}">
                <a16:creationId xmlns:a16="http://schemas.microsoft.com/office/drawing/2014/main" xmlns="" id="{960E281E-7F0E-48B6-9D9C-FF075FF59DDB}"/>
              </a:ext>
            </a:extLst>
          </p:cNvPr>
          <p:cNvSpPr txBox="1">
            <a:spLocks noChangeArrowheads="1"/>
          </p:cNvSpPr>
          <p:nvPr/>
        </p:nvSpPr>
        <p:spPr bwMode="auto">
          <a:xfrm>
            <a:off x="1897956" y="1875520"/>
            <a:ext cx="1609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1200" i="1">
                <a:latin typeface="Arial" panose="020B0604020202020204" pitchFamily="34" charset="0"/>
              </a:rPr>
              <a:t>An Active Class</a:t>
            </a:r>
          </a:p>
        </p:txBody>
      </p:sp>
      <p:sp>
        <p:nvSpPr>
          <p:cNvPr id="39" name="Text Box 9">
            <a:extLst>
              <a:ext uri="{FF2B5EF4-FFF2-40B4-BE49-F238E27FC236}">
                <a16:creationId xmlns:a16="http://schemas.microsoft.com/office/drawing/2014/main" xmlns="" id="{4E7795B8-EFAB-4D89-A656-929139F24CEB}"/>
              </a:ext>
            </a:extLst>
          </p:cNvPr>
          <p:cNvSpPr txBox="1">
            <a:spLocks noChangeArrowheads="1"/>
          </p:cNvSpPr>
          <p:nvPr/>
        </p:nvSpPr>
        <p:spPr bwMode="auto">
          <a:xfrm>
            <a:off x="7552631" y="2189845"/>
            <a:ext cx="2662238"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1200">
                <a:latin typeface="Arial" panose="020B0604020202020204" pitchFamily="34" charset="0"/>
              </a:rPr>
              <a:t>class </a:t>
            </a:r>
            <a:r>
              <a:rPr lang="en-CA" altLang="en-US" sz="1200" b="1">
                <a:latin typeface="Arial" panose="020B0604020202020204" pitchFamily="34" charset="0"/>
              </a:rPr>
              <a:t>MyClass2</a:t>
            </a:r>
            <a:r>
              <a:rPr lang="en-CA" altLang="en-US" sz="1200">
                <a:latin typeface="Arial" panose="020B0604020202020204" pitchFamily="34" charset="0"/>
              </a:rPr>
              <a:t> : public ActiveClass</a:t>
            </a:r>
            <a:br>
              <a:rPr lang="en-CA" altLang="en-US" sz="1200">
                <a:latin typeface="Arial" panose="020B0604020202020204" pitchFamily="34" charset="0"/>
              </a:rPr>
            </a:br>
            <a:r>
              <a:rPr lang="en-CA" altLang="en-US" sz="1200">
                <a:latin typeface="Arial" panose="020B0604020202020204" pitchFamily="34" charset="0"/>
              </a:rPr>
              <a:t>{</a:t>
            </a:r>
          </a:p>
          <a:p>
            <a:pPr eaLnBrk="1" hangingPunct="1">
              <a:spcBef>
                <a:spcPct val="50000"/>
              </a:spcBef>
            </a:pPr>
            <a:r>
              <a:rPr lang="en-CA" altLang="en-US" sz="1200">
                <a:latin typeface="Arial" panose="020B0604020202020204" pitchFamily="34" charset="0"/>
              </a:rPr>
              <a:t>     int func1(int p1, int p2) { ….. }</a:t>
            </a:r>
            <a:br>
              <a:rPr lang="en-CA" altLang="en-US" sz="1200">
                <a:latin typeface="Arial" panose="020B0604020202020204" pitchFamily="34" charset="0"/>
              </a:rPr>
            </a:br>
            <a:r>
              <a:rPr lang="en-CA" altLang="en-US" sz="1200">
                <a:latin typeface="Arial" panose="020B0604020202020204" pitchFamily="34" charset="0"/>
              </a:rPr>
              <a:t>     void func2() { ….. }</a:t>
            </a:r>
            <a:br>
              <a:rPr lang="en-CA" altLang="en-US" sz="1200">
                <a:latin typeface="Arial" panose="020B0604020202020204" pitchFamily="34" charset="0"/>
              </a:rPr>
            </a:br>
            <a:r>
              <a:rPr lang="en-CA" altLang="en-US" sz="1200">
                <a:latin typeface="Arial" panose="020B0604020202020204" pitchFamily="34" charset="0"/>
              </a:rPr>
              <a:t>     void func3() { ….. }</a:t>
            </a:r>
          </a:p>
          <a:p>
            <a:pPr eaLnBrk="1" hangingPunct="1">
              <a:spcBef>
                <a:spcPct val="50000"/>
              </a:spcBef>
            </a:pPr>
            <a:r>
              <a:rPr lang="en-CA" altLang="en-US" sz="1200">
                <a:latin typeface="Arial" panose="020B0604020202020204" pitchFamily="34" charset="0"/>
              </a:rPr>
              <a:t>     int main()</a:t>
            </a:r>
            <a:br>
              <a:rPr lang="en-CA" altLang="en-US" sz="1200">
                <a:latin typeface="Arial" panose="020B0604020202020204" pitchFamily="34" charset="0"/>
              </a:rPr>
            </a:br>
            <a:r>
              <a:rPr lang="en-CA" altLang="en-US" sz="1200">
                <a:latin typeface="Arial" panose="020B0604020202020204" pitchFamily="34" charset="0"/>
              </a:rPr>
              <a:t>     {</a:t>
            </a:r>
            <a:br>
              <a:rPr lang="en-CA" altLang="en-US" sz="1200">
                <a:latin typeface="Arial" panose="020B0604020202020204" pitchFamily="34" charset="0"/>
              </a:rPr>
            </a:br>
            <a:r>
              <a:rPr lang="en-CA" altLang="en-US" sz="1200">
                <a:latin typeface="Arial" panose="020B0604020202020204" pitchFamily="34" charset="0"/>
              </a:rPr>
              <a:t>         </a:t>
            </a:r>
            <a:r>
              <a:rPr lang="en-CA" altLang="en-US" sz="1200" b="1">
                <a:latin typeface="Arial" panose="020B0604020202020204" pitchFamily="34" charset="0"/>
              </a:rPr>
              <a:t>MyClass1  Object1 ;</a:t>
            </a:r>
            <a:r>
              <a:rPr lang="en-CA" altLang="en-US" sz="1200">
                <a:latin typeface="Arial" panose="020B0604020202020204" pitchFamily="34" charset="0"/>
              </a:rPr>
              <a:t/>
            </a:r>
            <a:br>
              <a:rPr lang="en-CA" altLang="en-US" sz="1200">
                <a:latin typeface="Arial" panose="020B0604020202020204" pitchFamily="34" charset="0"/>
              </a:rPr>
            </a:br>
            <a:r>
              <a:rPr lang="en-CA" altLang="en-US" sz="1200">
                <a:latin typeface="Arial" panose="020B0604020202020204" pitchFamily="34" charset="0"/>
              </a:rPr>
              <a:t>         </a:t>
            </a:r>
            <a:br>
              <a:rPr lang="en-CA" altLang="en-US" sz="1200">
                <a:latin typeface="Arial" panose="020B0604020202020204" pitchFamily="34" charset="0"/>
              </a:rPr>
            </a:br>
            <a:r>
              <a:rPr lang="en-CA" altLang="en-US" sz="1200">
                <a:latin typeface="Arial" panose="020B0604020202020204" pitchFamily="34" charset="0"/>
              </a:rPr>
              <a:t>         int x = Object1.func2( p1, p2);</a:t>
            </a:r>
            <a:br>
              <a:rPr lang="en-CA" altLang="en-US" sz="1200">
                <a:latin typeface="Arial" panose="020B0604020202020204" pitchFamily="34" charset="0"/>
              </a:rPr>
            </a:br>
            <a:r>
              <a:rPr lang="en-CA" altLang="en-US" sz="1200">
                <a:latin typeface="Arial" panose="020B0604020202020204" pitchFamily="34" charset="0"/>
              </a:rPr>
              <a:t>     }</a:t>
            </a:r>
          </a:p>
          <a:p>
            <a:pPr eaLnBrk="1" hangingPunct="1">
              <a:spcBef>
                <a:spcPct val="50000"/>
              </a:spcBef>
            </a:pPr>
            <a:r>
              <a:rPr lang="en-CA" altLang="en-US" sz="1200">
                <a:latin typeface="Arial" panose="020B0604020202020204" pitchFamily="34" charset="0"/>
              </a:rPr>
              <a:t>} ;</a:t>
            </a:r>
          </a:p>
        </p:txBody>
      </p:sp>
      <p:sp>
        <p:nvSpPr>
          <p:cNvPr id="40" name="Text Box 10">
            <a:extLst>
              <a:ext uri="{FF2B5EF4-FFF2-40B4-BE49-F238E27FC236}">
                <a16:creationId xmlns:a16="http://schemas.microsoft.com/office/drawing/2014/main" xmlns="" id="{3C375F28-DA85-4167-8E25-7D005EB4EC53}"/>
              </a:ext>
            </a:extLst>
          </p:cNvPr>
          <p:cNvSpPr txBox="1">
            <a:spLocks noChangeArrowheads="1"/>
          </p:cNvSpPr>
          <p:nvPr/>
        </p:nvSpPr>
        <p:spPr bwMode="auto">
          <a:xfrm>
            <a:off x="7473256" y="1872345"/>
            <a:ext cx="1609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pPr>
            <a:r>
              <a:rPr lang="en-CA" altLang="en-US" sz="1200" i="1">
                <a:latin typeface="Arial" panose="020B0604020202020204" pitchFamily="34" charset="0"/>
              </a:rPr>
              <a:t>An Active Class</a:t>
            </a:r>
          </a:p>
        </p:txBody>
      </p:sp>
      <p:sp>
        <p:nvSpPr>
          <p:cNvPr id="41" name="Line 12">
            <a:extLst>
              <a:ext uri="{FF2B5EF4-FFF2-40B4-BE49-F238E27FC236}">
                <a16:creationId xmlns:a16="http://schemas.microsoft.com/office/drawing/2014/main" xmlns="" id="{74373F8C-F51F-440E-BC67-EA67A281FBF7}"/>
              </a:ext>
            </a:extLst>
          </p:cNvPr>
          <p:cNvSpPr>
            <a:spLocks noChangeShapeType="1"/>
          </p:cNvSpPr>
          <p:nvPr/>
        </p:nvSpPr>
        <p:spPr bwMode="auto">
          <a:xfrm flipV="1">
            <a:off x="4550669" y="2813732"/>
            <a:ext cx="3195637" cy="12795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2" name="Text Box 16">
            <a:extLst>
              <a:ext uri="{FF2B5EF4-FFF2-40B4-BE49-F238E27FC236}">
                <a16:creationId xmlns:a16="http://schemas.microsoft.com/office/drawing/2014/main" xmlns="" id="{D6E26DE7-AF4E-482B-94AC-C736C4C74747}"/>
              </a:ext>
            </a:extLst>
          </p:cNvPr>
          <p:cNvSpPr txBox="1">
            <a:spLocks noChangeArrowheads="1"/>
          </p:cNvSpPr>
          <p:nvPr/>
        </p:nvSpPr>
        <p:spPr bwMode="auto">
          <a:xfrm>
            <a:off x="5504756" y="2764520"/>
            <a:ext cx="1112838" cy="406400"/>
          </a:xfrm>
          <a:prstGeom prst="rect">
            <a:avLst/>
          </a:prstGeom>
          <a:solidFill>
            <a:srgbClr val="FFCC00"/>
          </a:solidFill>
          <a:ln w="9525">
            <a:solidFill>
              <a:srgbClr val="000000"/>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A" altLang="en-US" sz="10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Direct method invocation</a:t>
            </a:r>
          </a:p>
        </p:txBody>
      </p:sp>
      <p:sp>
        <p:nvSpPr>
          <p:cNvPr id="43" name="Text Box 17">
            <a:extLst>
              <a:ext uri="{FF2B5EF4-FFF2-40B4-BE49-F238E27FC236}">
                <a16:creationId xmlns:a16="http://schemas.microsoft.com/office/drawing/2014/main" xmlns="" id="{F4353FFB-70A9-4B3D-9F5F-D8A096CA7827}"/>
              </a:ext>
            </a:extLst>
          </p:cNvPr>
          <p:cNvSpPr txBox="1">
            <a:spLocks noChangeArrowheads="1"/>
          </p:cNvSpPr>
          <p:nvPr/>
        </p:nvSpPr>
        <p:spPr bwMode="auto">
          <a:xfrm>
            <a:off x="3402906" y="5106082"/>
            <a:ext cx="5537200" cy="925513"/>
          </a:xfrm>
          <a:prstGeom prst="rect">
            <a:avLst/>
          </a:prstGeom>
          <a:solidFill>
            <a:srgbClr val="FFFF99"/>
          </a:solidFill>
          <a:ln w="9525">
            <a:solidFill>
              <a:srgbClr val="000000"/>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A"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Traditional Object Oriented Approach</a:t>
            </a:r>
            <a:br>
              <a:rPr kumimoji="0" lang="en-CA"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CA"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Object within the same system communicating via </a:t>
            </a:r>
            <a:r>
              <a:rPr kumimoji="0" lang="en-CA" alt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direct</a:t>
            </a:r>
            <a:r>
              <a:rPr kumimoji="0" lang="en-CA"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method invocation</a:t>
            </a:r>
          </a:p>
        </p:txBody>
      </p:sp>
      <p:sp>
        <p:nvSpPr>
          <p:cNvPr id="44" name="Line 20">
            <a:extLst>
              <a:ext uri="{FF2B5EF4-FFF2-40B4-BE49-F238E27FC236}">
                <a16:creationId xmlns:a16="http://schemas.microsoft.com/office/drawing/2014/main" xmlns="" id="{F63A2AD0-4669-4A67-90C2-E276C5FDF1E8}"/>
              </a:ext>
            </a:extLst>
          </p:cNvPr>
          <p:cNvSpPr>
            <a:spLocks noChangeShapeType="1"/>
          </p:cNvSpPr>
          <p:nvPr/>
        </p:nvSpPr>
        <p:spPr bwMode="auto">
          <a:xfrm flipH="1" flipV="1">
            <a:off x="4303019" y="2921682"/>
            <a:ext cx="3671887" cy="12144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5" name="Text Box 29">
            <a:extLst>
              <a:ext uri="{FF2B5EF4-FFF2-40B4-BE49-F238E27FC236}">
                <a16:creationId xmlns:a16="http://schemas.microsoft.com/office/drawing/2014/main" xmlns="" id="{BC68DE27-2E8C-4B92-9A63-F74AF26F637A}"/>
              </a:ext>
            </a:extLst>
          </p:cNvPr>
          <p:cNvSpPr txBox="1">
            <a:spLocks noChangeArrowheads="1"/>
          </p:cNvSpPr>
          <p:nvPr/>
        </p:nvSpPr>
        <p:spPr bwMode="auto">
          <a:xfrm>
            <a:off x="5223769" y="1496107"/>
            <a:ext cx="1720850" cy="314325"/>
          </a:xfrm>
          <a:prstGeom prst="rect">
            <a:avLst/>
          </a:prstGeom>
          <a:solidFill>
            <a:srgbClr val="FFCC00"/>
          </a:solidFill>
          <a:ln w="9525">
            <a:solidFill>
              <a:srgbClr val="000000"/>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A"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Boundary</a:t>
            </a:r>
          </a:p>
        </p:txBody>
      </p:sp>
      <p:sp>
        <p:nvSpPr>
          <p:cNvPr id="46" name="Line 30">
            <a:extLst>
              <a:ext uri="{FF2B5EF4-FFF2-40B4-BE49-F238E27FC236}">
                <a16:creationId xmlns:a16="http://schemas.microsoft.com/office/drawing/2014/main" xmlns="" id="{3C657478-612D-41C6-89EF-580BE2995D30}"/>
              </a:ext>
            </a:extLst>
          </p:cNvPr>
          <p:cNvSpPr>
            <a:spLocks noChangeShapeType="1"/>
          </p:cNvSpPr>
          <p:nvPr/>
        </p:nvSpPr>
        <p:spPr bwMode="auto">
          <a:xfrm flipV="1">
            <a:off x="8770244" y="3871007"/>
            <a:ext cx="152400" cy="2127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47" name="Line 31">
            <a:extLst>
              <a:ext uri="{FF2B5EF4-FFF2-40B4-BE49-F238E27FC236}">
                <a16:creationId xmlns:a16="http://schemas.microsoft.com/office/drawing/2014/main" xmlns="" id="{CE48F23F-4C89-48AD-90E2-03E5AF99AEF3}"/>
              </a:ext>
            </a:extLst>
          </p:cNvPr>
          <p:cNvSpPr>
            <a:spLocks noChangeShapeType="1"/>
          </p:cNvSpPr>
          <p:nvPr/>
        </p:nvSpPr>
        <p:spPr bwMode="auto">
          <a:xfrm flipV="1">
            <a:off x="3271144" y="3804332"/>
            <a:ext cx="166687" cy="2190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xmlns="" id="{B5E7C031-5621-473D-A604-230426636C6C}"/>
              </a:ext>
            </a:extLst>
          </p:cNvPr>
          <p:cNvSpPr>
            <a:spLocks noGrp="1"/>
          </p:cNvSpPr>
          <p:nvPr>
            <p:ph type="sldNum" sz="quarter" idx="12"/>
          </p:nvPr>
        </p:nvSpPr>
        <p:spPr/>
        <p:txBody>
          <a:bodyPr/>
          <a:lstStyle/>
          <a:p>
            <a:fld id="{AE11FE2D-6E70-4277-81CE-0AEFFA29198E}" type="slidenum">
              <a:rPr lang="en-CA" smtClean="0"/>
              <a:t>40</a:t>
            </a:fld>
            <a:endParaRPr lang="en-CA"/>
          </a:p>
        </p:txBody>
      </p:sp>
    </p:spTree>
    <p:extLst>
      <p:ext uri="{BB962C8B-B14F-4D97-AF65-F5344CB8AC3E}">
        <p14:creationId xmlns:p14="http://schemas.microsoft.com/office/powerpoint/2010/main" val="3134028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8E590FC-FF60-46A5-881C-FF582E523CB7}"/>
              </a:ext>
            </a:extLst>
          </p:cNvPr>
          <p:cNvSpPr>
            <a:spLocks noGrp="1"/>
          </p:cNvSpPr>
          <p:nvPr>
            <p:ph type="ftr" sz="quarter" idx="11"/>
          </p:nvPr>
        </p:nvSpPr>
        <p:spPr/>
        <p:txBody>
          <a:bodyPr/>
          <a:lstStyle/>
          <a:p>
            <a:pPr algn="l"/>
            <a:r>
              <a:rPr lang="en-CA"/>
              <a:t>Additional Topics</a:t>
            </a:r>
          </a:p>
        </p:txBody>
      </p:sp>
      <p:sp>
        <p:nvSpPr>
          <p:cNvPr id="5" name="Slide Number Placeholder 3">
            <a:extLst>
              <a:ext uri="{FF2B5EF4-FFF2-40B4-BE49-F238E27FC236}">
                <a16:creationId xmlns:a16="http://schemas.microsoft.com/office/drawing/2014/main" xmlns="" id="{608E4644-A840-493B-9F41-A9A2CA3B7E6C}"/>
              </a:ext>
            </a:extLst>
          </p:cNvPr>
          <p:cNvSpPr>
            <a:spLocks noGrp="1"/>
          </p:cNvSpPr>
          <p:nvPr/>
        </p:nvSpPr>
        <p:spPr bwMode="auto">
          <a:xfrm>
            <a:off x="8627627" y="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bg2"/>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spcBef>
                <a:spcPct val="0"/>
              </a:spcBef>
              <a:buClrTx/>
              <a:buSzTx/>
              <a:buFontTx/>
              <a:buNone/>
            </a:pPr>
            <a:fld id="{9F3A1DD8-6159-4348-B22A-CD9D73B6DF20}" type="slidenum">
              <a:rPr lang="en-US" altLang="en-US" sz="1400">
                <a:solidFill>
                  <a:schemeClr val="bg2"/>
                </a:solidFill>
              </a:rPr>
              <a:pPr>
                <a:spcBef>
                  <a:spcPct val="0"/>
                </a:spcBef>
                <a:buClrTx/>
                <a:buSzTx/>
                <a:buFontTx/>
                <a:buNone/>
              </a:pPr>
              <a:t>41</a:t>
            </a:fld>
            <a:endParaRPr lang="en-US" altLang="en-US" sz="1400">
              <a:solidFill>
                <a:schemeClr val="bg2"/>
              </a:solidFill>
            </a:endParaRPr>
          </a:p>
        </p:txBody>
      </p:sp>
      <p:sp>
        <p:nvSpPr>
          <p:cNvPr id="6" name="Rectangle 5">
            <a:extLst>
              <a:ext uri="{FF2B5EF4-FFF2-40B4-BE49-F238E27FC236}">
                <a16:creationId xmlns:a16="http://schemas.microsoft.com/office/drawing/2014/main" xmlns="" id="{4D47EA95-A586-4A51-AE84-1D2E69DDB1B7}"/>
              </a:ext>
            </a:extLst>
          </p:cNvPr>
          <p:cNvSpPr>
            <a:spLocks noChangeArrowheads="1"/>
          </p:cNvSpPr>
          <p:nvPr/>
        </p:nvSpPr>
        <p:spPr bwMode="auto">
          <a:xfrm>
            <a:off x="5755839" y="4283075"/>
            <a:ext cx="1074738" cy="841375"/>
          </a:xfrm>
          <a:prstGeom prst="rect">
            <a:avLst/>
          </a:prstGeom>
          <a:solidFill>
            <a:srgbClr val="C0C0C0"/>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r>
              <a:rPr lang="en-CA" altLang="en-US" sz="1800"/>
              <a:t>Object </a:t>
            </a:r>
            <a:br>
              <a:rPr lang="en-CA" altLang="en-US" sz="1800"/>
            </a:br>
            <a:r>
              <a:rPr lang="en-CA" altLang="en-US" sz="1800"/>
              <a:t>Locator</a:t>
            </a:r>
          </a:p>
        </p:txBody>
      </p:sp>
      <p:sp>
        <p:nvSpPr>
          <p:cNvPr id="7" name="Rectangle 6">
            <a:extLst>
              <a:ext uri="{FF2B5EF4-FFF2-40B4-BE49-F238E27FC236}">
                <a16:creationId xmlns:a16="http://schemas.microsoft.com/office/drawing/2014/main" xmlns="" id="{364255D6-CD98-49AE-A8C9-D9AB219175CB}"/>
              </a:ext>
            </a:extLst>
          </p:cNvPr>
          <p:cNvSpPr>
            <a:spLocks noChangeArrowheads="1"/>
          </p:cNvSpPr>
          <p:nvPr/>
        </p:nvSpPr>
        <p:spPr bwMode="auto">
          <a:xfrm>
            <a:off x="7243327" y="444500"/>
            <a:ext cx="3157537" cy="4968875"/>
          </a:xfrm>
          <a:prstGeom prst="rect">
            <a:avLst/>
          </a:prstGeom>
          <a:solidFill>
            <a:srgbClr val="EAEAEA"/>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8" name="Rectangle 7">
            <a:extLst>
              <a:ext uri="{FF2B5EF4-FFF2-40B4-BE49-F238E27FC236}">
                <a16:creationId xmlns:a16="http://schemas.microsoft.com/office/drawing/2014/main" xmlns="" id="{9392D96F-EAEE-4BEC-8B80-483C8CD557D7}"/>
              </a:ext>
            </a:extLst>
          </p:cNvPr>
          <p:cNvSpPr>
            <a:spLocks noChangeArrowheads="1"/>
          </p:cNvSpPr>
          <p:nvPr/>
        </p:nvSpPr>
        <p:spPr bwMode="auto">
          <a:xfrm>
            <a:off x="1996639" y="434975"/>
            <a:ext cx="3235325" cy="5003800"/>
          </a:xfrm>
          <a:prstGeom prst="rect">
            <a:avLst/>
          </a:prstGeom>
          <a:solidFill>
            <a:srgbClr val="EAEAEA"/>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9" name="Rectangle 8">
            <a:extLst>
              <a:ext uri="{FF2B5EF4-FFF2-40B4-BE49-F238E27FC236}">
                <a16:creationId xmlns:a16="http://schemas.microsoft.com/office/drawing/2014/main" xmlns="" id="{5DEFF9D3-188B-4AD6-BE5C-DCB3DEA9BB87}"/>
              </a:ext>
            </a:extLst>
          </p:cNvPr>
          <p:cNvSpPr>
            <a:spLocks noChangeArrowheads="1"/>
          </p:cNvSpPr>
          <p:nvPr/>
        </p:nvSpPr>
        <p:spPr bwMode="auto">
          <a:xfrm>
            <a:off x="2264927" y="876300"/>
            <a:ext cx="2682875" cy="2251075"/>
          </a:xfrm>
          <a:prstGeom prst="rect">
            <a:avLst/>
          </a:prstGeom>
          <a:solidFill>
            <a:srgbClr val="CC99FF"/>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10" name="Text Box 6">
            <a:extLst>
              <a:ext uri="{FF2B5EF4-FFF2-40B4-BE49-F238E27FC236}">
                <a16:creationId xmlns:a16="http://schemas.microsoft.com/office/drawing/2014/main" xmlns="" id="{C1D38D3F-8083-4CF7-A678-2860481A6060}"/>
              </a:ext>
            </a:extLst>
          </p:cNvPr>
          <p:cNvSpPr txBox="1">
            <a:spLocks noChangeArrowheads="1"/>
          </p:cNvSpPr>
          <p:nvPr/>
        </p:nvSpPr>
        <p:spPr bwMode="auto">
          <a:xfrm>
            <a:off x="2331602" y="884237"/>
            <a:ext cx="312578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900">
                <a:latin typeface="Arial" panose="020B0604020202020204" pitchFamily="34" charset="0"/>
              </a:rPr>
              <a:t> </a:t>
            </a:r>
            <a:r>
              <a:rPr lang="en-CA" altLang="en-US" sz="1200">
                <a:latin typeface="Arial" panose="020B0604020202020204" pitchFamily="34" charset="0"/>
              </a:rPr>
              <a:t>func1() { ….. }</a:t>
            </a:r>
          </a:p>
          <a:p>
            <a:pPr eaLnBrk="1" hangingPunct="1">
              <a:spcBef>
                <a:spcPct val="50000"/>
              </a:spcBef>
              <a:buClrTx/>
              <a:buSzTx/>
              <a:buFontTx/>
              <a:buNone/>
            </a:pPr>
            <a:r>
              <a:rPr lang="en-CA" altLang="en-US" sz="1200">
                <a:latin typeface="Arial" panose="020B0604020202020204" pitchFamily="34" charset="0"/>
              </a:rPr>
              <a:t> func2(int p1, int p2) { …..}</a:t>
            </a:r>
          </a:p>
          <a:p>
            <a:pPr eaLnBrk="1" hangingPunct="1">
              <a:spcBef>
                <a:spcPct val="50000"/>
              </a:spcBef>
              <a:buClrTx/>
              <a:buSzTx/>
              <a:buFontTx/>
              <a:buNone/>
            </a:pPr>
            <a:r>
              <a:rPr lang="en-CA" altLang="en-US" sz="1200">
                <a:latin typeface="Arial" panose="020B0604020202020204" pitchFamily="34" charset="0"/>
              </a:rPr>
              <a:t> func3() { ….. }</a:t>
            </a:r>
          </a:p>
          <a:p>
            <a:pPr eaLnBrk="1" hangingPunct="1">
              <a:spcBef>
                <a:spcPct val="50000"/>
              </a:spcBef>
              <a:buClrTx/>
              <a:buSzTx/>
              <a:buFontTx/>
              <a:buNone/>
            </a:pPr>
            <a:endParaRPr lang="en-CA" altLang="en-US" sz="1200">
              <a:latin typeface="Arial" panose="020B0604020202020204" pitchFamily="34" charset="0"/>
            </a:endParaRPr>
          </a:p>
          <a:p>
            <a:pPr eaLnBrk="1" hangingPunct="1">
              <a:spcBef>
                <a:spcPct val="50000"/>
              </a:spcBef>
              <a:buClrTx/>
              <a:buSzTx/>
              <a:buFontTx/>
              <a:buNone/>
            </a:pPr>
            <a:r>
              <a:rPr lang="en-CA" altLang="en-US" sz="1200">
                <a:latin typeface="Arial" panose="020B0604020202020204" pitchFamily="34" charset="0"/>
              </a:rPr>
              <a:t>int main()</a:t>
            </a:r>
          </a:p>
          <a:p>
            <a:pPr eaLnBrk="1" hangingPunct="1">
              <a:spcBef>
                <a:spcPct val="50000"/>
              </a:spcBef>
              <a:buClrTx/>
              <a:buSzTx/>
              <a:buFontTx/>
              <a:buNone/>
            </a:pPr>
            <a:r>
              <a:rPr lang="en-CA" altLang="en-US" sz="1200">
                <a:latin typeface="Arial" panose="020B0604020202020204" pitchFamily="34" charset="0"/>
              </a:rPr>
              <a:t>{</a:t>
            </a:r>
          </a:p>
          <a:p>
            <a:pPr eaLnBrk="1" hangingPunct="1">
              <a:spcBef>
                <a:spcPct val="50000"/>
              </a:spcBef>
              <a:buClrTx/>
              <a:buSzTx/>
              <a:buFontTx/>
              <a:buNone/>
            </a:pPr>
            <a:r>
              <a:rPr lang="en-CA" altLang="en-US" sz="1200">
                <a:latin typeface="Arial" panose="020B0604020202020204" pitchFamily="34" charset="0"/>
              </a:rPr>
              <a:t>    int x = Object3.func1(p1, p2);</a:t>
            </a:r>
          </a:p>
          <a:p>
            <a:pPr eaLnBrk="1" hangingPunct="1">
              <a:spcBef>
                <a:spcPct val="50000"/>
              </a:spcBef>
              <a:buClrTx/>
              <a:buSzTx/>
              <a:buFontTx/>
              <a:buNone/>
            </a:pPr>
            <a:r>
              <a:rPr lang="en-CA" altLang="en-US" sz="1200">
                <a:latin typeface="Arial" panose="020B0604020202020204" pitchFamily="34" charset="0"/>
              </a:rPr>
              <a:t>}</a:t>
            </a:r>
          </a:p>
        </p:txBody>
      </p:sp>
      <p:sp>
        <p:nvSpPr>
          <p:cNvPr id="11" name="Text Box 7">
            <a:extLst>
              <a:ext uri="{FF2B5EF4-FFF2-40B4-BE49-F238E27FC236}">
                <a16:creationId xmlns:a16="http://schemas.microsoft.com/office/drawing/2014/main" xmlns="" id="{66070CB7-7BD7-49E3-B2E0-3D780E9AA3A5}"/>
              </a:ext>
            </a:extLst>
          </p:cNvPr>
          <p:cNvSpPr txBox="1">
            <a:spLocks noChangeArrowheads="1"/>
          </p:cNvSpPr>
          <p:nvPr/>
        </p:nvSpPr>
        <p:spPr bwMode="auto">
          <a:xfrm>
            <a:off x="2850714" y="506412"/>
            <a:ext cx="1733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i="1">
                <a:latin typeface="Arial" panose="020B0604020202020204" pitchFamily="34" charset="0"/>
              </a:rPr>
              <a:t>MyActiveClass2</a:t>
            </a:r>
          </a:p>
        </p:txBody>
      </p:sp>
      <p:sp>
        <p:nvSpPr>
          <p:cNvPr id="12" name="Rectangle 11">
            <a:extLst>
              <a:ext uri="{FF2B5EF4-FFF2-40B4-BE49-F238E27FC236}">
                <a16:creationId xmlns:a16="http://schemas.microsoft.com/office/drawing/2014/main" xmlns="" id="{E6BB478C-14AF-4C3D-863E-7F809D1B8379}"/>
              </a:ext>
            </a:extLst>
          </p:cNvPr>
          <p:cNvSpPr>
            <a:spLocks noChangeArrowheads="1"/>
          </p:cNvSpPr>
          <p:nvPr/>
        </p:nvSpPr>
        <p:spPr bwMode="auto">
          <a:xfrm>
            <a:off x="7535427" y="842962"/>
            <a:ext cx="2655887" cy="2320925"/>
          </a:xfrm>
          <a:prstGeom prst="rect">
            <a:avLst/>
          </a:prstGeom>
          <a:solidFill>
            <a:srgbClr val="FFFF99"/>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13" name="Text Box 9">
            <a:extLst>
              <a:ext uri="{FF2B5EF4-FFF2-40B4-BE49-F238E27FC236}">
                <a16:creationId xmlns:a16="http://schemas.microsoft.com/office/drawing/2014/main" xmlns="" id="{89BAEED4-F390-43DB-BED7-6BC746B1EB0C}"/>
              </a:ext>
            </a:extLst>
          </p:cNvPr>
          <p:cNvSpPr txBox="1">
            <a:spLocks noChangeArrowheads="1"/>
          </p:cNvSpPr>
          <p:nvPr/>
        </p:nvSpPr>
        <p:spPr bwMode="auto">
          <a:xfrm>
            <a:off x="7611627" y="625475"/>
            <a:ext cx="2865437"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endParaRPr lang="en-CA" altLang="en-US" sz="1200">
              <a:latin typeface="Arial" panose="020B0604020202020204" pitchFamily="34" charset="0"/>
            </a:endParaRPr>
          </a:p>
          <a:p>
            <a:pPr eaLnBrk="1" hangingPunct="1">
              <a:spcBef>
                <a:spcPct val="50000"/>
              </a:spcBef>
              <a:buClrTx/>
              <a:buSzTx/>
              <a:buFontTx/>
              <a:buNone/>
            </a:pPr>
            <a:r>
              <a:rPr lang="en-CA" altLang="en-US" sz="1200">
                <a:latin typeface="Arial" panose="020B0604020202020204" pitchFamily="34" charset="0"/>
              </a:rPr>
              <a:t> int func1(int p1, int p2) { ….. }</a:t>
            </a:r>
          </a:p>
          <a:p>
            <a:pPr eaLnBrk="1" hangingPunct="1">
              <a:spcBef>
                <a:spcPct val="50000"/>
              </a:spcBef>
              <a:buClrTx/>
              <a:buSzTx/>
              <a:buFontTx/>
              <a:buNone/>
            </a:pPr>
            <a:r>
              <a:rPr lang="en-CA" altLang="en-US" sz="1200">
                <a:latin typeface="Arial" panose="020B0604020202020204" pitchFamily="34" charset="0"/>
              </a:rPr>
              <a:t> void func2() { ….. }</a:t>
            </a:r>
          </a:p>
          <a:p>
            <a:pPr eaLnBrk="1" hangingPunct="1">
              <a:spcBef>
                <a:spcPct val="50000"/>
              </a:spcBef>
              <a:buClrTx/>
              <a:buSzTx/>
              <a:buFontTx/>
              <a:buNone/>
            </a:pPr>
            <a:r>
              <a:rPr lang="en-CA" altLang="en-US" sz="1200">
                <a:latin typeface="Arial" panose="020B0604020202020204" pitchFamily="34" charset="0"/>
              </a:rPr>
              <a:t> void func3() { ….. }</a:t>
            </a:r>
          </a:p>
          <a:p>
            <a:pPr eaLnBrk="1" hangingPunct="1">
              <a:spcBef>
                <a:spcPct val="50000"/>
              </a:spcBef>
              <a:buClrTx/>
              <a:buSzTx/>
              <a:buFontTx/>
              <a:buNone/>
            </a:pPr>
            <a:endParaRPr lang="en-CA" altLang="en-US" sz="1200">
              <a:latin typeface="Arial" panose="020B0604020202020204" pitchFamily="34" charset="0"/>
            </a:endParaRPr>
          </a:p>
          <a:p>
            <a:pPr eaLnBrk="1" hangingPunct="1">
              <a:spcBef>
                <a:spcPct val="50000"/>
              </a:spcBef>
              <a:buClrTx/>
              <a:buSzTx/>
              <a:buFontTx/>
              <a:buNone/>
            </a:pPr>
            <a:r>
              <a:rPr lang="en-CA" altLang="en-US" sz="1200">
                <a:latin typeface="Arial" panose="020B0604020202020204" pitchFamily="34" charset="0"/>
              </a:rPr>
              <a:t>int main()</a:t>
            </a:r>
          </a:p>
          <a:p>
            <a:pPr eaLnBrk="1" hangingPunct="1">
              <a:spcBef>
                <a:spcPct val="50000"/>
              </a:spcBef>
              <a:buClrTx/>
              <a:buSzTx/>
              <a:buFontTx/>
              <a:buNone/>
            </a:pPr>
            <a:r>
              <a:rPr lang="en-CA" altLang="en-US" sz="1200">
                <a:latin typeface="Arial" panose="020B0604020202020204" pitchFamily="34" charset="0"/>
              </a:rPr>
              <a:t>{</a:t>
            </a:r>
          </a:p>
          <a:p>
            <a:pPr eaLnBrk="1" hangingPunct="1">
              <a:spcBef>
                <a:spcPct val="50000"/>
              </a:spcBef>
              <a:buClrTx/>
              <a:buSzTx/>
              <a:buFontTx/>
              <a:buNone/>
            </a:pPr>
            <a:r>
              <a:rPr lang="en-CA" altLang="en-US" sz="1200">
                <a:latin typeface="Arial" panose="020B0604020202020204" pitchFamily="34" charset="0"/>
              </a:rPr>
              <a:t>      . . .</a:t>
            </a:r>
          </a:p>
          <a:p>
            <a:pPr eaLnBrk="1" hangingPunct="1">
              <a:spcBef>
                <a:spcPct val="50000"/>
              </a:spcBef>
              <a:buClrTx/>
              <a:buSzTx/>
              <a:buFontTx/>
              <a:buNone/>
            </a:pPr>
            <a:r>
              <a:rPr lang="en-CA" altLang="en-US" sz="1200">
                <a:latin typeface="Arial" panose="020B0604020202020204" pitchFamily="34" charset="0"/>
              </a:rPr>
              <a:t>}</a:t>
            </a:r>
          </a:p>
        </p:txBody>
      </p:sp>
      <p:sp>
        <p:nvSpPr>
          <p:cNvPr id="14" name="Text Box 10">
            <a:extLst>
              <a:ext uri="{FF2B5EF4-FFF2-40B4-BE49-F238E27FC236}">
                <a16:creationId xmlns:a16="http://schemas.microsoft.com/office/drawing/2014/main" xmlns="" id="{56DCB06A-D59A-465A-87AD-21F498DEF03C}"/>
              </a:ext>
            </a:extLst>
          </p:cNvPr>
          <p:cNvSpPr txBox="1">
            <a:spLocks noChangeArrowheads="1"/>
          </p:cNvSpPr>
          <p:nvPr/>
        </p:nvSpPr>
        <p:spPr bwMode="auto">
          <a:xfrm>
            <a:off x="7949764" y="496887"/>
            <a:ext cx="1733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i="1">
                <a:latin typeface="Arial" panose="020B0604020202020204" pitchFamily="34" charset="0"/>
              </a:rPr>
              <a:t>MyActiveClass1</a:t>
            </a:r>
          </a:p>
        </p:txBody>
      </p:sp>
      <p:sp>
        <p:nvSpPr>
          <p:cNvPr id="15" name="Text Box 11">
            <a:extLst>
              <a:ext uri="{FF2B5EF4-FFF2-40B4-BE49-F238E27FC236}">
                <a16:creationId xmlns:a16="http://schemas.microsoft.com/office/drawing/2014/main" xmlns="" id="{9BA6EC0C-FE72-452B-947A-91A6EDC6AA01}"/>
              </a:ext>
            </a:extLst>
          </p:cNvPr>
          <p:cNvSpPr txBox="1">
            <a:spLocks noChangeArrowheads="1"/>
          </p:cNvSpPr>
          <p:nvPr/>
        </p:nvSpPr>
        <p:spPr bwMode="auto">
          <a:xfrm>
            <a:off x="7140139" y="282575"/>
            <a:ext cx="742950" cy="254000"/>
          </a:xfrm>
          <a:prstGeom prst="rect">
            <a:avLst/>
          </a:prstGeom>
          <a:solidFill>
            <a:srgbClr val="FFCC00"/>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Object 3</a:t>
            </a:r>
          </a:p>
        </p:txBody>
      </p:sp>
      <p:sp>
        <p:nvSpPr>
          <p:cNvPr id="16" name="Text Box 14">
            <a:extLst>
              <a:ext uri="{FF2B5EF4-FFF2-40B4-BE49-F238E27FC236}">
                <a16:creationId xmlns:a16="http://schemas.microsoft.com/office/drawing/2014/main" xmlns="" id="{3012946B-8036-4A85-ABF5-E5BD2991BCF2}"/>
              </a:ext>
            </a:extLst>
          </p:cNvPr>
          <p:cNvSpPr txBox="1">
            <a:spLocks noChangeArrowheads="1"/>
          </p:cNvSpPr>
          <p:nvPr/>
        </p:nvSpPr>
        <p:spPr bwMode="auto">
          <a:xfrm>
            <a:off x="1877577" y="274637"/>
            <a:ext cx="742950" cy="254000"/>
          </a:xfrm>
          <a:prstGeom prst="rect">
            <a:avLst/>
          </a:prstGeom>
          <a:solidFill>
            <a:srgbClr val="FFCC00"/>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Object 1</a:t>
            </a:r>
          </a:p>
        </p:txBody>
      </p:sp>
      <p:sp>
        <p:nvSpPr>
          <p:cNvPr id="17" name="Rectangle 16">
            <a:extLst>
              <a:ext uri="{FF2B5EF4-FFF2-40B4-BE49-F238E27FC236}">
                <a16:creationId xmlns:a16="http://schemas.microsoft.com/office/drawing/2014/main" xmlns="" id="{FDEA9F39-F423-4953-B733-BF6E5BB85802}"/>
              </a:ext>
            </a:extLst>
          </p:cNvPr>
          <p:cNvSpPr>
            <a:spLocks noChangeArrowheads="1"/>
          </p:cNvSpPr>
          <p:nvPr/>
        </p:nvSpPr>
        <p:spPr bwMode="auto">
          <a:xfrm>
            <a:off x="2160152" y="4137025"/>
            <a:ext cx="2655887" cy="984250"/>
          </a:xfrm>
          <a:prstGeom prst="rect">
            <a:avLst/>
          </a:prstGeom>
          <a:solidFill>
            <a:srgbClr val="FFFF99"/>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18" name="Text Box 20">
            <a:extLst>
              <a:ext uri="{FF2B5EF4-FFF2-40B4-BE49-F238E27FC236}">
                <a16:creationId xmlns:a16="http://schemas.microsoft.com/office/drawing/2014/main" xmlns="" id="{F90CF44F-F131-4286-B5F6-6422A75CB0D3}"/>
              </a:ext>
            </a:extLst>
          </p:cNvPr>
          <p:cNvSpPr txBox="1">
            <a:spLocks noChangeArrowheads="1"/>
          </p:cNvSpPr>
          <p:nvPr/>
        </p:nvSpPr>
        <p:spPr bwMode="auto">
          <a:xfrm>
            <a:off x="2245877" y="4195762"/>
            <a:ext cx="28654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a:latin typeface="Arial" panose="020B0604020202020204" pitchFamily="34" charset="0"/>
              </a:rPr>
              <a:t> int func1(int p1, int p2) { ….. }</a:t>
            </a:r>
          </a:p>
          <a:p>
            <a:pPr eaLnBrk="1" hangingPunct="1">
              <a:spcBef>
                <a:spcPct val="50000"/>
              </a:spcBef>
              <a:buClrTx/>
              <a:buSzTx/>
              <a:buFontTx/>
              <a:buNone/>
            </a:pPr>
            <a:r>
              <a:rPr lang="en-CA" altLang="en-US" sz="1200">
                <a:latin typeface="Arial" panose="020B0604020202020204" pitchFamily="34" charset="0"/>
              </a:rPr>
              <a:t> void func2() { ….. }</a:t>
            </a:r>
          </a:p>
          <a:p>
            <a:pPr eaLnBrk="1" hangingPunct="1">
              <a:spcBef>
                <a:spcPct val="50000"/>
              </a:spcBef>
              <a:buClrTx/>
              <a:buSzTx/>
              <a:buFontTx/>
              <a:buNone/>
            </a:pPr>
            <a:r>
              <a:rPr lang="en-CA" altLang="en-US" sz="1200">
                <a:latin typeface="Arial" panose="020B0604020202020204" pitchFamily="34" charset="0"/>
              </a:rPr>
              <a:t> void func3() { ….. }</a:t>
            </a:r>
          </a:p>
        </p:txBody>
      </p:sp>
      <p:sp>
        <p:nvSpPr>
          <p:cNvPr id="19" name="Rectangle 18">
            <a:extLst>
              <a:ext uri="{FF2B5EF4-FFF2-40B4-BE49-F238E27FC236}">
                <a16:creationId xmlns:a16="http://schemas.microsoft.com/office/drawing/2014/main" xmlns="" id="{EB8736CF-6679-4C0A-B02E-F8DECB25F2A8}"/>
              </a:ext>
            </a:extLst>
          </p:cNvPr>
          <p:cNvSpPr>
            <a:spLocks noChangeArrowheads="1"/>
          </p:cNvSpPr>
          <p:nvPr/>
        </p:nvSpPr>
        <p:spPr bwMode="auto">
          <a:xfrm>
            <a:off x="7475102" y="4144962"/>
            <a:ext cx="2682875" cy="1017588"/>
          </a:xfrm>
          <a:prstGeom prst="rect">
            <a:avLst/>
          </a:prstGeom>
          <a:solidFill>
            <a:srgbClr val="CC99FF"/>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20" name="Text Box 21">
            <a:extLst>
              <a:ext uri="{FF2B5EF4-FFF2-40B4-BE49-F238E27FC236}">
                <a16:creationId xmlns:a16="http://schemas.microsoft.com/office/drawing/2014/main" xmlns="" id="{FBF41D2C-3C71-468A-A67F-1CB6E2AE8738}"/>
              </a:ext>
            </a:extLst>
          </p:cNvPr>
          <p:cNvSpPr txBox="1">
            <a:spLocks noChangeArrowheads="1"/>
          </p:cNvSpPr>
          <p:nvPr/>
        </p:nvSpPr>
        <p:spPr bwMode="auto">
          <a:xfrm>
            <a:off x="7592577" y="4230687"/>
            <a:ext cx="27368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900">
                <a:latin typeface="Arial" panose="020B0604020202020204" pitchFamily="34" charset="0"/>
              </a:rPr>
              <a:t> </a:t>
            </a:r>
            <a:r>
              <a:rPr lang="en-CA" altLang="en-US" sz="1200">
                <a:latin typeface="Arial" panose="020B0604020202020204" pitchFamily="34" charset="0"/>
              </a:rPr>
              <a:t>func1() { ….. }</a:t>
            </a:r>
          </a:p>
          <a:p>
            <a:pPr eaLnBrk="1" hangingPunct="1">
              <a:spcBef>
                <a:spcPct val="50000"/>
              </a:spcBef>
              <a:buClrTx/>
              <a:buSzTx/>
              <a:buFontTx/>
              <a:buNone/>
            </a:pPr>
            <a:r>
              <a:rPr lang="en-CA" altLang="en-US" sz="1200">
                <a:latin typeface="Arial" panose="020B0604020202020204" pitchFamily="34" charset="0"/>
              </a:rPr>
              <a:t> func2(int p1, int p2 ) { ….. }</a:t>
            </a:r>
          </a:p>
          <a:p>
            <a:pPr eaLnBrk="1" hangingPunct="1">
              <a:spcBef>
                <a:spcPct val="50000"/>
              </a:spcBef>
              <a:buClrTx/>
              <a:buSzTx/>
              <a:buFontTx/>
              <a:buNone/>
            </a:pPr>
            <a:r>
              <a:rPr lang="en-CA" altLang="en-US" sz="1200">
                <a:latin typeface="Arial" panose="020B0604020202020204" pitchFamily="34" charset="0"/>
              </a:rPr>
              <a:t> func3() { ….. }</a:t>
            </a:r>
          </a:p>
        </p:txBody>
      </p:sp>
      <p:sp>
        <p:nvSpPr>
          <p:cNvPr id="21" name="Text Box 24">
            <a:extLst>
              <a:ext uri="{FF2B5EF4-FFF2-40B4-BE49-F238E27FC236}">
                <a16:creationId xmlns:a16="http://schemas.microsoft.com/office/drawing/2014/main" xmlns="" id="{8AFBE48D-6A78-4FED-A984-411465D1B828}"/>
              </a:ext>
            </a:extLst>
          </p:cNvPr>
          <p:cNvSpPr txBox="1">
            <a:spLocks noChangeArrowheads="1"/>
          </p:cNvSpPr>
          <p:nvPr/>
        </p:nvSpPr>
        <p:spPr bwMode="auto">
          <a:xfrm>
            <a:off x="8908614" y="4030662"/>
            <a:ext cx="1408113" cy="254000"/>
          </a:xfrm>
          <a:prstGeom prst="rect">
            <a:avLst/>
          </a:prstGeom>
          <a:solidFill>
            <a:srgbClr val="FFCC00"/>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Proxy for Object 1</a:t>
            </a:r>
          </a:p>
        </p:txBody>
      </p:sp>
      <p:sp>
        <p:nvSpPr>
          <p:cNvPr id="22" name="Text Box 25">
            <a:extLst>
              <a:ext uri="{FF2B5EF4-FFF2-40B4-BE49-F238E27FC236}">
                <a16:creationId xmlns:a16="http://schemas.microsoft.com/office/drawing/2014/main" xmlns="" id="{E02D043A-81E8-4EBB-9592-9E5A28815DD9}"/>
              </a:ext>
            </a:extLst>
          </p:cNvPr>
          <p:cNvSpPr txBox="1">
            <a:spLocks noChangeArrowheads="1"/>
          </p:cNvSpPr>
          <p:nvPr/>
        </p:nvSpPr>
        <p:spPr bwMode="auto">
          <a:xfrm>
            <a:off x="3795277" y="3970337"/>
            <a:ext cx="1408112" cy="254000"/>
          </a:xfrm>
          <a:prstGeom prst="rect">
            <a:avLst/>
          </a:prstGeom>
          <a:solidFill>
            <a:srgbClr val="FFCC00"/>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Proxy for Object 3</a:t>
            </a:r>
          </a:p>
        </p:txBody>
      </p:sp>
      <p:sp>
        <p:nvSpPr>
          <p:cNvPr id="23" name="AutoShape 26">
            <a:extLst>
              <a:ext uri="{FF2B5EF4-FFF2-40B4-BE49-F238E27FC236}">
                <a16:creationId xmlns:a16="http://schemas.microsoft.com/office/drawing/2014/main" xmlns="" id="{9E279393-ED4F-4587-B944-F27BCC8D0D46}"/>
              </a:ext>
            </a:extLst>
          </p:cNvPr>
          <p:cNvSpPr>
            <a:spLocks noChangeArrowheads="1"/>
          </p:cNvSpPr>
          <p:nvPr/>
        </p:nvSpPr>
        <p:spPr bwMode="auto">
          <a:xfrm>
            <a:off x="3857189" y="5592762"/>
            <a:ext cx="4545013" cy="388938"/>
          </a:xfrm>
          <a:prstGeom prst="leftRightArrow">
            <a:avLst>
              <a:gd name="adj1" fmla="val 57556"/>
              <a:gd name="adj2" fmla="val 88995"/>
            </a:avLst>
          </a:prstGeom>
          <a:solidFill>
            <a:srgbClr val="99CCFF"/>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internet</a:t>
            </a:r>
          </a:p>
        </p:txBody>
      </p:sp>
      <p:sp>
        <p:nvSpPr>
          <p:cNvPr id="24" name="AutoShape 27">
            <a:extLst>
              <a:ext uri="{FF2B5EF4-FFF2-40B4-BE49-F238E27FC236}">
                <a16:creationId xmlns:a16="http://schemas.microsoft.com/office/drawing/2014/main" xmlns="" id="{06A4B6E0-DD8F-4480-B706-81213DC28156}"/>
              </a:ext>
            </a:extLst>
          </p:cNvPr>
          <p:cNvSpPr>
            <a:spLocks noChangeArrowheads="1"/>
          </p:cNvSpPr>
          <p:nvPr/>
        </p:nvSpPr>
        <p:spPr bwMode="auto">
          <a:xfrm>
            <a:off x="3239652" y="3152775"/>
            <a:ext cx="387350" cy="990600"/>
          </a:xfrm>
          <a:prstGeom prst="upDownArrow">
            <a:avLst>
              <a:gd name="adj1" fmla="val 50000"/>
              <a:gd name="adj2" fmla="val 51148"/>
            </a:avLst>
          </a:prstGeom>
          <a:solidFill>
            <a:srgbClr val="FF0000"/>
          </a:solidFill>
          <a:ln w="9525">
            <a:solidFill>
              <a:schemeClr val="tx1"/>
            </a:solidFill>
            <a:miter lim="800000"/>
            <a:headEnd/>
            <a:tailEnd/>
          </a:ln>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25" name="AutoShape 28">
            <a:extLst>
              <a:ext uri="{FF2B5EF4-FFF2-40B4-BE49-F238E27FC236}">
                <a16:creationId xmlns:a16="http://schemas.microsoft.com/office/drawing/2014/main" xmlns="" id="{7B054F81-46F5-42E4-93CD-CC2DC46973DC}"/>
              </a:ext>
            </a:extLst>
          </p:cNvPr>
          <p:cNvSpPr>
            <a:spLocks noChangeArrowheads="1"/>
          </p:cNvSpPr>
          <p:nvPr/>
        </p:nvSpPr>
        <p:spPr bwMode="auto">
          <a:xfrm>
            <a:off x="8424427" y="3170237"/>
            <a:ext cx="387350" cy="965200"/>
          </a:xfrm>
          <a:prstGeom prst="upDownArrow">
            <a:avLst>
              <a:gd name="adj1" fmla="val 50000"/>
              <a:gd name="adj2" fmla="val 49836"/>
            </a:avLst>
          </a:prstGeom>
          <a:solidFill>
            <a:srgbClr val="FF0000"/>
          </a:solidFill>
          <a:ln w="9525">
            <a:solidFill>
              <a:schemeClr val="tx1"/>
            </a:solidFill>
            <a:miter lim="800000"/>
            <a:headEnd/>
            <a:tailEnd/>
          </a:ln>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26" name="Text Box 29">
            <a:extLst>
              <a:ext uri="{FF2B5EF4-FFF2-40B4-BE49-F238E27FC236}">
                <a16:creationId xmlns:a16="http://schemas.microsoft.com/office/drawing/2014/main" xmlns="" id="{828205DB-C8F1-4A54-8E2C-317686DD8481}"/>
              </a:ext>
            </a:extLst>
          </p:cNvPr>
          <p:cNvSpPr txBox="1">
            <a:spLocks noChangeArrowheads="1"/>
          </p:cNvSpPr>
          <p:nvPr/>
        </p:nvSpPr>
        <p:spPr bwMode="auto">
          <a:xfrm>
            <a:off x="3627002" y="3368675"/>
            <a:ext cx="14493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a:latin typeface="Arial" panose="020B0604020202020204" pitchFamily="34" charset="0"/>
              </a:rPr>
              <a:t>Object 1 communicates with object 3 via the proxy</a:t>
            </a:r>
          </a:p>
        </p:txBody>
      </p:sp>
      <p:sp>
        <p:nvSpPr>
          <p:cNvPr id="27" name="Text Box 30">
            <a:extLst>
              <a:ext uri="{FF2B5EF4-FFF2-40B4-BE49-F238E27FC236}">
                <a16:creationId xmlns:a16="http://schemas.microsoft.com/office/drawing/2014/main" xmlns="" id="{2B936A3B-6B76-4A9D-970C-4B54065A939F}"/>
              </a:ext>
            </a:extLst>
          </p:cNvPr>
          <p:cNvSpPr txBox="1">
            <a:spLocks noChangeArrowheads="1"/>
          </p:cNvSpPr>
          <p:nvPr/>
        </p:nvSpPr>
        <p:spPr bwMode="auto">
          <a:xfrm>
            <a:off x="8819714" y="3402012"/>
            <a:ext cx="1406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a:latin typeface="Arial" panose="020B0604020202020204" pitchFamily="34" charset="0"/>
              </a:rPr>
              <a:t>Object 3 communicates with object 1 via the proxy</a:t>
            </a:r>
          </a:p>
        </p:txBody>
      </p:sp>
      <p:sp>
        <p:nvSpPr>
          <p:cNvPr id="28" name="Text Box 31">
            <a:extLst>
              <a:ext uri="{FF2B5EF4-FFF2-40B4-BE49-F238E27FC236}">
                <a16:creationId xmlns:a16="http://schemas.microsoft.com/office/drawing/2014/main" xmlns="" id="{FA7F92E5-4934-4A83-882B-EB031C3DCF21}"/>
              </a:ext>
            </a:extLst>
          </p:cNvPr>
          <p:cNvSpPr txBox="1">
            <a:spLocks noChangeArrowheads="1"/>
          </p:cNvSpPr>
          <p:nvPr/>
        </p:nvSpPr>
        <p:spPr bwMode="auto">
          <a:xfrm>
            <a:off x="5287348" y="876366"/>
            <a:ext cx="1836737"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50000"/>
              </a:spcBef>
              <a:buClrTx/>
              <a:buSzTx/>
              <a:buFontTx/>
              <a:buNone/>
            </a:pPr>
            <a:r>
              <a:rPr lang="en-CA" altLang="en-US" sz="1000" i="1">
                <a:latin typeface="Arial" panose="020B0604020202020204" pitchFamily="34" charset="0"/>
              </a:rPr>
              <a:t>Proxy classes are designed to emulate the real object in another system.</a:t>
            </a:r>
            <a:br>
              <a:rPr lang="en-CA" altLang="en-US" sz="1000" i="1">
                <a:latin typeface="Arial" panose="020B0604020202020204" pitchFamily="34" charset="0"/>
              </a:rPr>
            </a:br>
            <a:r>
              <a:rPr lang="en-CA" altLang="en-US" sz="1000" i="1">
                <a:latin typeface="Arial" panose="020B0604020202020204" pitchFamily="34" charset="0"/>
              </a:rPr>
              <a:t/>
            </a:r>
            <a:br>
              <a:rPr lang="en-CA" altLang="en-US" sz="1000" i="1">
                <a:latin typeface="Arial" panose="020B0604020202020204" pitchFamily="34" charset="0"/>
              </a:rPr>
            </a:br>
            <a:r>
              <a:rPr lang="en-CA" altLang="en-US" sz="1000" i="1">
                <a:latin typeface="Arial" panose="020B0604020202020204" pitchFamily="34" charset="0"/>
              </a:rPr>
              <a:t>Objects on one system communicate with their (local) proxy whose job it is to marshal parameters and returned data between the real objects</a:t>
            </a:r>
          </a:p>
          <a:p>
            <a:pPr algn="ctr" eaLnBrk="1" hangingPunct="1">
              <a:spcBef>
                <a:spcPct val="50000"/>
              </a:spcBef>
              <a:buClrTx/>
              <a:buSzTx/>
              <a:buFontTx/>
              <a:buNone/>
            </a:pPr>
            <a:r>
              <a:rPr lang="en-CA" altLang="en-US" sz="1000" i="1">
                <a:latin typeface="Arial" panose="020B0604020202020204" pitchFamily="34" charset="0"/>
              </a:rPr>
              <a:t>The ORB allows objects to be located and to be registered for use in the world with a service provider (like yellow pages) where ORBS can go to register their objects and find objects of the type they want</a:t>
            </a:r>
          </a:p>
        </p:txBody>
      </p:sp>
      <p:sp>
        <p:nvSpPr>
          <p:cNvPr id="29" name="Text Box 32">
            <a:extLst>
              <a:ext uri="{FF2B5EF4-FFF2-40B4-BE49-F238E27FC236}">
                <a16:creationId xmlns:a16="http://schemas.microsoft.com/office/drawing/2014/main" xmlns="" id="{B6FC104F-18CF-4E08-8A7E-44227FB20853}"/>
              </a:ext>
            </a:extLst>
          </p:cNvPr>
          <p:cNvSpPr txBox="1">
            <a:spLocks noChangeArrowheads="1"/>
          </p:cNvSpPr>
          <p:nvPr/>
        </p:nvSpPr>
        <p:spPr bwMode="auto">
          <a:xfrm>
            <a:off x="3828614" y="230187"/>
            <a:ext cx="1587500" cy="254000"/>
          </a:xfrm>
          <a:prstGeom prst="rect">
            <a:avLst/>
          </a:prstGeom>
          <a:solidFill>
            <a:srgbClr val="FFCC00"/>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Client machine in UK</a:t>
            </a:r>
          </a:p>
        </p:txBody>
      </p:sp>
      <p:sp>
        <p:nvSpPr>
          <p:cNvPr id="30" name="Text Box 33">
            <a:extLst>
              <a:ext uri="{FF2B5EF4-FFF2-40B4-BE49-F238E27FC236}">
                <a16:creationId xmlns:a16="http://schemas.microsoft.com/office/drawing/2014/main" xmlns="" id="{87A2F06F-855B-4E8E-A289-BD71357167E8}"/>
              </a:ext>
            </a:extLst>
          </p:cNvPr>
          <p:cNvSpPr txBox="1">
            <a:spLocks noChangeArrowheads="1"/>
          </p:cNvSpPr>
          <p:nvPr/>
        </p:nvSpPr>
        <p:spPr bwMode="auto">
          <a:xfrm>
            <a:off x="9118164" y="239712"/>
            <a:ext cx="1397000" cy="254000"/>
          </a:xfrm>
          <a:prstGeom prst="rect">
            <a:avLst/>
          </a:prstGeom>
          <a:solidFill>
            <a:srgbClr val="FFCC00"/>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b="1">
                <a:latin typeface="Arial" panose="020B0604020202020204" pitchFamily="34" charset="0"/>
              </a:rPr>
              <a:t>Server In Canada</a:t>
            </a:r>
          </a:p>
        </p:txBody>
      </p:sp>
      <p:sp>
        <p:nvSpPr>
          <p:cNvPr id="31" name="Line 34">
            <a:extLst>
              <a:ext uri="{FF2B5EF4-FFF2-40B4-BE49-F238E27FC236}">
                <a16:creationId xmlns:a16="http://schemas.microsoft.com/office/drawing/2014/main" xmlns="" id="{6701B6A3-9971-4239-AF37-8C643EC578E9}"/>
              </a:ext>
            </a:extLst>
          </p:cNvPr>
          <p:cNvSpPr>
            <a:spLocks noChangeShapeType="1"/>
          </p:cNvSpPr>
          <p:nvPr/>
        </p:nvSpPr>
        <p:spPr bwMode="auto">
          <a:xfrm flipH="1">
            <a:off x="1841064" y="2692400"/>
            <a:ext cx="655638"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32" name="Line 35">
            <a:extLst>
              <a:ext uri="{FF2B5EF4-FFF2-40B4-BE49-F238E27FC236}">
                <a16:creationId xmlns:a16="http://schemas.microsoft.com/office/drawing/2014/main" xmlns="" id="{6F7D2652-B361-43C0-A4E5-32BB8731FF93}"/>
              </a:ext>
            </a:extLst>
          </p:cNvPr>
          <p:cNvSpPr>
            <a:spLocks noChangeShapeType="1"/>
          </p:cNvSpPr>
          <p:nvPr/>
        </p:nvSpPr>
        <p:spPr bwMode="auto">
          <a:xfrm>
            <a:off x="1841064" y="2686050"/>
            <a:ext cx="0" cy="1639887"/>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33" name="Line 36">
            <a:extLst>
              <a:ext uri="{FF2B5EF4-FFF2-40B4-BE49-F238E27FC236}">
                <a16:creationId xmlns:a16="http://schemas.microsoft.com/office/drawing/2014/main" xmlns="" id="{EABC9444-7DD7-440E-8170-E4CE01466B9B}"/>
              </a:ext>
            </a:extLst>
          </p:cNvPr>
          <p:cNvSpPr>
            <a:spLocks noChangeShapeType="1"/>
          </p:cNvSpPr>
          <p:nvPr/>
        </p:nvSpPr>
        <p:spPr bwMode="auto">
          <a:xfrm>
            <a:off x="1833127" y="4322762"/>
            <a:ext cx="449262"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34" name="Rectangle 33">
            <a:extLst>
              <a:ext uri="{FF2B5EF4-FFF2-40B4-BE49-F238E27FC236}">
                <a16:creationId xmlns:a16="http://schemas.microsoft.com/office/drawing/2014/main" xmlns="" id="{C95B90B3-8A8F-4F0A-A459-5910833F5035}"/>
              </a:ext>
            </a:extLst>
          </p:cNvPr>
          <p:cNvSpPr>
            <a:spLocks noChangeArrowheads="1"/>
          </p:cNvSpPr>
          <p:nvPr/>
        </p:nvSpPr>
        <p:spPr bwMode="auto">
          <a:xfrm>
            <a:off x="3001527" y="5372100"/>
            <a:ext cx="766762" cy="715962"/>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ORB</a:t>
            </a:r>
          </a:p>
        </p:txBody>
      </p:sp>
      <p:sp>
        <p:nvSpPr>
          <p:cNvPr id="35" name="Line 41">
            <a:extLst>
              <a:ext uri="{FF2B5EF4-FFF2-40B4-BE49-F238E27FC236}">
                <a16:creationId xmlns:a16="http://schemas.microsoft.com/office/drawing/2014/main" xmlns="" id="{7F864FC5-9A5C-4E94-B215-D5FE458A1B83}"/>
              </a:ext>
            </a:extLst>
          </p:cNvPr>
          <p:cNvSpPr>
            <a:spLocks noChangeShapeType="1"/>
          </p:cNvSpPr>
          <p:nvPr/>
        </p:nvSpPr>
        <p:spPr bwMode="auto">
          <a:xfrm>
            <a:off x="1928377" y="3744912"/>
            <a:ext cx="0" cy="422275"/>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36" name="Text Box 42">
            <a:extLst>
              <a:ext uri="{FF2B5EF4-FFF2-40B4-BE49-F238E27FC236}">
                <a16:creationId xmlns:a16="http://schemas.microsoft.com/office/drawing/2014/main" xmlns="" id="{64FFB9F4-B05C-4C5A-8D9C-8029F74119DD}"/>
              </a:ext>
            </a:extLst>
          </p:cNvPr>
          <p:cNvSpPr txBox="1">
            <a:spLocks noChangeArrowheads="1"/>
          </p:cNvSpPr>
          <p:nvPr/>
        </p:nvSpPr>
        <p:spPr bwMode="auto">
          <a:xfrm>
            <a:off x="1942664" y="3810000"/>
            <a:ext cx="614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a:latin typeface="Arial" panose="020B0604020202020204" pitchFamily="34" charset="0"/>
              </a:rPr>
              <a:t>p1,p2</a:t>
            </a:r>
          </a:p>
        </p:txBody>
      </p:sp>
      <p:sp>
        <p:nvSpPr>
          <p:cNvPr id="37" name="Line 43">
            <a:extLst>
              <a:ext uri="{FF2B5EF4-FFF2-40B4-BE49-F238E27FC236}">
                <a16:creationId xmlns:a16="http://schemas.microsoft.com/office/drawing/2014/main" xmlns="" id="{0B078E93-AAAF-438A-8109-77E0AF9ACFD4}"/>
              </a:ext>
            </a:extLst>
          </p:cNvPr>
          <p:cNvSpPr>
            <a:spLocks noChangeShapeType="1"/>
          </p:cNvSpPr>
          <p:nvPr/>
        </p:nvSpPr>
        <p:spPr bwMode="auto">
          <a:xfrm flipV="1">
            <a:off x="1768039" y="2697162"/>
            <a:ext cx="0" cy="38735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38" name="Text Box 44">
            <a:extLst>
              <a:ext uri="{FF2B5EF4-FFF2-40B4-BE49-F238E27FC236}">
                <a16:creationId xmlns:a16="http://schemas.microsoft.com/office/drawing/2014/main" xmlns="" id="{C9BD1909-5EC6-4E90-BFD7-2D62E1F704B3}"/>
              </a:ext>
            </a:extLst>
          </p:cNvPr>
          <p:cNvSpPr txBox="1">
            <a:spLocks noChangeArrowheads="1"/>
          </p:cNvSpPr>
          <p:nvPr/>
        </p:nvSpPr>
        <p:spPr bwMode="auto">
          <a:xfrm>
            <a:off x="1710889" y="2428875"/>
            <a:ext cx="5413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a:latin typeface="Arial" panose="020B0604020202020204" pitchFamily="34" charset="0"/>
              </a:rPr>
              <a:t>int</a:t>
            </a:r>
          </a:p>
        </p:txBody>
      </p:sp>
      <p:grpSp>
        <p:nvGrpSpPr>
          <p:cNvPr id="39" name="Group 38">
            <a:extLst>
              <a:ext uri="{FF2B5EF4-FFF2-40B4-BE49-F238E27FC236}">
                <a16:creationId xmlns:a16="http://schemas.microsoft.com/office/drawing/2014/main" xmlns="" id="{094E4F36-59EE-4136-A9C8-1F548840683C}"/>
              </a:ext>
            </a:extLst>
          </p:cNvPr>
          <p:cNvGrpSpPr>
            <a:grpSpLocks/>
          </p:cNvGrpSpPr>
          <p:nvPr/>
        </p:nvGrpSpPr>
        <p:grpSpPr bwMode="auto">
          <a:xfrm>
            <a:off x="5607688" y="5425943"/>
            <a:ext cx="1116013" cy="103123"/>
            <a:chOff x="2750" y="-98883"/>
            <a:chExt cx="703" cy="103123"/>
          </a:xfrm>
        </p:grpSpPr>
        <p:sp>
          <p:nvSpPr>
            <p:cNvPr id="54" name="Line 46">
              <a:extLst>
                <a:ext uri="{FF2B5EF4-FFF2-40B4-BE49-F238E27FC236}">
                  <a16:creationId xmlns:a16="http://schemas.microsoft.com/office/drawing/2014/main" xmlns="" id="{FFE0F252-9B1B-4618-9C83-18B445FF9C53}"/>
                </a:ext>
              </a:extLst>
            </p:cNvPr>
            <p:cNvSpPr>
              <a:spLocks noChangeShapeType="1"/>
            </p:cNvSpPr>
            <p:nvPr/>
          </p:nvSpPr>
          <p:spPr bwMode="auto">
            <a:xfrm>
              <a:off x="3083" y="4240"/>
              <a:ext cx="37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55" name="Text Box 47">
              <a:extLst>
                <a:ext uri="{FF2B5EF4-FFF2-40B4-BE49-F238E27FC236}">
                  <a16:creationId xmlns:a16="http://schemas.microsoft.com/office/drawing/2014/main" xmlns="" id="{F6FF4C8C-A4A1-4B70-AD76-CEBBCB038036}"/>
                </a:ext>
              </a:extLst>
            </p:cNvPr>
            <p:cNvSpPr txBox="1">
              <a:spLocks noChangeArrowheads="1"/>
            </p:cNvSpPr>
            <p:nvPr/>
          </p:nvSpPr>
          <p:spPr bwMode="auto">
            <a:xfrm>
              <a:off x="2750" y="-98883"/>
              <a:ext cx="3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a:latin typeface="Arial" panose="020B0604020202020204" pitchFamily="34" charset="0"/>
                </a:rPr>
                <a:t>p1,p2</a:t>
              </a:r>
            </a:p>
          </p:txBody>
        </p:sp>
      </p:grpSp>
      <p:grpSp>
        <p:nvGrpSpPr>
          <p:cNvPr id="40" name="Group 39">
            <a:extLst>
              <a:ext uri="{FF2B5EF4-FFF2-40B4-BE49-F238E27FC236}">
                <a16:creationId xmlns:a16="http://schemas.microsoft.com/office/drawing/2014/main" xmlns="" id="{4275F7AC-EA82-4AA1-8AD3-C1508BB49A24}"/>
              </a:ext>
            </a:extLst>
          </p:cNvPr>
          <p:cNvGrpSpPr>
            <a:grpSpLocks/>
          </p:cNvGrpSpPr>
          <p:nvPr/>
        </p:nvGrpSpPr>
        <p:grpSpPr bwMode="auto">
          <a:xfrm>
            <a:off x="5818651" y="5925619"/>
            <a:ext cx="1119188" cy="90247"/>
            <a:chOff x="2716" y="-86590"/>
            <a:chExt cx="705" cy="90247"/>
          </a:xfrm>
        </p:grpSpPr>
        <p:sp>
          <p:nvSpPr>
            <p:cNvPr id="52" name="Line 48">
              <a:extLst>
                <a:ext uri="{FF2B5EF4-FFF2-40B4-BE49-F238E27FC236}">
                  <a16:creationId xmlns:a16="http://schemas.microsoft.com/office/drawing/2014/main" xmlns="" id="{42F711BF-629F-4AC0-A270-632C90DDB1CD}"/>
                </a:ext>
              </a:extLst>
            </p:cNvPr>
            <p:cNvSpPr>
              <a:spLocks noChangeShapeType="1"/>
            </p:cNvSpPr>
            <p:nvPr/>
          </p:nvSpPr>
          <p:spPr bwMode="auto">
            <a:xfrm flipH="1">
              <a:off x="2716" y="3657"/>
              <a:ext cx="31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53" name="Text Box 49">
              <a:extLst>
                <a:ext uri="{FF2B5EF4-FFF2-40B4-BE49-F238E27FC236}">
                  <a16:creationId xmlns:a16="http://schemas.microsoft.com/office/drawing/2014/main" xmlns="" id="{25A7B5B4-A36F-45BF-A4B6-B1841493221D}"/>
                </a:ext>
              </a:extLst>
            </p:cNvPr>
            <p:cNvSpPr txBox="1">
              <a:spLocks noChangeArrowheads="1"/>
            </p:cNvSpPr>
            <p:nvPr/>
          </p:nvSpPr>
          <p:spPr bwMode="auto">
            <a:xfrm>
              <a:off x="3034" y="-86590"/>
              <a:ext cx="3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a:latin typeface="Arial" panose="020B0604020202020204" pitchFamily="34" charset="0"/>
                </a:rPr>
                <a:t>int</a:t>
              </a:r>
            </a:p>
          </p:txBody>
        </p:sp>
      </p:grpSp>
      <p:sp>
        <p:nvSpPr>
          <p:cNvPr id="41" name="Line 51">
            <a:extLst>
              <a:ext uri="{FF2B5EF4-FFF2-40B4-BE49-F238E27FC236}">
                <a16:creationId xmlns:a16="http://schemas.microsoft.com/office/drawing/2014/main" xmlns="" id="{CD174C83-83C8-4460-8D68-A2AB13BF4902}"/>
              </a:ext>
            </a:extLst>
          </p:cNvPr>
          <p:cNvSpPr>
            <a:spLocks noChangeShapeType="1"/>
          </p:cNvSpPr>
          <p:nvPr/>
        </p:nvSpPr>
        <p:spPr bwMode="auto">
          <a:xfrm>
            <a:off x="4808102" y="4465637"/>
            <a:ext cx="938212" cy="246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42" name="Text Box 52">
            <a:extLst>
              <a:ext uri="{FF2B5EF4-FFF2-40B4-BE49-F238E27FC236}">
                <a16:creationId xmlns:a16="http://schemas.microsoft.com/office/drawing/2014/main" xmlns="" id="{EA52F37F-71EA-4B7E-AE39-BF70506AD982}"/>
              </a:ext>
            </a:extLst>
          </p:cNvPr>
          <p:cNvSpPr txBox="1">
            <a:spLocks noChangeArrowheads="1"/>
          </p:cNvSpPr>
          <p:nvPr/>
        </p:nvSpPr>
        <p:spPr bwMode="auto">
          <a:xfrm>
            <a:off x="5079564" y="4324350"/>
            <a:ext cx="577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a:latin typeface="Arial" panose="020B0604020202020204" pitchFamily="34" charset="0"/>
              </a:rPr>
              <a:t>Locate</a:t>
            </a:r>
          </a:p>
        </p:txBody>
      </p:sp>
      <p:sp>
        <p:nvSpPr>
          <p:cNvPr id="43" name="Text Box 53">
            <a:extLst>
              <a:ext uri="{FF2B5EF4-FFF2-40B4-BE49-F238E27FC236}">
                <a16:creationId xmlns:a16="http://schemas.microsoft.com/office/drawing/2014/main" xmlns="" id="{DC9BD25A-C2D4-43A6-AA9F-8C88F78AB419}"/>
              </a:ext>
            </a:extLst>
          </p:cNvPr>
          <p:cNvSpPr txBox="1">
            <a:spLocks noChangeArrowheads="1"/>
          </p:cNvSpPr>
          <p:nvPr/>
        </p:nvSpPr>
        <p:spPr bwMode="auto">
          <a:xfrm>
            <a:off x="6849627" y="4370387"/>
            <a:ext cx="688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000">
                <a:latin typeface="Arial" panose="020B0604020202020204" pitchFamily="34" charset="0"/>
              </a:rPr>
              <a:t>Register</a:t>
            </a:r>
          </a:p>
        </p:txBody>
      </p:sp>
      <p:sp>
        <p:nvSpPr>
          <p:cNvPr id="44" name="Line 54">
            <a:extLst>
              <a:ext uri="{FF2B5EF4-FFF2-40B4-BE49-F238E27FC236}">
                <a16:creationId xmlns:a16="http://schemas.microsoft.com/office/drawing/2014/main" xmlns="" id="{F5073EA5-4814-407B-87D3-46559812DC89}"/>
              </a:ext>
            </a:extLst>
          </p:cNvPr>
          <p:cNvSpPr>
            <a:spLocks noChangeShapeType="1"/>
          </p:cNvSpPr>
          <p:nvPr/>
        </p:nvSpPr>
        <p:spPr bwMode="auto">
          <a:xfrm flipH="1">
            <a:off x="6782952" y="4594225"/>
            <a:ext cx="693737" cy="84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grpSp>
        <p:nvGrpSpPr>
          <p:cNvPr id="45" name="Group 44">
            <a:extLst>
              <a:ext uri="{FF2B5EF4-FFF2-40B4-BE49-F238E27FC236}">
                <a16:creationId xmlns:a16="http://schemas.microsoft.com/office/drawing/2014/main" xmlns="" id="{92AA8D5D-3325-475F-AC1B-4D3072EF67EC}"/>
              </a:ext>
            </a:extLst>
          </p:cNvPr>
          <p:cNvGrpSpPr>
            <a:grpSpLocks/>
          </p:cNvGrpSpPr>
          <p:nvPr/>
        </p:nvGrpSpPr>
        <p:grpSpPr bwMode="auto">
          <a:xfrm>
            <a:off x="5545776" y="5192769"/>
            <a:ext cx="1222375" cy="103126"/>
            <a:chOff x="2324" y="4492"/>
            <a:chExt cx="770" cy="103126"/>
          </a:xfrm>
        </p:grpSpPr>
        <p:sp>
          <p:nvSpPr>
            <p:cNvPr id="50" name="Line 55">
              <a:extLst>
                <a:ext uri="{FF2B5EF4-FFF2-40B4-BE49-F238E27FC236}">
                  <a16:creationId xmlns:a16="http://schemas.microsoft.com/office/drawing/2014/main" xmlns="" id="{B6BCC60F-A658-4E46-A346-DFE74C10FAB5}"/>
                </a:ext>
              </a:extLst>
            </p:cNvPr>
            <p:cNvSpPr>
              <a:spLocks noChangeShapeType="1"/>
            </p:cNvSpPr>
            <p:nvPr/>
          </p:nvSpPr>
          <p:spPr bwMode="auto">
            <a:xfrm>
              <a:off x="2724" y="107618"/>
              <a:ext cx="37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endParaRPr lang="en-CA"/>
            </a:p>
          </p:txBody>
        </p:sp>
        <p:sp>
          <p:nvSpPr>
            <p:cNvPr id="51" name="Text Box 56">
              <a:extLst>
                <a:ext uri="{FF2B5EF4-FFF2-40B4-BE49-F238E27FC236}">
                  <a16:creationId xmlns:a16="http://schemas.microsoft.com/office/drawing/2014/main" xmlns="" id="{8396117E-167A-4B1E-A619-F5A45D8EB288}"/>
                </a:ext>
              </a:extLst>
            </p:cNvPr>
            <p:cNvSpPr txBox="1">
              <a:spLocks noChangeArrowheads="1"/>
            </p:cNvSpPr>
            <p:nvPr/>
          </p:nvSpPr>
          <p:spPr bwMode="auto">
            <a:xfrm>
              <a:off x="2324" y="4492"/>
              <a:ext cx="4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eaLnBrk="1" hangingPunct="1">
                <a:spcBef>
                  <a:spcPct val="50000"/>
                </a:spcBef>
                <a:buClrTx/>
                <a:buSzTx/>
                <a:buFontTx/>
                <a:buNone/>
              </a:pPr>
              <a:r>
                <a:rPr lang="en-CA" altLang="en-US" sz="1200">
                  <a:latin typeface="Arial" panose="020B0604020202020204" pitchFamily="34" charset="0"/>
                </a:rPr>
                <a:t>method</a:t>
              </a:r>
            </a:p>
          </p:txBody>
        </p:sp>
      </p:grpSp>
      <p:sp>
        <p:nvSpPr>
          <p:cNvPr id="46" name="Rectangle 45">
            <a:extLst>
              <a:ext uri="{FF2B5EF4-FFF2-40B4-BE49-F238E27FC236}">
                <a16:creationId xmlns:a16="http://schemas.microsoft.com/office/drawing/2014/main" xmlns="" id="{34961AEE-1C73-4511-A823-93D8C4AB5F04}"/>
              </a:ext>
            </a:extLst>
          </p:cNvPr>
          <p:cNvSpPr>
            <a:spLocks noChangeArrowheads="1"/>
          </p:cNvSpPr>
          <p:nvPr/>
        </p:nvSpPr>
        <p:spPr bwMode="auto">
          <a:xfrm>
            <a:off x="8484752" y="5430837"/>
            <a:ext cx="766762" cy="715963"/>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ORB</a:t>
            </a:r>
          </a:p>
        </p:txBody>
      </p:sp>
      <p:sp>
        <p:nvSpPr>
          <p:cNvPr id="47" name="Rectangle 46">
            <a:extLst>
              <a:ext uri="{FF2B5EF4-FFF2-40B4-BE49-F238E27FC236}">
                <a16:creationId xmlns:a16="http://schemas.microsoft.com/office/drawing/2014/main" xmlns="" id="{DB3B4A3E-14C1-46CD-8D1A-1B30DA14CF13}"/>
              </a:ext>
            </a:extLst>
          </p:cNvPr>
          <p:cNvSpPr>
            <a:spLocks noChangeArrowheads="1"/>
          </p:cNvSpPr>
          <p:nvPr/>
        </p:nvSpPr>
        <p:spPr bwMode="auto">
          <a:xfrm>
            <a:off x="5722502" y="4241800"/>
            <a:ext cx="1074737" cy="841375"/>
          </a:xfrm>
          <a:prstGeom prst="rect">
            <a:avLst/>
          </a:prstGeom>
          <a:solidFill>
            <a:srgbClr val="FFCC99"/>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r>
              <a:rPr lang="en-CA" altLang="en-US" sz="1800"/>
              <a:t>Object </a:t>
            </a:r>
            <a:br>
              <a:rPr lang="en-CA" altLang="en-US" sz="1800"/>
            </a:br>
            <a:r>
              <a:rPr lang="en-CA" altLang="en-US" sz="1800"/>
              <a:t>Request </a:t>
            </a:r>
            <a:br>
              <a:rPr lang="en-CA" altLang="en-US" sz="1800"/>
            </a:br>
            <a:r>
              <a:rPr lang="en-CA" altLang="en-US" sz="1800"/>
              <a:t>Broker</a:t>
            </a:r>
          </a:p>
        </p:txBody>
      </p:sp>
      <p:sp>
        <p:nvSpPr>
          <p:cNvPr id="48" name="AutoShape 64">
            <a:extLst>
              <a:ext uri="{FF2B5EF4-FFF2-40B4-BE49-F238E27FC236}">
                <a16:creationId xmlns:a16="http://schemas.microsoft.com/office/drawing/2014/main" xmlns="" id="{9349B0E8-5EB2-47E2-801A-6893CA582C43}"/>
              </a:ext>
            </a:extLst>
          </p:cNvPr>
          <p:cNvSpPr>
            <a:spLocks noChangeArrowheads="1"/>
          </p:cNvSpPr>
          <p:nvPr/>
        </p:nvSpPr>
        <p:spPr bwMode="auto">
          <a:xfrm>
            <a:off x="3293627" y="5122862"/>
            <a:ext cx="293687" cy="247650"/>
          </a:xfrm>
          <a:prstGeom prst="upDownArrow">
            <a:avLst>
              <a:gd name="adj1" fmla="val 35139"/>
              <a:gd name="adj2" fmla="val 32051"/>
            </a:avLst>
          </a:prstGeom>
          <a:solidFill>
            <a:srgbClr val="99CCFF"/>
          </a:solidFill>
          <a:ln w="9525">
            <a:solidFill>
              <a:schemeClr val="tx1"/>
            </a:solidFill>
            <a:miter lim="800000"/>
            <a:headEnd/>
            <a:tailEnd/>
          </a:ln>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49" name="AutoShape 65">
            <a:extLst>
              <a:ext uri="{FF2B5EF4-FFF2-40B4-BE49-F238E27FC236}">
                <a16:creationId xmlns:a16="http://schemas.microsoft.com/office/drawing/2014/main" xmlns="" id="{1C5038CD-B204-4550-AB5E-839B1DC50CBE}"/>
              </a:ext>
            </a:extLst>
          </p:cNvPr>
          <p:cNvSpPr>
            <a:spLocks noChangeArrowheads="1"/>
          </p:cNvSpPr>
          <p:nvPr/>
        </p:nvSpPr>
        <p:spPr bwMode="auto">
          <a:xfrm>
            <a:off x="8732402" y="5170487"/>
            <a:ext cx="293687" cy="247650"/>
          </a:xfrm>
          <a:prstGeom prst="upDownArrow">
            <a:avLst>
              <a:gd name="adj1" fmla="val 35139"/>
              <a:gd name="adj2" fmla="val 32051"/>
            </a:avLst>
          </a:prstGeom>
          <a:solidFill>
            <a:srgbClr val="99CCFF"/>
          </a:solidFill>
          <a:ln w="9525">
            <a:solidFill>
              <a:schemeClr val="tx1"/>
            </a:solidFill>
            <a:miter lim="800000"/>
            <a:headEnd/>
            <a:tailEnd/>
          </a:ln>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algn="ctr" eaLnBrk="1" hangingPunct="1">
              <a:spcBef>
                <a:spcPct val="0"/>
              </a:spcBef>
              <a:buClrTx/>
              <a:buSzTx/>
              <a:buFontTx/>
              <a:buNone/>
            </a:pPr>
            <a:endParaRPr lang="en-CA" altLang="en-US" sz="1800"/>
          </a:p>
        </p:txBody>
      </p:sp>
      <p:sp>
        <p:nvSpPr>
          <p:cNvPr id="56" name="Slide Number Placeholder 55">
            <a:extLst>
              <a:ext uri="{FF2B5EF4-FFF2-40B4-BE49-F238E27FC236}">
                <a16:creationId xmlns:a16="http://schemas.microsoft.com/office/drawing/2014/main" xmlns="" id="{5DC36DBC-3A59-4385-AE48-5E85BFF9F4CC}"/>
              </a:ext>
            </a:extLst>
          </p:cNvPr>
          <p:cNvSpPr>
            <a:spLocks noGrp="1"/>
          </p:cNvSpPr>
          <p:nvPr>
            <p:ph type="sldNum" sz="quarter" idx="12"/>
          </p:nvPr>
        </p:nvSpPr>
        <p:spPr/>
        <p:txBody>
          <a:bodyPr/>
          <a:lstStyle/>
          <a:p>
            <a:fld id="{AE11FE2D-6E70-4277-81CE-0AEFFA29198E}" type="slidenum">
              <a:rPr lang="en-CA" smtClean="0"/>
              <a:t>41</a:t>
            </a:fld>
            <a:endParaRPr lang="en-CA"/>
          </a:p>
        </p:txBody>
      </p:sp>
    </p:spTree>
    <p:extLst>
      <p:ext uri="{BB962C8B-B14F-4D97-AF65-F5344CB8AC3E}">
        <p14:creationId xmlns:p14="http://schemas.microsoft.com/office/powerpoint/2010/main" val="880198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5B727-2C33-4D82-858C-7E9A67C640C6}"/>
              </a:ext>
            </a:extLst>
          </p:cNvPr>
          <p:cNvSpPr>
            <a:spLocks noGrp="1"/>
          </p:cNvSpPr>
          <p:nvPr>
            <p:ph type="title"/>
          </p:nvPr>
        </p:nvSpPr>
        <p:spPr>
          <a:xfrm>
            <a:off x="515279" y="211577"/>
            <a:ext cx="10058400" cy="778109"/>
          </a:xfrm>
        </p:spPr>
        <p:txBody>
          <a:bodyPr/>
          <a:lstStyle/>
          <a:p>
            <a:r>
              <a:rPr lang="en-CA"/>
              <a:t>CORBA</a:t>
            </a:r>
          </a:p>
        </p:txBody>
      </p:sp>
      <p:sp>
        <p:nvSpPr>
          <p:cNvPr id="3" name="Content Placeholder 2">
            <a:extLst>
              <a:ext uri="{FF2B5EF4-FFF2-40B4-BE49-F238E27FC236}">
                <a16:creationId xmlns:a16="http://schemas.microsoft.com/office/drawing/2014/main" xmlns="" id="{B26135D6-7162-44D6-A4EF-5231CA6BAA1E}"/>
              </a:ext>
            </a:extLst>
          </p:cNvPr>
          <p:cNvSpPr>
            <a:spLocks noGrp="1"/>
          </p:cNvSpPr>
          <p:nvPr>
            <p:ph idx="1"/>
          </p:nvPr>
        </p:nvSpPr>
        <p:spPr>
          <a:xfrm>
            <a:off x="646520" y="1166867"/>
            <a:ext cx="10725526" cy="461665"/>
          </a:xfrm>
        </p:spPr>
        <p:txBody>
          <a:bodyPr/>
          <a:lstStyle/>
          <a:p>
            <a:pPr>
              <a:spcAft>
                <a:spcPts val="1800"/>
              </a:spcAft>
            </a:pPr>
            <a:r>
              <a:rPr lang="en-CA"/>
              <a:t>CORBA builds </a:t>
            </a:r>
            <a:r>
              <a:rPr lang="en-CA" b="1">
                <a:solidFill>
                  <a:schemeClr val="accent2"/>
                </a:solidFill>
              </a:rPr>
              <a:t>higher level protocols </a:t>
            </a:r>
            <a:r>
              <a:rPr lang="en-CA"/>
              <a:t>on top of something like sockets/RPC.</a:t>
            </a:r>
          </a:p>
        </p:txBody>
      </p:sp>
      <p:sp>
        <p:nvSpPr>
          <p:cNvPr id="4" name="Footer Placeholder 3">
            <a:extLst>
              <a:ext uri="{FF2B5EF4-FFF2-40B4-BE49-F238E27FC236}">
                <a16:creationId xmlns:a16="http://schemas.microsoft.com/office/drawing/2014/main" xmlns="" id="{515F73F7-D84E-4512-9526-60A15B579D67}"/>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4F006CA3-66F7-4B98-97AF-6D0B59117D85}"/>
              </a:ext>
            </a:extLst>
          </p:cNvPr>
          <p:cNvSpPr>
            <a:spLocks noGrp="1"/>
          </p:cNvSpPr>
          <p:nvPr>
            <p:ph type="sldNum" sz="quarter" idx="12"/>
          </p:nvPr>
        </p:nvSpPr>
        <p:spPr/>
        <p:txBody>
          <a:bodyPr/>
          <a:lstStyle/>
          <a:p>
            <a:fld id="{AE11FE2D-6E70-4277-81CE-0AEFFA29198E}" type="slidenum">
              <a:rPr lang="en-CA" smtClean="0"/>
              <a:t>42</a:t>
            </a:fld>
            <a:endParaRPr lang="en-CA"/>
          </a:p>
        </p:txBody>
      </p:sp>
      <p:pic>
        <p:nvPicPr>
          <p:cNvPr id="5122" name="Picture 2" descr="https://upload.wikimedia.org/wikipedia/en/thumb/f/f0/Orb.svg/220px-Orb.svg.png">
            <a:extLst>
              <a:ext uri="{FF2B5EF4-FFF2-40B4-BE49-F238E27FC236}">
                <a16:creationId xmlns:a16="http://schemas.microsoft.com/office/drawing/2014/main" xmlns="" id="{CBBE8F8B-2AAB-4CE4-BDDE-EEACAD779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870" y="1853933"/>
            <a:ext cx="3782365" cy="37995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831578C7-3482-4DDE-BDD1-BD9A05C83D2C}"/>
              </a:ext>
            </a:extLst>
          </p:cNvPr>
          <p:cNvSpPr/>
          <p:nvPr/>
        </p:nvSpPr>
        <p:spPr>
          <a:xfrm>
            <a:off x="7104845" y="6003581"/>
            <a:ext cx="6096000" cy="276999"/>
          </a:xfrm>
          <a:prstGeom prst="rect">
            <a:avLst/>
          </a:prstGeom>
        </p:spPr>
        <p:txBody>
          <a:bodyPr>
            <a:spAutoFit/>
          </a:bodyPr>
          <a:lstStyle/>
          <a:p>
            <a:r>
              <a:rPr lang="en-CA" sz="1200"/>
              <a:t>https://en.wikipedia.org/wiki/Common_Object_Request_Broker_Architecture</a:t>
            </a:r>
          </a:p>
        </p:txBody>
      </p:sp>
      <p:sp>
        <p:nvSpPr>
          <p:cNvPr id="8" name="Rectangle 7">
            <a:extLst>
              <a:ext uri="{FF2B5EF4-FFF2-40B4-BE49-F238E27FC236}">
                <a16:creationId xmlns:a16="http://schemas.microsoft.com/office/drawing/2014/main" xmlns="" id="{F6ECD1F4-CA53-4379-B12F-E9C9EFDAA784}"/>
              </a:ext>
            </a:extLst>
          </p:cNvPr>
          <p:cNvSpPr/>
          <p:nvPr/>
        </p:nvSpPr>
        <p:spPr>
          <a:xfrm>
            <a:off x="562376" y="1898388"/>
            <a:ext cx="6958885" cy="4739759"/>
          </a:xfrm>
          <a:prstGeom prst="rect">
            <a:avLst/>
          </a:prstGeom>
        </p:spPr>
        <p:txBody>
          <a:bodyPr wrap="square">
            <a:spAutoFit/>
          </a:bodyPr>
          <a:lstStyle/>
          <a:p>
            <a:pPr>
              <a:spcAft>
                <a:spcPts val="1800"/>
              </a:spcAft>
            </a:pPr>
            <a:r>
              <a:rPr lang="en-CA" sz="2200"/>
              <a:t>Uses an </a:t>
            </a:r>
            <a:r>
              <a:rPr lang="en-CA" sz="2200" b="1">
                <a:solidFill>
                  <a:schemeClr val="accent2"/>
                </a:solidFill>
              </a:rPr>
              <a:t>interface definition language</a:t>
            </a:r>
            <a:r>
              <a:rPr lang="en-CA" sz="2200"/>
              <a:t> (IDL) to define the interfaces, component structure.  IDL is translated to any number of implementation languages, like C++ or Java.</a:t>
            </a:r>
          </a:p>
          <a:p>
            <a:pPr>
              <a:spcAft>
                <a:spcPts val="1800"/>
              </a:spcAft>
            </a:pPr>
            <a:r>
              <a:rPr lang="en-CA" sz="2200"/>
              <a:t>Client application communicates with the local proxy, which relays messages with an ORB to locate the remote object.</a:t>
            </a:r>
          </a:p>
          <a:p>
            <a:pPr>
              <a:spcAft>
                <a:spcPts val="1800"/>
              </a:spcAft>
            </a:pPr>
            <a:r>
              <a:rPr lang="en-CA" sz="2200"/>
              <a:t>The remote procy carries out the actions and returns the response to the local one, which then passes it back up to the client.</a:t>
            </a:r>
          </a:p>
          <a:p>
            <a:pPr>
              <a:spcAft>
                <a:spcPts val="1800"/>
              </a:spcAft>
            </a:pPr>
            <a:r>
              <a:rPr lang="en-CA" sz="2200" b="1"/>
              <a:t>DCOM:</a:t>
            </a:r>
            <a:r>
              <a:rPr lang="en-CA" sz="2200"/>
              <a:t> Distributed Component Object Model, Microsoft’s proprietary version</a:t>
            </a:r>
          </a:p>
          <a:p>
            <a:pPr>
              <a:spcAft>
                <a:spcPts val="1800"/>
              </a:spcAft>
            </a:pPr>
            <a:endParaRPr lang="en-CA" sz="2200"/>
          </a:p>
        </p:txBody>
      </p:sp>
    </p:spTree>
    <p:extLst>
      <p:ext uri="{BB962C8B-B14F-4D97-AF65-F5344CB8AC3E}">
        <p14:creationId xmlns:p14="http://schemas.microsoft.com/office/powerpoint/2010/main" val="4082380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686E9-6EDE-42DA-B697-21587F8D774B}"/>
              </a:ext>
            </a:extLst>
          </p:cNvPr>
          <p:cNvSpPr>
            <a:spLocks noGrp="1"/>
          </p:cNvSpPr>
          <p:nvPr>
            <p:ph type="title"/>
          </p:nvPr>
        </p:nvSpPr>
        <p:spPr>
          <a:xfrm>
            <a:off x="502399" y="404761"/>
            <a:ext cx="10058400" cy="778109"/>
          </a:xfrm>
        </p:spPr>
        <p:txBody>
          <a:bodyPr/>
          <a:lstStyle/>
          <a:p>
            <a:r>
              <a:rPr lang="en-CA"/>
              <a:t>Additional Topics Summary</a:t>
            </a:r>
          </a:p>
        </p:txBody>
      </p:sp>
      <p:sp>
        <p:nvSpPr>
          <p:cNvPr id="3" name="Content Placeholder 2">
            <a:extLst>
              <a:ext uri="{FF2B5EF4-FFF2-40B4-BE49-F238E27FC236}">
                <a16:creationId xmlns:a16="http://schemas.microsoft.com/office/drawing/2014/main" xmlns="" id="{D852336B-96CE-446B-9D8D-EE2A2D1E1DE4}"/>
              </a:ext>
            </a:extLst>
          </p:cNvPr>
          <p:cNvSpPr>
            <a:spLocks noGrp="1"/>
          </p:cNvSpPr>
          <p:nvPr>
            <p:ph idx="1"/>
          </p:nvPr>
        </p:nvSpPr>
        <p:spPr>
          <a:xfrm>
            <a:off x="386366" y="1347172"/>
            <a:ext cx="11616744" cy="5586145"/>
          </a:xfrm>
        </p:spPr>
        <p:txBody>
          <a:bodyPr/>
          <a:lstStyle/>
          <a:p>
            <a:pPr marL="342900" indent="-342900">
              <a:buFont typeface="Arial" panose="020B0604020202020204" pitchFamily="34" charset="0"/>
              <a:buChar char="•"/>
            </a:pPr>
            <a:r>
              <a:rPr lang="en-CA" b="1">
                <a:solidFill>
                  <a:srgbClr val="7030A0"/>
                </a:solidFill>
              </a:rPr>
              <a:t>Message queues </a:t>
            </a:r>
            <a:r>
              <a:rPr lang="en-CA"/>
              <a:t>allow multiple threads/processes to post data into a </a:t>
            </a:r>
            <a:r>
              <a:rPr lang="en-CA" b="1">
                <a:solidFill>
                  <a:schemeClr val="accent2"/>
                </a:solidFill>
              </a:rPr>
              <a:t>thread-safe queue</a:t>
            </a:r>
            <a:r>
              <a:rPr lang="en-CA"/>
              <a:t>, with some control over </a:t>
            </a:r>
            <a:r>
              <a:rPr lang="en-CA" b="1">
                <a:solidFill>
                  <a:schemeClr val="accent2"/>
                </a:solidFill>
              </a:rPr>
              <a:t>priority</a:t>
            </a:r>
          </a:p>
          <a:p>
            <a:pPr marL="342900" indent="-342900">
              <a:buFont typeface="Arial" panose="020B0604020202020204" pitchFamily="34" charset="0"/>
              <a:buChar char="•"/>
            </a:pPr>
            <a:r>
              <a:rPr lang="en-CA" b="1">
                <a:solidFill>
                  <a:srgbClr val="7030A0"/>
                </a:solidFill>
              </a:rPr>
              <a:t>Barriers/Latches </a:t>
            </a:r>
            <a:r>
              <a:rPr lang="en-CA"/>
              <a:t>allow us to </a:t>
            </a:r>
            <a:r>
              <a:rPr lang="en-CA" b="1">
                <a:solidFill>
                  <a:schemeClr val="accent2"/>
                </a:solidFill>
              </a:rPr>
              <a:t>count down </a:t>
            </a:r>
            <a:r>
              <a:rPr lang="en-CA"/>
              <a:t>to trigger events</a:t>
            </a:r>
          </a:p>
          <a:p>
            <a:pPr marL="342900" indent="-342900">
              <a:buFont typeface="Arial" panose="020B0604020202020204" pitchFamily="34" charset="0"/>
              <a:buChar char="•"/>
            </a:pPr>
            <a:r>
              <a:rPr lang="en-CA" b="1">
                <a:solidFill>
                  <a:srgbClr val="7030A0"/>
                </a:solidFill>
              </a:rPr>
              <a:t>Promises/Futures </a:t>
            </a:r>
            <a:r>
              <a:rPr lang="en-CA"/>
              <a:t>allow us to execute functions </a:t>
            </a:r>
            <a:r>
              <a:rPr lang="en-CA" b="1">
                <a:solidFill>
                  <a:schemeClr val="accent2"/>
                </a:solidFill>
              </a:rPr>
              <a:t>asynchronously</a:t>
            </a:r>
          </a:p>
          <a:p>
            <a:pPr marL="342900" indent="-342900">
              <a:buFont typeface="Arial" panose="020B0604020202020204" pitchFamily="34" charset="0"/>
              <a:buChar char="•"/>
            </a:pPr>
            <a:r>
              <a:rPr lang="en-CA" b="1">
                <a:solidFill>
                  <a:srgbClr val="7030A0"/>
                </a:solidFill>
              </a:rPr>
              <a:t>Thread pools</a:t>
            </a:r>
            <a:r>
              <a:rPr lang="en-CA" b="1">
                <a:solidFill>
                  <a:schemeClr val="accent2"/>
                </a:solidFill>
              </a:rPr>
              <a:t> </a:t>
            </a:r>
            <a:r>
              <a:rPr lang="en-CA"/>
              <a:t>allow us to use a group of threads to execute a </a:t>
            </a:r>
            <a:r>
              <a:rPr lang="en-CA" b="1">
                <a:solidFill>
                  <a:schemeClr val="accent2"/>
                </a:solidFill>
              </a:rPr>
              <a:t>queue of tasks asynchronously</a:t>
            </a:r>
          </a:p>
          <a:p>
            <a:pPr marL="342900" indent="-342900">
              <a:buFont typeface="Arial" panose="020B0604020202020204" pitchFamily="34" charset="0"/>
              <a:buChar char="•"/>
            </a:pPr>
            <a:r>
              <a:rPr lang="en-CA" b="1">
                <a:solidFill>
                  <a:srgbClr val="7030A0"/>
                </a:solidFill>
              </a:rPr>
              <a:t>Monitors</a:t>
            </a:r>
            <a:r>
              <a:rPr lang="en-CA"/>
              <a:t> are used to </a:t>
            </a:r>
            <a:r>
              <a:rPr lang="en-CA" b="1">
                <a:solidFill>
                  <a:schemeClr val="accent2"/>
                </a:solidFill>
              </a:rPr>
              <a:t>encapsulate the synchronization </a:t>
            </a:r>
            <a:r>
              <a:rPr lang="en-CA"/>
              <a:t>details so the programmer doesn’t have to worry about it as much</a:t>
            </a:r>
          </a:p>
          <a:p>
            <a:pPr marL="342900" indent="-342900">
              <a:buFont typeface="Arial" panose="020B0604020202020204" pitchFamily="34" charset="0"/>
              <a:buChar char="•"/>
            </a:pPr>
            <a:r>
              <a:rPr lang="en-CA" b="1">
                <a:solidFill>
                  <a:srgbClr val="7030A0"/>
                </a:solidFill>
              </a:rPr>
              <a:t>Active objects </a:t>
            </a:r>
            <a:r>
              <a:rPr lang="en-CA"/>
              <a:t>act like </a:t>
            </a:r>
            <a:r>
              <a:rPr lang="en-CA" b="1">
                <a:solidFill>
                  <a:schemeClr val="accent2"/>
                </a:solidFill>
              </a:rPr>
              <a:t>thread objects </a:t>
            </a:r>
            <a:r>
              <a:rPr lang="en-CA"/>
              <a:t>that execute tasks </a:t>
            </a:r>
            <a:r>
              <a:rPr lang="en-CA" b="1">
                <a:solidFill>
                  <a:schemeClr val="accent2"/>
                </a:solidFill>
              </a:rPr>
              <a:t>asynchronously</a:t>
            </a:r>
          </a:p>
          <a:p>
            <a:pPr marL="342900" indent="-342900">
              <a:buFont typeface="Arial" panose="020B0604020202020204" pitchFamily="34" charset="0"/>
              <a:buChar char="•"/>
            </a:pPr>
            <a:r>
              <a:rPr lang="en-CA"/>
              <a:t>We can use these along with a communication layer to perform </a:t>
            </a:r>
            <a:r>
              <a:rPr lang="en-CA" b="1">
                <a:solidFill>
                  <a:srgbClr val="7030A0"/>
                </a:solidFill>
              </a:rPr>
              <a:t>remote procedure calls</a:t>
            </a:r>
          </a:p>
          <a:p>
            <a:pPr marL="342900" indent="-342900">
              <a:buFont typeface="Arial" panose="020B0604020202020204" pitchFamily="34" charset="0"/>
              <a:buChar char="•"/>
            </a:pPr>
            <a:r>
              <a:rPr lang="en-CA" b="1">
                <a:solidFill>
                  <a:srgbClr val="7030A0"/>
                </a:solidFill>
              </a:rPr>
              <a:t>CORBA</a:t>
            </a:r>
            <a:r>
              <a:rPr lang="en-CA" b="1">
                <a:solidFill>
                  <a:schemeClr val="accent2"/>
                </a:solidFill>
              </a:rPr>
              <a:t> abstracts RPC further</a:t>
            </a:r>
            <a:r>
              <a:rPr lang="en-CA"/>
              <a:t>, used to auto-generate interfaces</a:t>
            </a:r>
          </a:p>
          <a:p>
            <a:pPr marL="342900" indent="-342900">
              <a:buFont typeface="Arial" panose="020B0604020202020204" pitchFamily="34" charset="0"/>
              <a:buChar char="•"/>
            </a:pPr>
            <a:endParaRPr lang="en-CA"/>
          </a:p>
          <a:p>
            <a:pPr marL="342900" indent="-342900">
              <a:buFont typeface="Arial" panose="020B0604020202020204" pitchFamily="34" charset="0"/>
              <a:buChar char="•"/>
            </a:pPr>
            <a:endParaRPr lang="en-CA"/>
          </a:p>
        </p:txBody>
      </p:sp>
      <p:sp>
        <p:nvSpPr>
          <p:cNvPr id="4" name="Footer Placeholder 3">
            <a:extLst>
              <a:ext uri="{FF2B5EF4-FFF2-40B4-BE49-F238E27FC236}">
                <a16:creationId xmlns:a16="http://schemas.microsoft.com/office/drawing/2014/main" xmlns="" id="{053A9585-F1D4-47A3-A86B-CC164DE22C4E}"/>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DA14917D-E4A7-4F69-9047-AB814DFBB649}"/>
              </a:ext>
            </a:extLst>
          </p:cNvPr>
          <p:cNvSpPr>
            <a:spLocks noGrp="1"/>
          </p:cNvSpPr>
          <p:nvPr>
            <p:ph type="sldNum" sz="quarter" idx="12"/>
          </p:nvPr>
        </p:nvSpPr>
        <p:spPr/>
        <p:txBody>
          <a:bodyPr/>
          <a:lstStyle/>
          <a:p>
            <a:fld id="{AE11FE2D-6E70-4277-81CE-0AEFFA29198E}" type="slidenum">
              <a:rPr lang="en-CA" smtClean="0"/>
              <a:t>43</a:t>
            </a:fld>
            <a:endParaRPr lang="en-CA"/>
          </a:p>
        </p:txBody>
      </p:sp>
    </p:spTree>
    <p:extLst>
      <p:ext uri="{BB962C8B-B14F-4D97-AF65-F5344CB8AC3E}">
        <p14:creationId xmlns:p14="http://schemas.microsoft.com/office/powerpoint/2010/main" val="221640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0EE79-A264-4C6C-86FE-84F55F60D44A}"/>
              </a:ext>
            </a:extLst>
          </p:cNvPr>
          <p:cNvSpPr>
            <a:spLocks noGrp="1"/>
          </p:cNvSpPr>
          <p:nvPr>
            <p:ph type="title"/>
          </p:nvPr>
        </p:nvSpPr>
        <p:spPr>
          <a:xfrm>
            <a:off x="559042" y="378526"/>
            <a:ext cx="10058400" cy="778109"/>
          </a:xfrm>
        </p:spPr>
        <p:txBody>
          <a:bodyPr/>
          <a:lstStyle/>
          <a:p>
            <a:r>
              <a:rPr lang="en-CA"/>
              <a:t>Windows Messages</a:t>
            </a:r>
          </a:p>
        </p:txBody>
      </p:sp>
      <p:sp>
        <p:nvSpPr>
          <p:cNvPr id="3" name="Content Placeholder 2">
            <a:extLst>
              <a:ext uri="{FF2B5EF4-FFF2-40B4-BE49-F238E27FC236}">
                <a16:creationId xmlns:a16="http://schemas.microsoft.com/office/drawing/2014/main" xmlns="" id="{7491904F-A621-4B30-96FF-48184FDBB213}"/>
              </a:ext>
            </a:extLst>
          </p:cNvPr>
          <p:cNvSpPr>
            <a:spLocks noGrp="1"/>
          </p:cNvSpPr>
          <p:nvPr>
            <p:ph idx="1"/>
          </p:nvPr>
        </p:nvSpPr>
        <p:spPr>
          <a:xfrm>
            <a:off x="891218" y="1694901"/>
            <a:ext cx="3835328" cy="907941"/>
          </a:xfrm>
        </p:spPr>
        <p:txBody>
          <a:bodyPr/>
          <a:lstStyle/>
          <a:p>
            <a:r>
              <a:rPr lang="en-CA"/>
              <a:t>Windows messages consist of</a:t>
            </a:r>
          </a:p>
          <a:p>
            <a:pPr lvl="1" indent="0">
              <a:buNone/>
            </a:pPr>
            <a:endParaRPr lang="en-CA"/>
          </a:p>
        </p:txBody>
      </p:sp>
      <p:sp>
        <p:nvSpPr>
          <p:cNvPr id="4" name="Footer Placeholder 3">
            <a:extLst>
              <a:ext uri="{FF2B5EF4-FFF2-40B4-BE49-F238E27FC236}">
                <a16:creationId xmlns:a16="http://schemas.microsoft.com/office/drawing/2014/main" xmlns="" id="{93D6CB35-F2E1-4868-831E-A62F5F500DA2}"/>
              </a:ext>
            </a:extLst>
          </p:cNvPr>
          <p:cNvSpPr>
            <a:spLocks noGrp="1"/>
          </p:cNvSpPr>
          <p:nvPr>
            <p:ph type="ftr" sz="quarter" idx="11"/>
          </p:nvPr>
        </p:nvSpPr>
        <p:spPr/>
        <p:txBody>
          <a:bodyPr/>
          <a:lstStyle/>
          <a:p>
            <a:r>
              <a:rPr lang="en-CA"/>
              <a:t>Additional Topics</a:t>
            </a:r>
          </a:p>
        </p:txBody>
      </p:sp>
      <p:pic>
        <p:nvPicPr>
          <p:cNvPr id="6" name="Picture 5">
            <a:extLst>
              <a:ext uri="{FF2B5EF4-FFF2-40B4-BE49-F238E27FC236}">
                <a16:creationId xmlns:a16="http://schemas.microsoft.com/office/drawing/2014/main" xmlns="" id="{C95922E9-B662-4618-8E32-223336CC9035}"/>
              </a:ext>
            </a:extLst>
          </p:cNvPr>
          <p:cNvPicPr>
            <a:picLocks noChangeAspect="1"/>
          </p:cNvPicPr>
          <p:nvPr/>
        </p:nvPicPr>
        <p:blipFill>
          <a:blip r:embed="rId2"/>
          <a:stretch>
            <a:fillRect/>
          </a:stretch>
        </p:blipFill>
        <p:spPr>
          <a:xfrm>
            <a:off x="1043189" y="2095136"/>
            <a:ext cx="3567447" cy="4027763"/>
          </a:xfrm>
          <a:prstGeom prst="rect">
            <a:avLst/>
          </a:prstGeom>
        </p:spPr>
      </p:pic>
      <p:sp>
        <p:nvSpPr>
          <p:cNvPr id="7" name="TextBox 6">
            <a:extLst>
              <a:ext uri="{FF2B5EF4-FFF2-40B4-BE49-F238E27FC236}">
                <a16:creationId xmlns:a16="http://schemas.microsoft.com/office/drawing/2014/main" xmlns="" id="{8E04CF43-F00B-420A-9E53-DCBC437B533B}"/>
              </a:ext>
            </a:extLst>
          </p:cNvPr>
          <p:cNvSpPr txBox="1"/>
          <p:nvPr/>
        </p:nvSpPr>
        <p:spPr>
          <a:xfrm>
            <a:off x="5997831" y="657653"/>
            <a:ext cx="5923235" cy="6001643"/>
          </a:xfrm>
          <a:prstGeom prst="rect">
            <a:avLst/>
          </a:prstGeom>
          <a:noFill/>
        </p:spPr>
        <p:txBody>
          <a:bodyPr wrap="square" rtlCol="0">
            <a:spAutoFit/>
          </a:bodyPr>
          <a:lstStyle/>
          <a:p>
            <a:r>
              <a:rPr lang="en-CA" sz="1600">
                <a:solidFill>
                  <a:srgbClr val="7030A0"/>
                </a:solidFill>
                <a:latin typeface="Consolas" panose="020B0609020204030204" pitchFamily="49" charset="0"/>
              </a:rPr>
              <a:t>BOOL PostMessage( HWND hWnd, UINT Msg, </a:t>
            </a:r>
            <a:br>
              <a:rPr lang="en-CA" sz="1600">
                <a:solidFill>
                  <a:srgbClr val="7030A0"/>
                </a:solidFill>
                <a:latin typeface="Consolas" panose="020B0609020204030204" pitchFamily="49" charset="0"/>
              </a:rPr>
            </a:br>
            <a:r>
              <a:rPr lang="en-CA" sz="1600">
                <a:solidFill>
                  <a:srgbClr val="7030A0"/>
                </a:solidFill>
                <a:latin typeface="Consolas" panose="020B0609020204030204" pitchFamily="49" charset="0"/>
              </a:rPr>
              <a:t>	WPARAM wParam, LPARAM lParam)</a:t>
            </a:r>
            <a:r>
              <a:rPr lang="en-CA" sz="1600"/>
              <a:t>:</a:t>
            </a:r>
          </a:p>
          <a:p>
            <a:pPr marL="285750" indent="-285750">
              <a:buFont typeface="Arial" panose="020B0604020202020204" pitchFamily="34" charset="0"/>
              <a:buChar char="•"/>
            </a:pPr>
            <a:r>
              <a:rPr lang="en-CA" sz="1600"/>
              <a:t>posts a message to a specific window, or broadcast to all top-level windows in the system.</a:t>
            </a:r>
          </a:p>
          <a:p>
            <a:endParaRPr lang="en-CA" sz="1600"/>
          </a:p>
          <a:p>
            <a:r>
              <a:rPr lang="en-CA" sz="1600">
                <a:solidFill>
                  <a:srgbClr val="7030A0"/>
                </a:solidFill>
                <a:latin typeface="Consolas" panose="020B0609020204030204" pitchFamily="49" charset="0"/>
              </a:rPr>
              <a:t>BOOL PostThreadMessage( DWORD idThread, UINT Msg, </a:t>
            </a:r>
            <a:br>
              <a:rPr lang="en-CA" sz="1600">
                <a:solidFill>
                  <a:srgbClr val="7030A0"/>
                </a:solidFill>
                <a:latin typeface="Consolas" panose="020B0609020204030204" pitchFamily="49" charset="0"/>
              </a:rPr>
            </a:br>
            <a:r>
              <a:rPr lang="en-CA" sz="1600">
                <a:solidFill>
                  <a:srgbClr val="7030A0"/>
                </a:solidFill>
                <a:latin typeface="Consolas" panose="020B0609020204030204" pitchFamily="49" charset="0"/>
              </a:rPr>
              <a:t>	WPARAM wParam, LPARAM lParam)</a:t>
            </a:r>
          </a:p>
          <a:p>
            <a:pPr marL="285750" indent="-285750">
              <a:buFont typeface="Arial" panose="020B0604020202020204" pitchFamily="34" charset="0"/>
              <a:buChar char="•"/>
            </a:pPr>
            <a:r>
              <a:rPr lang="en-CA" sz="1600"/>
              <a:t>posts a message to the specified thread</a:t>
            </a:r>
          </a:p>
          <a:p>
            <a:endParaRPr lang="en-CA" sz="1600"/>
          </a:p>
          <a:p>
            <a:r>
              <a:rPr lang="en-CA" sz="1600">
                <a:solidFill>
                  <a:srgbClr val="7030A0"/>
                </a:solidFill>
                <a:latin typeface="Consolas" panose="020B0609020204030204" pitchFamily="49" charset="0"/>
              </a:rPr>
              <a:t>BOOL PeekMessage( LPMSG lpMsg, HWND hWnd,</a:t>
            </a:r>
            <a:br>
              <a:rPr lang="en-CA" sz="1600">
                <a:solidFill>
                  <a:srgbClr val="7030A0"/>
                </a:solidFill>
                <a:latin typeface="Consolas" panose="020B0609020204030204" pitchFamily="49" charset="0"/>
              </a:rPr>
            </a:br>
            <a:r>
              <a:rPr lang="en-CA" sz="1600">
                <a:solidFill>
                  <a:srgbClr val="7030A0"/>
                </a:solidFill>
                <a:latin typeface="Consolas" panose="020B0609020204030204" pitchFamily="49" charset="0"/>
              </a:rPr>
              <a:t>	UINT wMsgFilterMin, UINT wMsgFilterMax,</a:t>
            </a:r>
            <a:br>
              <a:rPr lang="en-CA" sz="1600">
                <a:solidFill>
                  <a:srgbClr val="7030A0"/>
                </a:solidFill>
                <a:latin typeface="Consolas" panose="020B0609020204030204" pitchFamily="49" charset="0"/>
              </a:rPr>
            </a:br>
            <a:r>
              <a:rPr lang="en-CA" sz="1600">
                <a:solidFill>
                  <a:srgbClr val="7030A0"/>
                </a:solidFill>
                <a:latin typeface="Consolas" panose="020B0609020204030204" pitchFamily="49" charset="0"/>
              </a:rPr>
              <a:t>	UINT wRemoveMsg)</a:t>
            </a:r>
          </a:p>
          <a:p>
            <a:pPr marL="285750" indent="-285750">
              <a:buFont typeface="Arial" panose="020B0604020202020204" pitchFamily="34" charset="0"/>
              <a:buChar char="•"/>
            </a:pPr>
            <a:r>
              <a:rPr lang="en-CA" sz="1600"/>
              <a:t>reads the next message with ID in a given filter range if one exists, without removing it (unless explicitly requested)</a:t>
            </a:r>
            <a:endParaRPr lang="en-CA" sz="1600">
              <a:latin typeface="Consolas" panose="020B0609020204030204" pitchFamily="49" charset="0"/>
            </a:endParaRPr>
          </a:p>
          <a:p>
            <a:endParaRPr lang="en-CA" sz="1600"/>
          </a:p>
          <a:p>
            <a:r>
              <a:rPr lang="en-CA" sz="1600">
                <a:solidFill>
                  <a:srgbClr val="7030A0"/>
                </a:solidFill>
                <a:latin typeface="Consolas" panose="020B0609020204030204" pitchFamily="49" charset="0"/>
              </a:rPr>
              <a:t>BOOL GetMessage( LPMSG lpMsg, HWND hWnd,</a:t>
            </a:r>
            <a:br>
              <a:rPr lang="en-CA" sz="1600">
                <a:solidFill>
                  <a:srgbClr val="7030A0"/>
                </a:solidFill>
                <a:latin typeface="Consolas" panose="020B0609020204030204" pitchFamily="49" charset="0"/>
              </a:rPr>
            </a:br>
            <a:r>
              <a:rPr lang="en-CA" sz="1600">
                <a:solidFill>
                  <a:srgbClr val="7030A0"/>
                </a:solidFill>
                <a:latin typeface="Consolas" panose="020B0609020204030204" pitchFamily="49" charset="0"/>
              </a:rPr>
              <a:t>	UINT wMsgFilterMin, UINT wMsgFilterMax)</a:t>
            </a:r>
          </a:p>
          <a:p>
            <a:pPr marL="285750" indent="-285750">
              <a:buFont typeface="Arial" panose="020B0604020202020204" pitchFamily="34" charset="0"/>
              <a:buChar char="•"/>
            </a:pPr>
            <a:r>
              <a:rPr lang="en-CA" sz="1600"/>
              <a:t>waits for and reads the next message with ID in a given filter range, removing it from the queue.</a:t>
            </a:r>
          </a:p>
          <a:p>
            <a:pPr marL="285750" indent="-285750">
              <a:buFont typeface="Arial" panose="020B0604020202020204" pitchFamily="34" charset="0"/>
              <a:buChar char="•"/>
            </a:pPr>
            <a:endParaRPr lang="en-CA" sz="1600"/>
          </a:p>
          <a:p>
            <a:r>
              <a:rPr lang="en-CA" sz="1600">
                <a:solidFill>
                  <a:srgbClr val="7030A0"/>
                </a:solidFill>
                <a:latin typeface="Consolas" panose="020B0609020204030204" pitchFamily="49" charset="0"/>
              </a:rPr>
              <a:t>BOOL WaitMessage()</a:t>
            </a:r>
          </a:p>
          <a:p>
            <a:pPr marL="285750" indent="-285750">
              <a:buFont typeface="Arial" panose="020B0604020202020204" pitchFamily="34" charset="0"/>
              <a:buChar char="•"/>
            </a:pPr>
            <a:r>
              <a:rPr lang="en-CA" sz="1600"/>
              <a:t>waits until there is at least one message in the queue</a:t>
            </a:r>
          </a:p>
          <a:p>
            <a:endParaRPr lang="en-CA" sz="1600"/>
          </a:p>
          <a:p>
            <a:endParaRPr lang="en-CA" sz="1600"/>
          </a:p>
        </p:txBody>
      </p:sp>
      <p:sp>
        <p:nvSpPr>
          <p:cNvPr id="5" name="Slide Number Placeholder 4">
            <a:extLst>
              <a:ext uri="{FF2B5EF4-FFF2-40B4-BE49-F238E27FC236}">
                <a16:creationId xmlns:a16="http://schemas.microsoft.com/office/drawing/2014/main" xmlns="" id="{59E56CCB-DC92-4AD1-B32D-8882C336F7C8}"/>
              </a:ext>
            </a:extLst>
          </p:cNvPr>
          <p:cNvSpPr>
            <a:spLocks noGrp="1"/>
          </p:cNvSpPr>
          <p:nvPr>
            <p:ph type="sldNum" sz="quarter" idx="12"/>
          </p:nvPr>
        </p:nvSpPr>
        <p:spPr/>
        <p:txBody>
          <a:bodyPr/>
          <a:lstStyle/>
          <a:p>
            <a:fld id="{AE11FE2D-6E70-4277-81CE-0AEFFA29198E}" type="slidenum">
              <a:rPr lang="en-CA" smtClean="0"/>
              <a:t>5</a:t>
            </a:fld>
            <a:endParaRPr lang="en-CA"/>
          </a:p>
        </p:txBody>
      </p:sp>
    </p:spTree>
    <p:extLst>
      <p:ext uri="{BB962C8B-B14F-4D97-AF65-F5344CB8AC3E}">
        <p14:creationId xmlns:p14="http://schemas.microsoft.com/office/powerpoint/2010/main" val="416222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2E1E4-E058-44AE-A1A7-DC3C21117238}"/>
              </a:ext>
            </a:extLst>
          </p:cNvPr>
          <p:cNvSpPr>
            <a:spLocks noGrp="1"/>
          </p:cNvSpPr>
          <p:nvPr>
            <p:ph type="title"/>
          </p:nvPr>
        </p:nvSpPr>
        <p:spPr>
          <a:xfrm>
            <a:off x="577120" y="451752"/>
            <a:ext cx="10058400" cy="778109"/>
          </a:xfrm>
        </p:spPr>
        <p:txBody>
          <a:bodyPr/>
          <a:lstStyle/>
          <a:p>
            <a:r>
              <a:rPr lang="en-CA"/>
              <a:t>Windows Messages</a:t>
            </a:r>
          </a:p>
        </p:txBody>
      </p:sp>
      <p:sp>
        <p:nvSpPr>
          <p:cNvPr id="4" name="Footer Placeholder 3">
            <a:extLst>
              <a:ext uri="{FF2B5EF4-FFF2-40B4-BE49-F238E27FC236}">
                <a16:creationId xmlns:a16="http://schemas.microsoft.com/office/drawing/2014/main" xmlns="" id="{E57E8168-D198-425E-A992-E4123BE216DA}"/>
              </a:ext>
            </a:extLst>
          </p:cNvPr>
          <p:cNvSpPr>
            <a:spLocks noGrp="1"/>
          </p:cNvSpPr>
          <p:nvPr>
            <p:ph type="ftr" sz="quarter" idx="11"/>
          </p:nvPr>
        </p:nvSpPr>
        <p:spPr/>
        <p:txBody>
          <a:bodyPr/>
          <a:lstStyle/>
          <a:p>
            <a:r>
              <a:rPr lang="en-CA"/>
              <a:t>Additional Topics</a:t>
            </a:r>
          </a:p>
        </p:txBody>
      </p:sp>
      <p:sp>
        <p:nvSpPr>
          <p:cNvPr id="9" name="Rectangle 8">
            <a:extLst>
              <a:ext uri="{FF2B5EF4-FFF2-40B4-BE49-F238E27FC236}">
                <a16:creationId xmlns:a16="http://schemas.microsoft.com/office/drawing/2014/main" xmlns="" id="{62EE726D-6D16-4D49-8CB9-1D6359BBD696}"/>
              </a:ext>
            </a:extLst>
          </p:cNvPr>
          <p:cNvSpPr>
            <a:spLocks noChangeArrowheads="1"/>
          </p:cNvSpPr>
          <p:nvPr/>
        </p:nvSpPr>
        <p:spPr bwMode="auto">
          <a:xfrm>
            <a:off x="1828800" y="2232454"/>
            <a:ext cx="8544139" cy="2800865"/>
          </a:xfrm>
          <a:prstGeom prst="rect">
            <a:avLst/>
          </a:prstGeom>
          <a:solidFill>
            <a:srgbClr val="EAEAEA"/>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a:lstStyle>
          <a:p>
            <a:pPr marL="742950" lvl="1" indent="-285750">
              <a:lnSpc>
                <a:spcPct val="80000"/>
              </a:lnSpc>
              <a:spcBef>
                <a:spcPct val="20000"/>
              </a:spcBef>
              <a:buClr>
                <a:srgbClr val="FF0000"/>
              </a:buClr>
              <a:buSzPct val="55000"/>
              <a:buFont typeface="Wingdings" panose="05000000000000000000" pitchFamily="2" charset="2"/>
              <a:buChar char="n"/>
            </a:pPr>
            <a:endParaRPr lang="en-US" altLang="en-US" kern="0">
              <a:solidFill>
                <a:srgbClr val="000000"/>
              </a:solidFill>
              <a:latin typeface="Arial" panose="020B0604020202020204" pitchFamily="34" charset="0"/>
              <a:cs typeface="Arial"/>
            </a:endParaRPr>
          </a:p>
          <a:p>
            <a:pPr marL="285750" indent="-285750">
              <a:lnSpc>
                <a:spcPct val="80000"/>
              </a:lnSpc>
              <a:spcBef>
                <a:spcPct val="20000"/>
              </a:spcBef>
              <a:buClr>
                <a:srgbClr val="FF0000"/>
              </a:buClr>
              <a:buSzPct val="55000"/>
              <a:buFont typeface="Wingdings" panose="05000000000000000000" pitchFamily="2" charset="2"/>
              <a:buChar char="n"/>
            </a:pPr>
            <a:r>
              <a:rPr lang="en-US" altLang="en-US" kern="0">
                <a:solidFill>
                  <a:srgbClr val="000000"/>
                </a:solidFill>
                <a:latin typeface="Arial" panose="020B0604020202020204" pitchFamily="34" charset="0"/>
                <a:cs typeface="Arial"/>
              </a:rPr>
              <a:t>The message </a:t>
            </a:r>
            <a:r>
              <a:rPr lang="en-US" altLang="en-US" kern="0">
                <a:solidFill>
                  <a:srgbClr val="3333CC"/>
                </a:solidFill>
                <a:latin typeface="Arial" panose="020B0604020202020204" pitchFamily="34" charset="0"/>
                <a:cs typeface="Arial"/>
              </a:rPr>
              <a:t>1000</a:t>
            </a:r>
            <a:r>
              <a:rPr lang="en-US" altLang="en-US" kern="0">
                <a:solidFill>
                  <a:srgbClr val="000000"/>
                </a:solidFill>
                <a:latin typeface="Arial" panose="020B0604020202020204" pitchFamily="34" charset="0"/>
                <a:cs typeface="Arial"/>
              </a:rPr>
              <a:t> </a:t>
            </a:r>
            <a:r>
              <a:rPr lang="en-US" altLang="en-US" i="1" u="sng" kern="0">
                <a:solidFill>
                  <a:srgbClr val="000000"/>
                </a:solidFill>
                <a:latin typeface="Arial" panose="020B0604020202020204" pitchFamily="34" charset="0"/>
                <a:cs typeface="Arial"/>
              </a:rPr>
              <a:t>could</a:t>
            </a:r>
            <a:r>
              <a:rPr lang="en-US" altLang="en-US" kern="0">
                <a:solidFill>
                  <a:srgbClr val="000000"/>
                </a:solidFill>
                <a:latin typeface="Arial" panose="020B0604020202020204" pitchFamily="34" charset="0"/>
                <a:cs typeface="Arial"/>
              </a:rPr>
              <a:t> ask the recipient thread to </a:t>
            </a:r>
            <a:r>
              <a:rPr lang="en-US" altLang="en-US" kern="0">
                <a:solidFill>
                  <a:srgbClr val="FF0000"/>
                </a:solidFill>
                <a:latin typeface="Arial" panose="020B0604020202020204" pitchFamily="34" charset="0"/>
                <a:cs typeface="Arial"/>
              </a:rPr>
              <a:t>turn ON a light bulb</a:t>
            </a:r>
            <a:r>
              <a:rPr lang="en-US" altLang="en-US" kern="0">
                <a:solidFill>
                  <a:srgbClr val="000000"/>
                </a:solidFill>
                <a:latin typeface="Arial" panose="020B0604020202020204" pitchFamily="34" charset="0"/>
                <a:cs typeface="Arial"/>
              </a:rPr>
              <a:t> in the living room.</a:t>
            </a:r>
            <a:br>
              <a:rPr lang="en-US" altLang="en-US" kern="0">
                <a:solidFill>
                  <a:srgbClr val="000000"/>
                </a:solidFill>
                <a:latin typeface="Arial" panose="020B0604020202020204" pitchFamily="34" charset="0"/>
                <a:cs typeface="Arial"/>
              </a:rPr>
            </a:br>
            <a:endParaRPr lang="en-US" altLang="en-US" kern="0">
              <a:solidFill>
                <a:srgbClr val="000000"/>
              </a:solidFill>
              <a:latin typeface="Arial" panose="020B0604020202020204" pitchFamily="34" charset="0"/>
              <a:cs typeface="Arial"/>
            </a:endParaRPr>
          </a:p>
          <a:p>
            <a:pPr marL="285750" indent="-285750">
              <a:lnSpc>
                <a:spcPct val="80000"/>
              </a:lnSpc>
              <a:spcBef>
                <a:spcPct val="20000"/>
              </a:spcBef>
              <a:buClr>
                <a:srgbClr val="FF0000"/>
              </a:buClr>
              <a:buSzPct val="55000"/>
              <a:buFont typeface="Wingdings" panose="05000000000000000000" pitchFamily="2" charset="2"/>
              <a:buChar char="n"/>
            </a:pPr>
            <a:r>
              <a:rPr lang="en-US" altLang="en-US" kern="0">
                <a:solidFill>
                  <a:srgbClr val="000000"/>
                </a:solidFill>
                <a:latin typeface="Arial" panose="020B0604020202020204" pitchFamily="34" charset="0"/>
                <a:cs typeface="Arial"/>
              </a:rPr>
              <a:t>The message </a:t>
            </a:r>
            <a:r>
              <a:rPr lang="en-US" altLang="en-US" kern="0">
                <a:solidFill>
                  <a:srgbClr val="3333CC"/>
                </a:solidFill>
                <a:latin typeface="Arial" panose="020B0604020202020204" pitchFamily="34" charset="0"/>
                <a:cs typeface="Arial"/>
              </a:rPr>
              <a:t>1001</a:t>
            </a:r>
            <a:r>
              <a:rPr lang="en-US" altLang="en-US" kern="0">
                <a:solidFill>
                  <a:srgbClr val="000000"/>
                </a:solidFill>
                <a:latin typeface="Arial" panose="020B0604020202020204" pitchFamily="34" charset="0"/>
                <a:cs typeface="Arial"/>
              </a:rPr>
              <a:t> </a:t>
            </a:r>
            <a:r>
              <a:rPr lang="en-US" altLang="en-US" i="1" u="sng" kern="0">
                <a:solidFill>
                  <a:srgbClr val="000000"/>
                </a:solidFill>
                <a:latin typeface="Arial" panose="020B0604020202020204" pitchFamily="34" charset="0"/>
                <a:cs typeface="Arial"/>
              </a:rPr>
              <a:t>could</a:t>
            </a:r>
            <a:r>
              <a:rPr lang="en-US" altLang="en-US" kern="0">
                <a:solidFill>
                  <a:srgbClr val="000000"/>
                </a:solidFill>
                <a:latin typeface="Arial" panose="020B0604020202020204" pitchFamily="34" charset="0"/>
                <a:cs typeface="Arial"/>
              </a:rPr>
              <a:t> mean </a:t>
            </a:r>
            <a:r>
              <a:rPr lang="en-US" altLang="en-US" kern="0">
                <a:solidFill>
                  <a:srgbClr val="FF0000"/>
                </a:solidFill>
                <a:latin typeface="Arial" panose="020B0604020202020204" pitchFamily="34" charset="0"/>
                <a:cs typeface="Arial"/>
              </a:rPr>
              <a:t>turn OFF the light bulb.</a:t>
            </a:r>
            <a:br>
              <a:rPr lang="en-US" altLang="en-US" kern="0">
                <a:solidFill>
                  <a:srgbClr val="FF0000"/>
                </a:solidFill>
                <a:latin typeface="Arial" panose="020B0604020202020204" pitchFamily="34" charset="0"/>
                <a:cs typeface="Arial"/>
              </a:rPr>
            </a:br>
            <a:endParaRPr lang="en-US" altLang="en-US" kern="0">
              <a:solidFill>
                <a:srgbClr val="000000"/>
              </a:solidFill>
              <a:latin typeface="Arial" panose="020B0604020202020204" pitchFamily="34" charset="0"/>
              <a:cs typeface="Arial"/>
            </a:endParaRPr>
          </a:p>
          <a:p>
            <a:pPr marL="285750" indent="-285750">
              <a:lnSpc>
                <a:spcPct val="80000"/>
              </a:lnSpc>
              <a:spcBef>
                <a:spcPct val="20000"/>
              </a:spcBef>
              <a:buClr>
                <a:srgbClr val="FF0000"/>
              </a:buClr>
              <a:buSzPct val="55000"/>
              <a:buFont typeface="Wingdings" panose="05000000000000000000" pitchFamily="2" charset="2"/>
              <a:buChar char="n"/>
            </a:pPr>
            <a:r>
              <a:rPr lang="en-US" altLang="en-US" kern="0">
                <a:solidFill>
                  <a:srgbClr val="000000"/>
                </a:solidFill>
                <a:latin typeface="Arial" panose="020B0604020202020204" pitchFamily="34" charset="0"/>
                <a:cs typeface="Arial"/>
              </a:rPr>
              <a:t>The message values </a:t>
            </a:r>
            <a:r>
              <a:rPr lang="en-US" altLang="en-US" kern="0">
                <a:solidFill>
                  <a:srgbClr val="3333CC"/>
                </a:solidFill>
                <a:latin typeface="Arial" panose="020B0604020202020204" pitchFamily="34" charset="0"/>
                <a:cs typeface="Arial"/>
              </a:rPr>
              <a:t>1000-1009</a:t>
            </a:r>
            <a:r>
              <a:rPr lang="en-US" altLang="en-US" kern="0">
                <a:solidFill>
                  <a:srgbClr val="000000"/>
                </a:solidFill>
                <a:latin typeface="Arial" panose="020B0604020202020204" pitchFamily="34" charset="0"/>
                <a:cs typeface="Arial"/>
              </a:rPr>
              <a:t> </a:t>
            </a:r>
            <a:r>
              <a:rPr lang="en-US" altLang="en-US" i="1" u="sng" kern="0">
                <a:solidFill>
                  <a:srgbClr val="000000"/>
                </a:solidFill>
                <a:latin typeface="Arial" panose="020B0604020202020204" pitchFamily="34" charset="0"/>
                <a:cs typeface="Arial"/>
              </a:rPr>
              <a:t>could</a:t>
            </a:r>
            <a:r>
              <a:rPr lang="en-US" altLang="en-US" kern="0">
                <a:solidFill>
                  <a:srgbClr val="000000"/>
                </a:solidFill>
                <a:latin typeface="Arial" panose="020B0604020202020204" pitchFamily="34" charset="0"/>
                <a:cs typeface="Arial"/>
              </a:rPr>
              <a:t> be interpreted by an elevator as a request to </a:t>
            </a:r>
            <a:r>
              <a:rPr lang="en-US" altLang="en-US" kern="0">
                <a:solidFill>
                  <a:srgbClr val="3333CC"/>
                </a:solidFill>
                <a:latin typeface="Arial" panose="020B0604020202020204" pitchFamily="34" charset="0"/>
                <a:cs typeface="Arial"/>
              </a:rPr>
              <a:t>GO</a:t>
            </a:r>
            <a:r>
              <a:rPr lang="en-US" altLang="en-US" kern="0">
                <a:solidFill>
                  <a:srgbClr val="000000"/>
                </a:solidFill>
                <a:latin typeface="Arial" panose="020B0604020202020204" pitchFamily="34" charset="0"/>
                <a:cs typeface="Arial"/>
              </a:rPr>
              <a:t> to any of the floors </a:t>
            </a:r>
            <a:r>
              <a:rPr lang="en-US" altLang="en-US" kern="0">
                <a:solidFill>
                  <a:srgbClr val="3333CC"/>
                </a:solidFill>
                <a:latin typeface="Arial" panose="020B0604020202020204" pitchFamily="34" charset="0"/>
                <a:cs typeface="Arial"/>
              </a:rPr>
              <a:t>0-9</a:t>
            </a:r>
            <a:r>
              <a:rPr lang="en-US" altLang="en-US" kern="0">
                <a:solidFill>
                  <a:srgbClr val="000000"/>
                </a:solidFill>
                <a:latin typeface="Arial" panose="020B0604020202020204" pitchFamily="34" charset="0"/>
                <a:cs typeface="Arial"/>
              </a:rPr>
              <a:t>.</a:t>
            </a:r>
            <a:br>
              <a:rPr lang="en-US" altLang="en-US" kern="0">
                <a:solidFill>
                  <a:srgbClr val="000000"/>
                </a:solidFill>
                <a:latin typeface="Arial" panose="020B0604020202020204" pitchFamily="34" charset="0"/>
                <a:cs typeface="Arial"/>
              </a:rPr>
            </a:br>
            <a:endParaRPr lang="en-US" altLang="en-US" kern="0">
              <a:solidFill>
                <a:srgbClr val="000000"/>
              </a:solidFill>
              <a:latin typeface="Arial" panose="020B0604020202020204" pitchFamily="34" charset="0"/>
              <a:cs typeface="Arial"/>
            </a:endParaRPr>
          </a:p>
          <a:p>
            <a:pPr marL="285750" indent="-285750">
              <a:lnSpc>
                <a:spcPct val="80000"/>
              </a:lnSpc>
              <a:spcBef>
                <a:spcPct val="20000"/>
              </a:spcBef>
              <a:buClr>
                <a:srgbClr val="FF0000"/>
              </a:buClr>
              <a:buSzPct val="55000"/>
              <a:buFont typeface="Wingdings" panose="05000000000000000000" pitchFamily="2" charset="2"/>
              <a:buChar char="n"/>
            </a:pPr>
            <a:r>
              <a:rPr lang="en-US" altLang="en-US" kern="0">
                <a:solidFill>
                  <a:srgbClr val="000000"/>
                </a:solidFill>
                <a:latin typeface="Arial" panose="020B0604020202020204" pitchFamily="34" charset="0"/>
                <a:cs typeface="Arial"/>
              </a:rPr>
              <a:t>The message </a:t>
            </a:r>
            <a:r>
              <a:rPr lang="en-US" altLang="en-US" kern="0">
                <a:solidFill>
                  <a:srgbClr val="3333CC"/>
                </a:solidFill>
                <a:latin typeface="Arial" panose="020B0604020202020204" pitchFamily="34" charset="0"/>
                <a:cs typeface="Arial"/>
              </a:rPr>
              <a:t>4000</a:t>
            </a:r>
            <a:r>
              <a:rPr lang="en-US" altLang="en-US" kern="0">
                <a:solidFill>
                  <a:srgbClr val="000000"/>
                </a:solidFill>
                <a:latin typeface="Arial" panose="020B0604020202020204" pitchFamily="34" charset="0"/>
                <a:cs typeface="Arial"/>
              </a:rPr>
              <a:t> sent to a process/thread </a:t>
            </a:r>
            <a:r>
              <a:rPr lang="en-US" altLang="en-US" i="1" u="sng" kern="0">
                <a:solidFill>
                  <a:srgbClr val="000000"/>
                </a:solidFill>
                <a:latin typeface="Arial" panose="020B0604020202020204" pitchFamily="34" charset="0"/>
                <a:cs typeface="Arial"/>
              </a:rPr>
              <a:t>could</a:t>
            </a:r>
            <a:r>
              <a:rPr lang="en-US" altLang="en-US" kern="0">
                <a:solidFill>
                  <a:srgbClr val="000000"/>
                </a:solidFill>
                <a:latin typeface="Arial" panose="020B0604020202020204" pitchFamily="34" charset="0"/>
                <a:cs typeface="Arial"/>
              </a:rPr>
              <a:t> mean ‘</a:t>
            </a:r>
            <a:r>
              <a:rPr lang="en-US" altLang="en-US" kern="0">
                <a:solidFill>
                  <a:srgbClr val="FF0000"/>
                </a:solidFill>
                <a:latin typeface="Arial" panose="020B0604020202020204" pitchFamily="34" charset="0"/>
                <a:cs typeface="Arial"/>
              </a:rPr>
              <a:t>terminate yourself</a:t>
            </a:r>
            <a:r>
              <a:rPr lang="en-US" altLang="en-US" kern="0">
                <a:solidFill>
                  <a:srgbClr val="000000"/>
                </a:solidFill>
                <a:latin typeface="Arial" panose="020B0604020202020204" pitchFamily="34" charset="0"/>
                <a:cs typeface="Arial"/>
              </a:rPr>
              <a:t>’.</a:t>
            </a:r>
            <a:endParaRPr lang="en-CA" altLang="en-US" kern="0">
              <a:solidFill>
                <a:srgbClr val="000000"/>
              </a:solidFill>
              <a:latin typeface="Arial" panose="020B0604020202020204" pitchFamily="34" charset="0"/>
              <a:cs typeface="Arial"/>
            </a:endParaRPr>
          </a:p>
        </p:txBody>
      </p:sp>
      <p:sp>
        <p:nvSpPr>
          <p:cNvPr id="10" name="Content Placeholder 2">
            <a:extLst>
              <a:ext uri="{FF2B5EF4-FFF2-40B4-BE49-F238E27FC236}">
                <a16:creationId xmlns:a16="http://schemas.microsoft.com/office/drawing/2014/main" xmlns="" id="{D8431B0B-0132-468A-A9E5-25DD4620C03B}"/>
              </a:ext>
            </a:extLst>
          </p:cNvPr>
          <p:cNvSpPr>
            <a:spLocks noGrp="1"/>
          </p:cNvSpPr>
          <p:nvPr>
            <p:ph idx="1"/>
          </p:nvPr>
        </p:nvSpPr>
        <p:spPr>
          <a:xfrm>
            <a:off x="726461" y="1274773"/>
            <a:ext cx="10295766" cy="830997"/>
          </a:xfrm>
        </p:spPr>
        <p:txBody>
          <a:bodyPr/>
          <a:lstStyle/>
          <a:p>
            <a:pPr lvl="1" indent="0">
              <a:buNone/>
            </a:pPr>
            <a:r>
              <a:rPr lang="en-CA"/>
              <a:t>The precise meaning of these numeric messages is up to the application, usually interpreted as a request or command.</a:t>
            </a:r>
          </a:p>
        </p:txBody>
      </p:sp>
      <p:sp>
        <p:nvSpPr>
          <p:cNvPr id="11" name="Content Placeholder 2">
            <a:extLst>
              <a:ext uri="{FF2B5EF4-FFF2-40B4-BE49-F238E27FC236}">
                <a16:creationId xmlns:a16="http://schemas.microsoft.com/office/drawing/2014/main" xmlns="" id="{D99772C7-1ABE-4805-8F58-DA6DD2FE652E}"/>
              </a:ext>
            </a:extLst>
          </p:cNvPr>
          <p:cNvSpPr txBox="1">
            <a:spLocks/>
          </p:cNvSpPr>
          <p:nvPr/>
        </p:nvSpPr>
        <p:spPr>
          <a:xfrm>
            <a:off x="780007" y="5315431"/>
            <a:ext cx="10295766" cy="830997"/>
          </a:xfrm>
          <a:prstGeom prst="rect">
            <a:avLst/>
          </a:prstGeom>
          <a:noFill/>
        </p:spPr>
        <p:txBody>
          <a:bodyPr vert="horz" lIns="0" tIns="45720" rIns="0" bIns="45720" rtlCol="0">
            <a:spAutoFit/>
          </a:bodyPr>
          <a:lstStyle>
            <a:lvl1pPr marL="0" indent="0" algn="l" defTabSz="914400" rtl="0" eaLnBrk="1" latinLnBrk="0" hangingPunct="1">
              <a:lnSpc>
                <a:spcPct val="100000"/>
              </a:lnSpc>
              <a:spcBef>
                <a:spcPts val="0"/>
              </a:spcBef>
              <a:spcAft>
                <a:spcPts val="600"/>
              </a:spcAft>
              <a:buClr>
                <a:schemeClr val="accent1"/>
              </a:buClr>
              <a:buSzPct val="100000"/>
              <a:buFont typeface="Calibri" panose="020F0502020204030204" pitchFamily="34" charset="0"/>
              <a:buNone/>
              <a:defRPr sz="2400" kern="1200">
                <a:solidFill>
                  <a:schemeClr val="tx1"/>
                </a:solidFill>
                <a:latin typeface="+mn-lt"/>
                <a:ea typeface="+mn-ea"/>
                <a:cs typeface="+mn-cs"/>
              </a:defRPr>
            </a:lvl1pPr>
            <a:lvl2pPr marL="38404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100000"/>
              </a:lnSpc>
              <a:spcBef>
                <a:spcPts val="0"/>
              </a:spcBef>
              <a:spcAft>
                <a:spcPts val="600"/>
              </a:spcAft>
              <a:buClrTx/>
              <a:buFont typeface="Arial" panose="020B0604020202020204"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indent="0">
              <a:buFont typeface="Arial" panose="020B0604020202020204" pitchFamily="34" charset="0"/>
              <a:buNone/>
            </a:pPr>
            <a:r>
              <a:rPr lang="en-CA"/>
              <a:t>The sender cannot force the receiver to read the message, only hope for a response.</a:t>
            </a:r>
          </a:p>
        </p:txBody>
      </p:sp>
      <p:sp>
        <p:nvSpPr>
          <p:cNvPr id="3" name="Slide Number Placeholder 2">
            <a:extLst>
              <a:ext uri="{FF2B5EF4-FFF2-40B4-BE49-F238E27FC236}">
                <a16:creationId xmlns:a16="http://schemas.microsoft.com/office/drawing/2014/main" xmlns="" id="{A05039C3-316E-4F21-ADC1-23EEE2150402}"/>
              </a:ext>
            </a:extLst>
          </p:cNvPr>
          <p:cNvSpPr>
            <a:spLocks noGrp="1"/>
          </p:cNvSpPr>
          <p:nvPr>
            <p:ph type="sldNum" sz="quarter" idx="12"/>
          </p:nvPr>
        </p:nvSpPr>
        <p:spPr/>
        <p:txBody>
          <a:bodyPr/>
          <a:lstStyle/>
          <a:p>
            <a:fld id="{AE11FE2D-6E70-4277-81CE-0AEFFA29198E}" type="slidenum">
              <a:rPr lang="en-CA" smtClean="0"/>
              <a:t>6</a:t>
            </a:fld>
            <a:endParaRPr lang="en-CA"/>
          </a:p>
        </p:txBody>
      </p:sp>
    </p:spTree>
    <p:extLst>
      <p:ext uri="{BB962C8B-B14F-4D97-AF65-F5344CB8AC3E}">
        <p14:creationId xmlns:p14="http://schemas.microsoft.com/office/powerpoint/2010/main" val="50722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0F951-A3C4-4D59-BBC7-536024B73AF5}"/>
              </a:ext>
            </a:extLst>
          </p:cNvPr>
          <p:cNvSpPr>
            <a:spLocks noGrp="1"/>
          </p:cNvSpPr>
          <p:nvPr>
            <p:ph type="title"/>
          </p:nvPr>
        </p:nvSpPr>
        <p:spPr>
          <a:xfrm>
            <a:off x="585358" y="451752"/>
            <a:ext cx="10058400" cy="778109"/>
          </a:xfrm>
        </p:spPr>
        <p:txBody>
          <a:bodyPr/>
          <a:lstStyle/>
          <a:p>
            <a:r>
              <a:rPr lang="en-CA"/>
              <a:t>POSIX Message Queues</a:t>
            </a:r>
          </a:p>
        </p:txBody>
      </p:sp>
      <p:sp>
        <p:nvSpPr>
          <p:cNvPr id="3" name="Content Placeholder 2">
            <a:extLst>
              <a:ext uri="{FF2B5EF4-FFF2-40B4-BE49-F238E27FC236}">
                <a16:creationId xmlns:a16="http://schemas.microsoft.com/office/drawing/2014/main" xmlns="" id="{CA4E0D8C-F8D0-4D51-8E77-4AC8298866AD}"/>
              </a:ext>
            </a:extLst>
          </p:cNvPr>
          <p:cNvSpPr>
            <a:spLocks noGrp="1"/>
          </p:cNvSpPr>
          <p:nvPr>
            <p:ph idx="1"/>
          </p:nvPr>
        </p:nvSpPr>
        <p:spPr>
          <a:xfrm>
            <a:off x="710102" y="1619715"/>
            <a:ext cx="11144146" cy="4170372"/>
          </a:xfrm>
        </p:spPr>
        <p:txBody>
          <a:bodyPr/>
          <a:lstStyle/>
          <a:p>
            <a:r>
              <a:rPr lang="en-CA"/>
              <a:t>Message queues in Linux/macOS and other POSIX systems work a bit differently than the Windows counterpart.</a:t>
            </a:r>
          </a:p>
          <a:p>
            <a:pPr marL="726948" lvl="1" indent="-342900"/>
            <a:r>
              <a:rPr lang="en-CA"/>
              <a:t>Queues are explicitly created, given a </a:t>
            </a:r>
            <a:r>
              <a:rPr lang="en-CA" b="1">
                <a:solidFill>
                  <a:schemeClr val="accent2"/>
                </a:solidFill>
              </a:rPr>
              <a:t>named path</a:t>
            </a:r>
            <a:r>
              <a:rPr lang="en-CA"/>
              <a:t/>
            </a:r>
            <a:br>
              <a:rPr lang="en-CA"/>
            </a:br>
            <a:r>
              <a:rPr lang="en-CA"/>
              <a:t>		/dev/mqueue/…</a:t>
            </a:r>
          </a:p>
          <a:p>
            <a:pPr marL="726948" lvl="1" indent="-342900"/>
            <a:r>
              <a:rPr lang="en-CA"/>
              <a:t>Queues can be shared, unlinked, and closed</a:t>
            </a:r>
          </a:p>
          <a:p>
            <a:pPr marL="726948" lvl="1" indent="-342900"/>
            <a:r>
              <a:rPr lang="en-CA"/>
              <a:t>Messages consist of a </a:t>
            </a:r>
            <a:r>
              <a:rPr lang="en-CA" b="1">
                <a:solidFill>
                  <a:schemeClr val="accent2"/>
                </a:solidFill>
              </a:rPr>
              <a:t>string</a:t>
            </a:r>
            <a:r>
              <a:rPr lang="en-CA"/>
              <a:t> and an </a:t>
            </a:r>
            <a:r>
              <a:rPr lang="en-CA" b="1">
                <a:solidFill>
                  <a:schemeClr val="accent2"/>
                </a:solidFill>
              </a:rPr>
              <a:t>integer priority</a:t>
            </a:r>
            <a:endParaRPr lang="en-CA"/>
          </a:p>
          <a:p>
            <a:pPr marL="726948" lvl="1" indent="-342900"/>
            <a:r>
              <a:rPr lang="en-CA"/>
              <a:t>Messages are delivered </a:t>
            </a:r>
            <a:r>
              <a:rPr lang="en-CA" b="1">
                <a:solidFill>
                  <a:schemeClr val="accent2"/>
                </a:solidFill>
              </a:rPr>
              <a:t>highest priority first</a:t>
            </a:r>
            <a:r>
              <a:rPr lang="en-CA"/>
              <a:t>, those with identical priorities are delivered in order of arrival</a:t>
            </a:r>
          </a:p>
          <a:p>
            <a:pPr marL="726948" lvl="1" indent="-342900"/>
            <a:r>
              <a:rPr lang="en-CA"/>
              <a:t>Can set up a callback function (signal event handler) to handle incoming messages</a:t>
            </a:r>
          </a:p>
        </p:txBody>
      </p:sp>
      <p:sp>
        <p:nvSpPr>
          <p:cNvPr id="4" name="Footer Placeholder 3">
            <a:extLst>
              <a:ext uri="{FF2B5EF4-FFF2-40B4-BE49-F238E27FC236}">
                <a16:creationId xmlns:a16="http://schemas.microsoft.com/office/drawing/2014/main" xmlns="" id="{4E53EECC-5080-4ACC-BC42-B66B297F3CBC}"/>
              </a:ext>
            </a:extLst>
          </p:cNvPr>
          <p:cNvSpPr>
            <a:spLocks noGrp="1"/>
          </p:cNvSpPr>
          <p:nvPr>
            <p:ph type="ftr" sz="quarter" idx="11"/>
          </p:nvPr>
        </p:nvSpPr>
        <p:spPr/>
        <p:txBody>
          <a:bodyPr/>
          <a:lstStyle/>
          <a:p>
            <a:r>
              <a:rPr lang="en-CA"/>
              <a:t>Additional Topics</a:t>
            </a:r>
          </a:p>
        </p:txBody>
      </p:sp>
      <p:sp>
        <p:nvSpPr>
          <p:cNvPr id="6" name="Rectangle 5">
            <a:extLst>
              <a:ext uri="{FF2B5EF4-FFF2-40B4-BE49-F238E27FC236}">
                <a16:creationId xmlns:a16="http://schemas.microsoft.com/office/drawing/2014/main" xmlns="" id="{410E9184-6AB9-4C42-9A44-8D286D0486D1}"/>
              </a:ext>
            </a:extLst>
          </p:cNvPr>
          <p:cNvSpPr/>
          <p:nvPr/>
        </p:nvSpPr>
        <p:spPr>
          <a:xfrm>
            <a:off x="5914694" y="5971058"/>
            <a:ext cx="6197659" cy="369332"/>
          </a:xfrm>
          <a:prstGeom prst="rect">
            <a:avLst/>
          </a:prstGeom>
        </p:spPr>
        <p:txBody>
          <a:bodyPr wrap="none">
            <a:spAutoFit/>
          </a:bodyPr>
          <a:lstStyle/>
          <a:p>
            <a:r>
              <a:rPr lang="en-CA" b="1">
                <a:solidFill>
                  <a:schemeClr val="accent6">
                    <a:lumMod val="75000"/>
                  </a:schemeClr>
                </a:solidFill>
              </a:rPr>
              <a:t>http://man7.org/linux/man-pages/man7/mq_overview.7.html</a:t>
            </a:r>
          </a:p>
        </p:txBody>
      </p:sp>
      <p:sp>
        <p:nvSpPr>
          <p:cNvPr id="5" name="Slide Number Placeholder 4">
            <a:extLst>
              <a:ext uri="{FF2B5EF4-FFF2-40B4-BE49-F238E27FC236}">
                <a16:creationId xmlns:a16="http://schemas.microsoft.com/office/drawing/2014/main" xmlns="" id="{8089C788-EB01-467D-9788-1C98226F2C92}"/>
              </a:ext>
            </a:extLst>
          </p:cNvPr>
          <p:cNvSpPr>
            <a:spLocks noGrp="1"/>
          </p:cNvSpPr>
          <p:nvPr>
            <p:ph type="sldNum" sz="quarter" idx="12"/>
          </p:nvPr>
        </p:nvSpPr>
        <p:spPr/>
        <p:txBody>
          <a:bodyPr/>
          <a:lstStyle/>
          <a:p>
            <a:fld id="{AE11FE2D-6E70-4277-81CE-0AEFFA29198E}" type="slidenum">
              <a:rPr lang="en-CA" smtClean="0"/>
              <a:t>7</a:t>
            </a:fld>
            <a:endParaRPr lang="en-CA"/>
          </a:p>
        </p:txBody>
      </p:sp>
    </p:spTree>
    <p:extLst>
      <p:ext uri="{BB962C8B-B14F-4D97-AF65-F5344CB8AC3E}">
        <p14:creationId xmlns:p14="http://schemas.microsoft.com/office/powerpoint/2010/main" val="168960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5D67A-90AB-4100-989D-2136BD047F7C}"/>
              </a:ext>
            </a:extLst>
          </p:cNvPr>
          <p:cNvSpPr>
            <a:spLocks noGrp="1"/>
          </p:cNvSpPr>
          <p:nvPr>
            <p:ph type="title"/>
          </p:nvPr>
        </p:nvSpPr>
        <p:spPr>
          <a:xfrm>
            <a:off x="601834" y="385849"/>
            <a:ext cx="10058400" cy="778109"/>
          </a:xfrm>
        </p:spPr>
        <p:txBody>
          <a:bodyPr/>
          <a:lstStyle/>
          <a:p>
            <a:r>
              <a:rPr lang="en-CA"/>
              <a:t>POSIX Message Queues</a:t>
            </a:r>
          </a:p>
        </p:txBody>
      </p:sp>
      <p:sp>
        <p:nvSpPr>
          <p:cNvPr id="4" name="Footer Placeholder 3">
            <a:extLst>
              <a:ext uri="{FF2B5EF4-FFF2-40B4-BE49-F238E27FC236}">
                <a16:creationId xmlns:a16="http://schemas.microsoft.com/office/drawing/2014/main" xmlns="" id="{546B962C-7C6E-490D-88B8-7CDC33A0CE0A}"/>
              </a:ext>
            </a:extLst>
          </p:cNvPr>
          <p:cNvSpPr>
            <a:spLocks noGrp="1"/>
          </p:cNvSpPr>
          <p:nvPr>
            <p:ph type="ftr" sz="quarter" idx="11"/>
          </p:nvPr>
        </p:nvSpPr>
        <p:spPr/>
        <p:txBody>
          <a:bodyPr/>
          <a:lstStyle/>
          <a:p>
            <a:r>
              <a:rPr lang="en-CA"/>
              <a:t>Additional Topics</a:t>
            </a:r>
          </a:p>
        </p:txBody>
      </p:sp>
      <p:sp>
        <p:nvSpPr>
          <p:cNvPr id="6" name="Rectangle 1">
            <a:extLst>
              <a:ext uri="{FF2B5EF4-FFF2-40B4-BE49-F238E27FC236}">
                <a16:creationId xmlns:a16="http://schemas.microsoft.com/office/drawing/2014/main" xmlns="" id="{5FC96303-D0EF-4E56-92CC-DB9677178152}"/>
              </a:ext>
            </a:extLst>
          </p:cNvPr>
          <p:cNvSpPr>
            <a:spLocks noChangeArrowheads="1"/>
          </p:cNvSpPr>
          <p:nvPr/>
        </p:nvSpPr>
        <p:spPr bwMode="auto">
          <a:xfrm>
            <a:off x="856735" y="1290851"/>
            <a:ext cx="6223989"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502000"/>
                </a:solidFill>
                <a:effectLst/>
                <a:latin typeface="Courier New" panose="02070309020205020404" pitchFamily="49" charset="0"/>
              </a:rPr>
              <a:t>#include &lt;mqueue.h&gt;</a:t>
            </a:r>
            <a:r>
              <a:rPr kumimoji="0" lang="en-US" altLang="en-US" sz="1600" b="0" i="0" u="none" strike="noStrike" cap="none" normalizeH="0" baseline="0">
                <a:ln>
                  <a:noFill/>
                </a:ln>
                <a:solidFill>
                  <a:srgbClr val="181818"/>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solidFill>
                <a:srgbClr val="181818"/>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502000"/>
                </a:solidFill>
                <a:effectLst/>
                <a:latin typeface="Courier New" panose="02070309020205020404" pitchFamily="49" charset="0"/>
              </a:rPr>
              <a:t>mqd_t mq_open(const char *</a:t>
            </a:r>
            <a:r>
              <a:rPr kumimoji="0" lang="en-US" altLang="en-US" sz="1600" b="0" i="1" u="none" strike="noStrike" cap="none" normalizeH="0" baseline="0">
                <a:ln>
                  <a:noFill/>
                </a:ln>
                <a:solidFill>
                  <a:srgbClr val="006000"/>
                </a:solidFill>
                <a:effectLst/>
                <a:latin typeface="Courier New" panose="02070309020205020404" pitchFamily="49" charset="0"/>
              </a:rPr>
              <a:t>name</a:t>
            </a:r>
            <a:r>
              <a:rPr kumimoji="0" lang="en-US" altLang="en-US" sz="1600" b="1" i="0" u="none" strike="noStrike" cap="none" normalizeH="0" baseline="0">
                <a:ln>
                  <a:noFill/>
                </a:ln>
                <a:solidFill>
                  <a:srgbClr val="502000"/>
                </a:solidFill>
                <a:effectLst/>
                <a:latin typeface="Courier New" panose="02070309020205020404" pitchFamily="49" charset="0"/>
              </a:rPr>
              <a:t>, int </a:t>
            </a:r>
            <a:r>
              <a:rPr kumimoji="0" lang="en-US" altLang="en-US" sz="1600" b="0" i="1" u="none" strike="noStrike" cap="none" normalizeH="0" baseline="0">
                <a:ln>
                  <a:noFill/>
                </a:ln>
                <a:solidFill>
                  <a:srgbClr val="006000"/>
                </a:solidFill>
                <a:effectLst/>
                <a:latin typeface="Courier New" panose="02070309020205020404" pitchFamily="49" charset="0"/>
              </a:rPr>
              <a:t>oflag</a:t>
            </a:r>
            <a:r>
              <a:rPr kumimoji="0" lang="en-US" altLang="en-US" sz="1600" b="1" i="0" u="none" strike="noStrike" cap="none" normalizeH="0" baseline="0">
                <a:ln>
                  <a:noFill/>
                </a:ln>
                <a:solidFill>
                  <a:srgbClr val="502000"/>
                </a:solidFill>
                <a:effectLst/>
                <a:latin typeface="Courier New" panose="02070309020205020404" pitchFamily="49" charset="0"/>
              </a:rPr>
              <a:t>);</a:t>
            </a:r>
          </a:p>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lang="en-US" altLang="en-US" sz="1600"/>
              <a:t>Creates or connects to an existing message queue, with creation flags</a:t>
            </a:r>
            <a:endParaRPr kumimoji="0" lang="en-US" altLang="en-US" sz="1600" b="0" i="0" u="none" strike="noStrike" cap="none" normalizeH="0" baseline="0">
              <a:ln>
                <a:noFill/>
              </a:ln>
              <a:solidFill>
                <a:schemeClr val="tx1"/>
              </a:solidFill>
              <a:effectLst/>
            </a:endParaRPr>
          </a:p>
        </p:txBody>
      </p:sp>
      <p:sp>
        <p:nvSpPr>
          <p:cNvPr id="7" name="Rectangle 2">
            <a:extLst>
              <a:ext uri="{FF2B5EF4-FFF2-40B4-BE49-F238E27FC236}">
                <a16:creationId xmlns:a16="http://schemas.microsoft.com/office/drawing/2014/main" xmlns="" id="{B95E767C-28F1-4C34-A1B9-67BDA6088D6A}"/>
              </a:ext>
            </a:extLst>
          </p:cNvPr>
          <p:cNvSpPr>
            <a:spLocks noChangeArrowheads="1"/>
          </p:cNvSpPr>
          <p:nvPr/>
        </p:nvSpPr>
        <p:spPr bwMode="auto">
          <a:xfrm>
            <a:off x="856736" y="2567256"/>
            <a:ext cx="10779531"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int mq_send(mqd_t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mqdes</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 const char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msg_ptr</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size_t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msg_len</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 unsigned int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msg_prio</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a:t>
            </a:r>
            <a:endParaRPr lang="en-US" altLang="en-US" sz="1600">
              <a:latin typeface="Courier New" panose="02070309020205020404" pitchFamily="49" charset="0"/>
              <a:cs typeface="Courier New" panose="02070309020205020404" pitchFamily="49" charset="0"/>
            </a:endParaRPr>
          </a:p>
          <a:p>
            <a:pPr marL="285750" indent="-285750" eaLnBrk="0" fontAlgn="base" hangingPunct="0">
              <a:spcBef>
                <a:spcPts val="600"/>
              </a:spcBef>
              <a:spcAft>
                <a:spcPct val="0"/>
              </a:spcAft>
              <a:buFont typeface="Arial" panose="020B0604020202020204" pitchFamily="34" charset="0"/>
              <a:buChar char="•"/>
            </a:pPr>
            <a:r>
              <a:rPr lang="en-US" altLang="en-US" sz="1600"/>
              <a:t>Sends a character string message with provided priority to the given queue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xmlns="" id="{078ECD1B-FE71-4CF4-A5FE-E9D79ADED506}"/>
              </a:ext>
            </a:extLst>
          </p:cNvPr>
          <p:cNvSpPr>
            <a:spLocks noChangeArrowheads="1"/>
          </p:cNvSpPr>
          <p:nvPr/>
        </p:nvSpPr>
        <p:spPr bwMode="auto">
          <a:xfrm>
            <a:off x="832021" y="3415754"/>
            <a:ext cx="11273256"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ssize_t mq_receive(mqd_t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mqdes</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msg_ptr</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size_t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msg_len</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 unsigned int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msg_prio</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a:t>
            </a:r>
            <a:r>
              <a:rPr lang="en-US" altLang="en-US" sz="1600" b="1">
                <a:solidFill>
                  <a:srgbClr val="502000"/>
                </a:solidFill>
                <a:latin typeface="Courier New" panose="02070309020205020404" pitchFamily="49" charset="0"/>
                <a:cs typeface="Courier New" panose="02070309020205020404" pitchFamily="49" charset="0"/>
              </a:rPr>
              <a:t>;</a:t>
            </a:r>
            <a:r>
              <a:rPr lang="en-US" altLang="en-US" sz="1600">
                <a:solidFill>
                  <a:srgbClr val="181818"/>
                </a:solidFill>
                <a:latin typeface="Courier New" panose="02070309020205020404" pitchFamily="49" charset="0"/>
                <a:cs typeface="Courier New" panose="02070309020205020404" pitchFamily="49" charset="0"/>
              </a:rPr>
              <a:t> </a:t>
            </a:r>
            <a:endParaRPr lang="en-US" altLang="en-US" sz="1600">
              <a:latin typeface="Courier New" panose="02070309020205020404" pitchFamily="49" charset="0"/>
              <a:cs typeface="Courier New" panose="02070309020205020404" pitchFamily="49" charset="0"/>
            </a:endParaRPr>
          </a:p>
          <a:p>
            <a:pPr marL="285750" indent="-285750" eaLnBrk="0" fontAlgn="base" hangingPunct="0">
              <a:spcBef>
                <a:spcPts val="600"/>
              </a:spcBef>
              <a:spcAft>
                <a:spcPct val="0"/>
              </a:spcAft>
              <a:buFont typeface="Arial" panose="020B0604020202020204" pitchFamily="34" charset="0"/>
              <a:buChar char="•"/>
            </a:pPr>
            <a:r>
              <a:rPr lang="en-US" altLang="en-US" sz="1600"/>
              <a:t>Retrieves the next highest priority message, along with its priority, (by default) blocking until there is a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xmlns="" id="{7E3515C3-F5DD-400A-8E43-4DC85684FDAD}"/>
              </a:ext>
            </a:extLst>
          </p:cNvPr>
          <p:cNvSpPr>
            <a:spLocks noChangeArrowheads="1"/>
          </p:cNvSpPr>
          <p:nvPr/>
        </p:nvSpPr>
        <p:spPr bwMode="auto">
          <a:xfrm>
            <a:off x="840259" y="4272490"/>
            <a:ext cx="7200026"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int mq_notify(mqd_t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mqdes</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 const struct sigevent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sevp</a:t>
            </a:r>
            <a:r>
              <a:rPr lang="en-US" altLang="en-US" sz="1600" b="1">
                <a:solidFill>
                  <a:srgbClr val="502000"/>
                </a:solidFill>
                <a:latin typeface="Courier New" panose="02070309020205020404" pitchFamily="49" charset="0"/>
                <a:cs typeface="Courier New" panose="02070309020205020404" pitchFamily="49" charset="0"/>
              </a:rPr>
              <a:t>);</a:t>
            </a:r>
            <a:r>
              <a:rPr lang="en-US" altLang="en-US" sz="1600">
                <a:solidFill>
                  <a:srgbClr val="181818"/>
                </a:solidFill>
                <a:latin typeface="Courier New" panose="02070309020205020404" pitchFamily="49" charset="0"/>
                <a:cs typeface="Courier New" panose="02070309020205020404" pitchFamily="49" charset="0"/>
              </a:rPr>
              <a:t> </a:t>
            </a:r>
            <a:endParaRPr lang="en-US" altLang="en-US" sz="1600">
              <a:latin typeface="Courier New" panose="02070309020205020404" pitchFamily="49" charset="0"/>
              <a:cs typeface="Courier New" panose="02070309020205020404" pitchFamily="49" charset="0"/>
            </a:endParaRPr>
          </a:p>
          <a:p>
            <a:pPr marL="285750" indent="-285750" eaLnBrk="0" fontAlgn="base" hangingPunct="0">
              <a:spcBef>
                <a:spcPts val="600"/>
              </a:spcBef>
              <a:spcAft>
                <a:spcPct val="0"/>
              </a:spcAft>
              <a:buFont typeface="Arial" panose="020B0604020202020204" pitchFamily="34" charset="0"/>
              <a:buChar char="•"/>
            </a:pPr>
            <a:r>
              <a:rPr lang="en-US" altLang="en-US" sz="1600"/>
              <a:t>Registers a signal-event handler to respond to incoming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xmlns="" id="{A388AC02-D139-4B8F-B5D2-2CD3727B7724}"/>
              </a:ext>
            </a:extLst>
          </p:cNvPr>
          <p:cNvSpPr>
            <a:spLocks noChangeArrowheads="1"/>
          </p:cNvSpPr>
          <p:nvPr/>
        </p:nvSpPr>
        <p:spPr bwMode="auto">
          <a:xfrm>
            <a:off x="856735" y="5439088"/>
            <a:ext cx="41607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a:ln>
                  <a:noFill/>
                </a:ln>
                <a:solidFill>
                  <a:srgbClr val="18181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int mq_unlink(const char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name</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A3574572-D0AD-4FF6-B833-A13E805FF30F}"/>
              </a:ext>
            </a:extLst>
          </p:cNvPr>
          <p:cNvSpPr>
            <a:spLocks noChangeArrowheads="1"/>
          </p:cNvSpPr>
          <p:nvPr/>
        </p:nvSpPr>
        <p:spPr bwMode="auto">
          <a:xfrm>
            <a:off x="889687" y="5348015"/>
            <a:ext cx="34201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int mq_close(mqd_t </a:t>
            </a:r>
            <a:r>
              <a:rPr kumimoji="0" lang="en-US" altLang="en-US" sz="1600" b="0" i="1" u="none" strike="noStrike" cap="none" normalizeH="0" baseline="0">
                <a:ln>
                  <a:noFill/>
                </a:ln>
                <a:solidFill>
                  <a:srgbClr val="006000"/>
                </a:solidFill>
                <a:effectLst/>
                <a:latin typeface="Courier New" panose="02070309020205020404" pitchFamily="49" charset="0"/>
                <a:cs typeface="Courier New" panose="02070309020205020404" pitchFamily="49" charset="0"/>
              </a:rPr>
              <a:t>mqdes</a:t>
            </a:r>
            <a:r>
              <a:rPr kumimoji="0" lang="en-US" altLang="en-US" sz="1600" b="1" i="0" u="none" strike="noStrike" cap="none" normalizeH="0" baseline="0">
                <a:ln>
                  <a:noFill/>
                </a:ln>
                <a:solidFill>
                  <a:srgbClr val="502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xmlns="" id="{7B8E17B6-DE87-4CDD-8794-28E582D21F74}"/>
              </a:ext>
            </a:extLst>
          </p:cNvPr>
          <p:cNvSpPr/>
          <p:nvPr/>
        </p:nvSpPr>
        <p:spPr>
          <a:xfrm>
            <a:off x="4950940" y="5313575"/>
            <a:ext cx="6096000" cy="338554"/>
          </a:xfrm>
          <a:prstGeom prst="rect">
            <a:avLst/>
          </a:prstGeom>
        </p:spPr>
        <p:txBody>
          <a:bodyPr>
            <a:spAutoFit/>
          </a:bodyPr>
          <a:lstStyle/>
          <a:p>
            <a:pPr marL="285750" indent="-285750" eaLnBrk="0" fontAlgn="base" hangingPunct="0">
              <a:spcBef>
                <a:spcPts val="600"/>
              </a:spcBef>
              <a:spcAft>
                <a:spcPct val="0"/>
              </a:spcAft>
              <a:buFont typeface="Arial" panose="020B0604020202020204" pitchFamily="34" charset="0"/>
              <a:buChar char="•"/>
            </a:pPr>
            <a:r>
              <a:rPr lang="en-US" altLang="en-US" sz="1600"/>
              <a:t>closes the queue</a:t>
            </a:r>
          </a:p>
        </p:txBody>
      </p:sp>
      <p:sp>
        <p:nvSpPr>
          <p:cNvPr id="13" name="Rectangle 12">
            <a:extLst>
              <a:ext uri="{FF2B5EF4-FFF2-40B4-BE49-F238E27FC236}">
                <a16:creationId xmlns:a16="http://schemas.microsoft.com/office/drawing/2014/main" xmlns="" id="{611366E4-341F-45CB-B447-14A2DBB552C6}"/>
              </a:ext>
            </a:extLst>
          </p:cNvPr>
          <p:cNvSpPr/>
          <p:nvPr/>
        </p:nvSpPr>
        <p:spPr>
          <a:xfrm>
            <a:off x="4963297" y="5696634"/>
            <a:ext cx="6096000" cy="338554"/>
          </a:xfrm>
          <a:prstGeom prst="rect">
            <a:avLst/>
          </a:prstGeom>
        </p:spPr>
        <p:txBody>
          <a:bodyPr>
            <a:spAutoFit/>
          </a:bodyPr>
          <a:lstStyle/>
          <a:p>
            <a:pPr marL="285750" indent="-285750" eaLnBrk="0" fontAlgn="base" hangingPunct="0">
              <a:spcBef>
                <a:spcPts val="600"/>
              </a:spcBef>
              <a:spcAft>
                <a:spcPct val="0"/>
              </a:spcAft>
              <a:buFont typeface="Arial" panose="020B0604020202020204" pitchFamily="34" charset="0"/>
              <a:buChar char="•"/>
            </a:pPr>
            <a:r>
              <a:rPr lang="en-US" altLang="en-US" sz="1600"/>
              <a:t>unlinks the name from the queue</a:t>
            </a:r>
          </a:p>
        </p:txBody>
      </p:sp>
      <p:sp>
        <p:nvSpPr>
          <p:cNvPr id="3" name="Slide Number Placeholder 2">
            <a:extLst>
              <a:ext uri="{FF2B5EF4-FFF2-40B4-BE49-F238E27FC236}">
                <a16:creationId xmlns:a16="http://schemas.microsoft.com/office/drawing/2014/main" xmlns="" id="{2CA6DB1C-8809-4EC2-A087-B1E568D1B6F6}"/>
              </a:ext>
            </a:extLst>
          </p:cNvPr>
          <p:cNvSpPr>
            <a:spLocks noGrp="1"/>
          </p:cNvSpPr>
          <p:nvPr>
            <p:ph type="sldNum" sz="quarter" idx="12"/>
          </p:nvPr>
        </p:nvSpPr>
        <p:spPr/>
        <p:txBody>
          <a:bodyPr/>
          <a:lstStyle/>
          <a:p>
            <a:fld id="{AE11FE2D-6E70-4277-81CE-0AEFFA29198E}" type="slidenum">
              <a:rPr lang="en-CA" smtClean="0"/>
              <a:t>8</a:t>
            </a:fld>
            <a:endParaRPr lang="en-CA"/>
          </a:p>
        </p:txBody>
      </p:sp>
    </p:spTree>
    <p:extLst>
      <p:ext uri="{BB962C8B-B14F-4D97-AF65-F5344CB8AC3E}">
        <p14:creationId xmlns:p14="http://schemas.microsoft.com/office/powerpoint/2010/main" val="222835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B985A-1F27-4CCA-8B7F-0C0B13C77545}"/>
              </a:ext>
            </a:extLst>
          </p:cNvPr>
          <p:cNvSpPr>
            <a:spLocks noGrp="1"/>
          </p:cNvSpPr>
          <p:nvPr>
            <p:ph type="title"/>
          </p:nvPr>
        </p:nvSpPr>
        <p:spPr>
          <a:xfrm>
            <a:off x="527693" y="377611"/>
            <a:ext cx="10058400" cy="778109"/>
          </a:xfrm>
        </p:spPr>
        <p:txBody>
          <a:bodyPr/>
          <a:lstStyle/>
          <a:p>
            <a:r>
              <a:rPr lang="en-CA"/>
              <a:t>Message Queue Summary</a:t>
            </a:r>
          </a:p>
        </p:txBody>
      </p:sp>
      <p:sp>
        <p:nvSpPr>
          <p:cNvPr id="3" name="Content Placeholder 2">
            <a:extLst>
              <a:ext uri="{FF2B5EF4-FFF2-40B4-BE49-F238E27FC236}">
                <a16:creationId xmlns:a16="http://schemas.microsoft.com/office/drawing/2014/main" xmlns="" id="{703430C6-B3B9-4F40-B7E1-BA9416FEEA67}"/>
              </a:ext>
            </a:extLst>
          </p:cNvPr>
          <p:cNvSpPr>
            <a:spLocks noGrp="1"/>
          </p:cNvSpPr>
          <p:nvPr>
            <p:ph idx="1"/>
          </p:nvPr>
        </p:nvSpPr>
        <p:spPr>
          <a:xfrm>
            <a:off x="1138469" y="1899802"/>
            <a:ext cx="10058400" cy="3447098"/>
          </a:xfrm>
        </p:spPr>
        <p:txBody>
          <a:bodyPr/>
          <a:lstStyle/>
          <a:p>
            <a:pPr marL="342900" indent="-342900">
              <a:spcAft>
                <a:spcPts val="1200"/>
              </a:spcAft>
              <a:buFont typeface="Arial" panose="020B0604020202020204" pitchFamily="34" charset="0"/>
              <a:buChar char="•"/>
            </a:pPr>
            <a:r>
              <a:rPr lang="en-CA"/>
              <a:t>Useful for sending information between threads/processes.  </a:t>
            </a:r>
          </a:p>
          <a:p>
            <a:pPr marL="342900" indent="-342900">
              <a:spcAft>
                <a:spcPts val="1200"/>
              </a:spcAft>
              <a:buFont typeface="Arial" panose="020B0604020202020204" pitchFamily="34" charset="0"/>
              <a:buChar char="•"/>
            </a:pPr>
            <a:r>
              <a:rPr lang="en-CA"/>
              <a:t>Similar to pipes, except </a:t>
            </a:r>
          </a:p>
          <a:p>
            <a:pPr marL="726948" lvl="1" indent="-342900">
              <a:spcAft>
                <a:spcPts val="1200"/>
              </a:spcAft>
            </a:pPr>
            <a:r>
              <a:rPr lang="en-CA"/>
              <a:t>multiple threads/processes can write to the same queue concurrently</a:t>
            </a:r>
          </a:p>
          <a:p>
            <a:pPr marL="726948" lvl="1" indent="-342900">
              <a:spcAft>
                <a:spcPts val="1200"/>
              </a:spcAft>
            </a:pPr>
            <a:r>
              <a:rPr lang="en-CA"/>
              <a:t>some functionality for message priorities, by either filtering (Windows) or sorting (POSIX)</a:t>
            </a:r>
          </a:p>
          <a:p>
            <a:pPr marL="342900" indent="-342900">
              <a:spcAft>
                <a:spcPts val="1200"/>
              </a:spcAft>
              <a:buFont typeface="Arial" panose="020B0604020202020204" pitchFamily="34" charset="0"/>
              <a:buChar char="•"/>
            </a:pPr>
            <a:r>
              <a:rPr lang="en-CA"/>
              <a:t>Messages need to be interpreted, often into commands</a:t>
            </a:r>
          </a:p>
          <a:p>
            <a:pPr marL="342900" indent="-342900">
              <a:spcAft>
                <a:spcPts val="1200"/>
              </a:spcAft>
              <a:buFont typeface="Arial" panose="020B0604020202020204" pitchFamily="34" charset="0"/>
              <a:buChar char="•"/>
            </a:pPr>
            <a:r>
              <a:rPr lang="en-CA"/>
              <a:t>Beware of unbounded memory issues, since queue grows with each message</a:t>
            </a:r>
          </a:p>
        </p:txBody>
      </p:sp>
      <p:sp>
        <p:nvSpPr>
          <p:cNvPr id="4" name="Footer Placeholder 3">
            <a:extLst>
              <a:ext uri="{FF2B5EF4-FFF2-40B4-BE49-F238E27FC236}">
                <a16:creationId xmlns:a16="http://schemas.microsoft.com/office/drawing/2014/main" xmlns="" id="{467BE6B7-EE28-46BE-B47A-9E1264BFA642}"/>
              </a:ext>
            </a:extLst>
          </p:cNvPr>
          <p:cNvSpPr>
            <a:spLocks noGrp="1"/>
          </p:cNvSpPr>
          <p:nvPr>
            <p:ph type="ftr" sz="quarter" idx="11"/>
          </p:nvPr>
        </p:nvSpPr>
        <p:spPr/>
        <p:txBody>
          <a:bodyPr/>
          <a:lstStyle/>
          <a:p>
            <a:r>
              <a:rPr lang="en-CA"/>
              <a:t>Additional Topics</a:t>
            </a:r>
          </a:p>
        </p:txBody>
      </p:sp>
      <p:sp>
        <p:nvSpPr>
          <p:cNvPr id="5" name="Slide Number Placeholder 4">
            <a:extLst>
              <a:ext uri="{FF2B5EF4-FFF2-40B4-BE49-F238E27FC236}">
                <a16:creationId xmlns:a16="http://schemas.microsoft.com/office/drawing/2014/main" xmlns="" id="{6E72756A-CB9C-4C67-A737-8C68E662209E}"/>
              </a:ext>
            </a:extLst>
          </p:cNvPr>
          <p:cNvSpPr>
            <a:spLocks noGrp="1"/>
          </p:cNvSpPr>
          <p:nvPr>
            <p:ph type="sldNum" sz="quarter" idx="12"/>
          </p:nvPr>
        </p:nvSpPr>
        <p:spPr/>
        <p:txBody>
          <a:bodyPr/>
          <a:lstStyle/>
          <a:p>
            <a:fld id="{AE11FE2D-6E70-4277-81CE-0AEFFA29198E}" type="slidenum">
              <a:rPr lang="en-CA" smtClean="0"/>
              <a:t>9</a:t>
            </a:fld>
            <a:endParaRPr lang="en-CA"/>
          </a:p>
        </p:txBody>
      </p:sp>
    </p:spTree>
    <p:extLst>
      <p:ext uri="{BB962C8B-B14F-4D97-AF65-F5344CB8AC3E}">
        <p14:creationId xmlns:p14="http://schemas.microsoft.com/office/powerpoint/2010/main" val="40792896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ctureSlides.potx" id="{9AD238D2-7818-49F7-8643-9B29FE785E43}" vid="{013CE4D2-CA63-4BA3-8FD7-F45FEDB8C9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LectureSlides</Template>
  <TotalTime>3027</TotalTime>
  <Words>3356</Words>
  <Application>Microsoft Office PowerPoint</Application>
  <PresentationFormat>Widescreen</PresentationFormat>
  <Paragraphs>503</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Consolas</vt:lpstr>
      <vt:lpstr>Courier New</vt:lpstr>
      <vt:lpstr>Myriad Pro</vt:lpstr>
      <vt:lpstr>Open Sans</vt:lpstr>
      <vt:lpstr>Tahoma</vt:lpstr>
      <vt:lpstr>Times New Roman</vt:lpstr>
      <vt:lpstr>Wingdings</vt:lpstr>
      <vt:lpstr>Retrospect</vt:lpstr>
      <vt:lpstr>Additional Topics</vt:lpstr>
      <vt:lpstr>Inter-Process Communication</vt:lpstr>
      <vt:lpstr>Windows Messages</vt:lpstr>
      <vt:lpstr>Windows Message Queues</vt:lpstr>
      <vt:lpstr>Windows Messages</vt:lpstr>
      <vt:lpstr>Windows Messages</vt:lpstr>
      <vt:lpstr>POSIX Message Queues</vt:lpstr>
      <vt:lpstr>POSIX Message Queues</vt:lpstr>
      <vt:lpstr>Message Queue Summary</vt:lpstr>
      <vt:lpstr>Synchronization</vt:lpstr>
      <vt:lpstr>Latches</vt:lpstr>
      <vt:lpstr>Latch Implementations</vt:lpstr>
      <vt:lpstr>Latch Example</vt:lpstr>
      <vt:lpstr>Barriers</vt:lpstr>
      <vt:lpstr>Barrier Implementations</vt:lpstr>
      <vt:lpstr>Barrier Example</vt:lpstr>
      <vt:lpstr>Promises and Futures</vt:lpstr>
      <vt:lpstr>Promises and Futures in C++11</vt:lpstr>
      <vt:lpstr>Promises and Futures: Example</vt:lpstr>
      <vt:lpstr>Thread Pools</vt:lpstr>
      <vt:lpstr>Thread Pools</vt:lpstr>
      <vt:lpstr>Thread Pools</vt:lpstr>
      <vt:lpstr>Thread Pools: Example</vt:lpstr>
      <vt:lpstr>Thread Pools</vt:lpstr>
      <vt:lpstr>Monitors</vt:lpstr>
      <vt:lpstr>Monitors: Example</vt:lpstr>
      <vt:lpstr>Monitors: Example</vt:lpstr>
      <vt:lpstr>Active Objects</vt:lpstr>
      <vt:lpstr>Active Objects</vt:lpstr>
      <vt:lpstr>Active Objects</vt:lpstr>
      <vt:lpstr>Distributed Applications</vt:lpstr>
      <vt:lpstr>Remote Procedure Calls</vt:lpstr>
      <vt:lpstr>Remote Procedure Calls</vt:lpstr>
      <vt:lpstr>Security Considerations with RPC</vt:lpstr>
      <vt:lpstr>Security Considerations with RPC</vt:lpstr>
      <vt:lpstr>Security Considerations with RPC</vt:lpstr>
      <vt:lpstr>Security Considerations with RPC</vt:lpstr>
      <vt:lpstr>Security Considerations with RPC</vt:lpstr>
      <vt:lpstr>Distributed Object Oriented Applications</vt:lpstr>
      <vt:lpstr>Distributed Object Oriented Applications</vt:lpstr>
      <vt:lpstr>PowerPoint Presentation</vt:lpstr>
      <vt:lpstr>CORBA</vt:lpstr>
      <vt:lpstr>Additional Topics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dc:title>
  <dc:creator>Antonio Sánchez</dc:creator>
  <cp:lastModifiedBy>Antonio Sánchez</cp:lastModifiedBy>
  <cp:revision>125</cp:revision>
  <dcterms:created xsi:type="dcterms:W3CDTF">2017-11-20T16:34:10Z</dcterms:created>
  <dcterms:modified xsi:type="dcterms:W3CDTF">2018-01-09T19:13:38Z</dcterms:modified>
</cp:coreProperties>
</file>