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86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9" r:id="rId13"/>
    <p:sldId id="270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92" r:id="rId24"/>
    <p:sldId id="293" r:id="rId25"/>
    <p:sldId id="355" r:id="rId26"/>
    <p:sldId id="296" r:id="rId27"/>
    <p:sldId id="297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8" r:id="rId36"/>
    <p:sldId id="299" r:id="rId37"/>
    <p:sldId id="300" r:id="rId38"/>
    <p:sldId id="356" r:id="rId39"/>
    <p:sldId id="309" r:id="rId40"/>
    <p:sldId id="310" r:id="rId41"/>
    <p:sldId id="311" r:id="rId42"/>
    <p:sldId id="312" r:id="rId43"/>
    <p:sldId id="314" r:id="rId44"/>
    <p:sldId id="319" r:id="rId45"/>
    <p:sldId id="320" r:id="rId46"/>
    <p:sldId id="321" r:id="rId47"/>
    <p:sldId id="323" r:id="rId48"/>
    <p:sldId id="336" r:id="rId49"/>
    <p:sldId id="337" r:id="rId50"/>
    <p:sldId id="338" r:id="rId51"/>
    <p:sldId id="339" r:id="rId52"/>
    <p:sldId id="340" r:id="rId53"/>
    <p:sldId id="341" r:id="rId54"/>
    <p:sldId id="305" r:id="rId55"/>
    <p:sldId id="306" r:id="rId56"/>
    <p:sldId id="307" r:id="rId57"/>
    <p:sldId id="315" r:id="rId58"/>
    <p:sldId id="316" r:id="rId59"/>
    <p:sldId id="317" r:id="rId60"/>
    <p:sldId id="318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2" r:id="rId69"/>
    <p:sldId id="335" r:id="rId70"/>
    <p:sldId id="333" r:id="rId71"/>
    <p:sldId id="362" r:id="rId72"/>
    <p:sldId id="361" r:id="rId73"/>
    <p:sldId id="342" r:id="rId74"/>
    <p:sldId id="343" r:id="rId75"/>
    <p:sldId id="344" r:id="rId76"/>
    <p:sldId id="345" r:id="rId77"/>
    <p:sldId id="346" r:id="rId78"/>
    <p:sldId id="348" r:id="rId79"/>
    <p:sldId id="349" r:id="rId80"/>
    <p:sldId id="350" r:id="rId81"/>
    <p:sldId id="351" r:id="rId82"/>
    <p:sldId id="354" r:id="rId83"/>
    <p:sldId id="352" r:id="rId84"/>
    <p:sldId id="359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Software Engineering" id="{5D8130B2-2E4C-416C-AAB1-4B728089E40F}">
          <p14:sldIdLst>
            <p14:sldId id="256"/>
            <p14:sldId id="257"/>
            <p14:sldId id="258"/>
            <p14:sldId id="260"/>
            <p14:sldId id="261"/>
            <p14:sldId id="263"/>
            <p14:sldId id="264"/>
            <p14:sldId id="265"/>
            <p14:sldId id="262"/>
            <p14:sldId id="266"/>
            <p14:sldId id="267"/>
            <p14:sldId id="269"/>
            <p14:sldId id="270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92"/>
            <p14:sldId id="293"/>
            <p14:sldId id="355"/>
            <p14:sldId id="296"/>
            <p14:sldId id="297"/>
            <p14:sldId id="282"/>
            <p14:sldId id="283"/>
            <p14:sldId id="284"/>
            <p14:sldId id="285"/>
            <p14:sldId id="286"/>
            <p14:sldId id="287"/>
            <p14:sldId id="288"/>
            <p14:sldId id="298"/>
            <p14:sldId id="299"/>
            <p14:sldId id="300"/>
            <p14:sldId id="356"/>
            <p14:sldId id="309"/>
            <p14:sldId id="310"/>
            <p14:sldId id="311"/>
            <p14:sldId id="312"/>
            <p14:sldId id="314"/>
            <p14:sldId id="319"/>
            <p14:sldId id="320"/>
            <p14:sldId id="321"/>
            <p14:sldId id="323"/>
            <p14:sldId id="336"/>
            <p14:sldId id="337"/>
            <p14:sldId id="338"/>
            <p14:sldId id="339"/>
            <p14:sldId id="340"/>
            <p14:sldId id="341"/>
            <p14:sldId id="305"/>
            <p14:sldId id="306"/>
            <p14:sldId id="307"/>
            <p14:sldId id="315"/>
            <p14:sldId id="316"/>
            <p14:sldId id="317"/>
            <p14:sldId id="318"/>
            <p14:sldId id="324"/>
            <p14:sldId id="325"/>
            <p14:sldId id="326"/>
            <p14:sldId id="327"/>
            <p14:sldId id="328"/>
            <p14:sldId id="329"/>
            <p14:sldId id="330"/>
            <p14:sldId id="332"/>
            <p14:sldId id="335"/>
            <p14:sldId id="333"/>
            <p14:sldId id="362"/>
            <p14:sldId id="361"/>
            <p14:sldId id="342"/>
            <p14:sldId id="343"/>
            <p14:sldId id="344"/>
            <p14:sldId id="345"/>
            <p14:sldId id="346"/>
            <p14:sldId id="348"/>
            <p14:sldId id="349"/>
            <p14:sldId id="350"/>
            <p14:sldId id="351"/>
            <p14:sldId id="354"/>
            <p14:sldId id="352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595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80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46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061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40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71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10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60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19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Course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07941"/>
          </a:xfrm>
        </p:spPr>
        <p:txBody>
          <a:bodyPr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/>
              <a:t>Click to add Learning Goals title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246769"/>
          </a:xfrm>
          <a:noFill/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Course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Course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Course Review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Pipes and Sockets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Course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6" r:id="rId4"/>
    <p:sldLayoutId id="2147483697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CPEN333 – Course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72206" y="2414931"/>
            <a:ext cx="9344134" cy="3656386"/>
          </a:xfrm>
        </p:spPr>
        <p:txBody>
          <a:bodyPr/>
          <a:lstStyle/>
          <a:p>
            <a:r>
              <a:rPr lang="en-CA"/>
              <a:t>What is System Software Engineering?</a:t>
            </a:r>
          </a:p>
          <a:p>
            <a:r>
              <a:rPr lang="en-CA"/>
              <a:t>Whirlwind tour through all material</a:t>
            </a:r>
          </a:p>
          <a:p>
            <a:pPr lvl="2"/>
            <a:r>
              <a:rPr lang="en-CA"/>
              <a:t>Mutual exclusion</a:t>
            </a:r>
          </a:p>
          <a:p>
            <a:pPr lvl="2"/>
            <a:r>
              <a:rPr lang="en-CA"/>
              <a:t>Inter-Process Communication</a:t>
            </a:r>
          </a:p>
          <a:p>
            <a:pPr lvl="2"/>
            <a:r>
              <a:rPr lang="en-CA"/>
              <a:t>UML</a:t>
            </a:r>
          </a:p>
          <a:p>
            <a:pPr lvl="2"/>
            <a:r>
              <a:rPr lang="en-CA"/>
              <a:t>Synchronization &amp; Deadlock</a:t>
            </a:r>
          </a:p>
          <a:p>
            <a:pPr lvl="2"/>
            <a:r>
              <a:rPr lang="en-CA"/>
              <a:t>Priority and Scheduling</a:t>
            </a:r>
          </a:p>
          <a:p>
            <a:pPr lvl="2"/>
            <a:r>
              <a:rPr lang="en-CA"/>
              <a:t>Advanced Patterns (Producer-Consumer, Readers-Writers, RCU)</a:t>
            </a:r>
          </a:p>
          <a:p>
            <a:r>
              <a:rPr lang="en-CA"/>
              <a:t>A few example problems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1290" y="1650524"/>
            <a:ext cx="5874511" cy="627063"/>
          </a:xfrm>
        </p:spPr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2678" y="6460123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4482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3: Threads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947" y="1488108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783" y="2374738"/>
            <a:ext cx="10363199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what a </a:t>
            </a:r>
            <a:r>
              <a:rPr lang="en-CA" sz="2400" b="1">
                <a:solidFill>
                  <a:schemeClr val="accent2"/>
                </a:solidFill>
              </a:rPr>
              <a:t>thread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is in your own words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role of the Operating System </a:t>
            </a:r>
            <a:r>
              <a:rPr lang="en-CA" sz="2400" b="1">
                <a:solidFill>
                  <a:schemeClr val="accent2"/>
                </a:solidFill>
              </a:rPr>
              <a:t>kernel</a:t>
            </a:r>
            <a:r>
              <a:rPr lang="en-CA" sz="2400"/>
              <a:t> in thread creation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Create and use threads in C++ using the C++11 standard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std::thread</a:t>
            </a:r>
            <a:r>
              <a:rPr lang="en-CA" sz="2400"/>
              <a:t> class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two methods of thread </a:t>
            </a:r>
            <a:r>
              <a:rPr lang="en-CA" sz="2400" b="1">
                <a:solidFill>
                  <a:schemeClr val="accent2"/>
                </a:solidFill>
              </a:rPr>
              <a:t>communication</a:t>
            </a:r>
            <a:r>
              <a:rPr lang="en-CA" sz="2400"/>
              <a:t> and give a code example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Define a </a:t>
            </a:r>
            <a:r>
              <a:rPr lang="en-CA" sz="2400" b="1">
                <a:solidFill>
                  <a:schemeClr val="accent2"/>
                </a:solidFill>
              </a:rPr>
              <a:t>race condition </a:t>
            </a:r>
            <a:r>
              <a:rPr lang="en-CA" sz="2400"/>
              <a:t>and give an example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Given code that runs in parallel, identify all </a:t>
            </a:r>
            <a:r>
              <a:rPr lang="en-CA" sz="2400" b="1">
                <a:solidFill>
                  <a:schemeClr val="accent2"/>
                </a:solidFill>
              </a:rPr>
              <a:t>possible sequences </a:t>
            </a:r>
            <a:r>
              <a:rPr lang="en-CA" sz="2400"/>
              <a:t>and outputs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Given an application, identify where it might be useful to use separate threads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List potential </a:t>
            </a:r>
            <a:r>
              <a:rPr lang="en-CA" sz="2400" b="1">
                <a:solidFill>
                  <a:schemeClr val="accent2"/>
                </a:solidFill>
              </a:rPr>
              <a:t>drawbacks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or </a:t>
            </a:r>
            <a:r>
              <a:rPr lang="en-CA" sz="2400" b="1">
                <a:solidFill>
                  <a:schemeClr val="accent2"/>
                </a:solidFill>
              </a:rPr>
              <a:t>limitations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of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247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976791" cy="684040"/>
          </a:xfrm>
        </p:spPr>
        <p:txBody>
          <a:bodyPr>
            <a:normAutofit fontScale="90000"/>
          </a:bodyPr>
          <a:lstStyle/>
          <a:p>
            <a:r>
              <a:rPr lang="en-CA"/>
              <a:t>Communication and Synchronization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61350" y="1966913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37BC6E-148D-4AFA-AA25-C68518A13AB5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3681413" y="3811588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5397500" y="303530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53288" y="38544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714750" y="47942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5449888" y="5724525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7294563" y="48196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648075" y="3778250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Process/Thread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64163" y="300196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Process/Thread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7219950" y="382111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Process/Thread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681413" y="476091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Process/Thread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416550" y="5692775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Process/Thread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261225" y="478631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Process/Thread</a:t>
            </a:r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5122863" y="3459163"/>
            <a:ext cx="9144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019800" y="3459163"/>
            <a:ext cx="1182688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H="1">
            <a:off x="5157788" y="3476625"/>
            <a:ext cx="871537" cy="150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6037263" y="3502025"/>
            <a:ext cx="0" cy="218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6037263" y="3502025"/>
            <a:ext cx="1225550" cy="153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5157788" y="3994150"/>
            <a:ext cx="20447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5157788" y="3976688"/>
            <a:ext cx="2070100" cy="1017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5165725" y="3984625"/>
            <a:ext cx="863600" cy="168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4354513" y="4243388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5165725" y="4029075"/>
            <a:ext cx="2036763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5175250" y="4968875"/>
            <a:ext cx="204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5165725" y="4968875"/>
            <a:ext cx="8715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4562475" y="4235450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7986713" y="4278313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 flipV="1">
            <a:off x="8194675" y="4270375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 flipV="1">
            <a:off x="6054725" y="4994275"/>
            <a:ext cx="1181100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flipV="1">
            <a:off x="6046788" y="4054475"/>
            <a:ext cx="1146175" cy="160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2051050" y="4362450"/>
            <a:ext cx="2055813" cy="2841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Communication Problems</a:t>
            </a: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8393113" y="4397375"/>
            <a:ext cx="2098675" cy="2841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Synchronisation Problems</a:t>
            </a:r>
          </a:p>
        </p:txBody>
      </p:sp>
      <p:grpSp>
        <p:nvGrpSpPr>
          <p:cNvPr id="39" name="Group 41"/>
          <p:cNvGrpSpPr>
            <a:grpSpLocks/>
          </p:cNvGrpSpPr>
          <p:nvPr/>
        </p:nvGrpSpPr>
        <p:grpSpPr bwMode="auto">
          <a:xfrm rot="2512094">
            <a:off x="4911725" y="3205163"/>
            <a:ext cx="207963" cy="517525"/>
            <a:chOff x="1863" y="3141"/>
            <a:chExt cx="131" cy="326"/>
          </a:xfrm>
        </p:grpSpPr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1863" y="3146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V="1">
              <a:off x="1994" y="3141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 bwMode="auto">
          <a:xfrm rot="2512094">
            <a:off x="7154863" y="5402263"/>
            <a:ext cx="207962" cy="517525"/>
            <a:chOff x="1863" y="3141"/>
            <a:chExt cx="131" cy="326"/>
          </a:xfrm>
        </p:grpSpPr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1863" y="3146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1994" y="3141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5" name="Group 45"/>
          <p:cNvGrpSpPr>
            <a:grpSpLocks/>
          </p:cNvGrpSpPr>
          <p:nvPr/>
        </p:nvGrpSpPr>
        <p:grpSpPr bwMode="auto">
          <a:xfrm rot="8018049">
            <a:off x="4915695" y="5393531"/>
            <a:ext cx="207962" cy="517525"/>
            <a:chOff x="1863" y="3141"/>
            <a:chExt cx="131" cy="326"/>
          </a:xfrm>
        </p:grpSpPr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863" y="3146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V="1">
              <a:off x="1994" y="3141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 rot="8018049">
            <a:off x="7131845" y="3171031"/>
            <a:ext cx="207962" cy="517525"/>
            <a:chOff x="1863" y="3141"/>
            <a:chExt cx="131" cy="326"/>
          </a:xfrm>
        </p:grpSpPr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1863" y="3146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V="1">
              <a:off x="1994" y="3141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52500" y="1511300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More threads more problems.  </a:t>
            </a:r>
            <a:r>
              <a:rPr lang="en-CA" sz="2400" b="1">
                <a:solidFill>
                  <a:schemeClr val="accent2"/>
                </a:solidFill>
              </a:rPr>
              <a:t>Communication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</a:t>
            </a:r>
            <a:r>
              <a:rPr lang="en-CA" sz="2400" b="1">
                <a:solidFill>
                  <a:schemeClr val="accent2"/>
                </a:solidFill>
              </a:rPr>
              <a:t>synchronization</a:t>
            </a:r>
            <a:r>
              <a:rPr lang="en-CA" sz="2400"/>
              <a:t> issues grow exponentially, scattering data leads to more </a:t>
            </a:r>
            <a:r>
              <a:rPr lang="en-CA" sz="2400" b="1">
                <a:solidFill>
                  <a:schemeClr val="accent2"/>
                </a:solidFill>
              </a:rPr>
              <a:t>data dependencies</a:t>
            </a:r>
            <a:r>
              <a:rPr lang="en-CA" sz="2400"/>
              <a:t>, slowing the system down, leading to </a:t>
            </a:r>
            <a:r>
              <a:rPr lang="en-CA" sz="2400" b="1">
                <a:solidFill>
                  <a:schemeClr val="accent2"/>
                </a:solidFill>
              </a:rPr>
              <a:t>data management </a:t>
            </a:r>
            <a:r>
              <a:rPr lang="en-CA" sz="2400"/>
              <a:t>challenges.</a:t>
            </a:r>
          </a:p>
        </p:txBody>
      </p:sp>
    </p:spTree>
    <p:extLst>
      <p:ext uri="{BB962C8B-B14F-4D97-AF65-F5344CB8AC3E}">
        <p14:creationId xmlns:p14="http://schemas.microsoft.com/office/powerpoint/2010/main" val="1136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4889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4: Processes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947" y="1488108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783" y="2374738"/>
            <a:ext cx="10363199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what a </a:t>
            </a:r>
            <a:r>
              <a:rPr lang="en-CA" sz="2400" b="1">
                <a:solidFill>
                  <a:schemeClr val="accent2"/>
                </a:solidFill>
              </a:rPr>
              <a:t>process </a:t>
            </a:r>
            <a:r>
              <a:rPr lang="en-CA" sz="2400"/>
              <a:t>is in your own words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role of the Operating System </a:t>
            </a:r>
            <a:r>
              <a:rPr lang="en-CA" sz="2400" b="1">
                <a:solidFill>
                  <a:schemeClr val="accent2"/>
                </a:solidFill>
              </a:rPr>
              <a:t>kernel</a:t>
            </a:r>
            <a:r>
              <a:rPr lang="en-CA" sz="2400"/>
              <a:t> in process creation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</a:t>
            </a:r>
            <a:r>
              <a:rPr lang="en-CA" sz="2400" b="1">
                <a:solidFill>
                  <a:schemeClr val="accent2"/>
                </a:solidFill>
              </a:rPr>
              <a:t>differences</a:t>
            </a:r>
            <a:r>
              <a:rPr lang="en-CA" sz="2400"/>
              <a:t> between processes and threads, and list some </a:t>
            </a:r>
            <a:r>
              <a:rPr lang="en-CA" sz="2400" b="1">
                <a:solidFill>
                  <a:schemeClr val="accent2"/>
                </a:solidFill>
              </a:rPr>
              <a:t>advantages/disadvantages</a:t>
            </a:r>
            <a:r>
              <a:rPr lang="en-CA" sz="2400"/>
              <a:t> of each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Understand that there are differences in process creation between different operating systems (you don’t need to know how to create them on each platform)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>
                <a:solidFill>
                  <a:schemeClr val="accent2"/>
                </a:solidFill>
              </a:rPr>
              <a:t>Create</a:t>
            </a:r>
            <a:r>
              <a:rPr lang="en-CA" sz="2400"/>
              <a:t> a child process with the help of the course library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18120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126038" y="695325"/>
            <a:ext cx="1573212" cy="6302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Monolithic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5178425" y="1995488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3417888" y="19875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0" name="Rectangle 45"/>
          <p:cNvSpPr>
            <a:spLocks noChangeArrowheads="1"/>
          </p:cNvSpPr>
          <p:nvPr/>
        </p:nvSpPr>
        <p:spPr bwMode="auto">
          <a:xfrm>
            <a:off x="6954838" y="2005013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1" name="Rectangle 46"/>
          <p:cNvSpPr>
            <a:spLocks noChangeArrowheads="1"/>
          </p:cNvSpPr>
          <p:nvPr/>
        </p:nvSpPr>
        <p:spPr bwMode="auto">
          <a:xfrm>
            <a:off x="3573463" y="43497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5160963" y="43497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6713538" y="43497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4" name="Rectangle 49"/>
          <p:cNvSpPr>
            <a:spLocks noChangeArrowheads="1"/>
          </p:cNvSpPr>
          <p:nvPr/>
        </p:nvSpPr>
        <p:spPr bwMode="auto">
          <a:xfrm>
            <a:off x="5203825" y="312420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5" name="Rectangle 50"/>
          <p:cNvSpPr>
            <a:spLocks noChangeArrowheads="1"/>
          </p:cNvSpPr>
          <p:nvPr/>
        </p:nvSpPr>
        <p:spPr bwMode="auto">
          <a:xfrm>
            <a:off x="3443288" y="3116263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6980238" y="3133725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7" name="Rectangle 52"/>
          <p:cNvSpPr>
            <a:spLocks noChangeArrowheads="1"/>
          </p:cNvSpPr>
          <p:nvPr/>
        </p:nvSpPr>
        <p:spPr bwMode="auto">
          <a:xfrm>
            <a:off x="3581400" y="5591175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5168900" y="5591175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6721475" y="5591175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100638" y="669925"/>
            <a:ext cx="1573212" cy="630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Monolithic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151438" y="1968500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390900" y="1960563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6927850" y="1978025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H="1">
            <a:off x="4167188" y="1331913"/>
            <a:ext cx="173355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5892800" y="1331913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892800" y="1331913"/>
            <a:ext cx="17780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546475" y="432276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5133975" y="432276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6686550" y="432276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4287838" y="3581400"/>
            <a:ext cx="157797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5875338" y="3581400"/>
            <a:ext cx="0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5892800" y="3590925"/>
            <a:ext cx="157797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5176838" y="3097213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3416300" y="3089275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6953250" y="3106738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H="1">
            <a:off x="4192588" y="2460625"/>
            <a:ext cx="173355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5918200" y="2460625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>
            <a:off x="5918200" y="2460625"/>
            <a:ext cx="17780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3554413" y="5564188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5141913" y="5564188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694488" y="5564188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42" name="Line 27"/>
          <p:cNvSpPr>
            <a:spLocks noChangeShapeType="1"/>
          </p:cNvSpPr>
          <p:nvPr/>
        </p:nvSpPr>
        <p:spPr bwMode="auto">
          <a:xfrm flipH="1">
            <a:off x="4295775" y="4822825"/>
            <a:ext cx="157797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>
            <a:off x="5883275" y="4822825"/>
            <a:ext cx="0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>
            <a:off x="5900738" y="4832350"/>
            <a:ext cx="157797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9175750" y="2255838"/>
            <a:ext cx="1974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System</a:t>
            </a:r>
            <a:r>
              <a:rPr lang="en-CA" altLang="en-US" sz="1400">
                <a:latin typeface="Arial" panose="020B0604020202020204" pitchFamily="34" charset="0"/>
              </a:rPr>
              <a:t> broken down into </a:t>
            </a:r>
            <a:r>
              <a:rPr lang="en-CA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processes</a:t>
            </a:r>
            <a:r>
              <a:rPr lang="en-CA" altLang="en-US" sz="1400">
                <a:latin typeface="Arial" panose="020B0604020202020204" pitchFamily="34" charset="0"/>
              </a:rPr>
              <a:t>: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solidFill>
                  <a:schemeClr val="folHlink"/>
                </a:solidFill>
                <a:latin typeface="Arial" panose="020B0604020202020204" pitchFamily="34" charset="0"/>
              </a:rPr>
              <a:t>Coarse grained</a:t>
            </a:r>
            <a:r>
              <a:rPr lang="en-CA" altLang="en-US" sz="1400">
                <a:latin typeface="Arial" panose="020B0604020202020204" pitchFamily="34" charset="0"/>
              </a:rPr>
              <a:t> or </a:t>
            </a:r>
            <a:r>
              <a:rPr lang="en-CA" altLang="en-US" sz="1400" u="sng">
                <a:solidFill>
                  <a:schemeClr val="folHlink"/>
                </a:solidFill>
                <a:latin typeface="Arial" panose="020B0604020202020204" pitchFamily="34" charset="0"/>
              </a:rPr>
              <a:t>Process</a:t>
            </a:r>
            <a:r>
              <a:rPr lang="en-CA" altLang="en-US" sz="1400">
                <a:latin typeface="Arial" panose="020B0604020202020204" pitchFamily="34" charset="0"/>
              </a:rPr>
              <a:t> Granularity </a:t>
            </a: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9177338" y="4135438"/>
            <a:ext cx="1974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Processes</a:t>
            </a:r>
            <a:r>
              <a:rPr lang="en-CA" altLang="en-US" sz="14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CA" altLang="en-US" sz="1400">
                <a:latin typeface="Arial" panose="020B0604020202020204" pitchFamily="34" charset="0"/>
              </a:rPr>
              <a:t>broken down into </a:t>
            </a:r>
            <a:r>
              <a:rPr lang="en-CA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threads</a:t>
            </a:r>
            <a:r>
              <a:rPr lang="en-CA" altLang="en-US" sz="1400">
                <a:latin typeface="Arial" panose="020B0604020202020204" pitchFamily="34" charset="0"/>
              </a:rPr>
              <a:t>: </a:t>
            </a:r>
            <a:r>
              <a:rPr lang="en-CA" altLang="en-US" sz="1400">
                <a:solidFill>
                  <a:schemeClr val="folHlink"/>
                </a:solidFill>
                <a:latin typeface="Arial" panose="020B0604020202020204" pitchFamily="34" charset="0"/>
              </a:rPr>
              <a:t>Fine grained</a:t>
            </a:r>
            <a:r>
              <a:rPr lang="en-CA" altLang="en-US" sz="1400">
                <a:latin typeface="Arial" panose="020B0604020202020204" pitchFamily="34" charset="0"/>
              </a:rPr>
              <a:t> or </a:t>
            </a:r>
            <a:r>
              <a:rPr lang="en-CA" altLang="en-US" sz="1400" u="sng">
                <a:solidFill>
                  <a:schemeClr val="folHlink"/>
                </a:solidFill>
                <a:latin typeface="Arial" panose="020B0604020202020204" pitchFamily="34" charset="0"/>
              </a:rPr>
              <a:t>Thread</a:t>
            </a:r>
            <a:r>
              <a:rPr lang="en-CA" altLang="en-US" sz="1400">
                <a:latin typeface="Arial" panose="020B0604020202020204" pitchFamily="34" charset="0"/>
              </a:rPr>
              <a:t> Granularity </a:t>
            </a:r>
          </a:p>
        </p:txBody>
      </p:sp>
      <p:sp>
        <p:nvSpPr>
          <p:cNvPr id="49" name="AutoShape 34"/>
          <p:cNvSpPr>
            <a:spLocks noChangeArrowheads="1"/>
          </p:cNvSpPr>
          <p:nvPr/>
        </p:nvSpPr>
        <p:spPr bwMode="auto">
          <a:xfrm>
            <a:off x="8739188" y="1417638"/>
            <a:ext cx="517525" cy="4237037"/>
          </a:xfrm>
          <a:prstGeom prst="upDownArrow">
            <a:avLst>
              <a:gd name="adj1" fmla="val 49694"/>
              <a:gd name="adj2" fmla="val 7846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8670924" y="841375"/>
            <a:ext cx="1768475" cy="36933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No Granularity</a:t>
            </a:r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8793163" y="5762625"/>
            <a:ext cx="1836737" cy="36933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High Granularity</a:t>
            </a:r>
          </a:p>
        </p:txBody>
      </p:sp>
      <p:sp>
        <p:nvSpPr>
          <p:cNvPr id="52" name="AutoShape 37"/>
          <p:cNvSpPr>
            <a:spLocks noChangeArrowheads="1"/>
          </p:cNvSpPr>
          <p:nvPr/>
        </p:nvSpPr>
        <p:spPr bwMode="auto">
          <a:xfrm>
            <a:off x="2527300" y="1236663"/>
            <a:ext cx="517525" cy="4395787"/>
          </a:xfrm>
          <a:prstGeom prst="upDownArrow">
            <a:avLst>
              <a:gd name="adj1" fmla="val 49694"/>
              <a:gd name="adj2" fmla="val 814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469900" y="5657850"/>
            <a:ext cx="27765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Tending towards highly parallel programming with increasing data dependencies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596900" y="609600"/>
            <a:ext cx="2720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Towards Crude, single tasking systems running on 1 CPU/Core</a:t>
            </a:r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3257550" y="1493838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Multi-tasking systems</a:t>
            </a:r>
          </a:p>
        </p:txBody>
      </p: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3165475" y="3876675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Multi-threaded systems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2935288" y="127000"/>
            <a:ext cx="6577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2000" b="1"/>
              <a:t>Application/Process/Thread Decomposition</a:t>
            </a:r>
          </a:p>
        </p:txBody>
      </p:sp>
      <p:sp>
        <p:nvSpPr>
          <p:cNvPr id="58" name="Text Box 40"/>
          <p:cNvSpPr txBox="1">
            <a:spLocks noChangeArrowheads="1"/>
          </p:cNvSpPr>
          <p:nvPr/>
        </p:nvSpPr>
        <p:spPr bwMode="auto">
          <a:xfrm>
            <a:off x="6867525" y="1352550"/>
            <a:ext cx="160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System broken down into processes</a:t>
            </a:r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7273925" y="2482850"/>
            <a:ext cx="16097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Processes broken down into smaller processes</a:t>
            </a:r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7189788" y="3686175"/>
            <a:ext cx="16097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Smaller Processes broken down into threads</a:t>
            </a: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7142163" y="4962525"/>
            <a:ext cx="16097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Threads broken down into smaller threads</a:t>
            </a:r>
          </a:p>
        </p:txBody>
      </p:sp>
    </p:spTree>
    <p:extLst>
      <p:ext uri="{BB962C8B-B14F-4D97-AF65-F5344CB8AC3E}">
        <p14:creationId xmlns:p14="http://schemas.microsoft.com/office/powerpoint/2010/main" val="386111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Exceptions, Specifications, and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91002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5: </a:t>
            </a:r>
            <a:br>
              <a:rPr lang="en-CA" sz="4400" b="1"/>
            </a:br>
            <a:r>
              <a:rPr lang="en-CA" sz="4400" b="1"/>
              <a:t>Exceptions, Specifications, and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827" y="1924206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2663" y="2721936"/>
            <a:ext cx="10541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Understand what an </a:t>
            </a:r>
            <a:r>
              <a:rPr lang="en-CA" sz="2400" b="1">
                <a:solidFill>
                  <a:schemeClr val="accent2"/>
                </a:solidFill>
              </a:rPr>
              <a:t>exception </a:t>
            </a:r>
            <a:r>
              <a:rPr lang="en-CA" sz="2400"/>
              <a:t>is, and what they are useful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Use exceptions in combination with a </a:t>
            </a:r>
            <a:r>
              <a:rPr lang="en-CA" sz="2400" b="1">
                <a:solidFill>
                  <a:schemeClr val="accent2"/>
                </a:solidFill>
              </a:rPr>
              <a:t>try</a:t>
            </a:r>
            <a:r>
              <a:rPr lang="en-CA" sz="2400"/>
              <a:t>—</a:t>
            </a:r>
            <a:r>
              <a:rPr lang="en-CA" sz="2400" b="1">
                <a:solidFill>
                  <a:schemeClr val="accent2"/>
                </a:solidFill>
              </a:rPr>
              <a:t>catch</a:t>
            </a:r>
            <a:r>
              <a:rPr lang="en-CA" sz="2400"/>
              <a:t>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Create and use a custom exception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Define and give examples of </a:t>
            </a:r>
            <a:r>
              <a:rPr lang="en-CA" sz="2400" b="1">
                <a:solidFill>
                  <a:schemeClr val="accent2"/>
                </a:solidFill>
              </a:rPr>
              <a:t>preconditions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</a:t>
            </a:r>
            <a:r>
              <a:rPr lang="en-CA" sz="2400" b="1">
                <a:solidFill>
                  <a:schemeClr val="accent2"/>
                </a:solidFill>
              </a:rPr>
              <a:t>postconditions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Write complete and correct method </a:t>
            </a:r>
            <a:r>
              <a:rPr lang="en-CA" sz="2400" b="1">
                <a:solidFill>
                  <a:schemeClr val="accent2"/>
                </a:solidFill>
              </a:rPr>
              <a:t>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Partition inputs to design tests for a method that cover all expected behaviours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Write unit tests against a method</a:t>
            </a:r>
          </a:p>
        </p:txBody>
      </p:sp>
    </p:spTree>
    <p:extLst>
      <p:ext uri="{BB962C8B-B14F-4D97-AF65-F5344CB8AC3E}">
        <p14:creationId xmlns:p14="http://schemas.microsoft.com/office/powerpoint/2010/main" val="388868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Specifications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Exceptions, Specifications, and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47800" y="1867525"/>
            <a:ext cx="936025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REQUIRES:  data is a non-empty vector</a:t>
            </a:r>
            <a:br>
              <a:rPr kumimoji="0" lang="en-US" altLang="en-US" sz="2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EFFECTS:   returns the index of the last occurrence</a:t>
            </a:r>
            <a:br>
              <a:rPr kumimoji="0" lang="en-US" altLang="en-US" sz="2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          of val in data, or -1 if not found</a:t>
            </a:r>
            <a:br>
              <a:rPr kumimoji="0" lang="en-US" altLang="en-US" sz="2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&gt;&amp; data,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8500" y="4000956"/>
            <a:ext cx="647164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a0 = find({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8500" y="4458156"/>
            <a:ext cx="647164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 = find({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altLang="en-US" sz="2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98500" y="4940756"/>
            <a:ext cx="647164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a2 = find({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altLang="en-US" sz="2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98500" y="5385256"/>
            <a:ext cx="375295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a3 = find({}, </a:t>
            </a:r>
            <a:r>
              <a:rPr lang="en-US" altLang="en-US" sz="2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3476" y="5454134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fails precondition, output indeterminate</a:t>
            </a:r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801112" y="1616364"/>
            <a:ext cx="8439992" cy="6574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>
                <a:solidFill>
                  <a:schemeClr val="accent2"/>
                </a:solidFill>
              </a:rPr>
              <a:t>Preconditions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95256" y="2262541"/>
            <a:ext cx="10361035" cy="674623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CA">
                <a:solidFill>
                  <a:schemeClr val="tx2">
                    <a:lumMod val="60000"/>
                    <a:lumOff val="40000"/>
                  </a:schemeClr>
                </a:solidFill>
              </a:rPr>
              <a:t>Postconditions</a:t>
            </a:r>
          </a:p>
        </p:txBody>
      </p:sp>
    </p:spTree>
    <p:extLst>
      <p:ext uri="{BB962C8B-B14F-4D97-AF65-F5344CB8AC3E}">
        <p14:creationId xmlns:p14="http://schemas.microsoft.com/office/powerpoint/2010/main" val="12566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3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Exceptions, Specifications, and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25500" y="1701800"/>
            <a:ext cx="10439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Unit Testing: </a:t>
            </a:r>
            <a:r>
              <a:rPr lang="en-CA" sz="2200"/>
              <a:t>testing each method/class (i.e. a </a:t>
            </a:r>
            <a:r>
              <a:rPr lang="en-CA" sz="2200" b="1">
                <a:solidFill>
                  <a:schemeClr val="accent2"/>
                </a:solidFill>
              </a:rPr>
              <a:t>unit</a:t>
            </a:r>
            <a:r>
              <a:rPr lang="en-CA" sz="2200"/>
              <a:t>) in </a:t>
            </a:r>
            <a:r>
              <a:rPr lang="en-CA" sz="2200" b="1">
                <a:solidFill>
                  <a:schemeClr val="accent2"/>
                </a:solidFill>
              </a:rPr>
              <a:t>isolation</a:t>
            </a:r>
            <a:r>
              <a:rPr lang="en-CA" sz="2200"/>
              <a:t>.  Each partition of inputs </a:t>
            </a:r>
          </a:p>
          <a:p>
            <a:r>
              <a:rPr lang="en-CA" sz="2200"/>
              <a:t>	is usually separated into a separate test so that a failed test will indicate exactly </a:t>
            </a:r>
          </a:p>
          <a:p>
            <a:r>
              <a:rPr lang="en-CA" sz="2200"/>
              <a:t>	what type of bug to search for.</a:t>
            </a:r>
            <a:endParaRPr lang="en-CA" sz="2200" b="1"/>
          </a:p>
        </p:txBody>
      </p:sp>
      <p:sp>
        <p:nvSpPr>
          <p:cNvPr id="7" name="TextBox 6"/>
          <p:cNvSpPr txBox="1"/>
          <p:nvPr/>
        </p:nvSpPr>
        <p:spPr>
          <a:xfrm>
            <a:off x="850900" y="3073400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Integration Testing:</a:t>
            </a:r>
            <a:r>
              <a:rPr lang="en-CA" sz="2800" b="1"/>
              <a:t> </a:t>
            </a:r>
            <a:r>
              <a:rPr lang="en-CA" sz="2200"/>
              <a:t>testing the </a:t>
            </a:r>
            <a:r>
              <a:rPr lang="en-CA" sz="2200" b="1">
                <a:solidFill>
                  <a:schemeClr val="accent2"/>
                </a:solidFill>
              </a:rPr>
              <a:t>system as a whole </a:t>
            </a:r>
            <a:r>
              <a:rPr lang="en-CA" sz="2200"/>
              <a:t>to ensure the various components of </a:t>
            </a:r>
          </a:p>
          <a:p>
            <a:r>
              <a:rPr lang="en-CA" sz="2200"/>
              <a:t>	the software function properly in combination.  If all unit tests pass, then you </a:t>
            </a:r>
          </a:p>
          <a:p>
            <a:r>
              <a:rPr lang="en-CA" sz="2200"/>
              <a:t>	know the issue is somewhere in the interfacing or timings.</a:t>
            </a:r>
            <a:endParaRPr lang="en-CA" sz="2200" b="1"/>
          </a:p>
        </p:txBody>
      </p:sp>
      <p:sp>
        <p:nvSpPr>
          <p:cNvPr id="8" name="TextBox 7"/>
          <p:cNvSpPr txBox="1"/>
          <p:nvPr/>
        </p:nvSpPr>
        <p:spPr>
          <a:xfrm>
            <a:off x="838200" y="4584700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Regression Testing:</a:t>
            </a:r>
            <a:r>
              <a:rPr lang="en-CA" sz="2800" b="1"/>
              <a:t> </a:t>
            </a:r>
            <a:r>
              <a:rPr lang="en-CA" sz="2200"/>
              <a:t>testing the system to ensure it performs exactly as it did in a </a:t>
            </a:r>
            <a:r>
              <a:rPr lang="en-CA" sz="2200" b="1">
                <a:solidFill>
                  <a:schemeClr val="accent2"/>
                </a:solidFill>
              </a:rPr>
              <a:t>previous</a:t>
            </a:r>
            <a:r>
              <a:rPr lang="en-CA" sz="2200"/>
              <a:t> </a:t>
            </a:r>
          </a:p>
          <a:p>
            <a:r>
              <a:rPr lang="en-CA" sz="2200"/>
              <a:t>	</a:t>
            </a:r>
            <a:r>
              <a:rPr lang="en-CA" sz="2200" b="1">
                <a:solidFill>
                  <a:schemeClr val="accent2"/>
                </a:solidFill>
              </a:rPr>
              <a:t>functional</a:t>
            </a:r>
            <a:r>
              <a:rPr lang="en-CA" sz="2200"/>
              <a:t> version.  Often important when adding new features or optimizing parts </a:t>
            </a:r>
          </a:p>
          <a:p>
            <a:r>
              <a:rPr lang="en-CA" sz="2200"/>
              <a:t>	of code, making sure you don’t break any part that works.</a:t>
            </a:r>
            <a:endParaRPr lang="en-CA" sz="2200" b="1"/>
          </a:p>
        </p:txBody>
      </p:sp>
    </p:spTree>
    <p:extLst>
      <p:ext uri="{BB962C8B-B14F-4D97-AF65-F5344CB8AC3E}">
        <p14:creationId xmlns:p14="http://schemas.microsoft.com/office/powerpoint/2010/main" val="422760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6623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6: Mutual Exclusion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6027" y="1606706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443" y="2506036"/>
            <a:ext cx="108144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Define </a:t>
            </a:r>
            <a:r>
              <a:rPr lang="en-CA" sz="2400" b="1">
                <a:solidFill>
                  <a:schemeClr val="accent2"/>
                </a:solidFill>
              </a:rPr>
              <a:t>mutual exclusion</a:t>
            </a:r>
            <a:r>
              <a:rPr lang="en-CA" sz="2400"/>
              <a:t> and describe its use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Define and differentiate between an </a:t>
            </a:r>
            <a:r>
              <a:rPr lang="en-CA" sz="2400" b="1">
                <a:solidFill>
                  <a:schemeClr val="accent2"/>
                </a:solidFill>
              </a:rPr>
              <a:t>atomic operation </a:t>
            </a:r>
            <a:r>
              <a:rPr lang="en-CA" sz="2400"/>
              <a:t>and a </a:t>
            </a:r>
            <a:r>
              <a:rPr lang="en-CA" sz="2400" b="1">
                <a:solidFill>
                  <a:schemeClr val="accent2"/>
                </a:solidFill>
              </a:rPr>
              <a:t>critical section</a:t>
            </a:r>
            <a:endParaRPr lang="en-CA" sz="2400" b="1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Create your own mutual exclusion class from scratch using atomic operations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Create your own </a:t>
            </a:r>
            <a:r>
              <a:rPr lang="en-CA" sz="2400" b="1">
                <a:solidFill>
                  <a:schemeClr val="accent2"/>
                </a:solidFill>
              </a:rPr>
              <a:t>lock</a:t>
            </a:r>
            <a:r>
              <a:rPr lang="en-CA" sz="2400"/>
              <a:t> class that uses RAII principles to guarantee exception safety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Use a </a:t>
            </a:r>
            <a:r>
              <a:rPr lang="en-CA" sz="2400" b="1">
                <a:solidFill>
                  <a:schemeClr val="accent2"/>
                </a:solidFill>
              </a:rPr>
              <a:t>mutex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</a:t>
            </a:r>
            <a:r>
              <a:rPr lang="en-CA" sz="2400" b="1">
                <a:solidFill>
                  <a:schemeClr val="accent2"/>
                </a:solidFill>
              </a:rPr>
              <a:t>lock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to prevent inter-thread race conditions in a code example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Use an </a:t>
            </a:r>
            <a:r>
              <a:rPr lang="en-CA" sz="2400" b="1">
                <a:solidFill>
                  <a:schemeClr val="accent2"/>
                </a:solidFill>
              </a:rPr>
              <a:t>inter-process</a:t>
            </a:r>
            <a:r>
              <a:rPr lang="en-CA" sz="2400"/>
              <a:t> mutex to prevent race conditions between multiple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>
                <a:solidFill>
                  <a:schemeClr val="accent2"/>
                </a:solidFill>
              </a:rPr>
              <a:t>Identify</a:t>
            </a:r>
            <a:r>
              <a:rPr lang="en-CA" sz="2400"/>
              <a:t> critical sections in a provided task or code</a:t>
            </a:r>
          </a:p>
        </p:txBody>
      </p:sp>
    </p:spTree>
    <p:extLst>
      <p:ext uri="{BB962C8B-B14F-4D97-AF65-F5344CB8AC3E}">
        <p14:creationId xmlns:p14="http://schemas.microsoft.com/office/powerpoint/2010/main" val="147693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1484791" cy="778109"/>
          </a:xfrm>
        </p:spPr>
        <p:txBody>
          <a:bodyPr>
            <a:normAutofit/>
          </a:bodyPr>
          <a:lstStyle/>
          <a:p>
            <a:r>
              <a:rPr lang="en-CA"/>
              <a:t>Race Conditions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3484563" y="2276475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808288" y="2501900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2801938" y="3286125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Read value of a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2803525" y="3633788"/>
            <a:ext cx="1557338" cy="309562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Add 1 to value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801938" y="3979863"/>
            <a:ext cx="1557337" cy="309562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Store back a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2806700" y="4756150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3490913" y="2809875"/>
            <a:ext cx="0" cy="461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>
            <a:off x="3462338" y="4306888"/>
            <a:ext cx="0" cy="4619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2786063" y="2479675"/>
            <a:ext cx="1557337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2779713" y="3263900"/>
            <a:ext cx="1557337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Read value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2781300" y="3611563"/>
            <a:ext cx="1557338" cy="309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Add 1 to value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2779713" y="3957638"/>
            <a:ext cx="1557337" cy="309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Store back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2784475" y="4733925"/>
            <a:ext cx="1557338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2908300" y="1958975"/>
            <a:ext cx="1289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CPU/Core P1</a:t>
            </a: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8347075" y="2257425"/>
            <a:ext cx="0" cy="225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7670800" y="2482850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7664450" y="3267075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Read value of a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7658100" y="3632200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Add 1 to value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7656513" y="3978275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Store back a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7669213" y="4737100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8353425" y="2790825"/>
            <a:ext cx="0" cy="461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8324850" y="4287838"/>
            <a:ext cx="0" cy="4619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7648575" y="2460625"/>
            <a:ext cx="1557338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7642225" y="3244850"/>
            <a:ext cx="1557338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Read value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7635875" y="3609975"/>
            <a:ext cx="1557338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Add 1 to value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7634288" y="3956050"/>
            <a:ext cx="1557337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Store back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7646988" y="4714875"/>
            <a:ext cx="1557337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7770813" y="1939925"/>
            <a:ext cx="1289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CPU/Core P2</a:t>
            </a: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5761038" y="2479675"/>
            <a:ext cx="439737" cy="206851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/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5738813" y="2457450"/>
            <a:ext cx="439737" cy="20605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/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5732463" y="2493963"/>
            <a:ext cx="454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5734050" y="3954463"/>
            <a:ext cx="454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5724525" y="3248025"/>
            <a:ext cx="454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194300" y="1957388"/>
            <a:ext cx="155098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Actual ‘counter’</a:t>
            </a:r>
          </a:p>
        </p:txBody>
      </p:sp>
      <p:sp>
        <p:nvSpPr>
          <p:cNvPr id="40" name="Text Box 73"/>
          <p:cNvSpPr txBox="1">
            <a:spLocks noChangeArrowheads="1"/>
          </p:cNvSpPr>
          <p:nvPr/>
        </p:nvSpPr>
        <p:spPr bwMode="auto">
          <a:xfrm>
            <a:off x="5040313" y="4681538"/>
            <a:ext cx="2103437" cy="746125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Error: ‘a’ has only been incremented once instead of twice</a:t>
            </a:r>
          </a:p>
        </p:txBody>
      </p:sp>
      <p:sp>
        <p:nvSpPr>
          <p:cNvPr id="41" name="AutoShape 75"/>
          <p:cNvSpPr>
            <a:spLocks noChangeArrowheads="1"/>
          </p:cNvSpPr>
          <p:nvPr/>
        </p:nvSpPr>
        <p:spPr bwMode="auto">
          <a:xfrm>
            <a:off x="6394450" y="3238500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Data</a:t>
            </a:r>
            <a:endParaRPr lang="en-CA" altLang="en-US" sz="1000">
              <a:latin typeface="Arial" panose="020B0604020202020204" pitchFamily="34" charset="0"/>
            </a:endParaRPr>
          </a:p>
        </p:txBody>
      </p:sp>
      <p:sp>
        <p:nvSpPr>
          <p:cNvPr id="42" name="AutoShape 76"/>
          <p:cNvSpPr>
            <a:spLocks noChangeArrowheads="1"/>
          </p:cNvSpPr>
          <p:nvPr/>
        </p:nvSpPr>
        <p:spPr bwMode="auto">
          <a:xfrm rot="10800000">
            <a:off x="4538663" y="3238500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Data</a:t>
            </a:r>
            <a:endParaRPr lang="en-CA" altLang="en-US" sz="1000">
              <a:latin typeface="Arial" panose="020B0604020202020204" pitchFamily="34" charset="0"/>
            </a:endParaRPr>
          </a:p>
        </p:txBody>
      </p:sp>
      <p:sp>
        <p:nvSpPr>
          <p:cNvPr id="43" name="AutoShape 77"/>
          <p:cNvSpPr>
            <a:spLocks noChangeArrowheads="1"/>
          </p:cNvSpPr>
          <p:nvPr/>
        </p:nvSpPr>
        <p:spPr bwMode="auto">
          <a:xfrm rot="10800000">
            <a:off x="6384925" y="3944938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Data</a:t>
            </a:r>
            <a:endParaRPr lang="en-CA" altLang="en-US" sz="1000">
              <a:latin typeface="Arial" panose="020B0604020202020204" pitchFamily="34" charset="0"/>
            </a:endParaRPr>
          </a:p>
        </p:txBody>
      </p:sp>
      <p:sp>
        <p:nvSpPr>
          <p:cNvPr id="44" name="AutoShape 78"/>
          <p:cNvSpPr>
            <a:spLocks noChangeArrowheads="1"/>
          </p:cNvSpPr>
          <p:nvPr/>
        </p:nvSpPr>
        <p:spPr bwMode="auto">
          <a:xfrm>
            <a:off x="4573588" y="3944938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Data</a:t>
            </a:r>
            <a:endParaRPr lang="en-CA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2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/>
      <p:bldP spid="38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Mutex: Exception Safety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7453" y="1744395"/>
            <a:ext cx="984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/>
              <a:t>Solution:</a:t>
            </a:r>
            <a:r>
              <a:rPr lang="en-CA" sz="2800"/>
              <a:t> use RAII principles, destructors guaranteed to be called!!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6437" y="2585147"/>
            <a:ext cx="497996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&lt;mutex&gt;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std::mutex&amp; mutex_;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reference to a mutex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lock(std::mutex&amp; mutex) : mutex_(mutex)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mutex_.lock();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lock in constructor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~lock()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mutex_.unlock();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unlock in destructor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72071" y="2951855"/>
            <a:ext cx="592919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threadinc(std::mutex&amp; mutex, size_t&amp; counter)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(size_t i=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 mylock(mutex);</a:t>
            </a: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locks mutex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counter +=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mutex guaranteed to be unlocked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9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10659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1: </a:t>
            </a:r>
            <a:br>
              <a:rPr lang="en-CA" sz="4400" b="1"/>
            </a:br>
            <a:r>
              <a:rPr lang="en-CA" sz="4400" b="1"/>
              <a:t>Introduction to System Software Engineering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601" y="2228334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201" y="2819400"/>
            <a:ext cx="103631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Define a </a:t>
            </a:r>
            <a:r>
              <a:rPr lang="en-CA" sz="2400" b="1">
                <a:solidFill>
                  <a:schemeClr val="accent2"/>
                </a:solidFill>
              </a:rPr>
              <a:t>system</a:t>
            </a:r>
            <a:r>
              <a:rPr lang="en-CA" sz="2400"/>
              <a:t>, </a:t>
            </a:r>
            <a:r>
              <a:rPr lang="en-CA" sz="2400" b="1">
                <a:solidFill>
                  <a:schemeClr val="accent2"/>
                </a:solidFill>
              </a:rPr>
              <a:t>system software</a:t>
            </a:r>
            <a:r>
              <a:rPr lang="en-CA" sz="2400"/>
              <a:t>, and </a:t>
            </a:r>
            <a:r>
              <a:rPr lang="en-CA" sz="2400" b="1">
                <a:solidFill>
                  <a:schemeClr val="accent2"/>
                </a:solidFill>
              </a:rPr>
              <a:t>system software engineering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Distinguish between </a:t>
            </a:r>
            <a:r>
              <a:rPr lang="en-CA" sz="2400" b="1">
                <a:solidFill>
                  <a:schemeClr val="accent2"/>
                </a:solidFill>
              </a:rPr>
              <a:t>hard</a:t>
            </a:r>
            <a:r>
              <a:rPr lang="en-CA" sz="2400"/>
              <a:t> and </a:t>
            </a:r>
            <a:r>
              <a:rPr lang="en-CA" sz="2400" b="1">
                <a:solidFill>
                  <a:schemeClr val="accent2"/>
                </a:solidFill>
              </a:rPr>
              <a:t>soft</a:t>
            </a:r>
            <a:r>
              <a:rPr lang="en-CA" sz="2400"/>
              <a:t> time constraints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Distinguish between </a:t>
            </a:r>
            <a:r>
              <a:rPr lang="en-CA" sz="2400" b="1">
                <a:solidFill>
                  <a:schemeClr val="accent2"/>
                </a:solidFill>
              </a:rPr>
              <a:t>event-driven</a:t>
            </a:r>
            <a:r>
              <a:rPr lang="en-CA" sz="2400"/>
              <a:t> and </a:t>
            </a:r>
            <a:r>
              <a:rPr lang="en-CA" sz="2400" b="1">
                <a:solidFill>
                  <a:schemeClr val="accent2"/>
                </a:solidFill>
              </a:rPr>
              <a:t>time-driven</a:t>
            </a:r>
            <a:r>
              <a:rPr lang="en-CA" sz="2400"/>
              <a:t> systems, and give examples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difference between </a:t>
            </a:r>
            <a:r>
              <a:rPr lang="en-CA" sz="2400" b="1">
                <a:solidFill>
                  <a:schemeClr val="accent2"/>
                </a:solidFill>
              </a:rPr>
              <a:t>interrupts</a:t>
            </a:r>
            <a:r>
              <a:rPr lang="en-CA" sz="2400"/>
              <a:t> and </a:t>
            </a:r>
            <a:r>
              <a:rPr lang="en-CA" sz="2400" b="1">
                <a:solidFill>
                  <a:schemeClr val="accent2"/>
                </a:solidFill>
              </a:rPr>
              <a:t>polling</a:t>
            </a:r>
            <a:r>
              <a:rPr lang="en-CA" sz="2400"/>
              <a:t> for detecting and handling events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List advantages and disadvantages of both interrupts and polling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Discuss why </a:t>
            </a:r>
            <a:r>
              <a:rPr lang="en-CA" sz="2400" b="1">
                <a:solidFill>
                  <a:schemeClr val="accent2"/>
                </a:solidFill>
              </a:rPr>
              <a:t>testing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real-time systems can be challenging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20233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Shared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95106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7: Inter-Process Communication</a:t>
            </a:r>
            <a:br>
              <a:rPr lang="en-CA" sz="4400" b="1"/>
            </a:br>
            <a:r>
              <a:rPr lang="en-CA" sz="4400" b="1"/>
              <a:t>                   Shared 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827" y="1975006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743" y="2721936"/>
            <a:ext cx="1081443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Explain </a:t>
            </a:r>
            <a:r>
              <a:rPr lang="en-CA" sz="2400" i="1"/>
              <a:t>why</a:t>
            </a:r>
            <a:r>
              <a:rPr lang="en-CA" sz="2400"/>
              <a:t> processes cannot share local memory as easily as threads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a possible mechanism of how processes </a:t>
            </a:r>
            <a:r>
              <a:rPr lang="en-CA" sz="2400" i="1"/>
              <a:t>can</a:t>
            </a:r>
            <a:r>
              <a:rPr lang="en-CA" sz="2400"/>
              <a:t> share blocks of memory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List and describe three levels of </a:t>
            </a:r>
            <a:r>
              <a:rPr lang="en-CA" sz="2400" b="1">
                <a:solidFill>
                  <a:schemeClr val="accent2"/>
                </a:solidFill>
              </a:rPr>
              <a:t>persistence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of resources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Use the CPEN 333 library to create and apply </a:t>
            </a:r>
            <a:r>
              <a:rPr lang="en-CA" sz="2400" i="1"/>
              <a:t>named</a:t>
            </a:r>
            <a:r>
              <a:rPr lang="en-CA" sz="2400"/>
              <a:t> </a:t>
            </a:r>
            <a:r>
              <a:rPr lang="en-CA" sz="2400" b="1">
                <a:solidFill>
                  <a:schemeClr val="accent2"/>
                </a:solidFill>
              </a:rPr>
              <a:t>shared memory objects</a:t>
            </a:r>
            <a:r>
              <a:rPr lang="en-CA" sz="2400"/>
              <a:t> for inter-process communication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List some advantages and drawbacks of shared memory objects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>
                <a:solidFill>
                  <a:schemeClr val="accent2"/>
                </a:solidFill>
              </a:rPr>
              <a:t>Identify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which accesses of shared memory need </a:t>
            </a:r>
            <a:r>
              <a:rPr lang="en-CA" sz="2400" b="1">
                <a:solidFill>
                  <a:schemeClr val="accent2"/>
                </a:solidFill>
              </a:rPr>
              <a:t>protection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or </a:t>
            </a:r>
            <a:r>
              <a:rPr lang="en-CA" sz="2400" b="1">
                <a:solidFill>
                  <a:schemeClr val="accent2"/>
                </a:solidFill>
              </a:rPr>
              <a:t>synchronization</a:t>
            </a:r>
            <a:r>
              <a:rPr lang="en-CA" sz="2400"/>
              <a:t> via a mutex and which don’t, arguing your case</a:t>
            </a:r>
          </a:p>
        </p:txBody>
      </p:sp>
    </p:spTree>
    <p:extLst>
      <p:ext uri="{BB962C8B-B14F-4D97-AF65-F5344CB8AC3E}">
        <p14:creationId xmlns:p14="http://schemas.microsoft.com/office/powerpoint/2010/main" val="320393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IPC: How would </a:t>
            </a:r>
            <a:r>
              <a:rPr lang="en-CA" i="1"/>
              <a:t>YOU</a:t>
            </a:r>
            <a:r>
              <a:rPr lang="en-CA"/>
              <a:t> do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Shared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63601" y="1968500"/>
            <a:ext cx="1057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Let’s say two processes on the same machine DO want to share memory.  How would </a:t>
            </a:r>
            <a:r>
              <a:rPr lang="en-CA" sz="2800" i="1"/>
              <a:t>you</a:t>
            </a:r>
            <a:r>
              <a:rPr lang="en-CA" sz="2800"/>
              <a:t> do it?</a:t>
            </a:r>
          </a:p>
        </p:txBody>
      </p:sp>
      <p:pic>
        <p:nvPicPr>
          <p:cNvPr id="1026" name="Picture 2" descr="File outline with text lines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16286"/>
            <a:ext cx="2124075" cy="21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le outline with text lines Free Ic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3316286"/>
            <a:ext cx="2124075" cy="21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le outline with text lines Free Ic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3316286"/>
            <a:ext cx="2124075" cy="21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Shared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8389938" y="4159250"/>
            <a:ext cx="3444875" cy="20161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A Structure template used by each process can create a ‘plan’ or ‘blue print’ of the data which can be mapped or overlaid onto a blank block of memory that forms the datapool.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/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Of course all processes must use the </a:t>
            </a:r>
            <a:r>
              <a:rPr lang="en-CA" altLang="en-US" sz="1400" u="sng">
                <a:latin typeface="Arial" panose="020B0604020202020204" pitchFamily="34" charset="0"/>
              </a:rPr>
              <a:t>same</a:t>
            </a:r>
            <a:r>
              <a:rPr lang="en-CA" altLang="en-US" sz="1400">
                <a:latin typeface="Arial" panose="020B0604020202020204" pitchFamily="34" charset="0"/>
              </a:rPr>
              <a:t> template typically maintained within a header file</a:t>
            </a:r>
          </a:p>
        </p:txBody>
      </p:sp>
      <p:sp>
        <p:nvSpPr>
          <p:cNvPr id="9" name="AutoShape 46"/>
          <p:cNvSpPr>
            <a:spLocks noChangeArrowheads="1"/>
          </p:cNvSpPr>
          <p:nvPr/>
        </p:nvSpPr>
        <p:spPr bwMode="auto">
          <a:xfrm rot="5400000">
            <a:off x="6206332" y="332581"/>
            <a:ext cx="717550" cy="1335087"/>
          </a:xfrm>
          <a:prstGeom prst="curvedRightArrow">
            <a:avLst>
              <a:gd name="adj1" fmla="val 47997"/>
              <a:gd name="adj2" fmla="val 75889"/>
              <a:gd name="adj3" fmla="val 3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8489950" y="382588"/>
            <a:ext cx="1665288" cy="7699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1" name="Rectangle 61"/>
          <p:cNvSpPr>
            <a:spLocks noChangeArrowheads="1"/>
          </p:cNvSpPr>
          <p:nvPr/>
        </p:nvSpPr>
        <p:spPr bwMode="auto">
          <a:xfrm>
            <a:off x="8447088" y="347663"/>
            <a:ext cx="1665287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2" name="Text Box 62"/>
          <p:cNvSpPr txBox="1">
            <a:spLocks noChangeArrowheads="1"/>
          </p:cNvSpPr>
          <p:nvPr/>
        </p:nvSpPr>
        <p:spPr bwMode="auto">
          <a:xfrm>
            <a:off x="8440738" y="365125"/>
            <a:ext cx="16970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Process </a:t>
            </a:r>
            <a:r>
              <a:rPr lang="en-CA" altLang="en-US" sz="1400">
                <a:solidFill>
                  <a:schemeClr val="folHlink"/>
                </a:solidFill>
                <a:latin typeface="Arial" panose="020B0604020202020204" pitchFamily="34" charset="0"/>
              </a:rPr>
              <a:t>B</a:t>
            </a:r>
            <a:r>
              <a:rPr lang="en-CA" altLang="en-US" sz="1400">
                <a:latin typeface="Arial" panose="020B0604020202020204" pitchFamily="34" charset="0"/>
              </a:rPr>
              <a:t> maintains a pointer to the datapool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6737350" y="1306513"/>
            <a:ext cx="1608138" cy="2041525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6656388" y="1360488"/>
            <a:ext cx="1630362" cy="204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708775" y="1420813"/>
            <a:ext cx="1617663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struct Pool {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     int       joe 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     char    fred 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     char    array[256] 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     float    result 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} ;</a:t>
            </a:r>
            <a:r>
              <a:rPr lang="en-CA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rPr>
              <a:t>	</a:t>
            </a:r>
          </a:p>
        </p:txBody>
      </p:sp>
      <p:sp>
        <p:nvSpPr>
          <p:cNvPr id="16" name="AutoShape 32"/>
          <p:cNvSpPr>
            <a:spLocks noChangeArrowheads="1"/>
          </p:cNvSpPr>
          <p:nvPr/>
        </p:nvSpPr>
        <p:spPr bwMode="auto">
          <a:xfrm rot="10800000">
            <a:off x="7537450" y="703263"/>
            <a:ext cx="819150" cy="5556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537 h 21600"/>
              <a:gd name="T20" fmla="*/ 1758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928" y="0"/>
                </a:moveTo>
                <a:lnTo>
                  <a:pt x="10255" y="6973"/>
                </a:lnTo>
                <a:lnTo>
                  <a:pt x="14274" y="6973"/>
                </a:lnTo>
                <a:lnTo>
                  <a:pt x="14274" y="17537"/>
                </a:lnTo>
                <a:lnTo>
                  <a:pt x="0" y="17537"/>
                </a:lnTo>
                <a:lnTo>
                  <a:pt x="0" y="21600"/>
                </a:lnTo>
                <a:lnTo>
                  <a:pt x="17581" y="21600"/>
                </a:lnTo>
                <a:lnTo>
                  <a:pt x="17581" y="6973"/>
                </a:lnTo>
                <a:lnTo>
                  <a:pt x="21600" y="6973"/>
                </a:lnTo>
                <a:lnTo>
                  <a:pt x="15928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6351588" y="290513"/>
            <a:ext cx="2332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600">
                <a:solidFill>
                  <a:srgbClr val="CC00CC"/>
                </a:solidFill>
              </a:rPr>
              <a:t>struct Pool *my_ptr;</a:t>
            </a:r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5322888" y="2106613"/>
            <a:ext cx="1519237" cy="2168525"/>
            <a:chOff x="2074" y="1104"/>
            <a:chExt cx="957" cy="1366"/>
          </a:xfrm>
        </p:grpSpPr>
        <p:sp>
          <p:nvSpPr>
            <p:cNvPr id="19" name="AutoShape 36"/>
            <p:cNvSpPr>
              <a:spLocks noChangeArrowheads="1"/>
            </p:cNvSpPr>
            <p:nvPr/>
          </p:nvSpPr>
          <p:spPr bwMode="auto">
            <a:xfrm>
              <a:off x="2110" y="1104"/>
              <a:ext cx="921" cy="1332"/>
            </a:xfrm>
            <a:prstGeom prst="flowChartAlternateProces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800"/>
                <a:t>Data Pool</a:t>
              </a:r>
              <a:br>
                <a:rPr lang="en-CA" altLang="en-US" sz="1800"/>
              </a:br>
              <a:r>
                <a:rPr lang="en-CA" altLang="en-US" sz="1800"/>
                <a:t>Stored</a:t>
              </a:r>
              <a:br>
                <a:rPr lang="en-CA" altLang="en-US" sz="1800"/>
              </a:br>
              <a:r>
                <a:rPr lang="en-CA" altLang="en-US" sz="1800"/>
                <a:t>in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800"/>
                <a:t>Memory</a:t>
              </a:r>
            </a:p>
          </p:txBody>
        </p:sp>
        <p:sp>
          <p:nvSpPr>
            <p:cNvPr id="20" name="AutoShape 35"/>
            <p:cNvSpPr>
              <a:spLocks noChangeArrowheads="1"/>
            </p:cNvSpPr>
            <p:nvPr/>
          </p:nvSpPr>
          <p:spPr bwMode="auto">
            <a:xfrm>
              <a:off x="2074" y="1138"/>
              <a:ext cx="921" cy="1332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800"/>
                <a:t>Shared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1800"/>
                <a:t>Memory</a:t>
              </a:r>
              <a:br>
                <a:rPr lang="en-CA" altLang="en-US" sz="1800"/>
              </a:br>
              <a:endParaRPr lang="en-CA" altLang="en-US" sz="1800"/>
            </a:p>
          </p:txBody>
        </p:sp>
      </p:grp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2362200" y="5394325"/>
            <a:ext cx="1665288" cy="7699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319338" y="5359400"/>
            <a:ext cx="1665287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12988" y="5376863"/>
            <a:ext cx="16970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Process </a:t>
            </a:r>
            <a:r>
              <a:rPr lang="en-CA" altLang="en-US" sz="14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lang="en-CA" altLang="en-US" sz="1400">
                <a:latin typeface="Arial" panose="020B0604020202020204" pitchFamily="34" charset="0"/>
              </a:rPr>
              <a:t> maintains a pointer to the datapool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989388" y="3065463"/>
            <a:ext cx="1608137" cy="2041525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908425" y="3119438"/>
            <a:ext cx="1630363" cy="204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960813" y="3179763"/>
            <a:ext cx="1617662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struct Pool {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     int       joe 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     char    fred 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     char    array[256] 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     float    result 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CA" sz="1400" dirty="0">
                <a:latin typeface="Arial Narrow" pitchFamily="34" charset="0"/>
                <a:cs typeface="Arial" charset="0"/>
              </a:rPr>
              <a:t>} ;</a:t>
            </a:r>
            <a:r>
              <a:rPr lang="en-CA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charset="0"/>
              </a:rPr>
              <a:t>	</a:t>
            </a:r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>
            <a:off x="5035550" y="4737100"/>
            <a:ext cx="1366838" cy="889000"/>
          </a:xfrm>
          <a:prstGeom prst="curvedUpArrow">
            <a:avLst>
              <a:gd name="adj1" fmla="val 30750"/>
              <a:gd name="adj2" fmla="val 615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4065588" y="5243513"/>
            <a:ext cx="819150" cy="5556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537 h 21600"/>
              <a:gd name="T20" fmla="*/ 1758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928" y="0"/>
                </a:moveTo>
                <a:lnTo>
                  <a:pt x="10255" y="6973"/>
                </a:lnTo>
                <a:lnTo>
                  <a:pt x="14274" y="6973"/>
                </a:lnTo>
                <a:lnTo>
                  <a:pt x="14274" y="17537"/>
                </a:lnTo>
                <a:lnTo>
                  <a:pt x="0" y="17537"/>
                </a:lnTo>
                <a:lnTo>
                  <a:pt x="0" y="21600"/>
                </a:lnTo>
                <a:lnTo>
                  <a:pt x="17581" y="21600"/>
                </a:lnTo>
                <a:lnTo>
                  <a:pt x="17581" y="6973"/>
                </a:lnTo>
                <a:lnTo>
                  <a:pt x="21600" y="6973"/>
                </a:lnTo>
                <a:lnTo>
                  <a:pt x="15928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1914525" y="3636963"/>
            <a:ext cx="1846263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1939925" y="3636963"/>
            <a:ext cx="1793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Structure Template mapping/overlaying  data for Process </a:t>
            </a:r>
            <a:r>
              <a:rPr lang="en-CA" altLang="en-US" sz="1400">
                <a:solidFill>
                  <a:schemeClr val="hlink"/>
                </a:solidFill>
                <a:latin typeface="Arial" panose="020B0604020202020204" pitchFamily="34" charset="0"/>
              </a:rPr>
              <a:t>A </a:t>
            </a:r>
            <a:r>
              <a:rPr lang="en-CA" altLang="en-US" sz="1400">
                <a:latin typeface="Arial" panose="020B0604020202020204" pitchFamily="34" charset="0"/>
              </a:rPr>
              <a:t>onto datapool 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4103688" y="5880100"/>
            <a:ext cx="2217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600">
                <a:solidFill>
                  <a:srgbClr val="CC00CC"/>
                </a:solidFill>
              </a:rPr>
              <a:t>struct Pool   *my_ptr;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8486775" y="1833563"/>
            <a:ext cx="1846263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8512175" y="1833563"/>
            <a:ext cx="1793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Structure Template mapping/overlaying  data for Process </a:t>
            </a:r>
            <a:r>
              <a:rPr lang="en-CA" altLang="en-US" sz="1400">
                <a:solidFill>
                  <a:schemeClr val="hlink"/>
                </a:solidFill>
                <a:latin typeface="Arial" panose="020B0604020202020204" pitchFamily="34" charset="0"/>
              </a:rPr>
              <a:t>B </a:t>
            </a:r>
            <a:r>
              <a:rPr lang="en-CA" altLang="en-US" sz="1400">
                <a:latin typeface="Arial" panose="020B0604020202020204" pitchFamily="34" charset="0"/>
              </a:rPr>
              <a:t>onto datapool </a:t>
            </a:r>
          </a:p>
        </p:txBody>
      </p:sp>
      <p:cxnSp>
        <p:nvCxnSpPr>
          <p:cNvPr id="34" name="Straight Arrow Connector 33"/>
          <p:cNvCxnSpPr>
            <a:stCxn id="29" idx="3"/>
            <a:endCxn id="25" idx="1"/>
          </p:cNvCxnSpPr>
          <p:nvPr/>
        </p:nvCxnSpPr>
        <p:spPr>
          <a:xfrm>
            <a:off x="3760788" y="4114800"/>
            <a:ext cx="147637" cy="2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1"/>
            <a:endCxn id="13" idx="3"/>
          </p:cNvCxnSpPr>
          <p:nvPr/>
        </p:nvCxnSpPr>
        <p:spPr>
          <a:xfrm rot="10800000" flipV="1">
            <a:off x="8345488" y="2305050"/>
            <a:ext cx="166687" cy="2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14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10 – Pipes and Sockets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1284" y="1706198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841" y="2450178"/>
            <a:ext cx="108144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Understand the basic workings of a simple </a:t>
            </a:r>
            <a:r>
              <a:rPr lang="en-CA" sz="2400" b="1">
                <a:solidFill>
                  <a:schemeClr val="accent2"/>
                </a:solidFill>
              </a:rPr>
              <a:t>pipe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using a </a:t>
            </a:r>
            <a:r>
              <a:rPr lang="en-CA" sz="2400" b="1">
                <a:solidFill>
                  <a:schemeClr val="accent2"/>
                </a:solidFill>
              </a:rPr>
              <a:t>circular buffer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properties of uni-directional pipes and relation to </a:t>
            </a:r>
            <a:r>
              <a:rPr lang="en-CA" sz="2400" b="1">
                <a:solidFill>
                  <a:schemeClr val="accent2"/>
                </a:solidFill>
              </a:rPr>
              <a:t>synchronization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Provide a brief overview of the </a:t>
            </a:r>
            <a:r>
              <a:rPr lang="en-CA" sz="2400" b="1">
                <a:solidFill>
                  <a:schemeClr val="accent2"/>
                </a:solidFill>
              </a:rPr>
              <a:t>client-server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Set up a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pipe_server</a:t>
            </a:r>
            <a:r>
              <a:rPr lang="en-CA" sz="2400"/>
              <a:t> for multiple simultaneous connections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what </a:t>
            </a:r>
            <a:r>
              <a:rPr lang="en-CA" sz="2400" b="1">
                <a:solidFill>
                  <a:schemeClr val="accent2"/>
                </a:solidFill>
              </a:rPr>
              <a:t>sockets</a:t>
            </a:r>
            <a:r>
              <a:rPr lang="en-CA" sz="2400"/>
              <a:t> are used for, and how they connect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Set up a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socket_server</a:t>
            </a:r>
            <a:r>
              <a:rPr lang="en-CA" sz="2400"/>
              <a:t> for multiple simultaneous connections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why an explicit socket </a:t>
            </a:r>
            <a:r>
              <a:rPr lang="en-CA" sz="2400" b="1">
                <a:solidFill>
                  <a:schemeClr val="accent2"/>
                </a:solidFill>
              </a:rPr>
              <a:t>communication protocol</a:t>
            </a:r>
            <a:r>
              <a:rPr lang="en-CA" sz="2400"/>
              <a:t> is necessary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Create an example communication protocol and </a:t>
            </a:r>
            <a:r>
              <a:rPr lang="en-CA" sz="2400" b="1">
                <a:solidFill>
                  <a:schemeClr val="accent2"/>
                </a:solidFill>
              </a:rPr>
              <a:t>API</a:t>
            </a:r>
            <a:r>
              <a:rPr lang="en-CA" sz="2400"/>
              <a:t> for an application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216604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Pipes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24</a:t>
            </a:fld>
            <a:endParaRPr lang="en-CA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964488" y="3887788"/>
            <a:ext cx="1266825" cy="154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13700" y="3435351"/>
            <a:ext cx="1138238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978775" y="3392488"/>
            <a:ext cx="1138238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Top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894638" y="5534026"/>
            <a:ext cx="1319212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869238" y="5507038"/>
            <a:ext cx="1319212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Bottom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929563" y="3833813"/>
            <a:ext cx="1266825" cy="1560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7927975" y="4048126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929563" y="4273551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7921625" y="4489451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7929563" y="4721226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7931150" y="4946651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7923213" y="5162551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884988" y="4864101"/>
            <a:ext cx="1052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9229725" y="4108451"/>
            <a:ext cx="1258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372100" y="4616451"/>
            <a:ext cx="1768475" cy="50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346700" y="4583113"/>
            <a:ext cx="1768475" cy="508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Pointer to Reading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Position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042525" y="3857626"/>
            <a:ext cx="1768475" cy="50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017125" y="3824288"/>
            <a:ext cx="1768475" cy="508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Pointer to Writing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Position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7375525" y="3910013"/>
            <a:ext cx="414338" cy="1466850"/>
          </a:xfrm>
          <a:prstGeom prst="ellips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9423400" y="3883026"/>
            <a:ext cx="414338" cy="1466850"/>
          </a:xfrm>
          <a:prstGeom prst="ellips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38" name="Line 56"/>
          <p:cNvSpPr>
            <a:spLocks noChangeShapeType="1"/>
          </p:cNvSpPr>
          <p:nvPr/>
        </p:nvSpPr>
        <p:spPr bwMode="auto">
          <a:xfrm flipV="1">
            <a:off x="9420225" y="4538663"/>
            <a:ext cx="1588" cy="106363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V="1">
            <a:off x="7477125" y="4600576"/>
            <a:ext cx="1588" cy="120650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 flipH="1">
            <a:off x="7778750" y="4678363"/>
            <a:ext cx="4763" cy="112713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41" name="Line 59"/>
          <p:cNvSpPr>
            <a:spLocks noChangeShapeType="1"/>
          </p:cNvSpPr>
          <p:nvPr/>
        </p:nvSpPr>
        <p:spPr bwMode="auto">
          <a:xfrm flipH="1">
            <a:off x="9839325" y="4559301"/>
            <a:ext cx="4763" cy="112712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685800" y="1689100"/>
            <a:ext cx="1103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Pipes are usually implemented using </a:t>
            </a:r>
            <a:r>
              <a:rPr lang="en-CA" sz="2400" b="1">
                <a:solidFill>
                  <a:schemeClr val="accent2"/>
                </a:solidFill>
              </a:rPr>
              <a:t>circular buffers</a:t>
            </a:r>
            <a:r>
              <a:rPr lang="en-CA" sz="2400"/>
              <a:t>: the “beginning” of the buffer advances and wraps around as you read from the buffer.  The end also wraps around.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8500" y="2794000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Care must be taken not to write so much as to wrap around and overwrite unread data.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3900" y="3886200"/>
            <a:ext cx="4521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The pipe implementation generally handles this </a:t>
            </a:r>
            <a:r>
              <a:rPr lang="en-CA" sz="2400" b="1">
                <a:solidFill>
                  <a:schemeClr val="accent2"/>
                </a:solidFill>
              </a:rPr>
              <a:t>synchronization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internally, blocking writes while the pipe is full.</a:t>
            </a:r>
          </a:p>
        </p:txBody>
      </p:sp>
    </p:spTree>
    <p:extLst>
      <p:ext uri="{BB962C8B-B14F-4D97-AF65-F5344CB8AC3E}">
        <p14:creationId xmlns:p14="http://schemas.microsoft.com/office/powerpoint/2010/main" val="333793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Socket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69143"/>
            <a:ext cx="10342880" cy="4199952"/>
          </a:xfrm>
        </p:spPr>
        <p:txBody>
          <a:bodyPr/>
          <a:lstStyle/>
          <a:p>
            <a:r>
              <a:rPr lang="en-CA"/>
              <a:t>The server </a:t>
            </a:r>
            <a:r>
              <a:rPr lang="en-CA" b="1">
                <a:solidFill>
                  <a:schemeClr val="accent2"/>
                </a:solidFill>
              </a:rPr>
              <a:t>opens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the port, </a:t>
            </a:r>
            <a:r>
              <a:rPr lang="en-CA" b="1">
                <a:solidFill>
                  <a:schemeClr val="accent2"/>
                </a:solidFill>
              </a:rPr>
              <a:t>listens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for incoming requests, </a:t>
            </a:r>
            <a:r>
              <a:rPr lang="en-CA" b="1">
                <a:solidFill>
                  <a:schemeClr val="accent2"/>
                </a:solidFill>
              </a:rPr>
              <a:t>accepts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a client connection, and then </a:t>
            </a:r>
            <a:r>
              <a:rPr lang="en-CA" b="1">
                <a:solidFill>
                  <a:schemeClr val="accent2"/>
                </a:solidFill>
              </a:rPr>
              <a:t>communicates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with the client using low-level read/write operations.</a:t>
            </a:r>
          </a:p>
          <a:p>
            <a:r>
              <a:rPr lang="en-CA"/>
              <a:t>During and after the connection process, the original port is still free to listen for new clients.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25</a:t>
            </a:fld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953000" y="4635500"/>
            <a:ext cx="1993900" cy="1219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200"/>
              <a:t>Server :52001</a:t>
            </a:r>
          </a:p>
        </p:txBody>
      </p:sp>
      <p:sp>
        <p:nvSpPr>
          <p:cNvPr id="7" name="Oval 6"/>
          <p:cNvSpPr/>
          <p:nvPr/>
        </p:nvSpPr>
        <p:spPr>
          <a:xfrm>
            <a:off x="1511300" y="47752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sp>
        <p:nvSpPr>
          <p:cNvPr id="8" name="Oval 7"/>
          <p:cNvSpPr/>
          <p:nvPr/>
        </p:nvSpPr>
        <p:spPr>
          <a:xfrm>
            <a:off x="8775700" y="39116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sp>
        <p:nvSpPr>
          <p:cNvPr id="9" name="Oval 8"/>
          <p:cNvSpPr/>
          <p:nvPr/>
        </p:nvSpPr>
        <p:spPr>
          <a:xfrm>
            <a:off x="8940800" y="5384800"/>
            <a:ext cx="1371600" cy="838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Client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81300" y="50927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4851400" y="51435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6743700" y="48641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8699500" y="42418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8877300" y="57531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Straight Connector 45"/>
          <p:cNvCxnSpPr>
            <a:stCxn id="42" idx="3"/>
            <a:endCxn id="43" idx="1"/>
          </p:cNvCxnSpPr>
          <p:nvPr/>
        </p:nvCxnSpPr>
        <p:spPr>
          <a:xfrm flipV="1">
            <a:off x="6908800" y="4324350"/>
            <a:ext cx="1790700" cy="62230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8" idx="3"/>
            <a:endCxn id="44" idx="1"/>
          </p:cNvCxnSpPr>
          <p:nvPr/>
        </p:nvCxnSpPr>
        <p:spPr>
          <a:xfrm>
            <a:off x="6921500" y="5518150"/>
            <a:ext cx="1955800" cy="31750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756400" y="5435600"/>
            <a:ext cx="165100" cy="165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Straight Connector 50"/>
          <p:cNvCxnSpPr>
            <a:stCxn id="40" idx="3"/>
            <a:endCxn id="41" idx="1"/>
          </p:cNvCxnSpPr>
          <p:nvPr/>
        </p:nvCxnSpPr>
        <p:spPr>
          <a:xfrm>
            <a:off x="2946400" y="5175250"/>
            <a:ext cx="1905000" cy="5080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7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Socket Communication 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7700" y="1765300"/>
            <a:ext cx="1103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There is a need to establish an </a:t>
            </a:r>
            <a:r>
              <a:rPr lang="en-CA" sz="2800" b="1">
                <a:solidFill>
                  <a:schemeClr val="accent2"/>
                </a:solidFill>
              </a:rPr>
              <a:t>explicit</a:t>
            </a:r>
            <a:r>
              <a:rPr lang="en-CA" sz="2800"/>
              <a:t> </a:t>
            </a:r>
            <a:r>
              <a:rPr lang="en-CA" sz="2800" b="1">
                <a:solidFill>
                  <a:schemeClr val="accent2"/>
                </a:solidFill>
              </a:rPr>
              <a:t>protocol</a:t>
            </a:r>
            <a:r>
              <a:rPr lang="en-CA" sz="2800">
                <a:solidFill>
                  <a:schemeClr val="accent2"/>
                </a:solidFill>
              </a:rPr>
              <a:t> </a:t>
            </a:r>
            <a:r>
              <a:rPr lang="en-CA" sz="2800"/>
              <a:t>for your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400" y="2273300"/>
            <a:ext cx="1103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Most web-based communication is </a:t>
            </a:r>
            <a:r>
              <a:rPr lang="en-CA" sz="2800" b="1">
                <a:solidFill>
                  <a:schemeClr val="accent2"/>
                </a:solidFill>
              </a:rPr>
              <a:t>text-based</a:t>
            </a:r>
            <a:r>
              <a:rPr lang="en-CA" sz="2800"/>
              <a:t> (e.g. HTML or JSON)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" y="2806700"/>
            <a:ext cx="1103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For raw numbers, byte order and size needs to be explicitly stated.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" y="3771900"/>
            <a:ext cx="11036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E.g.  Messages are sent with a </a:t>
            </a:r>
            <a:r>
              <a:rPr lang="en-CA" sz="2400" b="1">
                <a:solidFill>
                  <a:schemeClr val="accent2"/>
                </a:solidFill>
              </a:rPr>
              <a:t>2-byte</a:t>
            </a:r>
            <a:r>
              <a:rPr lang="en-CA" sz="2400"/>
              <a:t> message-type </a:t>
            </a:r>
            <a:r>
              <a:rPr lang="en-CA" sz="2400" b="1">
                <a:solidFill>
                  <a:schemeClr val="accent2"/>
                </a:solidFill>
              </a:rPr>
              <a:t>identifier</a:t>
            </a:r>
            <a:r>
              <a:rPr lang="en-CA" sz="2400"/>
              <a:t>, followed by a </a:t>
            </a:r>
            <a:r>
              <a:rPr lang="en-CA" sz="2400" b="1">
                <a:solidFill>
                  <a:schemeClr val="accent2"/>
                </a:solidFill>
              </a:rPr>
              <a:t>4-byte little-endian integer </a:t>
            </a:r>
            <a:r>
              <a:rPr lang="en-CA" sz="2400"/>
              <a:t>indicating the remainder of the message size, followed by UTF-8 text-based content in JSON format that ends with a terminating zero.</a:t>
            </a:r>
          </a:p>
          <a:p>
            <a:endParaRPr lang="en-CA" sz="2400"/>
          </a:p>
        </p:txBody>
      </p:sp>
      <p:sp>
        <p:nvSpPr>
          <p:cNvPr id="10" name="TextBox 9"/>
          <p:cNvSpPr txBox="1"/>
          <p:nvPr/>
        </p:nvSpPr>
        <p:spPr>
          <a:xfrm>
            <a:off x="520700" y="5257800"/>
            <a:ext cx="1111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0x6a 0x73 0x10 0x00 0x00 0x00 0x7b 0x22 0x6d 0x73 0x67 0x22 0x3a 0x22 0x68 0x65 0x6c 0x6c 0x6f 0x22 0x7d 0x00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0400" y="5651500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type =</a:t>
            </a:r>
          </a:p>
          <a:p>
            <a:r>
              <a:rPr lang="en-CA"/>
              <a:t> ‘j’ ‘s’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5500" y="5702300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size = 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5689600"/>
            <a:ext cx="257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content = {“msg”:“hello”}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8000" y="5283200"/>
            <a:ext cx="1054100" cy="342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562100" y="5283200"/>
            <a:ext cx="2006600" cy="342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568700" y="5283200"/>
            <a:ext cx="7988300" cy="342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855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Application Program Interface (API)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Pipes and Sockets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27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45200" y="1584890"/>
            <a:ext cx="5473700" cy="4612710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 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"results"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[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     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"formatted_address"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"1600 Amphitheatre Parkway, Mountain View, CA 94043, USA"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"geometry"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 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"location"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     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"lat"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37.4224764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   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"lng"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122.0842499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      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   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"location_type"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"ROOFTOP"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"viewport"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"northeast"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     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"lat"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37.4238253802915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     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"lng"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122.0829009197085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         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   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"southwest"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 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"lat"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37.4211274197085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         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"lng"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122.0855988802915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     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           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"place_id"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"ChIJ2eUgeAK6j4ARbn5u_wAGqWA"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 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"types"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[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"street_address"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   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 ],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 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"status"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"OK"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 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0" y="5950635"/>
            <a:ext cx="4572000" cy="285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https://developers.google.com/maps/documentation/geocoding/start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300" y="1841500"/>
            <a:ext cx="4889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/>
              <a:t>e.g. Google Maps has an API for finding locations.  HTTP requests are made of the form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54124"/>
            <a:ext cx="65" cy="5654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4283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3272135"/>
            <a:ext cx="552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>
                <a:solidFill>
                  <a:schemeClr val="accent4"/>
                </a:solidFill>
              </a:rPr>
              <a:t>https://maps.googleapis.com/maps/api/geocode/json?</a:t>
            </a:r>
            <a:r>
              <a:rPr lang="en-CA" b="1">
                <a:solidFill>
                  <a:schemeClr val="accent2"/>
                </a:solidFill>
              </a:rPr>
              <a:t>address=1600+Amphitheatre+Parkway,+Mountain+View,+CA</a:t>
            </a:r>
            <a:r>
              <a:rPr lang="en-CA" b="1">
                <a:solidFill>
                  <a:schemeClr val="accent4"/>
                </a:solidFill>
              </a:rPr>
              <a:t>&amp;</a:t>
            </a:r>
            <a:r>
              <a:rPr lang="en-CA" b="1">
                <a:solidFill>
                  <a:schemeClr val="accent2"/>
                </a:solidFill>
              </a:rPr>
              <a:t>key=YOUR_API_KEY</a:t>
            </a:r>
            <a:r>
              <a:rPr lang="en-CA" b="1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" y="4693335"/>
            <a:ext cx="5435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/>
              <a:t>Google will then respond to your request with a JSON-formatted string according to the API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425131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28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7388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8: Introduction to UML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827" y="1924206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700" y="2895600"/>
            <a:ext cx="10756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purpose of the </a:t>
            </a:r>
            <a:r>
              <a:rPr lang="en-CA" sz="2400" b="1">
                <a:solidFill>
                  <a:schemeClr val="accent2"/>
                </a:solidFill>
              </a:rPr>
              <a:t>Unified Modelling Language</a:t>
            </a:r>
            <a:r>
              <a:rPr lang="en-CA" sz="2400"/>
              <a:t> (UML)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Argue why modelling is </a:t>
            </a:r>
            <a:r>
              <a:rPr lang="en-CA" sz="2400" b="1">
                <a:solidFill>
                  <a:schemeClr val="accent2"/>
                </a:solidFill>
              </a:rPr>
              <a:t>important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in System Software Engineering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List several types of </a:t>
            </a:r>
            <a:r>
              <a:rPr lang="en-CA" sz="2400" b="1">
                <a:solidFill>
                  <a:schemeClr val="accent2"/>
                </a:solidFill>
              </a:rPr>
              <a:t>diagrams</a:t>
            </a:r>
            <a:r>
              <a:rPr lang="en-CA" sz="2400"/>
              <a:t>, and give a short description of their purpose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Outline instances where and how UML is used in practice</a:t>
            </a:r>
          </a:p>
        </p:txBody>
      </p:sp>
    </p:spTree>
    <p:extLst>
      <p:ext uri="{BB962C8B-B14F-4D97-AF65-F5344CB8AC3E}">
        <p14:creationId xmlns:p14="http://schemas.microsoft.com/office/powerpoint/2010/main" val="377332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Model at All?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29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876301" y="1701800"/>
            <a:ext cx="1056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If you are hammering together a simple bookcase with a few pieces of wood and a handful of nails, you may not need to spend much time on design.</a:t>
            </a:r>
          </a:p>
        </p:txBody>
      </p:sp>
      <p:pic>
        <p:nvPicPr>
          <p:cNvPr id="1026" name="Picture 2" descr="File:Leistler bookcase 25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832894"/>
            <a:ext cx="4130675" cy="309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89601" y="3136900"/>
            <a:ext cx="5511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Imagine building this one without a plan.</a:t>
            </a:r>
          </a:p>
          <a:p>
            <a:endParaRPr lang="en-CA" sz="2400"/>
          </a:p>
          <a:p>
            <a:r>
              <a:rPr lang="en-CA" sz="2400"/>
              <a:t>The Leistler Bookcase took over a year to build, and was shown off at the Great Exhibition in London (1851) as a demonstration of the “wonders of industry”.</a:t>
            </a:r>
          </a:p>
        </p:txBody>
      </p:sp>
      <p:sp>
        <p:nvSpPr>
          <p:cNvPr id="8" name="Rectangle 7"/>
          <p:cNvSpPr/>
          <p:nvPr/>
        </p:nvSpPr>
        <p:spPr>
          <a:xfrm>
            <a:off x="952500" y="5927636"/>
            <a:ext cx="416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/>
              <a:t>By Gryffindor (Own work) [CC BY-SA 3.0]</a:t>
            </a:r>
          </a:p>
        </p:txBody>
      </p:sp>
    </p:spTree>
    <p:extLst>
      <p:ext uri="{BB962C8B-B14F-4D97-AF65-F5344CB8AC3E}">
        <p14:creationId xmlns:p14="http://schemas.microsoft.com/office/powerpoint/2010/main" val="308585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75127-D572-4DE7-9412-5FBDF83F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72" y="469155"/>
            <a:ext cx="10058400" cy="778109"/>
          </a:xfrm>
        </p:spPr>
        <p:txBody>
          <a:bodyPr/>
          <a:lstStyle/>
          <a:p>
            <a:r>
              <a:rPr lang="en-CA"/>
              <a:t>Examples of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E3FDAC-E262-4997-BACD-35651A87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Course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69E73D-34FF-41F3-8237-31D6BDB0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08A5C7-A6A1-4C6C-AF72-C0CC15A929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4"/>
          <a:stretch/>
        </p:blipFill>
        <p:spPr>
          <a:xfrm>
            <a:off x="1606754" y="1498063"/>
            <a:ext cx="1830832" cy="2235200"/>
          </a:xfrm>
          <a:prstGeom prst="rect">
            <a:avLst/>
          </a:prstGeom>
        </p:spPr>
      </p:pic>
      <p:pic>
        <p:nvPicPr>
          <p:cNvPr id="7" name="Picture 2" descr="Image result for foxtrax hockey">
            <a:extLst>
              <a:ext uri="{FF2B5EF4-FFF2-40B4-BE49-F238E27FC236}">
                <a16:creationId xmlns:a16="http://schemas.microsoft.com/office/drawing/2014/main" xmlns="" id="{789CF2F4-47EA-46CF-A14D-B57F61EA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64" y="1479985"/>
            <a:ext cx="2974975" cy="223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A8CB250-7377-4AD3-B4A6-6A9A3111D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812" y="1485722"/>
            <a:ext cx="3930716" cy="223627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5348FBD-E7D0-4EDA-8AD9-494F5AB3D9C3}"/>
              </a:ext>
            </a:extLst>
          </p:cNvPr>
          <p:cNvGrpSpPr/>
          <p:nvPr/>
        </p:nvGrpSpPr>
        <p:grpSpPr>
          <a:xfrm>
            <a:off x="1581045" y="3812145"/>
            <a:ext cx="2719462" cy="2406915"/>
            <a:chOff x="1235075" y="2473098"/>
            <a:chExt cx="4276045" cy="3784600"/>
          </a:xfrm>
        </p:grpSpPr>
        <p:pic>
          <p:nvPicPr>
            <p:cNvPr id="9" name="Picture 8" descr="http://www.capcomespace.net/dossiers/espace_europeen/ariane/ariane5/AR501/V88%20explosion%2003.jpg">
              <a:extLst>
                <a:ext uri="{FF2B5EF4-FFF2-40B4-BE49-F238E27FC236}">
                  <a16:creationId xmlns:a16="http://schemas.microsoft.com/office/drawing/2014/main" xmlns="" id="{CA9748E9-CF77-483C-BA72-3EF4FFF12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9" r="19295"/>
            <a:stretch>
              <a:fillRect/>
            </a:stretch>
          </p:blipFill>
          <p:spPr bwMode="auto">
            <a:xfrm>
              <a:off x="3507695" y="2473098"/>
              <a:ext cx="2003425" cy="378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Ariane launch">
              <a:extLst>
                <a:ext uri="{FF2B5EF4-FFF2-40B4-BE49-F238E27FC236}">
                  <a16:creationId xmlns:a16="http://schemas.microsoft.com/office/drawing/2014/main" xmlns="" id="{C972C313-D534-4C1C-86B8-3FD05FD50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075" y="2473098"/>
              <a:ext cx="2276475" cy="378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4" descr="http://www.technet.hu/data/cikk/39/30/11/cikk_393011/7.jpg">
            <a:extLst>
              <a:ext uri="{FF2B5EF4-FFF2-40B4-BE49-F238E27FC236}">
                <a16:creationId xmlns:a16="http://schemas.microsoft.com/office/drawing/2014/main" xmlns="" id="{C21594D2-29D2-4EF6-AF31-2AFF9B40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512" y="3814003"/>
            <a:ext cx="3333297" cy="241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mars rover">
            <a:extLst>
              <a:ext uri="{FF2B5EF4-FFF2-40B4-BE49-F238E27FC236}">
                <a16:creationId xmlns:a16="http://schemas.microsoft.com/office/drawing/2014/main" xmlns="" id="{6072AAE8-AF90-4A3B-B4D5-52BD892B7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46" y="3809355"/>
            <a:ext cx="3013924" cy="241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3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Lecture 9: Use Case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30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53968" y="2104478"/>
            <a:ext cx="4152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2884" y="2851408"/>
            <a:ext cx="9653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Define and distinguish between </a:t>
            </a:r>
            <a:r>
              <a:rPr lang="en-CA" sz="2400" b="1">
                <a:solidFill>
                  <a:schemeClr val="accent2"/>
                </a:solidFill>
              </a:rPr>
              <a:t>User Stories </a:t>
            </a:r>
            <a:r>
              <a:rPr lang="en-CA" sz="2400"/>
              <a:t>and </a:t>
            </a:r>
            <a:r>
              <a:rPr lang="en-CA" sz="2400" b="1">
                <a:solidFill>
                  <a:schemeClr val="accent2"/>
                </a:solidFill>
              </a:rPr>
              <a:t>Use Cases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a set of use-cases and </a:t>
            </a:r>
            <a:r>
              <a:rPr lang="en-CA" sz="2400" b="1">
                <a:solidFill>
                  <a:schemeClr val="accent2"/>
                </a:solidFill>
              </a:rPr>
              <a:t>use-case scenarios </a:t>
            </a:r>
            <a:r>
              <a:rPr lang="en-CA" sz="2400"/>
              <a:t>given an application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Give examples of use-cases for a given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Draw a </a:t>
            </a:r>
            <a:r>
              <a:rPr lang="en-CA" sz="2400" b="1">
                <a:solidFill>
                  <a:schemeClr val="accent2"/>
                </a:solidFill>
              </a:rPr>
              <a:t>Use Case Diagram </a:t>
            </a:r>
            <a:r>
              <a:rPr lang="en-CA" sz="2400"/>
              <a:t>for a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Differentiate between </a:t>
            </a:r>
            <a:r>
              <a:rPr lang="en-CA" sz="2400" b="1">
                <a:solidFill>
                  <a:schemeClr val="accent2"/>
                </a:solidFill>
              </a:rPr>
              <a:t>include</a:t>
            </a:r>
            <a:r>
              <a:rPr lang="en-CA" sz="2400"/>
              <a:t>, </a:t>
            </a:r>
            <a:r>
              <a:rPr lang="en-CA" sz="2400" b="1">
                <a:solidFill>
                  <a:schemeClr val="accent2"/>
                </a:solidFill>
              </a:rPr>
              <a:t>generalize</a:t>
            </a:r>
            <a:r>
              <a:rPr lang="en-CA" sz="2400"/>
              <a:t>, and </a:t>
            </a:r>
            <a:r>
              <a:rPr lang="en-CA" sz="2400" b="1">
                <a:solidFill>
                  <a:schemeClr val="accent2"/>
                </a:solidFill>
              </a:rPr>
              <a:t>extend</a:t>
            </a:r>
            <a:r>
              <a:rPr lang="en-CA" sz="2400"/>
              <a:t>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1868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80" y="1732643"/>
            <a:ext cx="10396220" cy="693057"/>
          </a:xfrm>
        </p:spPr>
        <p:txBody>
          <a:bodyPr>
            <a:normAutofit/>
          </a:bodyPr>
          <a:lstStyle/>
          <a:p>
            <a:r>
              <a:rPr lang="en-CA" sz="2400" b="1"/>
              <a:t>User Story:  </a:t>
            </a:r>
            <a:r>
              <a:rPr lang="en-CA" sz="2400" i="1"/>
              <a:t>“As a &lt;role&gt;, I want to be able to &lt;some goal&gt; so that &lt;some reason&gt;”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31</a:t>
            </a:fld>
            <a:endParaRPr lang="en-CA"/>
          </a:p>
        </p:txBody>
      </p:sp>
      <p:pic>
        <p:nvPicPr>
          <p:cNvPr id="6" name="Picture 4" descr="https://s-media-cache-ak0.pinimg.com/originals/46/8f/68/468f687102e8ae95d3bb546f922f2b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625725"/>
            <a:ext cx="78771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856723" y="4996934"/>
            <a:ext cx="1990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http://dilbert.com/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3580" y="5529943"/>
            <a:ext cx="10739120" cy="693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Often used in the planning stage, each “story” describing one feature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2772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01725" y="1968500"/>
            <a:ext cx="9883775" cy="3727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Checking out a book for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Checking in a returned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Checking if a book is in stock and where to find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Reserving a book that is currently out on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Dealing with payment of overdue fines.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Adding new members to the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Deleting old members from the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Dealing with changes of members details e.g. name address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Use Cases: Library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32</a:t>
            </a:fld>
            <a:endParaRPr lang="en-CA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033944" y="1827667"/>
            <a:ext cx="1836737" cy="3381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CA" altLang="en-US"/>
              <a:t>Library Use cases</a:t>
            </a:r>
          </a:p>
        </p:txBody>
      </p:sp>
    </p:spTree>
    <p:extLst>
      <p:ext uri="{BB962C8B-B14F-4D97-AF65-F5344CB8AC3E}">
        <p14:creationId xmlns:p14="http://schemas.microsoft.com/office/powerpoint/2010/main" val="166830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09" y="319260"/>
            <a:ext cx="10058400" cy="778109"/>
          </a:xfrm>
        </p:spPr>
        <p:txBody>
          <a:bodyPr/>
          <a:lstStyle/>
          <a:p>
            <a:r>
              <a:rPr lang="en-CA"/>
              <a:t>Use Case Scenarios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63457" y="1152577"/>
            <a:ext cx="1060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Often documented using </a:t>
            </a:r>
            <a:r>
              <a:rPr lang="en-CA" sz="2400" b="1">
                <a:solidFill>
                  <a:schemeClr val="accent2"/>
                </a:solidFill>
              </a:rPr>
              <a:t>structured pseudo-code</a:t>
            </a:r>
            <a:r>
              <a:rPr lang="en-CA" sz="2400"/>
              <a:t>, but keep it </a:t>
            </a:r>
            <a:r>
              <a:rPr lang="en-CA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simple</a:t>
            </a:r>
            <a:r>
              <a:rPr lang="en-CA" sz="2400"/>
              <a:t>, </a:t>
            </a:r>
            <a:r>
              <a:rPr lang="en-CA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unambiguous </a:t>
            </a:r>
            <a:r>
              <a:rPr lang="en-CA" sz="2400"/>
              <a:t>and </a:t>
            </a:r>
            <a:r>
              <a:rPr lang="en-CA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clear</a:t>
            </a:r>
            <a:r>
              <a:rPr lang="en-CA" sz="2400"/>
              <a:t> to others.</a:t>
            </a:r>
          </a:p>
          <a:p>
            <a:endParaRPr lang="en-CA" sz="240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7015" y="2074247"/>
            <a:ext cx="11581567" cy="415206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1400" b="1"/>
              <a:t>Start of Primary scenario/transaction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user inserts their ID card into the system.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system reads the magnetic strip from the card.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>
                <a:solidFill>
                  <a:srgbClr val="0000FF"/>
                </a:solidFill>
              </a:rPr>
              <a:t>If</a:t>
            </a:r>
            <a:r>
              <a:rPr lang="en-GB" altLang="en-US" sz="1400"/>
              <a:t> the system </a:t>
            </a:r>
            <a:r>
              <a:rPr lang="en-GB" altLang="en-US" sz="1400">
                <a:solidFill>
                  <a:srgbClr val="0000FF"/>
                </a:solidFill>
              </a:rPr>
              <a:t>cannot read the card</a:t>
            </a:r>
            <a:r>
              <a:rPr lang="en-GB" altLang="en-US" sz="1400"/>
              <a:t> then </a:t>
            </a:r>
            <a:r>
              <a:rPr lang="en-GB" altLang="en-US" sz="1400" b="1"/>
              <a:t>&lt;&lt;</a:t>
            </a:r>
            <a:r>
              <a:rPr lang="en-GB" altLang="en-US" sz="1400" b="1">
                <a:solidFill>
                  <a:schemeClr val="accent2"/>
                </a:solidFill>
              </a:rPr>
              <a:t>Scenario 1</a:t>
            </a:r>
            <a:r>
              <a:rPr lang="en-GB" altLang="en-US" sz="1400" b="1"/>
              <a:t>&gt;&gt;</a:t>
            </a:r>
            <a:endParaRPr lang="en-GB" altLang="en-US" sz="1400"/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system contacts the banks central computer to request the PIN number for the card and their account details.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>
                <a:solidFill>
                  <a:srgbClr val="0000FF"/>
                </a:solidFill>
              </a:rPr>
              <a:t>If </a:t>
            </a:r>
            <a:r>
              <a:rPr lang="en-GB" altLang="en-US" sz="1400"/>
              <a:t>bank central computer </a:t>
            </a:r>
            <a:r>
              <a:rPr lang="en-GB" altLang="en-US" sz="1400">
                <a:solidFill>
                  <a:srgbClr val="0000FF"/>
                </a:solidFill>
              </a:rPr>
              <a:t>cannot access users account</a:t>
            </a:r>
            <a:r>
              <a:rPr lang="en-GB" altLang="en-US" sz="1400"/>
              <a:t> then </a:t>
            </a:r>
            <a:r>
              <a:rPr lang="en-GB" altLang="en-US" sz="1400" b="1"/>
              <a:t>&lt;&lt;</a:t>
            </a:r>
            <a:r>
              <a:rPr lang="en-GB" altLang="en-US" sz="1400" b="1">
                <a:solidFill>
                  <a:schemeClr val="accent2"/>
                </a:solidFill>
              </a:rPr>
              <a:t>Scenario 2</a:t>
            </a:r>
            <a:r>
              <a:rPr lang="en-GB" altLang="en-US" sz="1400" b="1"/>
              <a:t>&gt;&gt;</a:t>
            </a:r>
            <a:endParaRPr lang="en-GB" altLang="en-US" sz="1400"/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system prompts the user for their PIN.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user enters their PIN.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>
                <a:solidFill>
                  <a:srgbClr val="0000FF"/>
                </a:solidFill>
              </a:rPr>
              <a:t>If</a:t>
            </a:r>
            <a:r>
              <a:rPr lang="en-GB" altLang="en-US" sz="1400"/>
              <a:t> PIN </a:t>
            </a:r>
            <a:r>
              <a:rPr lang="en-GB" altLang="en-US" sz="1400">
                <a:solidFill>
                  <a:srgbClr val="0000FF"/>
                </a:solidFill>
              </a:rPr>
              <a:t>cannot be authenticated</a:t>
            </a:r>
            <a:r>
              <a:rPr lang="en-GB" altLang="en-US" sz="1400"/>
              <a:t> </a:t>
            </a:r>
            <a:r>
              <a:rPr lang="en-GB" altLang="en-US" sz="1400" b="1"/>
              <a:t>&lt;&lt;</a:t>
            </a:r>
            <a:r>
              <a:rPr lang="en-GB" altLang="en-US" sz="1400" b="1">
                <a:solidFill>
                  <a:schemeClr val="accent2"/>
                </a:solidFill>
              </a:rPr>
              <a:t>Scenario 3</a:t>
            </a:r>
            <a:r>
              <a:rPr lang="en-GB" altLang="en-US" sz="1400" b="1"/>
              <a:t>&gt;&gt;</a:t>
            </a:r>
            <a:endParaRPr lang="en-GB" altLang="en-US" sz="1400"/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user is prompted for the amount of the withdrawal. 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user enters the amount of withdrawal.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system checks with the banks central computer 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>
                <a:solidFill>
                  <a:srgbClr val="0000FF"/>
                </a:solidFill>
              </a:rPr>
              <a:t>If</a:t>
            </a:r>
            <a:r>
              <a:rPr lang="en-GB" altLang="en-US" sz="1400"/>
              <a:t> the user has </a:t>
            </a:r>
            <a:r>
              <a:rPr lang="en-GB" altLang="en-US" sz="1400">
                <a:solidFill>
                  <a:srgbClr val="0000FF"/>
                </a:solidFill>
              </a:rPr>
              <a:t>insufficient funds</a:t>
            </a:r>
            <a:r>
              <a:rPr lang="en-GB" altLang="en-US" sz="1400"/>
              <a:t> </a:t>
            </a:r>
            <a:r>
              <a:rPr lang="en-GB" altLang="en-US" sz="1400" b="1"/>
              <a:t>&lt;&lt;</a:t>
            </a:r>
            <a:r>
              <a:rPr lang="en-GB" altLang="en-US" sz="1400" b="1">
                <a:solidFill>
                  <a:schemeClr val="accent2"/>
                </a:solidFill>
              </a:rPr>
              <a:t>Scenario 4</a:t>
            </a:r>
            <a:r>
              <a:rPr lang="en-GB" altLang="en-US" sz="1400" b="1"/>
              <a:t>&gt;&gt;</a:t>
            </a:r>
            <a:endParaRPr lang="en-GB" altLang="en-US" sz="1400"/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cash is dispensed and the customer’s account at the Bank Central Computer is debited with the withdrawal amount.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card is returned to the user and a receipt issued</a:t>
            </a:r>
            <a:r>
              <a:rPr lang="en-GB" altLang="en-US" sz="1200"/>
              <a:t>.</a:t>
            </a:r>
          </a:p>
          <a:p>
            <a:pPr>
              <a:lnSpc>
                <a:spcPct val="80000"/>
              </a:lnSpc>
            </a:pPr>
            <a:r>
              <a:rPr lang="en-GB" altLang="en-US" sz="1400" b="1"/>
              <a:t>End-Of-Transaction</a:t>
            </a:r>
          </a:p>
          <a:p>
            <a:pPr>
              <a:lnSpc>
                <a:spcPct val="80000"/>
              </a:lnSpc>
            </a:pPr>
            <a:endParaRPr lang="en-GB" altLang="en-US" sz="1400" b="1"/>
          </a:p>
          <a:p>
            <a:pPr>
              <a:lnSpc>
                <a:spcPct val="80000"/>
              </a:lnSpc>
            </a:pPr>
            <a:r>
              <a:rPr lang="en-GB" altLang="en-US" sz="1400" b="1">
                <a:solidFill>
                  <a:schemeClr val="accent2"/>
                </a:solidFill>
              </a:rPr>
              <a:t>Scenario 1:</a:t>
            </a:r>
            <a:r>
              <a:rPr lang="en-GB" altLang="en-US" sz="1400"/>
              <a:t> The users card is returned. End-of-Transaction</a:t>
            </a:r>
          </a:p>
          <a:p>
            <a:pPr>
              <a:lnSpc>
                <a:spcPct val="80000"/>
              </a:lnSpc>
            </a:pPr>
            <a:r>
              <a:rPr lang="en-GB" altLang="en-US" sz="1400" b="1">
                <a:solidFill>
                  <a:schemeClr val="accent2"/>
                </a:solidFill>
              </a:rPr>
              <a:t>Scenario 2:</a:t>
            </a:r>
            <a:r>
              <a:rPr lang="en-GB" altLang="en-US" sz="1400"/>
              <a:t> The users card is returned. End-of-Transaction</a:t>
            </a:r>
          </a:p>
          <a:p>
            <a:pPr>
              <a:lnSpc>
                <a:spcPct val="80000"/>
              </a:lnSpc>
            </a:pPr>
            <a:r>
              <a:rPr lang="en-GB" altLang="en-US" sz="1400" b="1">
                <a:solidFill>
                  <a:schemeClr val="accent2"/>
                </a:solidFill>
              </a:rPr>
              <a:t>Scenario 3:</a:t>
            </a:r>
            <a:r>
              <a:rPr lang="en-GB" altLang="en-US" sz="1400"/>
              <a:t> The user is given two more attempts to enter a correct PIN.  If this fails the card is kept and the transaction ends. Otherwise </a:t>
            </a:r>
          </a:p>
          <a:p>
            <a:pPr>
              <a:lnSpc>
                <a:spcPct val="80000"/>
              </a:lnSpc>
            </a:pPr>
            <a:r>
              <a:rPr lang="en-GB" altLang="en-US" sz="1400"/>
              <a:t>	   resume primary scenario.</a:t>
            </a:r>
          </a:p>
          <a:p>
            <a:pPr>
              <a:lnSpc>
                <a:spcPct val="80000"/>
              </a:lnSpc>
            </a:pPr>
            <a:r>
              <a:rPr lang="en-GB" altLang="en-US" sz="1400" b="1">
                <a:solidFill>
                  <a:schemeClr val="accent2"/>
                </a:solidFill>
              </a:rPr>
              <a:t>Scenario 4:</a:t>
            </a:r>
            <a:r>
              <a:rPr lang="en-GB" altLang="en-US" sz="1400"/>
              <a:t> The user is given the opportunity to enter a lesser amount or cancel the transaction. If cancel is chosen, the card is returned and </a:t>
            </a:r>
          </a:p>
          <a:p>
            <a:pPr>
              <a:lnSpc>
                <a:spcPct val="80000"/>
              </a:lnSpc>
            </a:pPr>
            <a:r>
              <a:rPr lang="en-GB" altLang="en-US" sz="1400"/>
              <a:t>	   the transaction ends. If the lesser amount is acceptable then resume primary scenario.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014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34</a:t>
            </a:fld>
            <a:endParaRPr lang="en-CA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083300" y="517669"/>
            <a:ext cx="4567238" cy="5471970"/>
            <a:chOff x="1200150" y="2373313"/>
            <a:chExt cx="3792538" cy="4371975"/>
          </a:xfrm>
        </p:grpSpPr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50" y="2373313"/>
              <a:ext cx="3792538" cy="437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2497668" y="3572933"/>
              <a:ext cx="1018227" cy="230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900" b="1"/>
                <a:t>Withdraw Cash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4439" y="2268116"/>
            <a:ext cx="4419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There may be multiple primary  actors in your system.</a:t>
            </a:r>
          </a:p>
          <a:p>
            <a:endParaRPr lang="en-CA" sz="2400"/>
          </a:p>
          <a:p>
            <a:endParaRPr lang="en-CA" sz="2400"/>
          </a:p>
          <a:p>
            <a:r>
              <a:rPr lang="en-CA" sz="2400"/>
              <a:t>e.g. the Bank’s Central Computer requests all transactions be uploaded, or a technician runs a diagnostics check</a:t>
            </a:r>
          </a:p>
        </p:txBody>
      </p:sp>
    </p:spTree>
    <p:extLst>
      <p:ext uri="{BB962C8B-B14F-4D97-AF65-F5344CB8AC3E}">
        <p14:creationId xmlns:p14="http://schemas.microsoft.com/office/powerpoint/2010/main" val="1134229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11 – Class Diagrams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25388" y="2548991"/>
            <a:ext cx="10284977" cy="3447207"/>
          </a:xfrm>
        </p:spPr>
        <p:txBody>
          <a:bodyPr>
            <a:normAutofit lnSpcReduction="10000"/>
          </a:bodyPr>
          <a:lstStyle/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/>
              <a:t>Create a basic </a:t>
            </a:r>
            <a:r>
              <a:rPr lang="en-CA" sz="2400" b="1">
                <a:solidFill>
                  <a:schemeClr val="accent2"/>
                </a:solidFill>
              </a:rPr>
              <a:t>class diagram </a:t>
            </a:r>
            <a:r>
              <a:rPr lang="en-CA" sz="2400"/>
              <a:t>with </a:t>
            </a:r>
            <a:r>
              <a:rPr lang="en-CA" sz="2400" b="1">
                <a:solidFill>
                  <a:schemeClr val="accent2"/>
                </a:solidFill>
              </a:rPr>
              <a:t>attributes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</a:t>
            </a:r>
            <a:r>
              <a:rPr lang="en-CA" sz="2400" b="1">
                <a:solidFill>
                  <a:schemeClr val="accent2"/>
                </a:solidFill>
              </a:rPr>
              <a:t>operations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/>
              <a:t>Convert a class diagram to code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/>
              <a:t>Describe the three types of class </a:t>
            </a:r>
            <a:r>
              <a:rPr lang="en-CA" sz="2400" b="1">
                <a:solidFill>
                  <a:schemeClr val="accent2"/>
                </a:solidFill>
              </a:rPr>
              <a:t>relationships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/>
              <a:t>Draw </a:t>
            </a:r>
            <a:r>
              <a:rPr lang="en-CA" sz="2400" b="1">
                <a:solidFill>
                  <a:schemeClr val="accent2"/>
                </a:solidFill>
              </a:rPr>
              <a:t>associations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between classes, complete with </a:t>
            </a:r>
            <a:r>
              <a:rPr lang="en-CA" sz="2400" b="1">
                <a:solidFill>
                  <a:schemeClr val="accent2"/>
                </a:solidFill>
              </a:rPr>
              <a:t>multiplicities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</a:t>
            </a:r>
            <a:r>
              <a:rPr lang="en-CA" sz="2400" b="1">
                <a:solidFill>
                  <a:schemeClr val="accent2"/>
                </a:solidFill>
              </a:rPr>
              <a:t>roles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/>
              <a:t>Describe the difference between </a:t>
            </a:r>
            <a:r>
              <a:rPr lang="en-CA" sz="2400" b="1">
                <a:solidFill>
                  <a:schemeClr val="accent2"/>
                </a:solidFill>
              </a:rPr>
              <a:t>aggregation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</a:t>
            </a:r>
            <a:r>
              <a:rPr lang="en-CA" sz="2400" b="1">
                <a:solidFill>
                  <a:schemeClr val="accent2"/>
                </a:solidFill>
              </a:rPr>
              <a:t>composition</a:t>
            </a:r>
            <a:r>
              <a:rPr lang="en-CA" sz="2400"/>
              <a:t>, and the impliciations when writing code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/>
              <a:t>Define an </a:t>
            </a:r>
            <a:r>
              <a:rPr lang="en-CA" sz="2400" b="1">
                <a:solidFill>
                  <a:schemeClr val="accent2"/>
                </a:solidFill>
              </a:rPr>
              <a:t>interface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contrast with a base class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</a:pPr>
            <a:r>
              <a:rPr lang="en-CA" sz="2400"/>
              <a:t>Given a system, draw a class diagram to describe all the relationships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CA"/>
              <a:t>Class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450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09" y="382760"/>
            <a:ext cx="10058400" cy="778109"/>
          </a:xfrm>
        </p:spPr>
        <p:txBody>
          <a:bodyPr/>
          <a:lstStyle/>
          <a:p>
            <a:r>
              <a:rPr lang="en-CA"/>
              <a:t>Class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36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60400" y="1288534"/>
            <a:ext cx="10934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Give an </a:t>
            </a:r>
            <a:r>
              <a:rPr lang="en-CA" sz="2400" b="1">
                <a:solidFill>
                  <a:schemeClr val="accent2"/>
                </a:solidFill>
              </a:rPr>
              <a:t>overview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of the classes that need to be created, including </a:t>
            </a:r>
            <a:r>
              <a:rPr lang="en-CA" sz="2400" b="1">
                <a:solidFill>
                  <a:schemeClr val="accent2"/>
                </a:solidFill>
              </a:rPr>
              <a:t>important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member </a:t>
            </a:r>
            <a:r>
              <a:rPr lang="en-CA" sz="2400" b="1">
                <a:solidFill>
                  <a:schemeClr val="accent2"/>
                </a:solidFill>
              </a:rPr>
              <a:t>variables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</a:t>
            </a:r>
            <a:r>
              <a:rPr lang="en-CA" sz="2400" b="1">
                <a:solidFill>
                  <a:schemeClr val="accent2"/>
                </a:solidFill>
              </a:rPr>
              <a:t>functions</a:t>
            </a:r>
            <a:r>
              <a:rPr lang="en-CA" sz="2400"/>
              <a:t>, and the relationships between classes.</a:t>
            </a:r>
            <a:endParaRPr lang="en-CA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2484437"/>
            <a:ext cx="4648200" cy="2828925"/>
          </a:xfrm>
          <a:prstGeom prst="rect">
            <a:avLst/>
          </a:prstGeom>
        </p:spPr>
      </p:pic>
      <p:sp>
        <p:nvSpPr>
          <p:cNvPr id="8" name="AutoShape 7"/>
          <p:cNvSpPr>
            <a:spLocks/>
          </p:cNvSpPr>
          <p:nvPr/>
        </p:nvSpPr>
        <p:spPr bwMode="auto">
          <a:xfrm>
            <a:off x="8594725" y="2620963"/>
            <a:ext cx="1738313" cy="292100"/>
          </a:xfrm>
          <a:prstGeom prst="accentBorderCallout2">
            <a:avLst>
              <a:gd name="adj1" fmla="val 39130"/>
              <a:gd name="adj2" fmla="val -4384"/>
              <a:gd name="adj3" fmla="val 39130"/>
              <a:gd name="adj4" fmla="val -29407"/>
              <a:gd name="adj5" fmla="val 38042"/>
              <a:gd name="adj6" fmla="val -3250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Class Name</a:t>
            </a:r>
          </a:p>
        </p:txBody>
      </p:sp>
      <p:sp>
        <p:nvSpPr>
          <p:cNvPr id="9" name="AutoShape 14"/>
          <p:cNvSpPr>
            <a:spLocks/>
          </p:cNvSpPr>
          <p:nvPr/>
        </p:nvSpPr>
        <p:spPr bwMode="auto">
          <a:xfrm>
            <a:off x="8347075" y="3776663"/>
            <a:ext cx="190500" cy="1447800"/>
          </a:xfrm>
          <a:prstGeom prst="rightBrace">
            <a:avLst>
              <a:gd name="adj1" fmla="val 6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600">
              <a:latin typeface="Arial" panose="020B0604020202020204" pitchFamily="34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8605838" y="4241800"/>
            <a:ext cx="1793875" cy="52322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Operations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(</a:t>
            </a:r>
            <a:r>
              <a:rPr lang="en-CA" altLang="en-US" sz="1400" i="1">
                <a:latin typeface="Arial" panose="020B0604020202020204" pitchFamily="34" charset="0"/>
              </a:rPr>
              <a:t>display optional</a:t>
            </a:r>
            <a:r>
              <a:rPr lang="en-CA" altLang="en-US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8591550" y="3032125"/>
            <a:ext cx="1793875" cy="52322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Attributes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(</a:t>
            </a:r>
            <a:r>
              <a:rPr lang="en-CA" altLang="en-US" sz="1400" i="1">
                <a:latin typeface="Arial" panose="020B0604020202020204" pitchFamily="34" charset="0"/>
              </a:rPr>
              <a:t>display optional</a:t>
            </a:r>
            <a:r>
              <a:rPr lang="en-CA" altLang="en-US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" name="AutoShape 17"/>
          <p:cNvSpPr>
            <a:spLocks/>
          </p:cNvSpPr>
          <p:nvPr/>
        </p:nvSpPr>
        <p:spPr bwMode="auto">
          <a:xfrm>
            <a:off x="8318500" y="2879725"/>
            <a:ext cx="190500" cy="765176"/>
          </a:xfrm>
          <a:prstGeom prst="rightBrace">
            <a:avLst>
              <a:gd name="adj1" fmla="val 297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CA" altLang="en-US" sz="1600">
              <a:latin typeface="Arial" panose="020B0604020202020204" pitchFamily="34" charset="0"/>
            </a:endParaRPr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flipH="1">
            <a:off x="782638" y="3527425"/>
            <a:ext cx="1762125" cy="866775"/>
          </a:xfrm>
          <a:prstGeom prst="accentBorderCallout2">
            <a:avLst>
              <a:gd name="adj1" fmla="val 13185"/>
              <a:gd name="adj2" fmla="val -4329"/>
              <a:gd name="adj3" fmla="val 7324"/>
              <a:gd name="adj4" fmla="val -44959"/>
              <a:gd name="adj5" fmla="val -32421"/>
              <a:gd name="adj6" fmla="val -5865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Accessibility Indicator: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‘</a:t>
            </a:r>
            <a:r>
              <a:rPr lang="en-CA" altLang="en-US" sz="1200">
                <a:solidFill>
                  <a:srgbClr val="0033CC"/>
                </a:solidFill>
                <a:latin typeface="Arial" panose="020B0604020202020204" pitchFamily="34" charset="0"/>
              </a:rPr>
              <a:t>+</a:t>
            </a:r>
            <a:r>
              <a:rPr lang="en-CA" altLang="en-US" sz="1200">
                <a:latin typeface="Arial" panose="020B0604020202020204" pitchFamily="34" charset="0"/>
              </a:rPr>
              <a:t>’ means public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‘</a:t>
            </a:r>
            <a:r>
              <a:rPr lang="en-CA" altLang="en-US" sz="1200">
                <a:solidFill>
                  <a:srgbClr val="0033CC"/>
                </a:solidFill>
                <a:latin typeface="Arial" panose="020B0604020202020204" pitchFamily="34" charset="0"/>
              </a:rPr>
              <a:t>-</a:t>
            </a:r>
            <a:r>
              <a:rPr lang="en-CA" altLang="en-US" sz="1200">
                <a:latin typeface="Arial" panose="020B0604020202020204" pitchFamily="34" charset="0"/>
              </a:rPr>
              <a:t>’ means private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‘</a:t>
            </a:r>
            <a:r>
              <a:rPr lang="en-CA" altLang="en-US" sz="1200">
                <a:solidFill>
                  <a:srgbClr val="0033CC"/>
                </a:solidFill>
                <a:latin typeface="Arial" panose="020B0604020202020204" pitchFamily="34" charset="0"/>
              </a:rPr>
              <a:t>#</a:t>
            </a:r>
            <a:r>
              <a:rPr lang="en-CA" altLang="en-US" sz="1200">
                <a:latin typeface="Arial" panose="020B0604020202020204" pitchFamily="34" charset="0"/>
              </a:rPr>
              <a:t>’ means protected</a:t>
            </a:r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6975475" y="5932488"/>
            <a:ext cx="2143125" cy="303212"/>
          </a:xfrm>
          <a:prstGeom prst="accentBorderCallout2">
            <a:avLst>
              <a:gd name="adj1" fmla="val 25806"/>
              <a:gd name="adj2" fmla="val -3556"/>
              <a:gd name="adj3" fmla="val 25806"/>
              <a:gd name="adj4" fmla="val -20074"/>
              <a:gd name="adj5" fmla="val -314135"/>
              <a:gd name="adj6" fmla="val -7481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Return type</a:t>
            </a:r>
          </a:p>
        </p:txBody>
      </p:sp>
      <p:sp>
        <p:nvSpPr>
          <p:cNvPr id="15" name="AutoShape 13"/>
          <p:cNvSpPr>
            <a:spLocks/>
          </p:cNvSpPr>
          <p:nvPr/>
        </p:nvSpPr>
        <p:spPr bwMode="auto">
          <a:xfrm>
            <a:off x="6964363" y="5378450"/>
            <a:ext cx="3894137" cy="311150"/>
          </a:xfrm>
          <a:prstGeom prst="accentBorderCallout2">
            <a:avLst>
              <a:gd name="adj1" fmla="val 36736"/>
              <a:gd name="adj2" fmla="val -1958"/>
              <a:gd name="adj3" fmla="val 36736"/>
              <a:gd name="adj4" fmla="val -9213"/>
              <a:gd name="adj5" fmla="val -258162"/>
              <a:gd name="adj6" fmla="val -195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Function parameters and types</a:t>
            </a:r>
          </a:p>
        </p:txBody>
      </p:sp>
      <p:sp>
        <p:nvSpPr>
          <p:cNvPr id="16" name="AutoShape 10"/>
          <p:cNvSpPr>
            <a:spLocks/>
          </p:cNvSpPr>
          <p:nvPr/>
        </p:nvSpPr>
        <p:spPr bwMode="auto">
          <a:xfrm flipH="1">
            <a:off x="973137" y="5470525"/>
            <a:ext cx="1762125" cy="282576"/>
          </a:xfrm>
          <a:prstGeom prst="accentBorderCallout2">
            <a:avLst>
              <a:gd name="adj1" fmla="val 13185"/>
              <a:gd name="adj2" fmla="val -4329"/>
              <a:gd name="adj3" fmla="val 7324"/>
              <a:gd name="adj4" fmla="val -44959"/>
              <a:gd name="adj5" fmla="val -117814"/>
              <a:gd name="adj6" fmla="val -600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344265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09" y="420860"/>
            <a:ext cx="10058400" cy="778109"/>
          </a:xfrm>
        </p:spPr>
        <p:txBody>
          <a:bodyPr/>
          <a:lstStyle/>
          <a:p>
            <a:r>
              <a:rPr lang="en-CA"/>
              <a:t>Class Associations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37</a:t>
            </a:fld>
            <a:endParaRPr lang="en-CA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3" t="83585" r="453" b="1306"/>
          <a:stretch/>
        </p:blipFill>
        <p:spPr bwMode="auto">
          <a:xfrm>
            <a:off x="4452938" y="2388326"/>
            <a:ext cx="4754562" cy="72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5702300" y="2527300"/>
            <a:ext cx="596900" cy="5969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032500" y="2133600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C00000"/>
                </a:solidFill>
              </a:rPr>
              <a:t>optional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5600" y="1638300"/>
            <a:ext cx="1888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Bidirectional: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100" y="2552700"/>
            <a:ext cx="208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Unidirectional: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2" t="52155" r="344" b="31738"/>
          <a:stretch/>
        </p:blipFill>
        <p:spPr bwMode="auto">
          <a:xfrm>
            <a:off x="4491038" y="1451429"/>
            <a:ext cx="4754562" cy="77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7201" y="3378200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Associations imply that one class has the ability to send messages to another.  This may be through a member variable, or through a member function.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675" y="4597400"/>
            <a:ext cx="6274100" cy="1368425"/>
          </a:xfrm>
          <a:prstGeom prst="rect">
            <a:avLst/>
          </a:prstGeom>
        </p:spPr>
      </p:pic>
      <p:sp>
        <p:nvSpPr>
          <p:cNvPr id="16" name="AutoShape 10"/>
          <p:cNvSpPr>
            <a:spLocks/>
          </p:cNvSpPr>
          <p:nvPr/>
        </p:nvSpPr>
        <p:spPr bwMode="auto">
          <a:xfrm flipH="1">
            <a:off x="2730499" y="5889625"/>
            <a:ext cx="1084262" cy="282575"/>
          </a:xfrm>
          <a:prstGeom prst="accentBorderCallout2">
            <a:avLst>
              <a:gd name="adj1" fmla="val 13185"/>
              <a:gd name="adj2" fmla="val -4329"/>
              <a:gd name="adj3" fmla="val 7324"/>
              <a:gd name="adj4" fmla="val -44959"/>
              <a:gd name="adj5" fmla="val -117814"/>
              <a:gd name="adj6" fmla="val -600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multiplicity</a:t>
            </a:r>
          </a:p>
        </p:txBody>
      </p:sp>
      <p:sp>
        <p:nvSpPr>
          <p:cNvPr id="17" name="AutoShape 10"/>
          <p:cNvSpPr>
            <a:spLocks/>
          </p:cNvSpPr>
          <p:nvPr/>
        </p:nvSpPr>
        <p:spPr bwMode="auto">
          <a:xfrm flipH="1">
            <a:off x="4368799" y="4606925"/>
            <a:ext cx="1084262" cy="282575"/>
          </a:xfrm>
          <a:prstGeom prst="accentBorderCallout2">
            <a:avLst>
              <a:gd name="adj1" fmla="val 13185"/>
              <a:gd name="adj2" fmla="val -4329"/>
              <a:gd name="adj3" fmla="val 7324"/>
              <a:gd name="adj4" fmla="val -44959"/>
              <a:gd name="adj5" fmla="val 151849"/>
              <a:gd name="adj6" fmla="val -5892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label</a:t>
            </a:r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8220075" y="4459288"/>
            <a:ext cx="2143125" cy="303212"/>
          </a:xfrm>
          <a:prstGeom prst="accentBorderCallout2">
            <a:avLst>
              <a:gd name="adj1" fmla="val 25806"/>
              <a:gd name="adj2" fmla="val -3556"/>
              <a:gd name="adj3" fmla="val 25806"/>
              <a:gd name="adj4" fmla="val -20074"/>
              <a:gd name="adj5" fmla="val 192672"/>
              <a:gd name="adj6" fmla="val -4814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stealth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role (attribute name)</a:t>
            </a:r>
          </a:p>
        </p:txBody>
      </p:sp>
    </p:spTree>
    <p:extLst>
      <p:ext uri="{BB962C8B-B14F-4D97-AF65-F5344CB8AC3E}">
        <p14:creationId xmlns:p14="http://schemas.microsoft.com/office/powerpoint/2010/main" val="37175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Class Diagrams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Class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38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05" y="1961044"/>
            <a:ext cx="3979146" cy="24217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7" y="4772578"/>
            <a:ext cx="4803102" cy="1047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667" y="1853876"/>
            <a:ext cx="27432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13 – Sequence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10402786" cy="3062377"/>
          </a:xfrm>
        </p:spPr>
        <p:txBody>
          <a:bodyPr/>
          <a:lstStyle/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purpose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of sequence diagrams</a:t>
            </a:r>
          </a:p>
          <a:p>
            <a:r>
              <a:rPr lang="en-CA"/>
              <a:t>Identify the </a:t>
            </a:r>
            <a:r>
              <a:rPr lang="en-CA" b="1">
                <a:solidFill>
                  <a:schemeClr val="accent2"/>
                </a:solidFill>
              </a:rPr>
              <a:t>components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of a sequence diagram</a:t>
            </a:r>
          </a:p>
          <a:p>
            <a:r>
              <a:rPr lang="en-CA"/>
              <a:t>Discuss differences between sequence diagrams used during the </a:t>
            </a:r>
            <a:r>
              <a:rPr lang="en-CA" b="1">
                <a:solidFill>
                  <a:schemeClr val="accent2"/>
                </a:solidFill>
              </a:rPr>
              <a:t>analysis phase</a:t>
            </a:r>
            <a:r>
              <a:rPr lang="en-CA"/>
              <a:t> vs </a:t>
            </a:r>
            <a:r>
              <a:rPr lang="en-CA" b="1">
                <a:solidFill>
                  <a:schemeClr val="accent2"/>
                </a:solidFill>
              </a:rPr>
              <a:t>design phase</a:t>
            </a:r>
          </a:p>
          <a:p>
            <a:r>
              <a:rPr lang="en-CA"/>
              <a:t>Draw a sequence diagram for a given </a:t>
            </a:r>
            <a:r>
              <a:rPr lang="en-CA" b="1">
                <a:solidFill>
                  <a:schemeClr val="accent2"/>
                </a:solidFill>
              </a:rPr>
              <a:t>use case scenario</a:t>
            </a:r>
          </a:p>
          <a:p>
            <a:r>
              <a:rPr lang="en-CA"/>
              <a:t>Include </a:t>
            </a:r>
            <a:r>
              <a:rPr lang="en-CA" b="1">
                <a:solidFill>
                  <a:schemeClr val="accent2"/>
                </a:solidFill>
              </a:rPr>
              <a:t>loops</a:t>
            </a:r>
            <a:r>
              <a:rPr lang="en-CA"/>
              <a:t> and </a:t>
            </a:r>
            <a:r>
              <a:rPr lang="en-CA" b="1">
                <a:solidFill>
                  <a:schemeClr val="accent2"/>
                </a:solidFill>
              </a:rPr>
              <a:t>conditionals</a:t>
            </a:r>
            <a:r>
              <a:rPr lang="en-CA"/>
              <a:t> in a sequence diagram</a:t>
            </a:r>
          </a:p>
          <a:p>
            <a:r>
              <a:rPr lang="en-CA"/>
              <a:t>Convert a sequence diagram into a </a:t>
            </a:r>
            <a:r>
              <a:rPr lang="en-CA" b="1">
                <a:solidFill>
                  <a:schemeClr val="accent2"/>
                </a:solidFill>
              </a:rPr>
              <a:t>class diagram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46838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6782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2: </a:t>
            </a:r>
            <a:br>
              <a:rPr lang="en-CA" sz="4400" b="1"/>
            </a:br>
            <a:r>
              <a:rPr lang="en-CA" sz="4400" b="1"/>
              <a:t>Introduction to Concurrency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601" y="2097708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201" y="2688774"/>
            <a:ext cx="1036319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differences between </a:t>
            </a:r>
            <a:r>
              <a:rPr lang="en-CA" sz="2400" b="1">
                <a:solidFill>
                  <a:schemeClr val="accent2"/>
                </a:solidFill>
              </a:rPr>
              <a:t>single-tasking</a:t>
            </a:r>
            <a:r>
              <a:rPr lang="en-CA" sz="2400"/>
              <a:t> and </a:t>
            </a:r>
            <a:r>
              <a:rPr lang="en-CA" sz="2400" b="1">
                <a:solidFill>
                  <a:schemeClr val="accent2"/>
                </a:solidFill>
              </a:rPr>
              <a:t>multi-tasking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Identify </a:t>
            </a:r>
            <a:r>
              <a:rPr lang="en-CA" sz="2400" b="1">
                <a:solidFill>
                  <a:schemeClr val="accent2"/>
                </a:solidFill>
              </a:rPr>
              <a:t>challenges introduced</a:t>
            </a:r>
            <a:r>
              <a:rPr lang="en-CA" sz="2400"/>
              <a:t> by adding concurrency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an example of a multitasking system (perhaps with a diagram)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Identify whether or not a program will benefit from concurrency, either in terms of </a:t>
            </a:r>
            <a:r>
              <a:rPr lang="en-CA" sz="2400" b="1">
                <a:solidFill>
                  <a:schemeClr val="accent2"/>
                </a:solidFill>
              </a:rPr>
              <a:t>efficiency</a:t>
            </a:r>
            <a:r>
              <a:rPr lang="en-CA" sz="2400"/>
              <a:t> or </a:t>
            </a:r>
            <a:r>
              <a:rPr lang="en-CA" sz="2400" b="1">
                <a:solidFill>
                  <a:schemeClr val="accent2"/>
                </a:solidFill>
              </a:rPr>
              <a:t>scalability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various methods of </a:t>
            </a:r>
            <a:r>
              <a:rPr lang="en-CA" sz="2400" b="1">
                <a:solidFill>
                  <a:schemeClr val="accent2"/>
                </a:solidFill>
              </a:rPr>
              <a:t>implementing multitasking</a:t>
            </a:r>
            <a:r>
              <a:rPr lang="en-CA" sz="2400"/>
              <a:t>, and list some advantages/disadvantages of each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Define and describe </a:t>
            </a:r>
            <a:r>
              <a:rPr lang="en-CA" sz="2400" b="1">
                <a:solidFill>
                  <a:schemeClr val="accent2"/>
                </a:solidFill>
              </a:rPr>
              <a:t>time-slicing</a:t>
            </a:r>
            <a:r>
              <a:rPr lang="en-CA" sz="2400"/>
              <a:t> and how it differs from </a:t>
            </a:r>
            <a:r>
              <a:rPr lang="en-CA" sz="2400" b="1">
                <a:solidFill>
                  <a:schemeClr val="accent2"/>
                </a:solidFill>
              </a:rPr>
              <a:t>pseudo-multitasking</a:t>
            </a:r>
          </a:p>
        </p:txBody>
      </p:sp>
    </p:spTree>
    <p:extLst>
      <p:ext uri="{BB962C8B-B14F-4D97-AF65-F5344CB8AC3E}">
        <p14:creationId xmlns:p14="http://schemas.microsoft.com/office/powerpoint/2010/main" val="1147157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458960"/>
            <a:ext cx="10058400" cy="778109"/>
          </a:xfrm>
        </p:spPr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334" y="1376819"/>
            <a:ext cx="10744065" cy="2015936"/>
          </a:xfrm>
        </p:spPr>
        <p:txBody>
          <a:bodyPr/>
          <a:lstStyle/>
          <a:p>
            <a:r>
              <a:rPr lang="en-CA" b="1">
                <a:solidFill>
                  <a:schemeClr val="accent2"/>
                </a:solidFill>
              </a:rPr>
              <a:t>Sequence diagrams </a:t>
            </a:r>
            <a:r>
              <a:rPr lang="en-CA"/>
              <a:t>capture the step-by-step </a:t>
            </a:r>
            <a:r>
              <a:rPr lang="en-CA" b="1">
                <a:solidFill>
                  <a:schemeClr val="accent2"/>
                </a:solidFill>
              </a:rPr>
              <a:t>sequence of events </a:t>
            </a:r>
            <a:r>
              <a:rPr lang="en-CA"/>
              <a:t>in a single use-case </a:t>
            </a:r>
            <a:r>
              <a:rPr lang="en-CA" b="1">
                <a:solidFill>
                  <a:schemeClr val="accent2"/>
                </a:solidFill>
              </a:rPr>
              <a:t>scenario</a:t>
            </a:r>
            <a:r>
              <a:rPr lang="en-CA"/>
              <a:t>. They should capture the essense of user-interaction and document the response for </a:t>
            </a:r>
            <a:r>
              <a:rPr lang="en-CA" b="1">
                <a:solidFill>
                  <a:schemeClr val="accent2"/>
                </a:solidFill>
              </a:rPr>
              <a:t>interesting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scenarios, involve only major objects/actors.</a:t>
            </a:r>
          </a:p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40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991"/>
          <a:stretch/>
        </p:blipFill>
        <p:spPr>
          <a:xfrm>
            <a:off x="2522860" y="3189063"/>
            <a:ext cx="8343900" cy="313890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40977" y="3220630"/>
            <a:ext cx="2476163" cy="7768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>
                <a:solidFill>
                  <a:srgbClr val="7030A0"/>
                </a:solidFill>
              </a:rPr>
              <a:t>Initiating Actor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85130" y="2903691"/>
            <a:ext cx="6531620" cy="77683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>
                <a:solidFill>
                  <a:srgbClr val="7030A0"/>
                </a:solidFill>
              </a:rPr>
              <a:t>Participants (objects, actors, roles)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079653" y="4620552"/>
            <a:ext cx="226577" cy="1383738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634594" y="513844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3568587" y="4685288"/>
            <a:ext cx="1027688" cy="364142"/>
          </a:xfrm>
          <a:prstGeom prst="borderCallout2">
            <a:avLst>
              <a:gd name="adj1" fmla="val 18750"/>
              <a:gd name="adj2" fmla="val -2034"/>
              <a:gd name="adj3" fmla="val 18750"/>
              <a:gd name="adj4" fmla="val -16667"/>
              <a:gd name="adj5" fmla="val -69723"/>
              <a:gd name="adj6" fmla="val -19895"/>
            </a:avLst>
          </a:pr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7014445" y="5177553"/>
            <a:ext cx="1027688" cy="364142"/>
          </a:xfrm>
          <a:prstGeom prst="borderCallout2">
            <a:avLst>
              <a:gd name="adj1" fmla="val 18750"/>
              <a:gd name="adj2" fmla="val -2034"/>
              <a:gd name="adj3" fmla="val 14306"/>
              <a:gd name="adj4" fmla="val -54462"/>
              <a:gd name="adj5" fmla="val -47501"/>
              <a:gd name="adj6" fmla="val -91549"/>
            </a:avLst>
          </a:pr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7030A0"/>
                </a:solidFill>
              </a:rPr>
              <a:t>Return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7299016" y="4277988"/>
            <a:ext cx="1008806" cy="364142"/>
          </a:xfrm>
          <a:prstGeom prst="borderCallout2">
            <a:avLst>
              <a:gd name="adj1" fmla="val 18750"/>
              <a:gd name="adj2" fmla="val -2034"/>
              <a:gd name="adj3" fmla="val 16529"/>
              <a:gd name="adj4" fmla="val -18366"/>
              <a:gd name="adj5" fmla="val -54168"/>
              <a:gd name="adj6" fmla="val -35399"/>
            </a:avLst>
          </a:pr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7030A0"/>
                </a:solidFill>
              </a:rPr>
              <a:t>Lifeline</a:t>
            </a:r>
          </a:p>
        </p:txBody>
      </p:sp>
      <p:sp>
        <p:nvSpPr>
          <p:cNvPr id="15" name="Line Callout 2 14"/>
          <p:cNvSpPr/>
          <p:nvPr/>
        </p:nvSpPr>
        <p:spPr>
          <a:xfrm>
            <a:off x="8788176" y="5457291"/>
            <a:ext cx="1181437" cy="364142"/>
          </a:xfrm>
          <a:prstGeom prst="borderCallout2">
            <a:avLst>
              <a:gd name="adj1" fmla="val 83194"/>
              <a:gd name="adj2" fmla="val 328"/>
              <a:gd name="adj3" fmla="val 162145"/>
              <a:gd name="adj4" fmla="val -9067"/>
              <a:gd name="adj5" fmla="val 166450"/>
              <a:gd name="adj6" fmla="val -27180"/>
            </a:avLst>
          </a:pr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7030A0"/>
                </a:solidFill>
              </a:rPr>
              <a:t>Activation</a:t>
            </a:r>
          </a:p>
        </p:txBody>
      </p:sp>
    </p:spTree>
    <p:extLst>
      <p:ext uri="{BB962C8B-B14F-4D97-AF65-F5344CB8AC3E}">
        <p14:creationId xmlns:p14="http://schemas.microsoft.com/office/powerpoint/2010/main" val="256259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09" y="344660"/>
            <a:ext cx="10058400" cy="778109"/>
          </a:xfrm>
        </p:spPr>
        <p:txBody>
          <a:bodyPr>
            <a:normAutofit/>
          </a:bodyPr>
          <a:lstStyle/>
          <a:p>
            <a:r>
              <a:rPr lang="en-CA"/>
              <a:t>Sequence Diagrams: Message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41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0" y="1282880"/>
            <a:ext cx="8820151" cy="5025435"/>
          </a:xfrm>
          <a:prstGeom prst="rect">
            <a:avLst/>
          </a:prstGeom>
        </p:spPr>
      </p:pic>
      <p:sp>
        <p:nvSpPr>
          <p:cNvPr id="11" name="Line Callout 2 10"/>
          <p:cNvSpPr/>
          <p:nvPr/>
        </p:nvSpPr>
        <p:spPr>
          <a:xfrm>
            <a:off x="9968046" y="5368800"/>
            <a:ext cx="1181437" cy="364142"/>
          </a:xfrm>
          <a:prstGeom prst="borderCallout2">
            <a:avLst>
              <a:gd name="adj1" fmla="val 83194"/>
              <a:gd name="adj2" fmla="val 328"/>
              <a:gd name="adj3" fmla="val 162145"/>
              <a:gd name="adj4" fmla="val -9067"/>
              <a:gd name="adj5" fmla="val 166450"/>
              <a:gd name="adj6" fmla="val -27180"/>
            </a:avLst>
          </a:prstGeom>
          <a:noFill/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7030A0"/>
                </a:solidFill>
              </a:rPr>
              <a:t>End of Life</a:t>
            </a:r>
          </a:p>
        </p:txBody>
      </p:sp>
    </p:spTree>
    <p:extLst>
      <p:ext uri="{BB962C8B-B14F-4D97-AF65-F5344CB8AC3E}">
        <p14:creationId xmlns:p14="http://schemas.microsoft.com/office/powerpoint/2010/main" val="3730574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42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584" y="1407703"/>
            <a:ext cx="5381163" cy="48354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9" y="1692617"/>
            <a:ext cx="5445842" cy="414860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2125" y="455251"/>
            <a:ext cx="10058400" cy="778109"/>
          </a:xfrm>
        </p:spPr>
        <p:txBody>
          <a:bodyPr>
            <a:normAutofit fontScale="90000"/>
          </a:bodyPr>
          <a:lstStyle/>
          <a:p>
            <a:r>
              <a:rPr lang="en-CA"/>
              <a:t>Sequence Diagrams: Decisions/Iterations</a:t>
            </a:r>
          </a:p>
        </p:txBody>
      </p:sp>
    </p:spTree>
    <p:extLst>
      <p:ext uri="{BB962C8B-B14F-4D97-AF65-F5344CB8AC3E}">
        <p14:creationId xmlns:p14="http://schemas.microsoft.com/office/powerpoint/2010/main" val="2325918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280750"/>
            <a:ext cx="10058400" cy="778109"/>
          </a:xfrm>
        </p:spPr>
        <p:txBody>
          <a:bodyPr/>
          <a:lstStyle/>
          <a:p>
            <a:r>
              <a:rPr lang="en-CA"/>
              <a:t>Sequence Diagram to Class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Sequence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43</a:t>
            </a:fld>
            <a:endParaRPr lang="en-CA"/>
          </a:p>
        </p:txBody>
      </p:sp>
      <p:grpSp>
        <p:nvGrpSpPr>
          <p:cNvPr id="18" name="Group 17"/>
          <p:cNvGrpSpPr/>
          <p:nvPr/>
        </p:nvGrpSpPr>
        <p:grpSpPr>
          <a:xfrm>
            <a:off x="1395653" y="1238865"/>
            <a:ext cx="9512573" cy="5010901"/>
            <a:chOff x="1752600" y="1365916"/>
            <a:chExt cx="8595186" cy="4527653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286500" y="1618328"/>
              <a:ext cx="3914775" cy="17192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CA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754813" y="1459578"/>
              <a:ext cx="2433637" cy="31432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CA" altLang="en-US" sz="1400">
                  <a:latin typeface="Arial" panose="020B0604020202020204" pitchFamily="34" charset="0"/>
                </a:rPr>
                <a:t>Maps to this Class Diagram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52600" y="1608803"/>
              <a:ext cx="4259263" cy="41608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CA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855788" y="1418303"/>
              <a:ext cx="3014662" cy="31432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CA" altLang="en-US" sz="1400">
                  <a:latin typeface="Arial" panose="020B0604020202020204" pitchFamily="34" charset="0"/>
                </a:rPr>
                <a:t>Section from a Sequence Diagram</a:t>
              </a: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73" t="6740" b="13371"/>
            <a:stretch>
              <a:fillRect/>
            </a:stretch>
          </p:blipFill>
          <p:spPr bwMode="auto">
            <a:xfrm>
              <a:off x="1989138" y="1807241"/>
              <a:ext cx="3700462" cy="374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49" t="77460"/>
            <a:stretch>
              <a:fillRect/>
            </a:stretch>
          </p:blipFill>
          <p:spPr bwMode="auto">
            <a:xfrm>
              <a:off x="6408738" y="1926303"/>
              <a:ext cx="3640137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8189913" y="2246978"/>
              <a:ext cx="2571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CA" altLang="en-US" sz="1000" b="1">
                  <a:solidFill>
                    <a:schemeClr val="accent2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345698" y="3899669"/>
              <a:ext cx="4002088" cy="10144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class</a:t>
              </a:r>
              <a:r>
                <a:rPr lang="en-CA" altLang="en-US" sz="1200">
                  <a:solidFill>
                    <a:srgbClr val="0033CC"/>
                  </a:solidFill>
                  <a:latin typeface="Arial" panose="020B0604020202020204" pitchFamily="34" charset="0"/>
                </a:rPr>
                <a:t> Student</a:t>
              </a:r>
              <a:r>
                <a:rPr lang="en-CA" altLang="en-US" sz="1200">
                  <a:latin typeface="Arial" panose="020B0604020202020204" pitchFamily="34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solidFill>
                    <a:srgbClr val="0033CC"/>
                  </a:solidFill>
                  <a:latin typeface="Arial" panose="020B0604020202020204" pitchFamily="34" charset="0"/>
                </a:rPr>
                <a:t>      Course *course1 ;   // points at runtime to EECE314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solidFill>
                    <a:srgbClr val="0033CC"/>
                  </a:solidFill>
                  <a:latin typeface="Arial" panose="020B0604020202020204" pitchFamily="34" charset="0"/>
                </a:rPr>
                <a:t>      Course *course2 ;   // points at runtime to EECE310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      . .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} ;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350461" y="5061719"/>
              <a:ext cx="3986212" cy="8318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class</a:t>
              </a:r>
              <a:r>
                <a:rPr lang="en-CA" altLang="en-US" sz="1200">
                  <a:solidFill>
                    <a:srgbClr val="0033CC"/>
                  </a:solidFill>
                  <a:latin typeface="Arial" panose="020B0604020202020204" pitchFamily="34" charset="0"/>
                </a:rPr>
                <a:t> Course</a:t>
              </a:r>
              <a:r>
                <a:rPr lang="en-CA" altLang="en-US" sz="1200">
                  <a:latin typeface="Arial" panose="020B0604020202020204" pitchFamily="34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solidFill>
                    <a:srgbClr val="0033CC"/>
                  </a:solidFill>
                  <a:latin typeface="Arial" panose="020B0604020202020204" pitchFamily="34" charset="0"/>
                </a:rPr>
                <a:t>      Student *theStudent ;   // points to ‘fred’ at runtime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       . .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} ;</a:t>
              </a: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5400000">
              <a:off x="7842711" y="3248793"/>
              <a:ext cx="592138" cy="468313"/>
            </a:xfrm>
            <a:prstGeom prst="notchedRightArrow">
              <a:avLst>
                <a:gd name="adj1" fmla="val 36907"/>
                <a:gd name="adj2" fmla="val 318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CA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5803900" y="1365916"/>
              <a:ext cx="592138" cy="468312"/>
            </a:xfrm>
            <a:prstGeom prst="notchedRightArrow">
              <a:avLst>
                <a:gd name="adj1" fmla="val 36907"/>
                <a:gd name="adj2" fmla="val 318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CA" altLang="en-US" sz="16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815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9952157" cy="673338"/>
          </a:xfrm>
        </p:spPr>
        <p:txBody>
          <a:bodyPr/>
          <a:lstStyle/>
          <a:p>
            <a:r>
              <a:rPr lang="en-CA" sz="4000"/>
              <a:t>Lecture 15 – Communication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57023" y="3073174"/>
            <a:ext cx="11044692" cy="1800493"/>
          </a:xfrm>
        </p:spPr>
        <p:txBody>
          <a:bodyPr/>
          <a:lstStyle/>
          <a:p>
            <a:r>
              <a:rPr lang="en-CA"/>
              <a:t>Describe the difference between a </a:t>
            </a:r>
            <a:r>
              <a:rPr lang="en-CA" b="1">
                <a:solidFill>
                  <a:schemeClr val="accent2"/>
                </a:solidFill>
              </a:rPr>
              <a:t>sequence diagram </a:t>
            </a:r>
            <a:r>
              <a:rPr lang="en-CA"/>
              <a:t>and </a:t>
            </a:r>
            <a:r>
              <a:rPr lang="en-CA" b="1">
                <a:solidFill>
                  <a:schemeClr val="accent2"/>
                </a:solidFill>
              </a:rPr>
              <a:t>communication diagram</a:t>
            </a:r>
          </a:p>
          <a:p>
            <a:r>
              <a:rPr lang="en-CA"/>
              <a:t>Given a use-case scenario, sketch out an </a:t>
            </a:r>
            <a:r>
              <a:rPr lang="en-CA" b="1">
                <a:solidFill>
                  <a:schemeClr val="accent2"/>
                </a:solidFill>
              </a:rPr>
              <a:t>object interaction diagram</a:t>
            </a:r>
          </a:p>
          <a:p>
            <a:r>
              <a:rPr lang="en-CA"/>
              <a:t>Given a systems problem description, sketch out a </a:t>
            </a:r>
            <a:r>
              <a:rPr lang="en-CA" b="1">
                <a:solidFill>
                  <a:schemeClr val="accent2"/>
                </a:solidFill>
              </a:rPr>
              <a:t>system overview diagram</a:t>
            </a:r>
          </a:p>
          <a:p>
            <a:endParaRPr lang="en-CA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748" y="2225998"/>
            <a:ext cx="5874511" cy="627063"/>
          </a:xfrm>
        </p:spPr>
        <p:txBody>
          <a:bodyPr/>
          <a:lstStyle/>
          <a:p>
            <a:r>
              <a:rPr lang="en-CA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3963122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1A0A2-8849-471A-B3EC-A4C203C1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0" y="369374"/>
            <a:ext cx="10058400" cy="778109"/>
          </a:xfrm>
        </p:spPr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F78006-7F4B-4B8A-93D3-FADB1019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52" y="1184620"/>
            <a:ext cx="10058400" cy="907941"/>
          </a:xfrm>
        </p:spPr>
        <p:txBody>
          <a:bodyPr/>
          <a:lstStyle/>
          <a:p>
            <a:r>
              <a:rPr lang="en-CA"/>
              <a:t>Similar to the object diagram, pictoral version of a sequence diagram.</a:t>
            </a:r>
          </a:p>
          <a:p>
            <a:r>
              <a:rPr lang="en-CA"/>
              <a:t>Numbered messages go on the interaction arrows.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0DE565-7144-46A8-9404-F236C63D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A7973C-5EBE-4483-9F13-49E6449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45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8CD932E-64EE-402B-B7A7-AACCDCE6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0" y="2205914"/>
            <a:ext cx="4161931" cy="4046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0C3A75F-C242-47D8-9A8F-AF72D2AAF8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3897" y="1970468"/>
            <a:ext cx="4641775" cy="43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6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E7E95-7FC1-4722-9A41-F1F2D301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8" y="649460"/>
            <a:ext cx="11410559" cy="778109"/>
          </a:xfrm>
        </p:spPr>
        <p:txBody>
          <a:bodyPr>
            <a:normAutofit/>
          </a:bodyPr>
          <a:lstStyle/>
          <a:p>
            <a:r>
              <a:rPr lang="en-CA"/>
              <a:t>Object Interaction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A6DBC4-2ACD-40A9-82B7-DCAA19C7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748" y="1694901"/>
            <a:ext cx="5432309" cy="461665"/>
          </a:xfrm>
        </p:spPr>
        <p:txBody>
          <a:bodyPr/>
          <a:lstStyle/>
          <a:p>
            <a:r>
              <a:rPr lang="en-CA"/>
              <a:t>Not official UML!!     </a:t>
            </a:r>
            <a:r>
              <a:rPr lang="en-CA">
                <a:sym typeface="Wingdings" panose="05000000000000000000" pitchFamily="2" charset="2"/>
              </a:rPr>
              <a:t></a:t>
            </a:r>
            <a:r>
              <a:rPr lang="en-CA"/>
              <a:t>     Anything goes!!!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51D5CB-6B45-4E25-81FD-F2D9C6DE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37A533-672A-4A25-83F5-0C858E98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46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4B6449-E3D8-41FC-BE86-9558E84F6E7E}"/>
              </a:ext>
            </a:extLst>
          </p:cNvPr>
          <p:cNvSpPr txBox="1">
            <a:spLocks/>
          </p:cNvSpPr>
          <p:nvPr/>
        </p:nvSpPr>
        <p:spPr>
          <a:xfrm>
            <a:off x="683008" y="2426850"/>
            <a:ext cx="10907977" cy="830997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Usually similar to a communication diagram, with messages removed.  Use anything you like that helps make it clear what’s going 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AEC9C5-309A-4472-8609-7D593B00C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16" y="3567448"/>
            <a:ext cx="4362816" cy="2501754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514C29D6-9066-4EF4-9651-A770DEE8730F}"/>
              </a:ext>
            </a:extLst>
          </p:cNvPr>
          <p:cNvGrpSpPr/>
          <p:nvPr/>
        </p:nvGrpSpPr>
        <p:grpSpPr>
          <a:xfrm>
            <a:off x="6877318" y="3541438"/>
            <a:ext cx="4162942" cy="2665707"/>
            <a:chOff x="381511" y="111213"/>
            <a:chExt cx="6563268" cy="420273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652A7938-1C59-4027-A650-95F567AE3936}"/>
                </a:ext>
              </a:extLst>
            </p:cNvPr>
            <p:cNvSpPr/>
            <p:nvPr/>
          </p:nvSpPr>
          <p:spPr>
            <a:xfrm>
              <a:off x="3258210" y="2089734"/>
              <a:ext cx="893609" cy="70021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Chef 1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E3415626-4EB6-4F2F-AE24-8FD9414A366A}"/>
                </a:ext>
              </a:extLst>
            </p:cNvPr>
            <p:cNvSpPr/>
            <p:nvPr/>
          </p:nvSpPr>
          <p:spPr>
            <a:xfrm>
              <a:off x="5948217" y="403657"/>
              <a:ext cx="996562" cy="613719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Server 1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73E96B62-9B8B-4C52-9447-74BFEF08E3D8}"/>
                </a:ext>
              </a:extLst>
            </p:cNvPr>
            <p:cNvSpPr/>
            <p:nvPr/>
          </p:nvSpPr>
          <p:spPr>
            <a:xfrm>
              <a:off x="5947431" y="1268630"/>
              <a:ext cx="997200" cy="615600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Server 2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929E8871-5D6E-4FE9-BFCB-17B95B4108B6}"/>
                </a:ext>
              </a:extLst>
            </p:cNvPr>
            <p:cNvSpPr/>
            <p:nvPr/>
          </p:nvSpPr>
          <p:spPr>
            <a:xfrm>
              <a:off x="381511" y="111213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25F48FBD-28F2-4256-A909-150B7AA575AE}"/>
                </a:ext>
              </a:extLst>
            </p:cNvPr>
            <p:cNvSpPr/>
            <p:nvPr/>
          </p:nvSpPr>
          <p:spPr>
            <a:xfrm>
              <a:off x="3258210" y="2851256"/>
              <a:ext cx="893609" cy="70021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Chef 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4643F1BF-C8B6-4319-8C7E-DB61E513A57E}"/>
                </a:ext>
              </a:extLst>
            </p:cNvPr>
            <p:cNvSpPr/>
            <p:nvPr/>
          </p:nvSpPr>
          <p:spPr>
            <a:xfrm>
              <a:off x="3258210" y="3613734"/>
              <a:ext cx="893609" cy="70021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Chef 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421A7F0F-9151-4588-9F1F-2B7099BBD7FA}"/>
                </a:ext>
              </a:extLst>
            </p:cNvPr>
            <p:cNvSpPr/>
            <p:nvPr/>
          </p:nvSpPr>
          <p:spPr>
            <a:xfrm>
              <a:off x="381511" y="823786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2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EFCFE7CE-A0D2-4D3F-A302-B7B25664AEBA}"/>
                </a:ext>
              </a:extLst>
            </p:cNvPr>
            <p:cNvSpPr/>
            <p:nvPr/>
          </p:nvSpPr>
          <p:spPr>
            <a:xfrm>
              <a:off x="381511" y="1561072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3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03886287-8E29-44C2-BF71-D7E50E063879}"/>
                </a:ext>
              </a:extLst>
            </p:cNvPr>
            <p:cNvGrpSpPr/>
            <p:nvPr/>
          </p:nvGrpSpPr>
          <p:grpSpPr>
            <a:xfrm rot="16200000">
              <a:off x="1307113" y="2250577"/>
              <a:ext cx="463574" cy="1878227"/>
              <a:chOff x="3519488" y="2248929"/>
              <a:chExt cx="463574" cy="187822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F2590C89-4970-43E8-A3E5-801B1CE29F04}"/>
                  </a:ext>
                </a:extLst>
              </p:cNvPr>
              <p:cNvSpPr/>
              <p:nvPr/>
            </p:nvSpPr>
            <p:spPr>
              <a:xfrm>
                <a:off x="3525794" y="2248929"/>
                <a:ext cx="428368" cy="187822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DAC32016-8FC2-4445-8ADF-6C0C89A14C0B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572D2534-8449-4B66-BADA-941ACF020856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A8D5AE49-08FB-4F50-B606-6BF134DCCD0C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5B5272C5-65AA-446E-9C8E-57B85B1217A9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314B29E5-06C6-4406-8D8C-18952254ABC6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753F331E-B181-4637-B17B-096345A4C90C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6775276F-421C-4904-8C47-9FF0AF27E726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691DDABC-3A29-4FD3-BACF-6F399F1416CD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B8057974-5D84-4AFE-B527-EFCB09381765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7D2F5CB8-8C33-460A-8085-78F5B6B92EB0}"/>
                  </a:ext>
                </a:extLst>
              </p:cNvPr>
              <p:cNvSpPr txBox="1"/>
              <p:nvPr/>
            </p:nvSpPr>
            <p:spPr>
              <a:xfrm rot="5400000">
                <a:off x="3607001" y="3733102"/>
                <a:ext cx="412453" cy="33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</a:rPr>
                  <a:t>...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69A4C0FE-B667-4686-98EA-CEB75E4FEBB3}"/>
                </a:ext>
              </a:extLst>
            </p:cNvPr>
            <p:cNvGrpSpPr/>
            <p:nvPr/>
          </p:nvGrpSpPr>
          <p:grpSpPr>
            <a:xfrm rot="16200000">
              <a:off x="5761519" y="2250000"/>
              <a:ext cx="463574" cy="1878227"/>
              <a:chOff x="3519488" y="2248929"/>
              <a:chExt cx="463574" cy="187822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3D0F9A9F-9CDB-4625-973B-B73957ABD7F1}"/>
                  </a:ext>
                </a:extLst>
              </p:cNvPr>
              <p:cNvSpPr/>
              <p:nvPr/>
            </p:nvSpPr>
            <p:spPr>
              <a:xfrm>
                <a:off x="3525794" y="2248929"/>
                <a:ext cx="428368" cy="187822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xmlns="" id="{A32BFA17-03D7-4F36-BA92-2EFCFA4105CF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xmlns="" id="{06212132-8C7F-4996-ADE9-5D283F824549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96B656C7-8C39-44D4-931F-4AA0738ADF65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B341445F-D18C-41C6-A319-6C9E8D310FB4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955047C2-3201-4FFE-ACED-D9ED35C67B5B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CB67D391-3A7E-4615-A2D9-DF05D6EF3953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0587EABD-00E0-49E1-91BE-4A4BB3B67192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0E7DC689-A48D-4716-89EE-DED8C3289AFA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xmlns="" id="{BC7242EF-35E5-45C9-812F-2E5AFEBFC4E8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92D4AD06-BF85-4651-AD78-1B74C35444CF}"/>
                  </a:ext>
                </a:extLst>
              </p:cNvPr>
              <p:cNvSpPr txBox="1"/>
              <p:nvPr/>
            </p:nvSpPr>
            <p:spPr>
              <a:xfrm rot="5400000">
                <a:off x="3607001" y="3733102"/>
                <a:ext cx="412453" cy="33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</a:rPr>
                  <a:t>...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E50EF31-6FE9-411D-B086-C4CC43178BF3}"/>
                </a:ext>
              </a:extLst>
            </p:cNvPr>
            <p:cNvSpPr txBox="1"/>
            <p:nvPr/>
          </p:nvSpPr>
          <p:spPr>
            <a:xfrm>
              <a:off x="1054600" y="2728527"/>
              <a:ext cx="1152947" cy="339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Order Queue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20A5282B-CD97-48E6-BD25-851943402AFB}"/>
                </a:ext>
              </a:extLst>
            </p:cNvPr>
            <p:cNvSpPr txBox="1"/>
            <p:nvPr/>
          </p:nvSpPr>
          <p:spPr>
            <a:xfrm>
              <a:off x="5502333" y="2711435"/>
              <a:ext cx="1132729" cy="339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Serve Queue</a:t>
              </a:r>
            </a:p>
          </p:txBody>
        </p: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xmlns="" id="{817CB1A6-DC0A-4E71-8B23-CB31D0E25239}"/>
                </a:ext>
              </a:extLst>
            </p:cNvPr>
            <p:cNvCxnSpPr>
              <a:stCxn id="60" idx="2"/>
              <a:endCxn id="66" idx="0"/>
            </p:cNvCxnSpPr>
            <p:nvPr/>
          </p:nvCxnSpPr>
          <p:spPr>
            <a:xfrm rot="10800000" flipH="1" flipV="1">
              <a:off x="381511" y="403655"/>
              <a:ext cx="218276" cy="2797331"/>
            </a:xfrm>
            <a:prstGeom prst="bentConnector3">
              <a:avLst>
                <a:gd name="adj1" fmla="val -10473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xmlns="" id="{4097710C-BBAB-47EB-8A35-48EB13A55F9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rot="10800000" flipH="1" flipV="1">
              <a:off x="381511" y="1116229"/>
              <a:ext cx="218276" cy="2084758"/>
            </a:xfrm>
            <a:prstGeom prst="bentConnector3">
              <a:avLst>
                <a:gd name="adj1" fmla="val -10473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xmlns="" id="{1A723207-A684-44B1-BEF3-2DA3C05C7DBF}"/>
                </a:ext>
              </a:extLst>
            </p:cNvPr>
            <p:cNvCxnSpPr>
              <a:stCxn id="64" idx="2"/>
              <a:endCxn id="66" idx="0"/>
            </p:cNvCxnSpPr>
            <p:nvPr/>
          </p:nvCxnSpPr>
          <p:spPr>
            <a:xfrm rot="10800000" flipH="1" flipV="1">
              <a:off x="381511" y="1853515"/>
              <a:ext cx="218276" cy="1347472"/>
            </a:xfrm>
            <a:prstGeom prst="bentConnector3">
              <a:avLst>
                <a:gd name="adj1" fmla="val -10473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xmlns="" id="{872C2687-C87A-4871-B9E8-19ABAB6E4222}"/>
                </a:ext>
              </a:extLst>
            </p:cNvPr>
            <p:cNvCxnSpPr>
              <a:stCxn id="66" idx="2"/>
              <a:endCxn id="57" idx="2"/>
            </p:cNvCxnSpPr>
            <p:nvPr/>
          </p:nvCxnSpPr>
          <p:spPr>
            <a:xfrm flipV="1">
              <a:off x="2478014" y="2439842"/>
              <a:ext cx="780196" cy="76114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xmlns="" id="{9CCC0F44-2CC6-453D-AB9F-A4444A5364F9}"/>
                </a:ext>
              </a:extLst>
            </p:cNvPr>
            <p:cNvCxnSpPr>
              <a:stCxn id="66" idx="2"/>
              <a:endCxn id="61" idx="2"/>
            </p:cNvCxnSpPr>
            <p:nvPr/>
          </p:nvCxnSpPr>
          <p:spPr>
            <a:xfrm>
              <a:off x="2478014" y="3200986"/>
              <a:ext cx="780196" cy="37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xmlns="" id="{CDBA2709-0AED-414F-A79C-969C96F76D45}"/>
                </a:ext>
              </a:extLst>
            </p:cNvPr>
            <p:cNvCxnSpPr>
              <a:stCxn id="66" idx="2"/>
              <a:endCxn id="62" idx="2"/>
            </p:cNvCxnSpPr>
            <p:nvPr/>
          </p:nvCxnSpPr>
          <p:spPr>
            <a:xfrm>
              <a:off x="2478014" y="3200986"/>
              <a:ext cx="780196" cy="76285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xmlns="" id="{464866E2-2D76-4EAA-BDA1-1D72796D519F}"/>
                </a:ext>
              </a:extLst>
            </p:cNvPr>
            <p:cNvCxnSpPr>
              <a:stCxn id="58" idx="2"/>
              <a:endCxn id="60" idx="6"/>
            </p:cNvCxnSpPr>
            <p:nvPr/>
          </p:nvCxnSpPr>
          <p:spPr>
            <a:xfrm rot="10800000">
              <a:off x="1734837" y="403657"/>
              <a:ext cx="4213380" cy="306861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xmlns="" id="{0FFA08B4-0220-4C24-8DEC-9480D44E2A95}"/>
                </a:ext>
              </a:extLst>
            </p:cNvPr>
            <p:cNvCxnSpPr>
              <a:stCxn id="58" idx="2"/>
              <a:endCxn id="63" idx="6"/>
            </p:cNvCxnSpPr>
            <p:nvPr/>
          </p:nvCxnSpPr>
          <p:spPr>
            <a:xfrm rot="10800000" flipV="1">
              <a:off x="1734837" y="710517"/>
              <a:ext cx="4213380" cy="4057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xmlns="" id="{013BE330-2331-4697-8D44-D8960123124B}"/>
                </a:ext>
              </a:extLst>
            </p:cNvPr>
            <p:cNvCxnSpPr>
              <a:stCxn id="58" idx="2"/>
              <a:endCxn id="64" idx="6"/>
            </p:cNvCxnSpPr>
            <p:nvPr/>
          </p:nvCxnSpPr>
          <p:spPr>
            <a:xfrm rot="10800000" flipV="1">
              <a:off x="1734837" y="710517"/>
              <a:ext cx="4213380" cy="114299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xmlns="" id="{63B76BAC-38AA-4A49-86D4-6D931E02DCB9}"/>
                </a:ext>
              </a:extLst>
            </p:cNvPr>
            <p:cNvCxnSpPr>
              <a:stCxn id="59" idx="2"/>
              <a:endCxn id="60" idx="6"/>
            </p:cNvCxnSpPr>
            <p:nvPr/>
          </p:nvCxnSpPr>
          <p:spPr>
            <a:xfrm rot="10800000">
              <a:off x="1734837" y="403656"/>
              <a:ext cx="4212594" cy="1172774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xmlns="" id="{431A6E86-96F9-4949-A989-6C8225326F25}"/>
                </a:ext>
              </a:extLst>
            </p:cNvPr>
            <p:cNvCxnSpPr>
              <a:stCxn id="57" idx="6"/>
              <a:endCxn id="78" idx="0"/>
            </p:cNvCxnSpPr>
            <p:nvPr/>
          </p:nvCxnSpPr>
          <p:spPr>
            <a:xfrm>
              <a:off x="4151819" y="2439842"/>
              <a:ext cx="902374" cy="76056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xmlns="" id="{085AD2DF-DD45-4EC0-B65B-4443DFE4F6B8}"/>
                </a:ext>
              </a:extLst>
            </p:cNvPr>
            <p:cNvCxnSpPr>
              <a:stCxn id="61" idx="6"/>
              <a:endCxn id="78" idx="0"/>
            </p:cNvCxnSpPr>
            <p:nvPr/>
          </p:nvCxnSpPr>
          <p:spPr>
            <a:xfrm flipV="1">
              <a:off x="4151819" y="3200410"/>
              <a:ext cx="902374" cy="95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xmlns="" id="{A22F3AAA-C30C-4EB8-9FEE-B753C65476FF}"/>
                </a:ext>
              </a:extLst>
            </p:cNvPr>
            <p:cNvCxnSpPr>
              <a:stCxn id="62" idx="6"/>
              <a:endCxn id="78" idx="0"/>
            </p:cNvCxnSpPr>
            <p:nvPr/>
          </p:nvCxnSpPr>
          <p:spPr>
            <a:xfrm flipV="1">
              <a:off x="4151819" y="3200410"/>
              <a:ext cx="902374" cy="76343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xmlns="" id="{8C74E834-DCCD-4146-84A3-EBD42AE2D6A0}"/>
                </a:ext>
              </a:extLst>
            </p:cNvPr>
            <p:cNvCxnSpPr>
              <a:stCxn id="78" idx="2"/>
              <a:endCxn id="59" idx="6"/>
            </p:cNvCxnSpPr>
            <p:nvPr/>
          </p:nvCxnSpPr>
          <p:spPr>
            <a:xfrm flipV="1">
              <a:off x="6932420" y="1576430"/>
              <a:ext cx="12211" cy="1623979"/>
            </a:xfrm>
            <a:prstGeom prst="bentConnector3">
              <a:avLst>
                <a:gd name="adj1" fmla="val 1972083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xmlns="" id="{7CCBD4AD-9D19-4386-A3A0-0A4E6760CAA4}"/>
                </a:ext>
              </a:extLst>
            </p:cNvPr>
            <p:cNvCxnSpPr>
              <a:stCxn id="78" idx="2"/>
              <a:endCxn id="58" idx="6"/>
            </p:cNvCxnSpPr>
            <p:nvPr/>
          </p:nvCxnSpPr>
          <p:spPr>
            <a:xfrm flipV="1">
              <a:off x="6932420" y="710517"/>
              <a:ext cx="12359" cy="2489892"/>
            </a:xfrm>
            <a:prstGeom prst="bentConnector3">
              <a:avLst>
                <a:gd name="adj1" fmla="val 1949664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35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F4E77CF-EA67-4896-A628-12BBA474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98" y="1673368"/>
            <a:ext cx="5911974" cy="413681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99ECEA-C539-4647-8797-B7DB1005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7102AF-C6D8-42BE-B5EB-C0577F3E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47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6AFBABC-671D-4FE8-B617-09E903DB3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11" y="1133340"/>
            <a:ext cx="3917485" cy="4836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498F87-3A50-458D-9076-8A429412105F}"/>
              </a:ext>
            </a:extLst>
          </p:cNvPr>
          <p:cNvSpPr txBox="1"/>
          <p:nvPr/>
        </p:nvSpPr>
        <p:spPr>
          <a:xfrm>
            <a:off x="921350" y="1072422"/>
            <a:ext cx="4152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/>
              <a:t>Amazoom Automated Warehouse</a:t>
            </a:r>
          </a:p>
        </p:txBody>
      </p:sp>
    </p:spTree>
    <p:extLst>
      <p:ext uri="{BB962C8B-B14F-4D97-AF65-F5344CB8AC3E}">
        <p14:creationId xmlns:p14="http://schemas.microsoft.com/office/powerpoint/2010/main" val="1750060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18 – Agile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31155" y="2621892"/>
            <a:ext cx="9344134" cy="3062377"/>
          </a:xfrm>
        </p:spPr>
        <p:txBody>
          <a:bodyPr/>
          <a:lstStyle/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waterfall development </a:t>
            </a:r>
            <a:r>
              <a:rPr lang="en-CA"/>
              <a:t>approach, identify drawbacks</a:t>
            </a:r>
          </a:p>
          <a:p>
            <a:r>
              <a:rPr lang="en-CA"/>
              <a:t>Provide and overview of </a:t>
            </a:r>
            <a:r>
              <a:rPr lang="en-CA" b="1">
                <a:solidFill>
                  <a:schemeClr val="accent2"/>
                </a:solidFill>
              </a:rPr>
              <a:t>agile development</a:t>
            </a:r>
          </a:p>
          <a:p>
            <a:r>
              <a:rPr lang="en-CA"/>
              <a:t>Define </a:t>
            </a:r>
            <a:r>
              <a:rPr lang="en-CA" b="1">
                <a:solidFill>
                  <a:schemeClr val="accent2"/>
                </a:solidFill>
              </a:rPr>
              <a:t>User Stories</a:t>
            </a:r>
            <a:r>
              <a:rPr lang="en-CA"/>
              <a:t>, </a:t>
            </a:r>
            <a:r>
              <a:rPr lang="en-CA" b="1">
                <a:solidFill>
                  <a:schemeClr val="accent2"/>
                </a:solidFill>
              </a:rPr>
              <a:t>Tasks</a:t>
            </a:r>
            <a:r>
              <a:rPr lang="en-CA"/>
              <a:t>, </a:t>
            </a:r>
            <a:r>
              <a:rPr lang="en-CA" b="1">
                <a:solidFill>
                  <a:schemeClr val="accent2"/>
                </a:solidFill>
              </a:rPr>
              <a:t>Sprints</a:t>
            </a:r>
          </a:p>
          <a:p>
            <a:r>
              <a:rPr lang="en-CA"/>
              <a:t>List drawbacks of agile development</a:t>
            </a:r>
          </a:p>
          <a:p>
            <a:r>
              <a:rPr lang="en-CA"/>
              <a:t>Give examples when Agile is appropriate and not appropriate for a development project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636865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144FB-19ED-4CDB-AFCC-89D1B0E0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82035"/>
            <a:ext cx="10058400" cy="778109"/>
          </a:xfrm>
        </p:spPr>
        <p:txBody>
          <a:bodyPr/>
          <a:lstStyle/>
          <a:p>
            <a:r>
              <a:rPr lang="en-CA"/>
              <a:t>Waterfall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37BABD-67D6-4B72-9657-A019E629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1326A8-1DD9-4241-B06D-3223D9B8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49</a:t>
            </a:fld>
            <a:endParaRPr lang="en-CA"/>
          </a:p>
        </p:txBody>
      </p:sp>
      <p:pic>
        <p:nvPicPr>
          <p:cNvPr id="6" name="Picture 4" descr="Life Cycle">
            <a:extLst>
              <a:ext uri="{FF2B5EF4-FFF2-40B4-BE49-F238E27FC236}">
                <a16:creationId xmlns:a16="http://schemas.microsoft.com/office/drawing/2014/main" xmlns="" id="{133B4D57-F6F9-443E-BDE6-B6101109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862" y="1683623"/>
            <a:ext cx="52990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9AC77CA8-0713-4A9B-B961-803350EF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849" y="1929685"/>
            <a:ext cx="2779713" cy="5270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1400"/>
              <a:t>Software Life Cycle or Waterfall model of software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143750-15BA-456D-8BFE-EB6F2543711E}"/>
              </a:ext>
            </a:extLst>
          </p:cNvPr>
          <p:cNvSpPr txBox="1"/>
          <p:nvPr/>
        </p:nvSpPr>
        <p:spPr>
          <a:xfrm>
            <a:off x="515155" y="4906851"/>
            <a:ext cx="11153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/>
              <a:t>This software </a:t>
            </a:r>
            <a:r>
              <a:rPr lang="en-CA" sz="2200" b="1">
                <a:solidFill>
                  <a:schemeClr val="accent2"/>
                </a:solidFill>
              </a:rPr>
              <a:t>life-cycle</a:t>
            </a:r>
            <a:r>
              <a:rPr lang="en-CA" sz="2200"/>
              <a:t> paradigm implies a </a:t>
            </a:r>
            <a:r>
              <a:rPr lang="en-CA" sz="2200" b="1">
                <a:solidFill>
                  <a:schemeClr val="accent2"/>
                </a:solidFill>
              </a:rPr>
              <a:t>sequential</a:t>
            </a:r>
            <a:r>
              <a:rPr lang="en-CA" sz="2200"/>
              <a:t> approach to software, beginning at the system level, and progressing through stages until the final product is delivered.  In reality, stages get </a:t>
            </a:r>
            <a:r>
              <a:rPr lang="en-CA" sz="2200" b="1">
                <a:solidFill>
                  <a:schemeClr val="accent2"/>
                </a:solidFill>
              </a:rPr>
              <a:t>revisisted</a:t>
            </a:r>
            <a:r>
              <a:rPr lang="en-CA" sz="2200"/>
              <a:t>, usually leading to several </a:t>
            </a:r>
            <a:r>
              <a:rPr lang="en-CA" sz="2200" b="1">
                <a:solidFill>
                  <a:schemeClr val="accent2"/>
                </a:solidFill>
              </a:rPr>
              <a:t>iterations</a:t>
            </a:r>
            <a:r>
              <a:rPr lang="en-CA" sz="2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53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Multi-Tasking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16" y="1961945"/>
            <a:ext cx="5568032" cy="3192857"/>
          </a:xfrm>
          <a:prstGeom prst="rect">
            <a:avLst/>
          </a:prstGeom>
        </p:spPr>
      </p:pic>
      <p:pic>
        <p:nvPicPr>
          <p:cNvPr id="2050" name="Picture 2" descr="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3" y="2022907"/>
            <a:ext cx="3565019" cy="120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95" y="3373159"/>
            <a:ext cx="4862049" cy="495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860" y="4474896"/>
            <a:ext cx="358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60k searches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0.5 s to process each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4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1938B-456D-4906-B787-31639F8C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18800"/>
            <a:ext cx="10058400" cy="778109"/>
          </a:xfrm>
        </p:spPr>
        <p:txBody>
          <a:bodyPr/>
          <a:lstStyle/>
          <a:p>
            <a:r>
              <a:rPr lang="en-CA"/>
              <a:t>The Agile Manifesto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6EBD23-83A7-43F8-8824-25AA96E2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95DE09-3941-42BC-B1A5-696EA1E6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873B04-FF26-40A9-93B8-56656515835C}"/>
              </a:ext>
            </a:extLst>
          </p:cNvPr>
          <p:cNvSpPr txBox="1"/>
          <p:nvPr/>
        </p:nvSpPr>
        <p:spPr>
          <a:xfrm>
            <a:off x="1153297" y="1367480"/>
            <a:ext cx="97865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200" b="1"/>
              <a:t>2001:</a:t>
            </a:r>
            <a:r>
              <a:rPr lang="en-CA" sz="2200"/>
              <a:t> a group of software developers organized to express dissatisfaction with being forced to use the waterfall model.  Strong emphasis on </a:t>
            </a:r>
            <a:r>
              <a:rPr lang="en-CA" sz="2200" b="1">
                <a:solidFill>
                  <a:schemeClr val="accent2"/>
                </a:solidFill>
              </a:rPr>
              <a:t>documentation before design</a:t>
            </a:r>
            <a:r>
              <a:rPr lang="en-CA" sz="2200"/>
              <a:t>, </a:t>
            </a:r>
            <a:r>
              <a:rPr lang="en-CA" sz="2200" b="1">
                <a:solidFill>
                  <a:schemeClr val="accent2"/>
                </a:solidFill>
              </a:rPr>
              <a:t>contract negotiation</a:t>
            </a:r>
            <a:r>
              <a:rPr lang="en-CA" sz="2200"/>
              <a:t>, </a:t>
            </a:r>
            <a:r>
              <a:rPr lang="en-CA" sz="2200" b="1">
                <a:solidFill>
                  <a:schemeClr val="accent2"/>
                </a:solidFill>
              </a:rPr>
              <a:t>lack of flexibility</a:t>
            </a:r>
            <a:r>
              <a:rPr lang="en-CA" sz="2200"/>
              <a:t>.  Formed the Agile Alliance, wrote the </a:t>
            </a:r>
            <a:r>
              <a:rPr lang="en-CA" sz="2200" b="1">
                <a:solidFill>
                  <a:srgbClr val="7030A0"/>
                </a:solidFill>
              </a:rPr>
              <a:t>Agile Manifesto.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EF1AB1-58D9-4A30-AFB9-0898739FC2B8}"/>
              </a:ext>
            </a:extLst>
          </p:cNvPr>
          <p:cNvSpPr/>
          <p:nvPr/>
        </p:nvSpPr>
        <p:spPr>
          <a:xfrm>
            <a:off x="1977081" y="2987925"/>
            <a:ext cx="835316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CA" i="1"/>
              <a:t>We are uncovering better ways of developing software by doing it and helping others do it. Through this work we have come to value: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CA" i="1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i="1"/>
              <a:t>Individuals and interactions over processes and tools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i="1"/>
              <a:t>Working software over comprehensive documentation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i="1"/>
              <a:t>Customer collaboration over contract negotiation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i="1"/>
              <a:t>Responding to change over following a plan</a:t>
            </a:r>
            <a:br>
              <a:rPr lang="en-CA" i="1"/>
            </a:br>
            <a:endParaRPr lang="en-CA" i="1"/>
          </a:p>
          <a:p>
            <a:pPr algn="ctr"/>
            <a:r>
              <a:rPr lang="en-CA" i="1"/>
              <a:t>While there is value in the things on the right, we value the things on the left more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xmlns="" id="{4B266D3A-30E3-448F-967D-CB9B09F5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462" y="5922190"/>
            <a:ext cx="1036294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b="1" i="1" kern="0" dirty="0">
                <a:solidFill>
                  <a:srgbClr val="000000"/>
                </a:solidFill>
                <a:cs typeface="+mn-cs"/>
              </a:rPr>
              <a:t>Beck, Kent, et al, "Manifesto for Agile Software Development". Agile Alliance, 2001</a:t>
            </a:r>
          </a:p>
        </p:txBody>
      </p:sp>
    </p:spTree>
    <p:extLst>
      <p:ext uri="{BB962C8B-B14F-4D97-AF65-F5344CB8AC3E}">
        <p14:creationId xmlns:p14="http://schemas.microsoft.com/office/powerpoint/2010/main" val="2528073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93A62-F035-442A-86A4-AED05B50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7" y="456277"/>
            <a:ext cx="10058400" cy="778109"/>
          </a:xfrm>
        </p:spPr>
        <p:txBody>
          <a:bodyPr/>
          <a:lstStyle/>
          <a:p>
            <a:r>
              <a:rPr lang="en-CA"/>
              <a:t>The Agile Board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4DF4E2-5C0D-4C9D-AA74-59B0604C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A10727-8DDE-413C-9FD3-CB3C01B7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51</a:t>
            </a:fld>
            <a:endParaRPr lang="en-CA"/>
          </a:p>
        </p:txBody>
      </p:sp>
      <p:pic>
        <p:nvPicPr>
          <p:cNvPr id="1028" name="Picture 4" descr="Scrum Board Example">
            <a:extLst>
              <a:ext uri="{FF2B5EF4-FFF2-40B4-BE49-F238E27FC236}">
                <a16:creationId xmlns:a16="http://schemas.microsoft.com/office/drawing/2014/main" xmlns="" id="{C8E83627-680B-4502-BE1E-F7E104D6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89" y="1528373"/>
            <a:ext cx="5592651" cy="408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8E755B1-A834-422D-8E16-BD2AE74A4727}"/>
              </a:ext>
            </a:extLst>
          </p:cNvPr>
          <p:cNvSpPr/>
          <p:nvPr/>
        </p:nvSpPr>
        <p:spPr>
          <a:xfrm>
            <a:off x="553791" y="5823277"/>
            <a:ext cx="4301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/>
              <a:t>http://www.techno-pm.com/2017/05/scrum-board-example.html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1D46A5-9637-4DC1-A709-C61A2B05E9DA}"/>
              </a:ext>
            </a:extLst>
          </p:cNvPr>
          <p:cNvSpPr txBox="1"/>
          <p:nvPr/>
        </p:nvSpPr>
        <p:spPr>
          <a:xfrm>
            <a:off x="6373855" y="1647307"/>
            <a:ext cx="54348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Tasks are written on post-its, placed in the “To-Do” or </a:t>
            </a:r>
            <a:r>
              <a:rPr lang="en-CA" sz="2400" b="1">
                <a:solidFill>
                  <a:schemeClr val="accent2"/>
                </a:solidFill>
              </a:rPr>
              <a:t>Product Backlog</a:t>
            </a:r>
            <a:r>
              <a:rPr lang="en-CA" sz="2400"/>
              <a:t> column </a:t>
            </a:r>
            <a:r>
              <a:rPr lang="en-CA" sz="2400" b="1">
                <a:solidFill>
                  <a:srgbClr val="C00000"/>
                </a:solidFill>
              </a:rPr>
              <a:t>sorted by priority</a:t>
            </a:r>
            <a:r>
              <a:rPr lang="en-CA" sz="240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Rather than managers pushing work, </a:t>
            </a:r>
            <a:r>
              <a:rPr lang="en-CA" sz="2400" b="1">
                <a:solidFill>
                  <a:srgbClr val="7030A0"/>
                </a:solidFill>
              </a:rPr>
              <a:t>developers pull work</a:t>
            </a:r>
            <a:r>
              <a:rPr lang="en-CA" sz="2400"/>
              <a:t> from the To-Do column, place in the “</a:t>
            </a:r>
            <a:r>
              <a:rPr lang="en-CA" sz="2400" b="1">
                <a:solidFill>
                  <a:schemeClr val="accent2"/>
                </a:solidFill>
              </a:rPr>
              <a:t>In Progress</a:t>
            </a:r>
            <a:r>
              <a:rPr lang="en-CA" sz="2400"/>
              <a:t>” column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When task is ready to be tested, it moves to the next column…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Can add as many columns as necessary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058618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A80911-8B90-4949-A805-1657293E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6479C4-4C2A-4D6A-8E62-1053D9E9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52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6C5696-7164-448E-88DC-6259063305C7}"/>
              </a:ext>
            </a:extLst>
          </p:cNvPr>
          <p:cNvSpPr txBox="1">
            <a:spLocks/>
          </p:cNvSpPr>
          <p:nvPr/>
        </p:nvSpPr>
        <p:spPr bwMode="auto">
          <a:xfrm>
            <a:off x="431442" y="440788"/>
            <a:ext cx="82296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MS PGothic" panose="020B0600070205080204" pitchFamily="34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  <a:ea typeface="MS PGothic" panose="020B0600070205080204" pitchFamily="34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  <a:ea typeface="MS PGothic" panose="020B0600070205080204" pitchFamily="34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  <a:ea typeface="MS PGothic" panose="020B0600070205080204" pitchFamily="34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  <a:ea typeface="MS PGothic" panose="020B0600070205080204" pitchFamily="34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</a:defRPr>
            </a:lvl9pPr>
          </a:lstStyle>
          <a:p>
            <a:pPr algn="l">
              <a:defRPr/>
            </a:pPr>
            <a:r>
              <a:rPr lang="en-US" altLang="en-US" kern="0">
                <a:solidFill>
                  <a:srgbClr val="333399"/>
                </a:solidFill>
                <a:latin typeface="Arial"/>
              </a:rPr>
              <a:t>Scrum Illustration</a:t>
            </a:r>
          </a:p>
        </p:txBody>
      </p:sp>
      <p:pic>
        <p:nvPicPr>
          <p:cNvPr id="7" name="Content Placeholder 4" descr="Untitled.eps">
            <a:extLst>
              <a:ext uri="{FF2B5EF4-FFF2-40B4-BE49-F238E27FC236}">
                <a16:creationId xmlns:a16="http://schemas.microsoft.com/office/drawing/2014/main" xmlns="" id="{AC0D7EA3-3470-4F4E-815A-EEC435B4E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62" b="-42162"/>
          <a:stretch>
            <a:fillRect/>
          </a:stretch>
        </p:blipFill>
        <p:spPr bwMode="auto">
          <a:xfrm>
            <a:off x="2376152" y="646962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B8A7EE-816A-4066-BE2C-7987161BC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011" y="2557441"/>
            <a:ext cx="2963214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1-3 </a:t>
            </a: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Week Sprint (retrospective meeting)</a:t>
            </a:r>
            <a:endParaRPr lang="en-US" altLang="en-US" sz="1800" kern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D99978-9362-457C-B52F-EDB12F851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942" y="1911882"/>
            <a:ext cx="18288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1 day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xmlns="" id="{EB9472B2-B011-402F-8A06-A0F78C140DDA}"/>
              </a:ext>
            </a:extLst>
          </p:cNvPr>
          <p:cNvGrpSpPr>
            <a:grpSpLocks/>
          </p:cNvGrpSpPr>
          <p:nvPr/>
        </p:nvGrpSpPr>
        <p:grpSpPr bwMode="auto">
          <a:xfrm>
            <a:off x="4052552" y="1072412"/>
            <a:ext cx="2874963" cy="1200150"/>
            <a:chOff x="3276600" y="1905000"/>
            <a:chExt cx="2299018" cy="1200329"/>
          </a:xfrm>
        </p:grpSpPr>
        <p:sp>
          <p:nvSpPr>
            <p:cNvPr id="11" name="TextBox 7">
              <a:extLst>
                <a:ext uri="{FF2B5EF4-FFF2-40B4-BE49-F238E27FC236}">
                  <a16:creationId xmlns:a16="http://schemas.microsoft.com/office/drawing/2014/main" xmlns="" id="{2F882B37-B9E1-4A81-AAA4-E871B0D60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905000"/>
              <a:ext cx="2071782" cy="120032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srgbClr val="C00000"/>
                  </a:solidFill>
                  <a:cs typeface="+mn-cs"/>
                </a:rPr>
                <a:t>Daily scrum</a:t>
              </a:r>
              <a:r>
                <a:rPr lang="en-US" altLang="en-US" sz="1800" kern="0" dirty="0">
                  <a:solidFill>
                    <a:srgbClr val="000000"/>
                  </a:solidFill>
                  <a:cs typeface="+mn-cs"/>
                </a:rPr>
                <a:t>: </a:t>
              </a:r>
              <a:br>
                <a:rPr lang="en-US" altLang="en-US" sz="1800" kern="0" dirty="0">
                  <a:solidFill>
                    <a:srgbClr val="000000"/>
                  </a:solidFill>
                  <a:cs typeface="+mn-cs"/>
                </a:rPr>
              </a:br>
              <a:r>
                <a:rPr lang="en-US" altLang="en-US" sz="1800" kern="0" dirty="0">
                  <a:solidFill>
                    <a:srgbClr val="000000"/>
                  </a:solidFill>
                  <a:cs typeface="+mn-cs"/>
                </a:rPr>
                <a:t>What have I done? What am I doing?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srgbClr val="000000"/>
                  </a:solidFill>
                  <a:cs typeface="+mn-cs"/>
                </a:rPr>
                <a:t>What is holding me up?</a:t>
              </a:r>
            </a:p>
          </p:txBody>
        </p:sp>
        <p:cxnSp>
          <p:nvCxnSpPr>
            <p:cNvPr id="12" name="Straight Arrow Connector 9">
              <a:extLst>
                <a:ext uri="{FF2B5EF4-FFF2-40B4-BE49-F238E27FC236}">
                  <a16:creationId xmlns:a16="http://schemas.microsoft.com/office/drawing/2014/main" xmlns="" id="{A64F3F80-9F6B-41E3-BE2D-2621A1F724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33315" y="2567464"/>
              <a:ext cx="442303" cy="283896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xmlns="" id="{212B1666-72BE-4A40-A551-1286435BC864}"/>
              </a:ext>
            </a:extLst>
          </p:cNvPr>
          <p:cNvGrpSpPr>
            <a:grpSpLocks/>
          </p:cNvGrpSpPr>
          <p:nvPr/>
        </p:nvGrpSpPr>
        <p:grpSpPr bwMode="auto">
          <a:xfrm>
            <a:off x="2655552" y="4456962"/>
            <a:ext cx="3683000" cy="685800"/>
            <a:chOff x="914400" y="4419600"/>
            <a:chExt cx="3505200" cy="685800"/>
          </a:xfrm>
        </p:grpSpPr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xmlns="" id="{2E0C055C-7AF5-462C-AB82-428D5C997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57" y="4459288"/>
              <a:ext cx="1828143" cy="6461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srgbClr val="C00000"/>
                  </a:solidFill>
                  <a:cs typeface="+mn-cs"/>
                </a:rPr>
                <a:t>Release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srgbClr val="000000"/>
                  </a:solidFill>
                  <a:cs typeface="+mn-cs"/>
                </a:rPr>
                <a:t>backlog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xmlns="" id="{B59ABFC0-1D8D-428E-BE6F-B30DEA01A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419600"/>
              <a:ext cx="1828143" cy="6461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srgbClr val="0000FF"/>
                  </a:solidFill>
                  <a:cs typeface="+mn-cs"/>
                </a:rPr>
                <a:t>Product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cs typeface="+mn-cs"/>
                </a:rPr>
                <a:t>backlog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92A8BDB-B28C-45D1-BB08-38CF5C387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6552" y="4456962"/>
            <a:ext cx="1828800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“</a:t>
            </a:r>
            <a:r>
              <a:rPr lang="en-US" altLang="en-US" sz="1800" kern="0" dirty="0">
                <a:solidFill>
                  <a:srgbClr val="C00000"/>
                </a:solidFill>
                <a:cs typeface="+mn-cs"/>
              </a:rPr>
              <a:t>Shippable</a:t>
            </a: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”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Product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Increment with latest features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xmlns="" id="{66E24DDD-DBD9-4D40-82F7-80897E3E62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04690" y="1770912"/>
            <a:ext cx="1947862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List of product </a:t>
            </a:r>
            <a:r>
              <a:rPr lang="en-US" altLang="en-US" sz="1800" kern="0">
                <a:solidFill>
                  <a:srgbClr val="0000FF"/>
                </a:solidFill>
                <a:cs typeface="+mn-cs"/>
              </a:rPr>
              <a:t>features</a:t>
            </a: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 (</a:t>
            </a:r>
            <a:r>
              <a:rPr lang="en-US" altLang="en-US" sz="1800" i="1" kern="0">
                <a:solidFill>
                  <a:srgbClr val="C00000"/>
                </a:solidFill>
                <a:cs typeface="+mn-cs"/>
              </a:rPr>
              <a:t>User Stories</a:t>
            </a: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) yet to be implemented</a:t>
            </a:r>
            <a:endParaRPr lang="en-CA" altLang="en-US" sz="1800" kern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8" name="Straight Arrow Connector 7">
            <a:extLst>
              <a:ext uri="{FF2B5EF4-FFF2-40B4-BE49-F238E27FC236}">
                <a16:creationId xmlns:a16="http://schemas.microsoft.com/office/drawing/2014/main" xmlns="" id="{186EA709-FF55-4F64-9F75-E336641F1A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5752" y="3058375"/>
            <a:ext cx="152400" cy="484187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6">
            <a:extLst>
              <a:ext uri="{FF2B5EF4-FFF2-40B4-BE49-F238E27FC236}">
                <a16:creationId xmlns:a16="http://schemas.microsoft.com/office/drawing/2014/main" xmlns="" id="{97924115-7DA9-4D56-B11F-1F5A7EA12A1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6570" y="5477546"/>
            <a:ext cx="5288924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i="1" kern="0" dirty="0" err="1">
                <a:solidFill>
                  <a:srgbClr val="000000"/>
                </a:solidFill>
                <a:cs typeface="+mn-cs"/>
              </a:rPr>
              <a:t>Prioritised</a:t>
            </a: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 list </a:t>
            </a: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of features, broken </a:t>
            </a: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down into </a:t>
            </a:r>
            <a:r>
              <a:rPr lang="en-US" altLang="en-US" sz="1800" kern="0" dirty="0">
                <a:solidFill>
                  <a:srgbClr val="0000FF"/>
                </a:solidFill>
                <a:cs typeface="+mn-cs"/>
              </a:rPr>
              <a:t>tasks</a:t>
            </a: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 and estimates of </a:t>
            </a:r>
            <a:r>
              <a:rPr lang="en-US" altLang="en-US" sz="1800" kern="0" dirty="0">
                <a:solidFill>
                  <a:srgbClr val="0000FF"/>
                </a:solidFill>
                <a:cs typeface="+mn-cs"/>
              </a:rPr>
              <a:t>time</a:t>
            </a:r>
            <a:endParaRPr lang="en-CA" altLang="en-US" sz="1800" kern="0" dirty="0">
              <a:solidFill>
                <a:srgbClr val="0000FF"/>
              </a:solidFill>
              <a:cs typeface="+mn-cs"/>
            </a:endParaRP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xmlns="" id="{47CD8136-1903-4101-83D5-AB61CD8BA42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119352" y="5199912"/>
            <a:ext cx="76200" cy="29051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2845B15B-29F2-4C07-8CBD-BFB403F2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402" y="4518875"/>
            <a:ext cx="2590800" cy="12017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Sprint: </a:t>
            </a:r>
            <a:br>
              <a:rPr lang="en-US" altLang="en-US" sz="1800" kern="0">
                <a:solidFill>
                  <a:srgbClr val="000000"/>
                </a:solidFill>
                <a:cs typeface="+mn-cs"/>
              </a:rPr>
            </a:b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Design, test and release next version/iteration</a:t>
            </a: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xmlns="" id="{549AF608-26E8-44F4-A45B-91E528C4DE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81552" y="4279162"/>
            <a:ext cx="12700" cy="250825"/>
          </a:xfrm>
          <a:prstGeom prst="straightConnector1">
            <a:avLst/>
          </a:prstGeom>
          <a:noFill/>
          <a:ln w="9525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19">
            <a:extLst>
              <a:ext uri="{FF2B5EF4-FFF2-40B4-BE49-F238E27FC236}">
                <a16:creationId xmlns:a16="http://schemas.microsoft.com/office/drawing/2014/main" xmlns="" id="{79E6F1CF-BDEE-4362-A116-803FECF49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777" y="206689"/>
            <a:ext cx="4365625" cy="120015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b="1" kern="0">
                <a:solidFill>
                  <a:srgbClr val="000000"/>
                </a:solidFill>
                <a:cs typeface="+mn-cs"/>
              </a:rPr>
              <a:t>User Story</a:t>
            </a: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: Proposed by Stake holders, customers etc. Written in the form of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“</a:t>
            </a:r>
            <a:r>
              <a:rPr lang="en-US" altLang="en-US" sz="1800" i="1" kern="0">
                <a:solidFill>
                  <a:srgbClr val="000000"/>
                </a:solidFill>
                <a:cs typeface="+mn-cs"/>
              </a:rPr>
              <a:t>As a (my role) I want the system to be able to do (task) so that (benefit)”</a:t>
            </a:r>
            <a:endParaRPr lang="en-CA" altLang="en-US" sz="1800" i="1" ker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612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6B502-819E-40DF-847B-9598B810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21" y="391882"/>
            <a:ext cx="10058400" cy="778109"/>
          </a:xfrm>
        </p:spPr>
        <p:txBody>
          <a:bodyPr/>
          <a:lstStyle/>
          <a:p>
            <a:r>
              <a:rPr lang="en-CA"/>
              <a:t>Drawbacks of Agile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2EDD0B-73C0-4ED2-843C-194CA73C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6D826F-EF54-4165-9B89-EDBD7326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53</a:t>
            </a:fld>
            <a:endParaRPr lang="en-CA"/>
          </a:p>
        </p:txBody>
      </p:sp>
      <p:pic>
        <p:nvPicPr>
          <p:cNvPr id="7" name="Picture 2" descr="Why Agile Doesn’t Work for Large Projects.">
            <a:extLst>
              <a:ext uri="{FF2B5EF4-FFF2-40B4-BE49-F238E27FC236}">
                <a16:creationId xmlns:a16="http://schemas.microsoft.com/office/drawing/2014/main" xmlns="" id="{3852AE8A-C6FD-44FF-9D64-8352434AA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65"/>
          <a:stretch>
            <a:fillRect/>
          </a:stretch>
        </p:blipFill>
        <p:spPr bwMode="auto">
          <a:xfrm>
            <a:off x="2581633" y="3787886"/>
            <a:ext cx="763905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29741EF-1663-4ABD-8C0C-750E3F178386}"/>
              </a:ext>
            </a:extLst>
          </p:cNvPr>
          <p:cNvSpPr/>
          <p:nvPr/>
        </p:nvSpPr>
        <p:spPr>
          <a:xfrm>
            <a:off x="794197" y="1385422"/>
            <a:ext cx="1087406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GB" altLang="en-US" sz="2400" kern="0">
                <a:cs typeface="Arial" panose="020B0604020202020204" pitchFamily="34" charset="0"/>
              </a:rPr>
              <a:t>Agile development works well for </a:t>
            </a:r>
            <a:r>
              <a:rPr lang="en-GB" altLang="en-US" sz="2400" kern="0">
                <a:solidFill>
                  <a:srgbClr val="0000FF"/>
                </a:solidFill>
                <a:cs typeface="Arial" panose="020B0604020202020204" pitchFamily="34" charset="0"/>
              </a:rPr>
              <a:t>some projects</a:t>
            </a:r>
            <a:r>
              <a:rPr lang="en-GB" altLang="en-US" sz="2400" kern="0">
                <a:cs typeface="Arial" panose="020B0604020202020204" pitchFamily="34" charset="0"/>
              </a:rPr>
              <a:t> especially when requirements, technology are </a:t>
            </a:r>
            <a:r>
              <a:rPr lang="en-GB" altLang="en-US" sz="2400" b="1" kern="0">
                <a:cs typeface="Arial" panose="020B0604020202020204" pitchFamily="34" charset="0"/>
              </a:rPr>
              <a:t>not well understood</a:t>
            </a:r>
            <a:r>
              <a:rPr lang="en-GB" altLang="en-US" sz="2400" kern="0">
                <a:cs typeface="Arial" panose="020B0604020202020204" pitchFamily="34" charset="0"/>
              </a:rPr>
              <a:t> or are </a:t>
            </a:r>
            <a:r>
              <a:rPr lang="en-GB" altLang="en-US" sz="2400" b="1" kern="0">
                <a:cs typeface="Arial" panose="020B0604020202020204" pitchFamily="34" charset="0"/>
              </a:rPr>
              <a:t>changing</a:t>
            </a:r>
            <a:r>
              <a:rPr lang="en-GB" altLang="en-US" sz="2400" kern="0">
                <a:cs typeface="Arial" panose="020B0604020202020204" pitchFamily="34" charset="0"/>
              </a:rPr>
              <a:t>.</a:t>
            </a:r>
            <a:br>
              <a:rPr lang="en-GB" altLang="en-US" sz="2400" kern="0">
                <a:cs typeface="Arial" panose="020B0604020202020204" pitchFamily="34" charset="0"/>
              </a:rPr>
            </a:br>
            <a:endParaRPr lang="en-GB" altLang="en-US" sz="2400" ker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GB" altLang="en-US" sz="2400" kern="0">
                <a:cs typeface="Arial" panose="020B0604020202020204" pitchFamily="34" charset="0"/>
              </a:rPr>
              <a:t>It’s main criticism is that project management is often non-existent, and that the only </a:t>
            </a:r>
            <a:r>
              <a:rPr lang="en-GB" altLang="en-US" sz="2400" b="1" kern="0">
                <a:cs typeface="Arial" panose="020B0604020202020204" pitchFamily="34" charset="0"/>
              </a:rPr>
              <a:t>documentation</a:t>
            </a:r>
            <a:r>
              <a:rPr lang="en-GB" altLang="en-US" sz="2400" kern="0">
                <a:cs typeface="Arial" panose="020B0604020202020204" pitchFamily="34" charset="0"/>
              </a:rPr>
              <a:t> is the </a:t>
            </a:r>
            <a:r>
              <a:rPr lang="en-GB" altLang="en-US" sz="2400" b="1" kern="0">
                <a:cs typeface="Arial" panose="020B0604020202020204" pitchFamily="34" charset="0"/>
              </a:rPr>
              <a:t>Source code</a:t>
            </a:r>
            <a:r>
              <a:rPr lang="en-GB" altLang="en-US" sz="2400" kern="0">
                <a:cs typeface="Arial" panose="020B0604020202020204" pitchFamily="34" charset="0"/>
              </a:rPr>
              <a:t> itself.</a:t>
            </a:r>
          </a:p>
          <a:p>
            <a:pPr>
              <a:lnSpc>
                <a:spcPct val="80000"/>
              </a:lnSpc>
              <a:defRPr/>
            </a:pPr>
            <a:endParaRPr lang="en-GB" altLang="en-US" sz="2400" ker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GB" altLang="en-US" sz="2400" kern="0">
                <a:cs typeface="Arial" panose="020B0604020202020204" pitchFamily="34" charset="0"/>
              </a:rPr>
              <a:t>It is also dependent on the idea that :   “</a:t>
            </a:r>
            <a:r>
              <a:rPr lang="en-GB" altLang="en-US" sz="2400" i="1" kern="0">
                <a:solidFill>
                  <a:srgbClr val="0000FF"/>
                </a:solidFill>
                <a:cs typeface="Arial" panose="020B0604020202020204" pitchFamily="34" charset="0"/>
              </a:rPr>
              <a:t>the software will be ready when it’s ready</a:t>
            </a:r>
            <a:r>
              <a:rPr lang="en-GB" altLang="en-US" sz="2400" kern="0">
                <a:cs typeface="Arial" panose="020B0604020202020204" pitchFamily="34" charset="0"/>
              </a:rPr>
              <a:t>”.</a:t>
            </a:r>
            <a:endParaRPr lang="en-CA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12 – Semaphores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2616101"/>
          </a:xfrm>
        </p:spPr>
        <p:txBody>
          <a:bodyPr/>
          <a:lstStyle/>
          <a:p>
            <a:r>
              <a:rPr lang="en-CA"/>
              <a:t>Describe a </a:t>
            </a:r>
            <a:r>
              <a:rPr lang="en-CA" b="1">
                <a:solidFill>
                  <a:schemeClr val="accent2"/>
                </a:solidFill>
              </a:rPr>
              <a:t>semaphore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and distinguish from a mutex</a:t>
            </a:r>
          </a:p>
          <a:p>
            <a:r>
              <a:rPr lang="en-CA"/>
              <a:t>Give examples of applications of semaphores</a:t>
            </a:r>
          </a:p>
          <a:p>
            <a:r>
              <a:rPr lang="en-CA"/>
              <a:t>Use semaphores for process/thread </a:t>
            </a:r>
            <a:r>
              <a:rPr lang="en-CA" b="1">
                <a:solidFill>
                  <a:schemeClr val="accent2"/>
                </a:solidFill>
              </a:rPr>
              <a:t>synchronization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with the help of the course library</a:t>
            </a:r>
          </a:p>
          <a:p>
            <a:r>
              <a:rPr lang="en-CA"/>
              <a:t>Design and implement the solution to the </a:t>
            </a:r>
            <a:r>
              <a:rPr lang="en-CA" b="1">
                <a:solidFill>
                  <a:schemeClr val="accent2"/>
                </a:solidFill>
              </a:rPr>
              <a:t>roller coaster problem</a:t>
            </a:r>
          </a:p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CA"/>
              <a:t>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4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103360"/>
            <a:ext cx="10058400" cy="778109"/>
          </a:xfrm>
        </p:spPr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55</a:t>
            </a:fld>
            <a:endParaRPr lang="en-CA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67700" y="2616200"/>
            <a:ext cx="1314450" cy="131445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Resource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6200000">
            <a:off x="2898775" y="3009900"/>
            <a:ext cx="4724400" cy="40005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Semaphore ‘</a:t>
            </a:r>
            <a:r>
              <a:rPr lang="en-GB" altLang="en-US">
                <a:solidFill>
                  <a:srgbClr val="CC00CC"/>
                </a:solidFill>
                <a:latin typeface="Arial" panose="020B0604020202020204" pitchFamily="34" charset="0"/>
              </a:rPr>
              <a:t>S</a:t>
            </a:r>
            <a:r>
              <a:rPr lang="en-GB" altLang="en-US">
                <a:latin typeface="Arial" panose="020B0604020202020204" pitchFamily="34" charset="0"/>
              </a:rPr>
              <a:t>’ Protecting Resource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223250" y="2571750"/>
            <a:ext cx="1314450" cy="131445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Resource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480050" y="1685925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A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-996950" y="1825625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A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755900" y="1143000"/>
            <a:ext cx="2114550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S.Wait()</a:t>
            </a:r>
            <a:r>
              <a:rPr lang="en-GB" alt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To Gain Entry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4248150" y="5740400"/>
            <a:ext cx="2181225" cy="31432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S = 1: Resource is </a:t>
            </a:r>
            <a:r>
              <a:rPr lang="en-GB" altLang="en-US" b="1">
                <a:latin typeface="Arial" panose="020B0604020202020204" pitchFamily="34" charset="0"/>
              </a:rPr>
              <a:t>FREE</a:t>
            </a:r>
            <a:endParaRPr lang="en-CA" altLang="en-US" b="1">
              <a:latin typeface="Arial" panose="020B0604020202020204" pitchFamily="34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244975" y="5745163"/>
            <a:ext cx="2333625" cy="314325"/>
          </a:xfrm>
          <a:prstGeom prst="rect">
            <a:avLst/>
          </a:prstGeom>
          <a:solidFill>
            <a:srgbClr val="FF745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latin typeface="Arial" panose="020B0604020202020204" pitchFamily="34" charset="0"/>
              </a:rPr>
              <a:t>S = 0</a:t>
            </a:r>
            <a:r>
              <a:rPr lang="en-GB" altLang="en-US">
                <a:latin typeface="Arial" panose="020B0604020202020204" pitchFamily="34" charset="0"/>
              </a:rPr>
              <a:t>: Resource is </a:t>
            </a:r>
            <a:r>
              <a:rPr lang="en-GB" altLang="en-US" b="1">
                <a:latin typeface="Arial" panose="020B0604020202020204" pitchFamily="34" charset="0"/>
              </a:rPr>
              <a:t>BUSY</a:t>
            </a:r>
            <a:endParaRPr lang="en-CA" altLang="en-US" b="1">
              <a:latin typeface="Arial" panose="020B0604020202020204" pitchFamily="34" charset="0"/>
            </a:endParaRP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7137400" y="2971800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Access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153150" y="4902200"/>
            <a:ext cx="1847850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S.Notify ()</a:t>
            </a:r>
            <a:r>
              <a:rPr lang="en-GB" altLang="en-US">
                <a:latin typeface="Arial" panose="020B0604020202020204" pitchFamily="34" charset="0"/>
              </a:rPr>
              <a:t> to Leave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4505325" y="4625975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A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-1000125" y="1822450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B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5476875" y="1692275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B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-1003300" y="1819275"/>
            <a:ext cx="542925" cy="542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C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-1006475" y="1825625"/>
            <a:ext cx="542925" cy="542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4492625" y="4632325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B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5483225" y="1689100"/>
            <a:ext cx="542925" cy="542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C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4498975" y="4629150"/>
            <a:ext cx="542925" cy="542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C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5480050" y="1685925"/>
            <a:ext cx="542925" cy="542925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505325" y="4625975"/>
            <a:ext cx="542925" cy="542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3956050" y="2428875"/>
            <a:ext cx="857250" cy="31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Blocked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915150" y="5748338"/>
            <a:ext cx="3632200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Note Resource Stays </a:t>
            </a:r>
            <a:r>
              <a:rPr lang="en-GB" altLang="en-US" b="1">
                <a:latin typeface="Arial" panose="020B0604020202020204" pitchFamily="34" charset="0"/>
              </a:rPr>
              <a:t>Busy</a:t>
            </a:r>
            <a:r>
              <a:rPr lang="en-GB" altLang="en-US">
                <a:latin typeface="Arial" panose="020B0604020202020204" pitchFamily="34" charset="0"/>
              </a:rPr>
              <a:t> (S=0) when a thread leaves and there was one waiting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6915150" y="5748338"/>
            <a:ext cx="3865563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Resource Becomes </a:t>
            </a:r>
            <a:r>
              <a:rPr lang="en-GB" altLang="en-US" b="1">
                <a:latin typeface="Arial" panose="020B0604020202020204" pitchFamily="34" charset="0"/>
              </a:rPr>
              <a:t>Free</a:t>
            </a:r>
            <a:r>
              <a:rPr lang="en-GB" altLang="en-US">
                <a:latin typeface="Arial" panose="020B0604020202020204" pitchFamily="34" charset="0"/>
              </a:rPr>
              <a:t> when a thread leaves and there are no more waiting outside</a:t>
            </a:r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453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453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1042 0.180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6 L -8.33333E-7 0.4333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26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-0.453 0.0039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5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44974 -0.003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453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1042 0.1805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45235 -0.0032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1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3892 -0.00209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6 L -8.33333E-7 0.43334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263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19 -0.00209 L 0.45378 -0.00417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11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-0.44961 0.0048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87" y="231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1042 0.1805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6 L -8.33333E-7 0.4333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263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45248 0.00348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30" y="16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1042 0.18056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6 L -8.33333E-7 0.43334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2639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0"/>
                            </p:stCondLst>
                            <p:childTnLst>
                              <p:par>
                                <p:cTn id="23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-0.45521 0.00185 " pathEditMode="relative" rAng="0" ptsTypes="AA">
                                      <p:cBhvr>
                                        <p:cTn id="2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65"/>
          <p:cNvSpPr txBox="1">
            <a:spLocks noChangeArrowheads="1"/>
          </p:cNvSpPr>
          <p:nvPr/>
        </p:nvSpPr>
        <p:spPr bwMode="auto">
          <a:xfrm>
            <a:off x="8882064" y="2263776"/>
            <a:ext cx="1493837" cy="523875"/>
          </a:xfrm>
          <a:prstGeom prst="rect">
            <a:avLst/>
          </a:prstGeom>
          <a:solidFill>
            <a:srgbClr val="00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Charlie Free to get off</a:t>
            </a:r>
          </a:p>
        </p:txBody>
      </p:sp>
      <p:sp>
        <p:nvSpPr>
          <p:cNvPr id="26629" name="Rectangle 24"/>
          <p:cNvSpPr>
            <a:spLocks noChangeArrowheads="1"/>
          </p:cNvSpPr>
          <p:nvPr/>
        </p:nvSpPr>
        <p:spPr bwMode="auto">
          <a:xfrm>
            <a:off x="6235701" y="12382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0" name="Rectangle 25"/>
          <p:cNvSpPr>
            <a:spLocks noChangeArrowheads="1"/>
          </p:cNvSpPr>
          <p:nvPr/>
        </p:nvSpPr>
        <p:spPr bwMode="auto">
          <a:xfrm>
            <a:off x="6237289" y="33972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1" name="Rectangle 26"/>
          <p:cNvSpPr>
            <a:spLocks noChangeArrowheads="1"/>
          </p:cNvSpPr>
          <p:nvPr/>
        </p:nvSpPr>
        <p:spPr bwMode="auto">
          <a:xfrm>
            <a:off x="6237289" y="5540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2" name="Rectangle 27"/>
          <p:cNvSpPr>
            <a:spLocks noChangeArrowheads="1"/>
          </p:cNvSpPr>
          <p:nvPr/>
        </p:nvSpPr>
        <p:spPr bwMode="auto">
          <a:xfrm>
            <a:off x="6238876" y="7699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3" name="Rectangle 28"/>
          <p:cNvSpPr>
            <a:spLocks noChangeArrowheads="1"/>
          </p:cNvSpPr>
          <p:nvPr/>
        </p:nvSpPr>
        <p:spPr bwMode="auto">
          <a:xfrm>
            <a:off x="6237289" y="9985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4" name="Rectangle 29"/>
          <p:cNvSpPr>
            <a:spLocks noChangeArrowheads="1"/>
          </p:cNvSpPr>
          <p:nvPr/>
        </p:nvSpPr>
        <p:spPr bwMode="auto">
          <a:xfrm>
            <a:off x="6238876" y="12144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5" name="Rectangle 30"/>
          <p:cNvSpPr>
            <a:spLocks noChangeArrowheads="1"/>
          </p:cNvSpPr>
          <p:nvPr/>
        </p:nvSpPr>
        <p:spPr bwMode="auto">
          <a:xfrm>
            <a:off x="6238876" y="1428750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6" name="Rectangle 31"/>
          <p:cNvSpPr>
            <a:spLocks noChangeArrowheads="1"/>
          </p:cNvSpPr>
          <p:nvPr/>
        </p:nvSpPr>
        <p:spPr bwMode="auto">
          <a:xfrm>
            <a:off x="6240464" y="1644650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7" name="Rectangle 32"/>
          <p:cNvSpPr>
            <a:spLocks noChangeArrowheads="1"/>
          </p:cNvSpPr>
          <p:nvPr/>
        </p:nvSpPr>
        <p:spPr bwMode="auto">
          <a:xfrm>
            <a:off x="6242051" y="1858963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8" name="Rectangle 33"/>
          <p:cNvSpPr>
            <a:spLocks noChangeArrowheads="1"/>
          </p:cNvSpPr>
          <p:nvPr/>
        </p:nvSpPr>
        <p:spPr bwMode="auto">
          <a:xfrm>
            <a:off x="6243639" y="2074863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9" name="Rectangle 34"/>
          <p:cNvSpPr>
            <a:spLocks noChangeArrowheads="1"/>
          </p:cNvSpPr>
          <p:nvPr/>
        </p:nvSpPr>
        <p:spPr bwMode="auto">
          <a:xfrm>
            <a:off x="6243639" y="22891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0" name="Rectangle 35"/>
          <p:cNvSpPr>
            <a:spLocks noChangeArrowheads="1"/>
          </p:cNvSpPr>
          <p:nvPr/>
        </p:nvSpPr>
        <p:spPr bwMode="auto">
          <a:xfrm>
            <a:off x="6245226" y="25050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1" name="Rectangle 36"/>
          <p:cNvSpPr>
            <a:spLocks noChangeArrowheads="1"/>
          </p:cNvSpPr>
          <p:nvPr/>
        </p:nvSpPr>
        <p:spPr bwMode="auto">
          <a:xfrm>
            <a:off x="6243639" y="27336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6245226" y="29495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3" name="Rectangle 38"/>
          <p:cNvSpPr>
            <a:spLocks noChangeArrowheads="1"/>
          </p:cNvSpPr>
          <p:nvPr/>
        </p:nvSpPr>
        <p:spPr bwMode="auto">
          <a:xfrm>
            <a:off x="6245226" y="316388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4" name="Rectangle 39"/>
          <p:cNvSpPr>
            <a:spLocks noChangeArrowheads="1"/>
          </p:cNvSpPr>
          <p:nvPr/>
        </p:nvSpPr>
        <p:spPr bwMode="auto">
          <a:xfrm>
            <a:off x="6246814" y="337978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>
            <a:off x="6237289" y="360362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6" name="Rectangle 41"/>
          <p:cNvSpPr>
            <a:spLocks noChangeArrowheads="1"/>
          </p:cNvSpPr>
          <p:nvPr/>
        </p:nvSpPr>
        <p:spPr bwMode="auto">
          <a:xfrm>
            <a:off x="6238876" y="381952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7" name="Rectangle 42"/>
          <p:cNvSpPr>
            <a:spLocks noChangeArrowheads="1"/>
          </p:cNvSpPr>
          <p:nvPr/>
        </p:nvSpPr>
        <p:spPr bwMode="auto">
          <a:xfrm>
            <a:off x="6238876" y="40338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8" name="Rectangle 43"/>
          <p:cNvSpPr>
            <a:spLocks noChangeArrowheads="1"/>
          </p:cNvSpPr>
          <p:nvPr/>
        </p:nvSpPr>
        <p:spPr bwMode="auto">
          <a:xfrm>
            <a:off x="6240464" y="42497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9" name="Rectangle 44"/>
          <p:cNvSpPr>
            <a:spLocks noChangeArrowheads="1"/>
          </p:cNvSpPr>
          <p:nvPr/>
        </p:nvSpPr>
        <p:spPr bwMode="auto">
          <a:xfrm>
            <a:off x="6238876" y="44783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0" name="Rectangle 45"/>
          <p:cNvSpPr>
            <a:spLocks noChangeArrowheads="1"/>
          </p:cNvSpPr>
          <p:nvPr/>
        </p:nvSpPr>
        <p:spPr bwMode="auto">
          <a:xfrm>
            <a:off x="6240464" y="46942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1" name="Rectangle 46"/>
          <p:cNvSpPr>
            <a:spLocks noChangeArrowheads="1"/>
          </p:cNvSpPr>
          <p:nvPr/>
        </p:nvSpPr>
        <p:spPr bwMode="auto">
          <a:xfrm>
            <a:off x="6240464" y="4908550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2" name="Rectangle 47"/>
          <p:cNvSpPr>
            <a:spLocks noChangeArrowheads="1"/>
          </p:cNvSpPr>
          <p:nvPr/>
        </p:nvSpPr>
        <p:spPr bwMode="auto">
          <a:xfrm>
            <a:off x="6242051" y="5124450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3" name="Rectangle 48"/>
          <p:cNvSpPr>
            <a:spLocks noChangeArrowheads="1"/>
          </p:cNvSpPr>
          <p:nvPr/>
        </p:nvSpPr>
        <p:spPr bwMode="auto">
          <a:xfrm>
            <a:off x="6243639" y="5338763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4" name="Rectangle 49"/>
          <p:cNvSpPr>
            <a:spLocks noChangeArrowheads="1"/>
          </p:cNvSpPr>
          <p:nvPr/>
        </p:nvSpPr>
        <p:spPr bwMode="auto">
          <a:xfrm>
            <a:off x="6245226" y="5554663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5" name="Rectangle 50"/>
          <p:cNvSpPr>
            <a:spLocks noChangeArrowheads="1"/>
          </p:cNvSpPr>
          <p:nvPr/>
        </p:nvSpPr>
        <p:spPr bwMode="auto">
          <a:xfrm>
            <a:off x="6245226" y="57689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6" name="Rectangle 51"/>
          <p:cNvSpPr>
            <a:spLocks noChangeArrowheads="1"/>
          </p:cNvSpPr>
          <p:nvPr/>
        </p:nvSpPr>
        <p:spPr bwMode="auto">
          <a:xfrm>
            <a:off x="6246814" y="59848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7" name="Rectangle 52"/>
          <p:cNvSpPr>
            <a:spLocks noChangeArrowheads="1"/>
          </p:cNvSpPr>
          <p:nvPr/>
        </p:nvSpPr>
        <p:spPr bwMode="auto">
          <a:xfrm>
            <a:off x="6245226" y="62134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8" name="Rectangle 53"/>
          <p:cNvSpPr>
            <a:spLocks noChangeArrowheads="1"/>
          </p:cNvSpPr>
          <p:nvPr/>
        </p:nvSpPr>
        <p:spPr bwMode="auto">
          <a:xfrm>
            <a:off x="6246814" y="64293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9" name="Rectangle 54"/>
          <p:cNvSpPr>
            <a:spLocks noChangeArrowheads="1"/>
          </p:cNvSpPr>
          <p:nvPr/>
        </p:nvSpPr>
        <p:spPr bwMode="auto">
          <a:xfrm>
            <a:off x="6246814" y="664368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60" name="Rectangle 23"/>
          <p:cNvSpPr>
            <a:spLocks noChangeArrowheads="1"/>
          </p:cNvSpPr>
          <p:nvPr/>
        </p:nvSpPr>
        <p:spPr bwMode="auto">
          <a:xfrm>
            <a:off x="7412039" y="-6350"/>
            <a:ext cx="73025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61" name="Rectangle 22"/>
          <p:cNvSpPr>
            <a:spLocks noChangeArrowheads="1"/>
          </p:cNvSpPr>
          <p:nvPr/>
        </p:nvSpPr>
        <p:spPr bwMode="auto">
          <a:xfrm>
            <a:off x="6172201" y="0"/>
            <a:ext cx="73025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750" y="2719389"/>
            <a:ext cx="5111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6050" y="2722564"/>
            <a:ext cx="5111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8650" y="2724150"/>
            <a:ext cx="5111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8712" y="2724150"/>
            <a:ext cx="5111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6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1312" y="2725739"/>
            <a:ext cx="5111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67" name="Oval 110"/>
          <p:cNvSpPr>
            <a:spLocks noChangeArrowheads="1"/>
          </p:cNvSpPr>
          <p:nvPr/>
        </p:nvSpPr>
        <p:spPr bwMode="auto">
          <a:xfrm>
            <a:off x="4676776" y="4297364"/>
            <a:ext cx="582613" cy="530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Full=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456" name="Oval 111"/>
          <p:cNvSpPr>
            <a:spLocks noChangeArrowheads="1"/>
          </p:cNvSpPr>
          <p:nvPr/>
        </p:nvSpPr>
        <p:spPr bwMode="auto">
          <a:xfrm>
            <a:off x="4729163" y="1655764"/>
            <a:ext cx="582612" cy="5159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Entry=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457" name="Oval 110"/>
          <p:cNvSpPr>
            <a:spLocks noChangeArrowheads="1"/>
          </p:cNvSpPr>
          <p:nvPr/>
        </p:nvSpPr>
        <p:spPr bwMode="auto">
          <a:xfrm>
            <a:off x="8335963" y="4298951"/>
            <a:ext cx="582612" cy="530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Empty=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670" name="Oval 111"/>
          <p:cNvSpPr>
            <a:spLocks noChangeArrowheads="1"/>
          </p:cNvSpPr>
          <p:nvPr/>
        </p:nvSpPr>
        <p:spPr bwMode="auto">
          <a:xfrm>
            <a:off x="8388351" y="1657350"/>
            <a:ext cx="582613" cy="5159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Exit=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067426" y="-1330325"/>
            <a:ext cx="1520825" cy="828675"/>
            <a:chOff x="2862" y="1760"/>
            <a:chExt cx="958" cy="522"/>
          </a:xfrm>
        </p:grpSpPr>
        <p:sp>
          <p:nvSpPr>
            <p:cNvPr id="26741" name="Rectangle 9"/>
            <p:cNvSpPr>
              <a:spLocks noChangeArrowheads="1"/>
            </p:cNvSpPr>
            <p:nvPr/>
          </p:nvSpPr>
          <p:spPr bwMode="auto">
            <a:xfrm>
              <a:off x="2862" y="1760"/>
              <a:ext cx="958" cy="36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6742" name="Rectangle 10"/>
            <p:cNvSpPr>
              <a:spLocks noChangeArrowheads="1"/>
            </p:cNvSpPr>
            <p:nvPr/>
          </p:nvSpPr>
          <p:spPr bwMode="auto">
            <a:xfrm>
              <a:off x="2950" y="1991"/>
              <a:ext cx="774" cy="5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6743" name="Rectangle 11"/>
            <p:cNvSpPr>
              <a:spLocks noChangeArrowheads="1"/>
            </p:cNvSpPr>
            <p:nvPr/>
          </p:nvSpPr>
          <p:spPr bwMode="auto">
            <a:xfrm>
              <a:off x="2926" y="2120"/>
              <a:ext cx="65" cy="1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6744" name="Rectangle 12"/>
            <p:cNvSpPr>
              <a:spLocks noChangeArrowheads="1"/>
            </p:cNvSpPr>
            <p:nvPr/>
          </p:nvSpPr>
          <p:spPr bwMode="auto">
            <a:xfrm>
              <a:off x="3682" y="2121"/>
              <a:ext cx="65" cy="1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6745" name="Text Box 14"/>
            <p:cNvSpPr txBox="1">
              <a:spLocks noChangeArrowheads="1"/>
            </p:cNvSpPr>
            <p:nvPr/>
          </p:nvSpPr>
          <p:spPr bwMode="auto">
            <a:xfrm>
              <a:off x="2909" y="1808"/>
              <a:ext cx="8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sz="1200" i="1">
                  <a:solidFill>
                    <a:schemeClr val="folHlink"/>
                  </a:solidFill>
                  <a:latin typeface="Broadway" panose="04040905080B02020502" pitchFamily="82" charset="0"/>
                </a:rPr>
                <a:t>Roller Coaster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838700" y="2171701"/>
            <a:ext cx="1162050" cy="695325"/>
            <a:chOff x="2088" y="1368"/>
            <a:chExt cx="732" cy="438"/>
          </a:xfrm>
        </p:grpSpPr>
        <p:sp>
          <p:nvSpPr>
            <p:cNvPr id="26739" name="Line 56"/>
            <p:cNvSpPr>
              <a:spLocks noChangeShapeType="1"/>
            </p:cNvSpPr>
            <p:nvPr/>
          </p:nvSpPr>
          <p:spPr bwMode="auto">
            <a:xfrm flipH="1" flipV="1">
              <a:off x="2337" y="1368"/>
              <a:ext cx="483" cy="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40" name="Text Box 57"/>
            <p:cNvSpPr txBox="1">
              <a:spLocks noChangeArrowheads="1"/>
            </p:cNvSpPr>
            <p:nvPr/>
          </p:nvSpPr>
          <p:spPr bwMode="auto">
            <a:xfrm>
              <a:off x="2088" y="1530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Notify()</a:t>
              </a:r>
            </a:p>
          </p:txBody>
        </p:sp>
      </p:grpSp>
      <p:sp>
        <p:nvSpPr>
          <p:cNvPr id="61499" name="Oval 111"/>
          <p:cNvSpPr>
            <a:spLocks noChangeArrowheads="1"/>
          </p:cNvSpPr>
          <p:nvPr/>
        </p:nvSpPr>
        <p:spPr bwMode="auto">
          <a:xfrm>
            <a:off x="4733608" y="1652589"/>
            <a:ext cx="582612" cy="5159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Entry=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500" name="Oval 111"/>
          <p:cNvSpPr>
            <a:spLocks noChangeArrowheads="1"/>
          </p:cNvSpPr>
          <p:nvPr/>
        </p:nvSpPr>
        <p:spPr bwMode="auto">
          <a:xfrm>
            <a:off x="4730751" y="1649730"/>
            <a:ext cx="582613" cy="5159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Entry=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4760917" y="3756028"/>
            <a:ext cx="1231901" cy="641350"/>
            <a:chOff x="2039" y="2366"/>
            <a:chExt cx="776" cy="404"/>
          </a:xfrm>
        </p:grpSpPr>
        <p:sp>
          <p:nvSpPr>
            <p:cNvPr id="26737" name="Line 62"/>
            <p:cNvSpPr>
              <a:spLocks noChangeShapeType="1"/>
            </p:cNvSpPr>
            <p:nvPr/>
          </p:nvSpPr>
          <p:spPr bwMode="auto">
            <a:xfrm flipV="1">
              <a:off x="2326" y="2374"/>
              <a:ext cx="489" cy="3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38" name="Text Box 63"/>
            <p:cNvSpPr txBox="1">
              <a:spLocks noChangeArrowheads="1"/>
            </p:cNvSpPr>
            <p:nvPr/>
          </p:nvSpPr>
          <p:spPr bwMode="auto">
            <a:xfrm>
              <a:off x="2039" y="2366"/>
              <a:ext cx="6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sp>
        <p:nvSpPr>
          <p:cNvPr id="61505" name="Text Box 65"/>
          <p:cNvSpPr txBox="1">
            <a:spLocks noChangeArrowheads="1"/>
          </p:cNvSpPr>
          <p:nvPr/>
        </p:nvSpPr>
        <p:spPr bwMode="auto">
          <a:xfrm>
            <a:off x="4220308" y="5018089"/>
            <a:ext cx="1737581" cy="52322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Coaster Blocked trying to Ride</a:t>
            </a:r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170583" y="1953995"/>
            <a:ext cx="617538" cy="828675"/>
            <a:chOff x="1676" y="1222"/>
            <a:chExt cx="389" cy="522"/>
          </a:xfrm>
        </p:grpSpPr>
        <p:sp>
          <p:nvSpPr>
            <p:cNvPr id="26735" name="Line 67"/>
            <p:cNvSpPr>
              <a:spLocks noChangeShapeType="1"/>
            </p:cNvSpPr>
            <p:nvPr/>
          </p:nvSpPr>
          <p:spPr bwMode="auto">
            <a:xfrm flipV="1">
              <a:off x="1787" y="1330"/>
              <a:ext cx="278" cy="3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36" name="Text Box 68"/>
            <p:cNvSpPr txBox="1">
              <a:spLocks noChangeArrowheads="1"/>
            </p:cNvSpPr>
            <p:nvPr/>
          </p:nvSpPr>
          <p:spPr bwMode="auto">
            <a:xfrm rot="18614595">
              <a:off x="1511" y="1387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5313364" y="2930526"/>
            <a:ext cx="1889125" cy="1803400"/>
            <a:chOff x="2387" y="1798"/>
            <a:chExt cx="1190" cy="1136"/>
          </a:xfrm>
        </p:grpSpPr>
        <p:sp>
          <p:nvSpPr>
            <p:cNvPr id="26733" name="Line 72"/>
            <p:cNvSpPr>
              <a:spLocks noChangeShapeType="1"/>
            </p:cNvSpPr>
            <p:nvPr/>
          </p:nvSpPr>
          <p:spPr bwMode="auto">
            <a:xfrm flipV="1">
              <a:off x="2387" y="1798"/>
              <a:ext cx="1190" cy="99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34" name="Text Box 73"/>
            <p:cNvSpPr txBox="1">
              <a:spLocks noChangeArrowheads="1"/>
            </p:cNvSpPr>
            <p:nvPr/>
          </p:nvSpPr>
          <p:spPr bwMode="auto">
            <a:xfrm>
              <a:off x="2476" y="2742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Notify()</a:t>
              </a:r>
            </a:p>
          </p:txBody>
        </p:sp>
      </p:grp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5154614" y="2936876"/>
            <a:ext cx="1368425" cy="1285875"/>
            <a:chOff x="2287" y="1850"/>
            <a:chExt cx="862" cy="810"/>
          </a:xfrm>
        </p:grpSpPr>
        <p:sp>
          <p:nvSpPr>
            <p:cNvPr id="26731" name="Line 77"/>
            <p:cNvSpPr>
              <a:spLocks noChangeShapeType="1"/>
            </p:cNvSpPr>
            <p:nvPr/>
          </p:nvSpPr>
          <p:spPr bwMode="auto">
            <a:xfrm flipV="1">
              <a:off x="2287" y="1850"/>
              <a:ext cx="862" cy="8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32" name="Text Box 78"/>
            <p:cNvSpPr txBox="1">
              <a:spLocks noChangeArrowheads="1"/>
            </p:cNvSpPr>
            <p:nvPr/>
          </p:nvSpPr>
          <p:spPr bwMode="auto">
            <a:xfrm>
              <a:off x="2347" y="2016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Notify()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7215188" y="2136776"/>
            <a:ext cx="1331912" cy="619125"/>
            <a:chOff x="3585" y="1346"/>
            <a:chExt cx="839" cy="390"/>
          </a:xfrm>
        </p:grpSpPr>
        <p:sp>
          <p:nvSpPr>
            <p:cNvPr id="26729" name="Line 81"/>
            <p:cNvSpPr>
              <a:spLocks noChangeShapeType="1"/>
            </p:cNvSpPr>
            <p:nvPr/>
          </p:nvSpPr>
          <p:spPr bwMode="auto">
            <a:xfrm flipV="1">
              <a:off x="3585" y="1346"/>
              <a:ext cx="800" cy="3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30" name="Text Box 82"/>
            <p:cNvSpPr txBox="1">
              <a:spLocks noChangeArrowheads="1"/>
            </p:cNvSpPr>
            <p:nvPr/>
          </p:nvSpPr>
          <p:spPr bwMode="auto">
            <a:xfrm>
              <a:off x="3902" y="1544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sp>
        <p:nvSpPr>
          <p:cNvPr id="61524" name="Text Box 84"/>
          <p:cNvSpPr txBox="1">
            <a:spLocks noChangeArrowheads="1"/>
          </p:cNvSpPr>
          <p:nvPr/>
        </p:nvSpPr>
        <p:spPr bwMode="auto">
          <a:xfrm>
            <a:off x="8874126" y="2257425"/>
            <a:ext cx="1560513" cy="52705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Charlie Blocked Trying to Get Off</a:t>
            </a:r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6535739" y="1738314"/>
            <a:ext cx="1851025" cy="928688"/>
            <a:chOff x="3157" y="1095"/>
            <a:chExt cx="1166" cy="585"/>
          </a:xfrm>
        </p:grpSpPr>
        <p:sp>
          <p:nvSpPr>
            <p:cNvPr id="26727" name="Line 87"/>
            <p:cNvSpPr>
              <a:spLocks noChangeShapeType="1"/>
            </p:cNvSpPr>
            <p:nvPr/>
          </p:nvSpPr>
          <p:spPr bwMode="auto">
            <a:xfrm flipV="1">
              <a:off x="3157" y="1248"/>
              <a:ext cx="116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28" name="Text Box 88"/>
            <p:cNvSpPr txBox="1">
              <a:spLocks noChangeArrowheads="1"/>
            </p:cNvSpPr>
            <p:nvPr/>
          </p:nvSpPr>
          <p:spPr bwMode="auto">
            <a:xfrm>
              <a:off x="3709" y="1095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sp>
        <p:nvSpPr>
          <p:cNvPr id="61530" name="Text Box 90"/>
          <p:cNvSpPr txBox="1">
            <a:spLocks noChangeArrowheads="1"/>
          </p:cNvSpPr>
          <p:nvPr/>
        </p:nvSpPr>
        <p:spPr bwMode="auto">
          <a:xfrm>
            <a:off x="2284414" y="2070100"/>
            <a:ext cx="1627187" cy="52705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Charlie Blocked Trying to Get On</a:t>
            </a:r>
          </a:p>
        </p:txBody>
      </p: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3552826" y="1978028"/>
            <a:ext cx="703263" cy="828675"/>
            <a:chOff x="1622" y="1248"/>
            <a:chExt cx="443" cy="522"/>
          </a:xfrm>
        </p:grpSpPr>
        <p:sp>
          <p:nvSpPr>
            <p:cNvPr id="26725" name="Line 92"/>
            <p:cNvSpPr>
              <a:spLocks noChangeShapeType="1"/>
            </p:cNvSpPr>
            <p:nvPr/>
          </p:nvSpPr>
          <p:spPr bwMode="auto">
            <a:xfrm flipV="1">
              <a:off x="1787" y="1330"/>
              <a:ext cx="278" cy="3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26" name="Text Box 93"/>
            <p:cNvSpPr txBox="1">
              <a:spLocks noChangeArrowheads="1"/>
            </p:cNvSpPr>
            <p:nvPr/>
          </p:nvSpPr>
          <p:spPr bwMode="auto">
            <a:xfrm rot="18626094">
              <a:off x="1457" y="1413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sp>
        <p:nvSpPr>
          <p:cNvPr id="61534" name="Text Box 94"/>
          <p:cNvSpPr txBox="1">
            <a:spLocks noChangeArrowheads="1"/>
          </p:cNvSpPr>
          <p:nvPr/>
        </p:nvSpPr>
        <p:spPr bwMode="auto">
          <a:xfrm>
            <a:off x="1789113" y="2066925"/>
            <a:ext cx="1554162" cy="52705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Charlie Blocked Trying to Get On</a:t>
            </a:r>
          </a:p>
        </p:txBody>
      </p: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7483476" y="2187576"/>
            <a:ext cx="1541463" cy="938213"/>
            <a:chOff x="3754" y="1378"/>
            <a:chExt cx="971" cy="591"/>
          </a:xfrm>
        </p:grpSpPr>
        <p:sp>
          <p:nvSpPr>
            <p:cNvPr id="26723" name="Line 99"/>
            <p:cNvSpPr>
              <a:spLocks noChangeShapeType="1"/>
            </p:cNvSpPr>
            <p:nvPr/>
          </p:nvSpPr>
          <p:spPr bwMode="auto">
            <a:xfrm flipV="1">
              <a:off x="3754" y="1378"/>
              <a:ext cx="679" cy="5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24" name="Text Box 100"/>
            <p:cNvSpPr txBox="1">
              <a:spLocks noChangeArrowheads="1"/>
            </p:cNvSpPr>
            <p:nvPr/>
          </p:nvSpPr>
          <p:spPr bwMode="auto">
            <a:xfrm>
              <a:off x="4001" y="1709"/>
              <a:ext cx="7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Notify()</a:t>
              </a:r>
            </a:p>
          </p:txBody>
        </p:sp>
      </p:grpSp>
      <p:sp>
        <p:nvSpPr>
          <p:cNvPr id="61545" name="Oval 110"/>
          <p:cNvSpPr>
            <a:spLocks noChangeArrowheads="1"/>
          </p:cNvSpPr>
          <p:nvPr/>
        </p:nvSpPr>
        <p:spPr bwMode="auto">
          <a:xfrm>
            <a:off x="8333106" y="4296094"/>
            <a:ext cx="582613" cy="530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Empty=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546" name="Oval 110"/>
          <p:cNvSpPr>
            <a:spLocks noChangeArrowheads="1"/>
          </p:cNvSpPr>
          <p:nvPr/>
        </p:nvSpPr>
        <p:spPr bwMode="auto">
          <a:xfrm>
            <a:off x="8331518" y="4294506"/>
            <a:ext cx="582612" cy="530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Empty=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12" name="Group 110"/>
          <p:cNvGrpSpPr>
            <a:grpSpLocks/>
          </p:cNvGrpSpPr>
          <p:nvPr/>
        </p:nvGrpSpPr>
        <p:grpSpPr bwMode="auto">
          <a:xfrm>
            <a:off x="8286750" y="3600450"/>
            <a:ext cx="1176338" cy="704850"/>
            <a:chOff x="4260" y="2268"/>
            <a:chExt cx="741" cy="444"/>
          </a:xfrm>
        </p:grpSpPr>
        <p:sp>
          <p:nvSpPr>
            <p:cNvPr id="26721" name="Line 108"/>
            <p:cNvSpPr>
              <a:spLocks noChangeShapeType="1"/>
            </p:cNvSpPr>
            <p:nvPr/>
          </p:nvSpPr>
          <p:spPr bwMode="auto">
            <a:xfrm flipV="1">
              <a:off x="4613" y="2268"/>
              <a:ext cx="388" cy="4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22" name="Text Box 109"/>
            <p:cNvSpPr txBox="1">
              <a:spLocks noChangeArrowheads="1"/>
            </p:cNvSpPr>
            <p:nvPr/>
          </p:nvSpPr>
          <p:spPr bwMode="auto">
            <a:xfrm>
              <a:off x="4260" y="2322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Notify()</a:t>
              </a:r>
            </a:p>
          </p:txBody>
        </p:sp>
      </p:grpSp>
      <p:grpSp>
        <p:nvGrpSpPr>
          <p:cNvPr id="13" name="Group 115"/>
          <p:cNvGrpSpPr>
            <a:grpSpLocks/>
          </p:cNvGrpSpPr>
          <p:nvPr/>
        </p:nvGrpSpPr>
        <p:grpSpPr bwMode="auto">
          <a:xfrm>
            <a:off x="7432676" y="3546475"/>
            <a:ext cx="981075" cy="762000"/>
            <a:chOff x="3722" y="2234"/>
            <a:chExt cx="618" cy="480"/>
          </a:xfrm>
        </p:grpSpPr>
        <p:sp>
          <p:nvSpPr>
            <p:cNvPr id="26719" name="Line 112"/>
            <p:cNvSpPr>
              <a:spLocks noChangeShapeType="1"/>
            </p:cNvSpPr>
            <p:nvPr/>
          </p:nvSpPr>
          <p:spPr bwMode="auto">
            <a:xfrm flipH="1" flipV="1">
              <a:off x="3743" y="2234"/>
              <a:ext cx="597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20" name="Text Box 113"/>
            <p:cNvSpPr txBox="1">
              <a:spLocks noChangeArrowheads="1"/>
            </p:cNvSpPr>
            <p:nvPr/>
          </p:nvSpPr>
          <p:spPr bwMode="auto">
            <a:xfrm>
              <a:off x="3722" y="2504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sp>
        <p:nvSpPr>
          <p:cNvPr id="119" name="Text Box 65"/>
          <p:cNvSpPr txBox="1">
            <a:spLocks noChangeArrowheads="1"/>
          </p:cNvSpPr>
          <p:nvPr/>
        </p:nvSpPr>
        <p:spPr bwMode="auto">
          <a:xfrm>
            <a:off x="4618038" y="5008564"/>
            <a:ext cx="1338262" cy="523875"/>
          </a:xfrm>
          <a:prstGeom prst="rect">
            <a:avLst/>
          </a:prstGeom>
          <a:solidFill>
            <a:srgbClr val="00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Coaster Free to Ride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260849" y="1193801"/>
            <a:ext cx="1479551" cy="27622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dirty="0"/>
              <a:t>Incremented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262511" y="886266"/>
            <a:ext cx="1468364" cy="283724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dirty="0"/>
              <a:t>Decremented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136064" y="4543865"/>
            <a:ext cx="1470976" cy="295421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dirty="0"/>
              <a:t>Incremented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9136062" y="4248443"/>
            <a:ext cx="1470977" cy="26164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dirty="0"/>
              <a:t>Decremented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164037" y="5678635"/>
            <a:ext cx="1923805" cy="646331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en-CA" dirty="0"/>
              <a:t>Unchanged as Coaster is waiting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74039" y="930166"/>
            <a:ext cx="1926564" cy="646331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en-CA" dirty="0"/>
              <a:t>Unchanged as Charlie is waiting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AFB2D12-1EA0-4BFF-8B1E-0B27849ADAAD}"/>
              </a:ext>
            </a:extLst>
          </p:cNvPr>
          <p:cNvSpPr/>
          <p:nvPr/>
        </p:nvSpPr>
        <p:spPr>
          <a:xfrm>
            <a:off x="4766356" y="393013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en-US"/>
              <a:t>x 2</a:t>
            </a:r>
          </a:p>
        </p:txBody>
      </p:sp>
    </p:spTree>
    <p:extLst>
      <p:ext uri="{BB962C8B-B14F-4D97-AF65-F5344CB8AC3E}">
        <p14:creationId xmlns:p14="http://schemas.microsoft.com/office/powerpoint/2010/main" val="27536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6402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0.47903 -0.0041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9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04 -0.00417 L 0.7375 -2.22222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0.00047 L 0.51966 -0.0046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9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66 -0.00463 L 0.71459 -0.00047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6375 L 3.95833E-6 1.27638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541 -2.22222E-6 L 0.73541 0.64028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014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59 -0.00047 L 0.71563 0.63981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9 -0.0007 L 0.55924 -0.0048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42 3.33333E-6 L 0.5599 -0.00695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138 L 3.95833E-6 0.6375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806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333 -0.63773 L 0.73333 -0.00301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36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59 -0.63797 L 0.71459 -0.00047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75 -2.22222E-6 L 0.94167 0.00185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4167 0.00185 L 1.2375 -2.22222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59 -0.00047 L 0.98229 0.00138 " pathEditMode="relative" rAng="0" ptsTypes="AA">
                                      <p:cBhvr>
                                        <p:cTn id="271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8229 0.00138 L 1.29167 -0.00047 " pathEditMode="relative" rAng="0" ptsTypes="AA">
                                      <p:cBhvr>
                                        <p:cTn id="289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3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61456" grpId="0" animBg="1"/>
      <p:bldP spid="61456" grpId="1" animBg="1"/>
      <p:bldP spid="61457" grpId="0" animBg="1"/>
      <p:bldP spid="61457" grpId="1" animBg="1"/>
      <p:bldP spid="61499" grpId="0" animBg="1"/>
      <p:bldP spid="61499" grpId="1" animBg="1"/>
      <p:bldP spid="61499" grpId="2" animBg="1"/>
      <p:bldP spid="61499" grpId="3" animBg="1"/>
      <p:bldP spid="61500" grpId="0" animBg="1"/>
      <p:bldP spid="61500" grpId="1" animBg="1"/>
      <p:bldP spid="61505" grpId="0" animBg="1"/>
      <p:bldP spid="61505" grpId="1" animBg="1"/>
      <p:bldP spid="61505" grpId="2" animBg="1"/>
      <p:bldP spid="61505" grpId="3" animBg="1"/>
      <p:bldP spid="61524" grpId="0" animBg="1"/>
      <p:bldP spid="61524" grpId="1" animBg="1"/>
      <p:bldP spid="61524" grpId="2" animBg="1"/>
      <p:bldP spid="61524" grpId="3" animBg="1"/>
      <p:bldP spid="61530" grpId="0" animBg="1"/>
      <p:bldP spid="61530" grpId="1" animBg="1"/>
      <p:bldP spid="61534" grpId="0" animBg="1"/>
      <p:bldP spid="61534" grpId="1" animBg="1"/>
      <p:bldP spid="61545" grpId="0" animBg="1"/>
      <p:bldP spid="61545" grpId="1" animBg="1"/>
      <p:bldP spid="61545" grpId="2" animBg="1"/>
      <p:bldP spid="61545" grpId="3" animBg="1"/>
      <p:bldP spid="61546" grpId="0" animBg="1"/>
      <p:bldP spid="61546" grpId="1" animBg="1"/>
      <p:bldP spid="119" grpId="0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2" grpId="2" animBg="1"/>
      <p:bldP spid="122" grpId="3" animBg="1"/>
      <p:bldP spid="125" grpId="0" animBg="1"/>
      <p:bldP spid="125" grpId="1" animBg="1"/>
      <p:bldP spid="125" grpId="2" animBg="1"/>
      <p:bldP spid="125" grpId="3" animBg="1"/>
      <p:bldP spid="126" grpId="0" animBg="1"/>
      <p:bldP spid="126" grpId="1" animBg="1"/>
      <p:bldP spid="126" grpId="2" animBg="1"/>
      <p:bldP spid="126" grpId="3" animBg="1"/>
      <p:bldP spid="127" grpId="0" animBg="1"/>
      <p:bldP spid="127" grpId="1" animBg="1"/>
      <p:bldP spid="127" grpId="2" animBg="1"/>
      <p:bldP spid="127" grpId="3" animBg="1"/>
      <p:bldP spid="128" grpId="0" animBg="1"/>
      <p:bldP spid="128" grpId="1" animBg="1"/>
      <p:bldP spid="128" grpId="2" animBg="1"/>
      <p:bldP spid="128" grpId="3" animBg="1"/>
      <p:bldP spid="14" grpId="0"/>
      <p:bldP spid="14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14 – Condition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3354765"/>
          </a:xfrm>
        </p:spPr>
        <p:txBody>
          <a:bodyPr/>
          <a:lstStyle/>
          <a:p>
            <a:r>
              <a:rPr lang="en-CA"/>
              <a:t>Distinguish between </a:t>
            </a:r>
            <a:r>
              <a:rPr lang="en-CA" b="1">
                <a:solidFill>
                  <a:schemeClr val="accent2"/>
                </a:solidFill>
              </a:rPr>
              <a:t>events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and </a:t>
            </a:r>
            <a:r>
              <a:rPr lang="en-CA" b="1">
                <a:solidFill>
                  <a:schemeClr val="accent2"/>
                </a:solidFill>
              </a:rPr>
              <a:t>conditions</a:t>
            </a:r>
          </a:p>
          <a:p>
            <a:r>
              <a:rPr lang="en-CA"/>
              <a:t>Describe the function of a </a:t>
            </a:r>
            <a:r>
              <a:rPr lang="en-CA" b="1">
                <a:solidFill>
                  <a:schemeClr val="accent2"/>
                </a:solidFill>
              </a:rPr>
              <a:t>condition variable </a:t>
            </a:r>
            <a:r>
              <a:rPr lang="en-CA"/>
              <a:t>and how it can be used to implement events and conditions</a:t>
            </a:r>
          </a:p>
          <a:p>
            <a:r>
              <a:rPr lang="en-CA"/>
              <a:t>Describe the issue of </a:t>
            </a:r>
            <a:r>
              <a:rPr lang="en-CA" b="1">
                <a:solidFill>
                  <a:schemeClr val="accent2"/>
                </a:solidFill>
              </a:rPr>
              <a:t>spurious wakeups</a:t>
            </a:r>
            <a:r>
              <a:rPr lang="en-CA"/>
              <a:t>, and how we can deal with them for events and conditions</a:t>
            </a:r>
          </a:p>
          <a:p>
            <a:r>
              <a:rPr lang="en-CA"/>
              <a:t>Use condition variables to solve a </a:t>
            </a:r>
            <a:r>
              <a:rPr lang="en-CA" b="1">
                <a:solidFill>
                  <a:schemeClr val="accent2"/>
                </a:solidFill>
              </a:rPr>
              <a:t>synchronization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task, both within a single process and between multiple processes</a:t>
            </a:r>
          </a:p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18518934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Traffic Light Control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58</a:t>
            </a:fld>
            <a:endParaRPr lang="en-CA"/>
          </a:p>
        </p:txBody>
      </p:sp>
      <p:pic>
        <p:nvPicPr>
          <p:cNvPr id="6" name="Picture 2" descr="Image result for traffic inters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960561"/>
            <a:ext cx="5121275" cy="398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9900" y="2133600"/>
            <a:ext cx="449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Cars </a:t>
            </a:r>
            <a:r>
              <a:rPr lang="en-CA" sz="2400" b="1">
                <a:solidFill>
                  <a:schemeClr val="accent2"/>
                </a:solidFill>
              </a:rPr>
              <a:t>wait</a:t>
            </a:r>
            <a:r>
              <a:rPr lang="en-CA" sz="2400"/>
              <a:t> </a:t>
            </a:r>
            <a:r>
              <a:rPr lang="en-CA" sz="2400" b="1">
                <a:solidFill>
                  <a:schemeClr val="accent2"/>
                </a:solidFill>
              </a:rPr>
              <a:t>until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light turns green, </a:t>
            </a:r>
            <a:br>
              <a:rPr lang="en-CA" sz="2400"/>
            </a:br>
            <a:r>
              <a:rPr lang="en-CA" sz="2400"/>
              <a:t>    future cars continue if still 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700" y="4762500"/>
            <a:ext cx="5288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Pedestrains </a:t>
            </a:r>
            <a:r>
              <a:rPr lang="en-CA" sz="2400" b="1">
                <a:solidFill>
                  <a:schemeClr val="accent2"/>
                </a:solidFill>
              </a:rPr>
              <a:t>wait</a:t>
            </a:r>
            <a:r>
              <a:rPr lang="en-CA" sz="2400"/>
              <a:t> </a:t>
            </a:r>
            <a:r>
              <a:rPr lang="en-CA" sz="2400" b="1">
                <a:solidFill>
                  <a:schemeClr val="accent2"/>
                </a:solidFill>
              </a:rPr>
              <a:t>until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walk sign turns on,</a:t>
            </a:r>
          </a:p>
          <a:p>
            <a:r>
              <a:rPr lang="en-CA" sz="2400"/>
              <a:t>    future pedestrians continue if still on</a:t>
            </a:r>
            <a:br>
              <a:rPr lang="en-CA" sz="2400"/>
            </a:br>
            <a:r>
              <a:rPr lang="en-CA" sz="240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500" y="3251200"/>
            <a:ext cx="5594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Pedestrian light </a:t>
            </a:r>
            <a:r>
              <a:rPr lang="en-CA" sz="2400" b="1">
                <a:solidFill>
                  <a:schemeClr val="accent2"/>
                </a:solidFill>
              </a:rPr>
              <a:t>waits</a:t>
            </a:r>
            <a:r>
              <a:rPr lang="en-CA" sz="2400"/>
              <a:t> </a:t>
            </a:r>
            <a:r>
              <a:rPr lang="en-CA" sz="2400" b="1">
                <a:solidFill>
                  <a:schemeClr val="accent2"/>
                </a:solidFill>
              </a:rPr>
              <a:t>until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button pressed,</a:t>
            </a:r>
          </a:p>
          <a:p>
            <a:r>
              <a:rPr lang="en-CA" sz="2400"/>
              <a:t>    future light changes will wait until button</a:t>
            </a:r>
            <a:br>
              <a:rPr lang="en-CA" sz="2400"/>
            </a:br>
            <a:r>
              <a:rPr lang="en-CA" sz="2400"/>
              <a:t>    pressed again.</a:t>
            </a:r>
          </a:p>
        </p:txBody>
      </p:sp>
    </p:spTree>
    <p:extLst>
      <p:ext uri="{BB962C8B-B14F-4D97-AF65-F5344CB8AC3E}">
        <p14:creationId xmlns:p14="http://schemas.microsoft.com/office/powerpoint/2010/main" val="3981841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38" y="508783"/>
            <a:ext cx="10058400" cy="778109"/>
          </a:xfrm>
        </p:spPr>
        <p:txBody>
          <a:bodyPr/>
          <a:lstStyle/>
          <a:p>
            <a:r>
              <a:rPr lang="en-CA"/>
              <a:t>C++11 Condition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59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844063" y="2239303"/>
            <a:ext cx="5441848" cy="181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85909" y="2239303"/>
            <a:ext cx="5573156" cy="181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844063" y="4055403"/>
            <a:ext cx="5441848" cy="181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285909" y="4055403"/>
            <a:ext cx="5573156" cy="181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914399" y="2705762"/>
            <a:ext cx="5416061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event notification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(mutex)&gt; lock(mutex);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cv.wait(lock);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84739" y="4665599"/>
            <a:ext cx="337624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wake up all waiting threads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cv.notify_all();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400799" y="2382596"/>
            <a:ext cx="5317588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condition notification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lock(mutex);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wait if condition not set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(!ready)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cv.wait(lock);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386732" y="4126991"/>
            <a:ext cx="5289452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modify condition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(mutex)&gt; guard(mutex);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ready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notify waiting threads of change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cv.notify_all();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2350" y="1786597"/>
            <a:ext cx="89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Event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38269" y="1756118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Condition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1467" y="2865121"/>
            <a:ext cx="74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wait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8673" y="4691576"/>
            <a:ext cx="94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notify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257735" y="464179"/>
            <a:ext cx="3084499" cy="738664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condition_variable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ready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8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Pseudo Multitasking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04695" y="1710142"/>
            <a:ext cx="1070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Simply switch between a bunch of sequential tasks fast enough that it </a:t>
            </a:r>
            <a:r>
              <a:rPr lang="en-CA" sz="2400" b="1">
                <a:solidFill>
                  <a:schemeClr val="accent2"/>
                </a:solidFill>
              </a:rPr>
              <a:t>looks</a:t>
            </a:r>
            <a:r>
              <a:rPr lang="en-CA" sz="2400"/>
              <a:t> like they are running in parallel.</a:t>
            </a:r>
            <a:endParaRPr lang="en-CA" sz="32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81576" y="2452885"/>
            <a:ext cx="2940452" cy="3920603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21971" y="2742965"/>
            <a:ext cx="4123052" cy="320087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main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4292E"/>
                </a:solidFill>
                <a:latin typeface="SFMono-Regular"/>
              </a:rPr>
              <a:t>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 continuously cycle through set of monitors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4292E"/>
                </a:solidFill>
                <a:latin typeface="SFMono-Regular"/>
              </a:rPr>
              <a:t>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 to give appearance of parallel operation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4292E"/>
                </a:solidFill>
                <a:latin typeface="SFMono-Regular"/>
              </a:rPr>
              <a:t>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while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deviceIsOn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4292E"/>
                </a:solidFill>
                <a:latin typeface="SFMono-Regular"/>
              </a:rPr>
              <a:t>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monitorTemperature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4292E"/>
                </a:solidFill>
                <a:latin typeface="SFMono-Regular"/>
              </a:rPr>
              <a:t>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monitorHumidity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4292E"/>
                </a:solidFill>
                <a:latin typeface="SFMono-Regular"/>
              </a:rPr>
              <a:t>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monitorAtmosphericPressure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4292E"/>
                </a:solidFill>
                <a:latin typeface="SFMono-Regular"/>
              </a:rPr>
              <a:t>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updateDisplays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24292E"/>
                </a:solidFill>
                <a:latin typeface="SFMono-Regular"/>
              </a:rPr>
              <a:t>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>
              <a:solidFill>
                <a:srgbClr val="24292E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return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58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Condition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60</a:t>
            </a:fld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-749300" y="3468192"/>
            <a:ext cx="546100" cy="5461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-762000" y="4103192"/>
            <a:ext cx="546100" cy="5461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-774700" y="4763592"/>
            <a:ext cx="546100" cy="546100"/>
          </a:xfrm>
          <a:prstGeom prst="ellipse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-774700" y="5436692"/>
            <a:ext cx="546100" cy="546100"/>
          </a:xfrm>
          <a:prstGeom prst="ellipse">
            <a:avLst/>
          </a:prstGeom>
          <a:solidFill>
            <a:srgbClr val="FFFFCC"/>
          </a:solidFill>
          <a:ln>
            <a:solidFill>
              <a:srgbClr val="B1AF5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75300" y="3239592"/>
            <a:ext cx="172357" cy="30886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660900" y="2057400"/>
            <a:ext cx="2006600" cy="1169492"/>
          </a:xfrm>
          <a:prstGeom prst="rect">
            <a:avLst/>
          </a:prstGeom>
          <a:solidFill>
            <a:srgbClr val="F1D3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>
                <a:solidFill>
                  <a:schemeClr val="tx1"/>
                </a:solidFill>
              </a:rPr>
              <a:t>Condition Variable</a:t>
            </a:r>
          </a:p>
        </p:txBody>
      </p:sp>
      <p:sp>
        <p:nvSpPr>
          <p:cNvPr id="12" name="Oval 11"/>
          <p:cNvSpPr/>
          <p:nvPr/>
        </p:nvSpPr>
        <p:spPr>
          <a:xfrm>
            <a:off x="8123702" y="2215972"/>
            <a:ext cx="546100" cy="5461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1668" y="2878521"/>
            <a:ext cx="900332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wait()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0147" y="2890244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notify_one()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47803" y="2887900"/>
            <a:ext cx="1423181" cy="3516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rgbClr val="7030A0"/>
                </a:solidFill>
              </a:rPr>
              <a:t>notify_all()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5236" y="2327383"/>
            <a:ext cx="1450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waiting:</a:t>
            </a:r>
            <a:r>
              <a:rPr lang="en-CA"/>
              <a:t> </a:t>
            </a:r>
            <a:r>
              <a:rPr lang="en-CA" b="1">
                <a:solidFill>
                  <a:srgbClr val="C00000"/>
                </a:solidFill>
              </a:rPr>
              <a:t>0</a:t>
            </a:r>
          </a:p>
          <a:p>
            <a:r>
              <a:rPr lang="en-CA" b="1"/>
              <a:t>         all:</a:t>
            </a:r>
            <a:r>
              <a:rPr lang="en-CA" b="1">
                <a:solidFill>
                  <a:srgbClr val="C00000"/>
                </a:solidFill>
              </a:rPr>
              <a:t> false</a:t>
            </a:r>
            <a:endParaRPr lang="en-CA" b="1"/>
          </a:p>
          <a:p>
            <a:r>
              <a:rPr lang="en-CA" b="1"/>
              <a:t>release:</a:t>
            </a:r>
            <a:r>
              <a:rPr lang="en-CA"/>
              <a:t> </a:t>
            </a:r>
            <a:r>
              <a:rPr lang="en-CA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32725" y="0"/>
            <a:ext cx="435927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lock(mutex);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++waiting;</a:t>
            </a:r>
          </a:p>
          <a:p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(all) { ++release; }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cv.wait(lock, [&amp;](){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 != 0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--release; 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(release ==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=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--waiting;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200"/>
          </a:p>
        </p:txBody>
      </p:sp>
      <p:sp>
        <p:nvSpPr>
          <p:cNvPr id="23" name="TextBox 22"/>
          <p:cNvSpPr txBox="1"/>
          <p:nvPr/>
        </p:nvSpPr>
        <p:spPr>
          <a:xfrm>
            <a:off x="5880100" y="292462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83275" y="2381700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3275" y="237852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86450" y="291827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9625" y="2381700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48053" y="2325925"/>
            <a:ext cx="2053297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release one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748053" y="2325925"/>
            <a:ext cx="2053297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release all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601528" y="556491"/>
            <a:ext cx="2974108" cy="256310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5886450" y="2937325"/>
            <a:ext cx="215900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92799" y="2648400"/>
            <a:ext cx="581025" cy="276999"/>
          </a:xfrm>
          <a:prstGeom prst="rect">
            <a:avLst/>
          </a:prstGeom>
          <a:solidFill>
            <a:srgbClr val="F1D3F0"/>
          </a:solidFill>
        </p:spPr>
        <p:txBody>
          <a:bodyPr wrap="square" lIns="36000" tIns="0" rIns="36000" bIns="0" rtlCol="0">
            <a:normAutofit/>
          </a:bodyPr>
          <a:lstStyle/>
          <a:p>
            <a:r>
              <a:rPr lang="en-CA" b="1">
                <a:solidFill>
                  <a:schemeClr val="accent5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13" name="Down Arrow 12"/>
          <p:cNvSpPr/>
          <p:nvPr/>
        </p:nvSpPr>
        <p:spPr>
          <a:xfrm rot="4582062">
            <a:off x="7056676" y="1811186"/>
            <a:ext cx="196947" cy="197821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Spurious Wakeups</a:t>
            </a:r>
          </a:p>
        </p:txBody>
      </p:sp>
    </p:spTree>
    <p:extLst>
      <p:ext uri="{BB962C8B-B14F-4D97-AF65-F5344CB8AC3E}">
        <p14:creationId xmlns:p14="http://schemas.microsoft.com/office/powerpoint/2010/main" val="151548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46719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46823 0.003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5 0.00347 L 1.07291 0.0013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46928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46928 -0.0046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59 -0.00486 L 1.07006 -0.000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2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54 0.00926 L 1.07513 0.0071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94 0.00093 L 1.0737 0.00764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6" grpId="0" animBg="1"/>
      <p:bldP spid="16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16 – Producers and Consumers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29994" y="2664094"/>
            <a:ext cx="10916529" cy="2985433"/>
          </a:xfrm>
        </p:spPr>
        <p:txBody>
          <a:bodyPr/>
          <a:lstStyle/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producer-consumer pattern </a:t>
            </a:r>
            <a:r>
              <a:rPr lang="en-CA"/>
              <a:t>for distributing work between threads</a:t>
            </a:r>
          </a:p>
          <a:p>
            <a:r>
              <a:rPr lang="en-CA"/>
              <a:t>Solve the </a:t>
            </a:r>
            <a:r>
              <a:rPr lang="en-CA" b="1">
                <a:solidFill>
                  <a:schemeClr val="accent2"/>
                </a:solidFill>
              </a:rPr>
              <a:t>producer-consumer problem</a:t>
            </a:r>
            <a:r>
              <a:rPr lang="en-CA"/>
              <a:t> using semaphores and/or condition variables</a:t>
            </a:r>
          </a:p>
          <a:p>
            <a:r>
              <a:rPr lang="en-CA"/>
              <a:t>Implement various types of </a:t>
            </a:r>
            <a:r>
              <a:rPr lang="en-CA" b="1">
                <a:solidFill>
                  <a:schemeClr val="accent2"/>
                </a:solidFill>
              </a:rPr>
              <a:t>thread-safe queues</a:t>
            </a:r>
            <a:r>
              <a:rPr lang="en-CA"/>
              <a:t> and identify when each should be applied</a:t>
            </a:r>
          </a:p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generator pattern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and when it applies</a:t>
            </a:r>
          </a:p>
          <a:p>
            <a:r>
              <a:rPr lang="en-CA"/>
              <a:t>Given a problem description, identify and justify the optimal approach for distributing work between threads/processes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A3F727-7B26-409F-BAA5-DAB4972A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CA"/>
              <a:t>Producers and Consumers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0EB0D9-93F1-46BA-8C56-E6CC40BE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85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999BF-4000-4F23-B125-DC680E02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A87907-5EE8-4682-9B92-D7EFC45B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907941"/>
          </a:xfrm>
        </p:spPr>
        <p:txBody>
          <a:bodyPr/>
          <a:lstStyle/>
          <a:p>
            <a:r>
              <a:rPr lang="en-CA" b="1"/>
              <a:t>Producers:</a:t>
            </a:r>
            <a:r>
              <a:rPr lang="en-CA"/>
              <a:t> add work to a shared thread-safe queue</a:t>
            </a:r>
          </a:p>
          <a:p>
            <a:r>
              <a:rPr lang="en-CA" b="1"/>
              <a:t>Consumers:</a:t>
            </a:r>
            <a:r>
              <a:rPr lang="en-CA"/>
              <a:t> remove work from a shared thread-safe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A26D74-8875-409E-9E7C-B833E6AB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7E23EB53-24D5-4C66-B158-B40F0416BECD}"/>
              </a:ext>
            </a:extLst>
          </p:cNvPr>
          <p:cNvGrpSpPr/>
          <p:nvPr/>
        </p:nvGrpSpPr>
        <p:grpSpPr>
          <a:xfrm>
            <a:off x="5221141" y="3263704"/>
            <a:ext cx="6498956" cy="2531217"/>
            <a:chOff x="6155214" y="3403314"/>
            <a:chExt cx="5382004" cy="209618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FDA98349-D90C-4C54-BBA9-7BEFD8AC592C}"/>
                </a:ext>
              </a:extLst>
            </p:cNvPr>
            <p:cNvGrpSpPr/>
            <p:nvPr/>
          </p:nvGrpSpPr>
          <p:grpSpPr>
            <a:xfrm rot="16200000">
              <a:off x="8611118" y="3494958"/>
              <a:ext cx="463574" cy="1878227"/>
              <a:chOff x="3519488" y="2248929"/>
              <a:chExt cx="463574" cy="187822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B635A15F-277B-4D7A-B4C9-A60F2E9223FC}"/>
                  </a:ext>
                </a:extLst>
              </p:cNvPr>
              <p:cNvSpPr/>
              <p:nvPr/>
            </p:nvSpPr>
            <p:spPr>
              <a:xfrm>
                <a:off x="3525794" y="2248929"/>
                <a:ext cx="428368" cy="187822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72CF0BC4-91A3-4F1E-ABC1-85BE06D988E4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32D3D2C-71C3-4C31-94C2-F2D9713A65DC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C5C018CF-06A5-43AC-AC1A-17794E72EEAF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AF5BEF36-D463-4455-9FE6-95C3AFDB12D0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B249B2F9-4487-4A03-A7E1-B9DDADD3A0EF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E1446A6D-5A36-4AA1-A212-5359BC045620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1DBE4FBB-C3AF-4668-AD76-FC2719DAC961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D22C7AE6-6FF4-432A-84A5-425D89AFB6DB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97A50D4F-E5DE-43D0-97E0-F7F282CDBC85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4C3B0113-F9F1-490E-BD2A-4164AD4FCF7A}"/>
                  </a:ext>
                </a:extLst>
              </p:cNvPr>
              <p:cNvSpPr txBox="1"/>
              <p:nvPr/>
            </p:nvSpPr>
            <p:spPr>
              <a:xfrm rot="5400000">
                <a:off x="3719997" y="3692533"/>
                <a:ext cx="258889" cy="267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</a:rPr>
                  <a:t>...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1C5DB400-8D37-4FA4-AEA1-F799D8AEB737}"/>
                </a:ext>
              </a:extLst>
            </p:cNvPr>
            <p:cNvSpPr/>
            <p:nvPr/>
          </p:nvSpPr>
          <p:spPr>
            <a:xfrm>
              <a:off x="6155311" y="4152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90953416-8231-4450-9595-AEB1141D4687}"/>
                </a:ext>
              </a:extLst>
            </p:cNvPr>
            <p:cNvSpPr/>
            <p:nvPr/>
          </p:nvSpPr>
          <p:spPr>
            <a:xfrm>
              <a:off x="10183892" y="4152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xmlns="" id="{FACD26B7-EA2A-4539-9500-2217ECC09E26}"/>
                </a:ext>
              </a:extLst>
            </p:cNvPr>
            <p:cNvCxnSpPr>
              <a:stCxn id="42" idx="6"/>
              <a:endCxn id="31" idx="0"/>
            </p:cNvCxnSpPr>
            <p:nvPr/>
          </p:nvCxnSpPr>
          <p:spPr>
            <a:xfrm>
              <a:off x="7508637" y="4445057"/>
              <a:ext cx="395155" cy="3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76470EF8-DB54-46C4-AF37-B855A80CD106}"/>
                </a:ext>
              </a:extLst>
            </p:cNvPr>
            <p:cNvCxnSpPr>
              <a:stCxn id="31" idx="2"/>
              <a:endCxn id="43" idx="2"/>
            </p:cNvCxnSpPr>
            <p:nvPr/>
          </p:nvCxnSpPr>
          <p:spPr>
            <a:xfrm flipV="1">
              <a:off x="9782019" y="4445057"/>
              <a:ext cx="401873" cy="31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5910382A-6F26-4B11-BA2F-69A1FEA14424}"/>
                </a:ext>
              </a:extLst>
            </p:cNvPr>
            <p:cNvSpPr/>
            <p:nvPr/>
          </p:nvSpPr>
          <p:spPr>
            <a:xfrm>
              <a:off x="6155214" y="34033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xmlns="" id="{1F9655DC-107D-481F-9E49-C1C78E16B8B4}"/>
                </a:ext>
              </a:extLst>
            </p:cNvPr>
            <p:cNvCxnSpPr>
              <a:stCxn id="46" idx="6"/>
              <a:endCxn id="31" idx="0"/>
            </p:cNvCxnSpPr>
            <p:nvPr/>
          </p:nvCxnSpPr>
          <p:spPr>
            <a:xfrm>
              <a:off x="7508540" y="3695757"/>
              <a:ext cx="395252" cy="7496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88EB9722-2457-4312-946B-19A82E53EBEA}"/>
                </a:ext>
              </a:extLst>
            </p:cNvPr>
            <p:cNvSpPr/>
            <p:nvPr/>
          </p:nvSpPr>
          <p:spPr>
            <a:xfrm>
              <a:off x="6155214" y="4914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xmlns="" id="{DA9E3989-7640-40BC-986F-3BA313688CFF}"/>
                </a:ext>
              </a:extLst>
            </p:cNvPr>
            <p:cNvCxnSpPr>
              <a:stCxn id="48" idx="6"/>
              <a:endCxn id="31" idx="0"/>
            </p:cNvCxnSpPr>
            <p:nvPr/>
          </p:nvCxnSpPr>
          <p:spPr>
            <a:xfrm flipV="1">
              <a:off x="7508540" y="4445369"/>
              <a:ext cx="395252" cy="76168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3DEA0328-8F02-4AE5-BF51-8464866527A8}"/>
                </a:ext>
              </a:extLst>
            </p:cNvPr>
            <p:cNvSpPr/>
            <p:nvPr/>
          </p:nvSpPr>
          <p:spPr>
            <a:xfrm>
              <a:off x="10183714" y="34047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AA7B63F9-4146-4670-91DA-36F9661F9EF3}"/>
                </a:ext>
              </a:extLst>
            </p:cNvPr>
            <p:cNvSpPr/>
            <p:nvPr/>
          </p:nvSpPr>
          <p:spPr>
            <a:xfrm>
              <a:off x="10183714" y="49131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xmlns="" id="{AB00EE4A-EF83-4C70-8B89-A3162F17EEFF}"/>
                </a:ext>
              </a:extLst>
            </p:cNvPr>
            <p:cNvCxnSpPr>
              <a:stCxn id="31" idx="2"/>
              <a:endCxn id="50" idx="2"/>
            </p:cNvCxnSpPr>
            <p:nvPr/>
          </p:nvCxnSpPr>
          <p:spPr>
            <a:xfrm flipV="1">
              <a:off x="9782019" y="3697157"/>
              <a:ext cx="401695" cy="7482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xmlns="" id="{BE93986F-1CF0-4B84-A07F-B46791D1DC43}"/>
                </a:ext>
              </a:extLst>
            </p:cNvPr>
            <p:cNvCxnSpPr>
              <a:stCxn id="31" idx="2"/>
              <a:endCxn id="51" idx="2"/>
            </p:cNvCxnSpPr>
            <p:nvPr/>
          </p:nvCxnSpPr>
          <p:spPr>
            <a:xfrm>
              <a:off x="9782019" y="4445369"/>
              <a:ext cx="401695" cy="76018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BCFBA06F-63BC-4E12-991C-4E45AAC827DA}"/>
                </a:ext>
              </a:extLst>
            </p:cNvPr>
            <p:cNvSpPr txBox="1"/>
            <p:nvPr/>
          </p:nvSpPr>
          <p:spPr>
            <a:xfrm>
              <a:off x="8541434" y="3961814"/>
              <a:ext cx="589460" cy="267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Queue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F03F4FB-711E-4EB3-8798-832B7C6685E5}"/>
              </a:ext>
            </a:extLst>
          </p:cNvPr>
          <p:cNvSpPr txBox="1"/>
          <p:nvPr/>
        </p:nvSpPr>
        <p:spPr>
          <a:xfrm>
            <a:off x="787791" y="3319975"/>
            <a:ext cx="4290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/>
              <a:t>All synchronization is handled </a:t>
            </a:r>
            <a:r>
              <a:rPr lang="en-CA" sz="2200" b="1">
                <a:solidFill>
                  <a:schemeClr val="accent2"/>
                </a:solidFill>
              </a:rPr>
              <a:t>internally</a:t>
            </a:r>
            <a:r>
              <a:rPr lang="en-CA" sz="2200"/>
              <a:t> by the queue.</a:t>
            </a:r>
          </a:p>
          <a:p>
            <a:endParaRPr lang="en-CA" sz="2200"/>
          </a:p>
          <a:p>
            <a:r>
              <a:rPr lang="en-CA" sz="2200"/>
              <a:t>Queue supports two operations: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>
                <a:solidFill>
                  <a:srgbClr val="7030A0"/>
                </a:solidFill>
              </a:rPr>
              <a:t>push(…) </a:t>
            </a:r>
            <a:r>
              <a:rPr lang="en-CA" sz="2200"/>
              <a:t>adds an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>
                <a:solidFill>
                  <a:srgbClr val="7030A0"/>
                </a:solidFill>
              </a:rPr>
              <a:t>pop(…) </a:t>
            </a:r>
            <a:r>
              <a:rPr lang="en-CA" sz="2200"/>
              <a:t>removes an item 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xmlns="" id="{D9E6C350-A03D-48BB-A3EB-BBB0C33F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282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BC94A7E5-C210-4BEC-AD8E-89F7A510A63D}"/>
              </a:ext>
            </a:extLst>
          </p:cNvPr>
          <p:cNvGrpSpPr/>
          <p:nvPr/>
        </p:nvGrpSpPr>
        <p:grpSpPr>
          <a:xfrm>
            <a:off x="3738752" y="2939372"/>
            <a:ext cx="1921902" cy="375812"/>
            <a:chOff x="3660094" y="3578469"/>
            <a:chExt cx="1921902" cy="375812"/>
          </a:xfrm>
        </p:grpSpPr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xmlns="" id="{9FE94B23-D450-48D5-A144-EEAEEC5F3D07}"/>
                </a:ext>
              </a:extLst>
            </p:cNvPr>
            <p:cNvSpPr/>
            <p:nvPr/>
          </p:nvSpPr>
          <p:spPr>
            <a:xfrm rot="19938565">
              <a:off x="3660094" y="387481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3C39862-569D-41AC-AF6E-66855216934F}"/>
                </a:ext>
              </a:extLst>
            </p:cNvPr>
            <p:cNvSpPr txBox="1"/>
            <p:nvPr/>
          </p:nvSpPr>
          <p:spPr>
            <a:xfrm rot="19906684">
              <a:off x="4167553" y="3578469"/>
              <a:ext cx="728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wait()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C275DAF0-E071-40B3-A542-672555F47951}"/>
              </a:ext>
            </a:extLst>
          </p:cNvPr>
          <p:cNvGrpSpPr/>
          <p:nvPr/>
        </p:nvGrpSpPr>
        <p:grpSpPr>
          <a:xfrm>
            <a:off x="6012050" y="2924717"/>
            <a:ext cx="1921902" cy="369332"/>
            <a:chOff x="5933392" y="3563814"/>
            <a:chExt cx="1921902" cy="369332"/>
          </a:xfrm>
        </p:grpSpPr>
        <p:sp>
          <p:nvSpPr>
            <p:cNvPr id="93" name="Arrow: Right 92">
              <a:extLst>
                <a:ext uri="{FF2B5EF4-FFF2-40B4-BE49-F238E27FC236}">
                  <a16:creationId xmlns:a16="http://schemas.microsoft.com/office/drawing/2014/main" xmlns="" id="{DF83D656-F46D-4885-B51C-06EBC9DEE5C2}"/>
                </a:ext>
              </a:extLst>
            </p:cNvPr>
            <p:cNvSpPr/>
            <p:nvPr/>
          </p:nvSpPr>
          <p:spPr>
            <a:xfrm rot="1661435" flipH="1">
              <a:off x="5933392" y="384941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9415258-2E3D-45F1-81EF-69F0D19E7F03}"/>
                </a:ext>
              </a:extLst>
            </p:cNvPr>
            <p:cNvSpPr txBox="1"/>
            <p:nvPr/>
          </p:nvSpPr>
          <p:spPr>
            <a:xfrm rot="1709155">
              <a:off x="6585514" y="3563814"/>
              <a:ext cx="875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notify()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A90F3630-7C59-44C0-83AB-E83B976471F1}"/>
              </a:ext>
            </a:extLst>
          </p:cNvPr>
          <p:cNvGrpSpPr/>
          <p:nvPr/>
        </p:nvGrpSpPr>
        <p:grpSpPr>
          <a:xfrm>
            <a:off x="3764152" y="4575571"/>
            <a:ext cx="1921902" cy="374362"/>
            <a:chOff x="3685494" y="5214668"/>
            <a:chExt cx="1921902" cy="374362"/>
          </a:xfrm>
        </p:grpSpPr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xmlns="" id="{04C9300A-4C2F-483A-9821-857F72AEE0EB}"/>
                </a:ext>
              </a:extLst>
            </p:cNvPr>
            <p:cNvSpPr/>
            <p:nvPr/>
          </p:nvSpPr>
          <p:spPr>
            <a:xfrm rot="1661435" flipV="1">
              <a:off x="3685494" y="521466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7072D55B-42ED-448C-9C46-E8C5B8F49F2E}"/>
                </a:ext>
              </a:extLst>
            </p:cNvPr>
            <p:cNvSpPr txBox="1"/>
            <p:nvPr/>
          </p:nvSpPr>
          <p:spPr>
            <a:xfrm rot="1709155">
              <a:off x="4117806" y="5219698"/>
              <a:ext cx="875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notify()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07552DFE-391E-4531-9FD1-60D0CD0630EE}"/>
              </a:ext>
            </a:extLst>
          </p:cNvPr>
          <p:cNvGrpSpPr/>
          <p:nvPr/>
        </p:nvGrpSpPr>
        <p:grpSpPr>
          <a:xfrm>
            <a:off x="6037450" y="4550171"/>
            <a:ext cx="1921902" cy="388041"/>
            <a:chOff x="5958792" y="5189268"/>
            <a:chExt cx="1921902" cy="388041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xmlns="" id="{E0221AAB-008C-46D5-9E73-A8ED1FE35EFE}"/>
                </a:ext>
              </a:extLst>
            </p:cNvPr>
            <p:cNvSpPr/>
            <p:nvPr/>
          </p:nvSpPr>
          <p:spPr>
            <a:xfrm rot="19938565" flipH="1" flipV="1">
              <a:off x="5958792" y="5189268"/>
              <a:ext cx="1921902" cy="7946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F0DD8906-F4E8-4820-A5A6-4D059172C33B}"/>
                </a:ext>
              </a:extLst>
            </p:cNvPr>
            <p:cNvSpPr txBox="1"/>
            <p:nvPr/>
          </p:nvSpPr>
          <p:spPr>
            <a:xfrm rot="19906684">
              <a:off x="6649915" y="5207977"/>
              <a:ext cx="728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wait()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9938C-9E75-430A-9777-1C88A5B3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Producer-Consumer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746A2-6FE0-430D-81E9-58B0EEFD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36" y="1600849"/>
            <a:ext cx="10058400" cy="523220"/>
          </a:xfrm>
        </p:spPr>
        <p:txBody>
          <a:bodyPr/>
          <a:lstStyle/>
          <a:p>
            <a:r>
              <a:rPr lang="en-CA" sz="2800" b="1"/>
              <a:t>Solution #1: </a:t>
            </a:r>
            <a:r>
              <a:rPr lang="en-CA" sz="2800"/>
              <a:t>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1DD303-54D2-443C-8E59-E3092410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31089013-23AA-4AEA-B986-35F20AE08F65}"/>
              </a:ext>
            </a:extLst>
          </p:cNvPr>
          <p:cNvSpPr/>
          <p:nvPr/>
        </p:nvSpPr>
        <p:spPr>
          <a:xfrm>
            <a:off x="2860989" y="3658598"/>
            <a:ext cx="1353326" cy="584886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Producer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CBFC7E07-BC4E-4ECC-A917-F0571A2FA13D}"/>
              </a:ext>
            </a:extLst>
          </p:cNvPr>
          <p:cNvSpPr/>
          <p:nvPr/>
        </p:nvSpPr>
        <p:spPr>
          <a:xfrm>
            <a:off x="7433222" y="3650660"/>
            <a:ext cx="1459927" cy="584886"/>
          </a:xfrm>
          <a:prstGeom prst="ellipse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47E727F1-60F7-42BF-B9EC-904E307CA932}"/>
              </a:ext>
            </a:extLst>
          </p:cNvPr>
          <p:cNvSpPr/>
          <p:nvPr/>
        </p:nvSpPr>
        <p:spPr>
          <a:xfrm rot="16200000">
            <a:off x="5648982" y="3230219"/>
            <a:ext cx="428368" cy="14344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50717AE-5D08-47A3-9415-04FCAFAABAA7}"/>
              </a:ext>
            </a:extLst>
          </p:cNvPr>
          <p:cNvSpPr txBox="1"/>
          <p:nvPr/>
        </p:nvSpPr>
        <p:spPr>
          <a:xfrm>
            <a:off x="5464942" y="375513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Empty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476A93B-3FB7-4933-9395-1DD9DF4458F5}"/>
              </a:ext>
            </a:extLst>
          </p:cNvPr>
          <p:cNvSpPr txBox="1"/>
          <p:nvPr/>
        </p:nvSpPr>
        <p:spPr>
          <a:xfrm>
            <a:off x="5601160" y="3761484"/>
            <a:ext cx="69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Full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xmlns="" id="{D56D905D-CF3E-4F26-BEBD-02A2B6268E6A}"/>
              </a:ext>
            </a:extLst>
          </p:cNvPr>
          <p:cNvSpPr/>
          <p:nvPr/>
        </p:nvSpPr>
        <p:spPr>
          <a:xfrm>
            <a:off x="4354954" y="3818774"/>
            <a:ext cx="6159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xmlns="" id="{585B064F-3716-4DB1-8F6A-CCF209C208B7}"/>
              </a:ext>
            </a:extLst>
          </p:cNvPr>
          <p:cNvSpPr/>
          <p:nvPr/>
        </p:nvSpPr>
        <p:spPr>
          <a:xfrm>
            <a:off x="6698104" y="3793374"/>
            <a:ext cx="6159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89CC70AB-F8EB-4D77-8C11-32575415AE9C}"/>
              </a:ext>
            </a:extLst>
          </p:cNvPr>
          <p:cNvSpPr/>
          <p:nvPr/>
        </p:nvSpPr>
        <p:spPr>
          <a:xfrm>
            <a:off x="5637654" y="2497974"/>
            <a:ext cx="425450" cy="4254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89607BD2-8041-4135-A66D-253FF08A4A2E}"/>
              </a:ext>
            </a:extLst>
          </p:cNvPr>
          <p:cNvSpPr/>
          <p:nvPr/>
        </p:nvSpPr>
        <p:spPr>
          <a:xfrm>
            <a:off x="5644004" y="4980824"/>
            <a:ext cx="425450" cy="4254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08831BD-CB30-423A-B515-AB9934ABD105}"/>
              </a:ext>
            </a:extLst>
          </p:cNvPr>
          <p:cNvSpPr txBox="1"/>
          <p:nvPr/>
        </p:nvSpPr>
        <p:spPr>
          <a:xfrm>
            <a:off x="5699892" y="2535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0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4CC97B5-13F6-467D-BA15-B1F472FF2000}"/>
              </a:ext>
            </a:extLst>
          </p:cNvPr>
          <p:cNvSpPr txBox="1"/>
          <p:nvPr/>
        </p:nvSpPr>
        <p:spPr>
          <a:xfrm>
            <a:off x="5696410" y="2523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D528A9EE-9DCB-4E53-BF6B-8F295E2F7BC0}"/>
              </a:ext>
            </a:extLst>
          </p:cNvPr>
          <p:cNvSpPr txBox="1"/>
          <p:nvPr/>
        </p:nvSpPr>
        <p:spPr>
          <a:xfrm>
            <a:off x="5706242" y="50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kern="0">
                <a:solidFill>
                  <a:prstClr val="black"/>
                </a:solidFill>
              </a:rPr>
              <a:t>0</a:t>
            </a:r>
            <a:endParaRPr kumimoji="0" lang="en-CA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1452849-8672-4682-82D5-726B171FB801}"/>
              </a:ext>
            </a:extLst>
          </p:cNvPr>
          <p:cNvSpPr txBox="1"/>
          <p:nvPr/>
        </p:nvSpPr>
        <p:spPr>
          <a:xfrm>
            <a:off x="5709110" y="50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D817979A-FD5D-4FB6-833C-388769F9C6D3}"/>
              </a:ext>
            </a:extLst>
          </p:cNvPr>
          <p:cNvSpPr txBox="1"/>
          <p:nvPr/>
        </p:nvSpPr>
        <p:spPr>
          <a:xfrm>
            <a:off x="5497954" y="2142374"/>
            <a:ext cx="69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psem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87F69088-2937-4E41-8068-654EEE1B457F}"/>
              </a:ext>
            </a:extLst>
          </p:cNvPr>
          <p:cNvSpPr txBox="1"/>
          <p:nvPr/>
        </p:nvSpPr>
        <p:spPr>
          <a:xfrm>
            <a:off x="5542404" y="53173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7030A0"/>
                </a:solidFill>
              </a:rPr>
              <a:t>csem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xmlns="" id="{16A26232-E893-4A85-9E84-ADCB08B3B92B}"/>
              </a:ext>
            </a:extLst>
          </p:cNvPr>
          <p:cNvSpPr/>
          <p:nvPr/>
        </p:nvSpPr>
        <p:spPr>
          <a:xfrm>
            <a:off x="464204" y="3490452"/>
            <a:ext cx="1767720" cy="10073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>
                <a:solidFill>
                  <a:schemeClr val="tx1"/>
                </a:solidFill>
              </a:rPr>
              <a:t>Produce:</a:t>
            </a:r>
            <a:endParaRPr lang="en-CA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psem.wait()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push(data)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csem.notify()</a:t>
            </a:r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xmlns="" id="{1544B625-6CD1-4C26-8A54-128675015721}"/>
              </a:ext>
            </a:extLst>
          </p:cNvPr>
          <p:cNvSpPr/>
          <p:nvPr/>
        </p:nvSpPr>
        <p:spPr>
          <a:xfrm>
            <a:off x="9566789" y="3515483"/>
            <a:ext cx="1767720" cy="10073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>
                <a:solidFill>
                  <a:schemeClr val="tx1"/>
                </a:solidFill>
              </a:rPr>
              <a:t>Consume:</a:t>
            </a:r>
            <a:endParaRPr lang="en-CA" sz="1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csem.wait()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data = pop()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tx1"/>
                </a:solidFill>
              </a:rPr>
              <a:t>psem.notify()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A10988-9102-4074-B831-440B5296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3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86" grpId="0"/>
      <p:bldP spid="86" grpId="1"/>
      <p:bldP spid="87" grpId="0" animBg="1"/>
      <p:bldP spid="87" grpId="1" animBg="1"/>
      <p:bldP spid="88" grpId="0" animBg="1"/>
      <p:bldP spid="88" grpId="1" animBg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E4A2D-7251-4A14-ABA1-2E4D9A01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50" y="318893"/>
            <a:ext cx="10058400" cy="778109"/>
          </a:xfrm>
        </p:spPr>
        <p:txBody>
          <a:bodyPr/>
          <a:lstStyle/>
          <a:p>
            <a:r>
              <a:rPr lang="en-CA"/>
              <a:t>Circular Buffer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6B224C-F170-4F30-97DD-30498C88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95F8FC-515E-462F-9947-E855FF0B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139" y="1616537"/>
            <a:ext cx="1266825" cy="154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0D1482D-64C1-4D52-BC96-4EECCC0B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351" y="1164100"/>
            <a:ext cx="1138238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C08BEB-5772-47E3-8FAA-CDA183840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426" y="1121237"/>
            <a:ext cx="1138238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5FA88A-5316-4F35-B2CC-C0E93F8B1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289" y="3262775"/>
            <a:ext cx="1319212" cy="319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F2768E-4B88-4B7B-A00E-147E39DE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889" y="3235787"/>
            <a:ext cx="1319212" cy="3190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Buffer Bottom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AC9E805-C58B-4C81-BE07-6CE9BD79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214" y="1562562"/>
            <a:ext cx="1266825" cy="1560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xmlns="" id="{8CD8F6FD-4B07-4248-9A2E-F1817BCB6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5626" y="1776875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xmlns="" id="{E0B7E8D0-0A9B-4D46-931B-45CD65D58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214" y="200230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xmlns="" id="{0BE849A7-B3B6-4229-88E5-E166CB89C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276" y="221820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xmlns="" id="{8BB64872-594B-4B22-942B-5F694BF95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214" y="2449975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xmlns="" id="{FE5F7A66-D919-467A-8BB2-4983250C4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8801" y="267540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xmlns="" id="{5A609F05-8217-46F4-AC71-42C1DD5AB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0864" y="289130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xmlns="" id="{6BDDB03F-DA76-43FA-9E62-744FDA6DC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2639" y="2592850"/>
            <a:ext cx="1052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xmlns="" id="{D947876A-5E37-4B1C-B821-92CB814D9F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7376" y="1837200"/>
            <a:ext cx="1258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BC6B967-5698-42C0-B409-5B83810D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751" y="2345200"/>
            <a:ext cx="1768475" cy="50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D471170-BE23-4CA6-821D-36879010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351" y="2311862"/>
            <a:ext cx="1768475" cy="508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Pointer to Reading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69527FB-F131-4ADC-85DB-854AB9DF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0176" y="1586375"/>
            <a:ext cx="1768475" cy="50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 sz="140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13ABE40-C742-4763-8747-76071A951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4776" y="1553037"/>
            <a:ext cx="1768475" cy="508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400">
                <a:latin typeface="Arial" panose="020B0604020202020204" pitchFamily="34" charset="0"/>
              </a:rPr>
              <a:t>Pointer to Writing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Position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B394C75E-998E-4E4B-82C1-1A1E8250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176" y="1638762"/>
            <a:ext cx="414338" cy="1466850"/>
          </a:xfrm>
          <a:prstGeom prst="ellips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B4CA1342-860B-40E1-A34B-5E911DE7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051" y="1611775"/>
            <a:ext cx="414338" cy="1466850"/>
          </a:xfrm>
          <a:prstGeom prst="ellips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" name="Line 56">
            <a:extLst>
              <a:ext uri="{FF2B5EF4-FFF2-40B4-BE49-F238E27FC236}">
                <a16:creationId xmlns:a16="http://schemas.microsoft.com/office/drawing/2014/main" xmlns="" id="{36E9C94A-F87B-4803-90F6-6615AE4C4D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7876" y="2267412"/>
            <a:ext cx="1588" cy="106363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7" name="Line 57">
            <a:extLst>
              <a:ext uri="{FF2B5EF4-FFF2-40B4-BE49-F238E27FC236}">
                <a16:creationId xmlns:a16="http://schemas.microsoft.com/office/drawing/2014/main" xmlns="" id="{F3A22A11-252B-4925-8024-E99BE4B39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4776" y="2329325"/>
            <a:ext cx="1588" cy="120650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8" name="Line 58">
            <a:extLst>
              <a:ext uri="{FF2B5EF4-FFF2-40B4-BE49-F238E27FC236}">
                <a16:creationId xmlns:a16="http://schemas.microsoft.com/office/drawing/2014/main" xmlns="" id="{BCB4B141-FA25-4CDD-8BDD-242B22AE9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6401" y="2407112"/>
            <a:ext cx="4763" cy="112713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29" name="Line 59">
            <a:extLst>
              <a:ext uri="{FF2B5EF4-FFF2-40B4-BE49-F238E27FC236}">
                <a16:creationId xmlns:a16="http://schemas.microsoft.com/office/drawing/2014/main" xmlns="" id="{BE8B9B05-D11A-4514-9CA7-E44363E5B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6976" y="2288050"/>
            <a:ext cx="4763" cy="112712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260AB51-84B8-4896-98DE-322B4487FC13}"/>
              </a:ext>
            </a:extLst>
          </p:cNvPr>
          <p:cNvSpPr txBox="1"/>
          <p:nvPr/>
        </p:nvSpPr>
        <p:spPr>
          <a:xfrm>
            <a:off x="545358" y="1272558"/>
            <a:ext cx="104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Materials: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8100FA8-5294-4613-8CE8-E7B06F0B9999}"/>
              </a:ext>
            </a:extLst>
          </p:cNvPr>
          <p:cNvSpPr/>
          <p:nvPr/>
        </p:nvSpPr>
        <p:spPr>
          <a:xfrm>
            <a:off x="945930" y="1661169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index for read offset  </a:t>
            </a:r>
            <a:r>
              <a:rPr lang="en-CA" sz="2200" b="1">
                <a:solidFill>
                  <a:srgbClr val="7030A0"/>
                </a:solidFill>
              </a:rPr>
              <a:t>cidx(0)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index for write offset </a:t>
            </a:r>
            <a:r>
              <a:rPr lang="en-CA" sz="2200" b="1">
                <a:solidFill>
                  <a:srgbClr val="7030A0"/>
                </a:solidFill>
              </a:rPr>
              <a:t>pidx(0)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mutex for read offset </a:t>
            </a:r>
            <a:r>
              <a:rPr lang="en-CA" sz="2200" b="1">
                <a:solidFill>
                  <a:srgbClr val="7030A0"/>
                </a:solidFill>
              </a:rPr>
              <a:t>cmut</a:t>
            </a:r>
            <a:endParaRPr lang="en-CA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mutex for write offset </a:t>
            </a:r>
            <a:r>
              <a:rPr lang="en-CA" sz="2200" b="1">
                <a:solidFill>
                  <a:srgbClr val="7030A0"/>
                </a:solidFill>
              </a:rPr>
              <a:t>pmut</a:t>
            </a:r>
            <a:endParaRPr lang="en-CA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semaphore for reading </a:t>
            </a:r>
            <a:r>
              <a:rPr lang="en-CA" sz="2200" b="1">
                <a:solidFill>
                  <a:srgbClr val="7030A0"/>
                </a:solidFill>
              </a:rPr>
              <a:t>csem(0)</a:t>
            </a:r>
            <a:endParaRPr lang="en-CA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semaphore for writing </a:t>
            </a:r>
            <a:r>
              <a:rPr lang="en-CA" sz="2200" b="1">
                <a:solidFill>
                  <a:srgbClr val="7030A0"/>
                </a:solidFill>
              </a:rPr>
              <a:t>psem(N)</a:t>
            </a:r>
            <a:endParaRPr lang="en-CA" sz="2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AADDABE-98FF-4861-9941-8E525A33CCC9}"/>
              </a:ext>
            </a:extLst>
          </p:cNvPr>
          <p:cNvSpPr txBox="1"/>
          <p:nvPr/>
        </p:nvSpPr>
        <p:spPr>
          <a:xfrm>
            <a:off x="562139" y="4079838"/>
            <a:ext cx="104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Methods: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xmlns="" id="{85527BC9-EAFA-4985-AD0C-971D8FA31F71}"/>
              </a:ext>
            </a:extLst>
          </p:cNvPr>
          <p:cNvSpPr/>
          <p:nvPr/>
        </p:nvSpPr>
        <p:spPr>
          <a:xfrm>
            <a:off x="2336061" y="4172605"/>
            <a:ext cx="4600767" cy="21178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>
                <a:solidFill>
                  <a:schemeClr val="tx1"/>
                </a:solidFill>
              </a:rPr>
              <a:t>Produce:</a:t>
            </a:r>
            <a:endParaRPr lang="en-CA" sz="16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psem.wait()                    </a:t>
            </a:r>
            <a:r>
              <a:rPr lang="en-CA" sz="1600">
                <a:solidFill>
                  <a:schemeClr val="accent5"/>
                </a:solidFill>
              </a:rPr>
              <a:t>// wait for empty slot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pmut.lock()                    </a:t>
            </a:r>
            <a:r>
              <a:rPr lang="en-CA" sz="1600">
                <a:solidFill>
                  <a:schemeClr val="accent5"/>
                </a:solidFill>
              </a:rPr>
              <a:t>// grab index under 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idx = pidx;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pidx = (pidx+1)%N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push(data)                 </a:t>
            </a:r>
            <a:r>
              <a:rPr lang="en-CA" sz="1600">
                <a:solidFill>
                  <a:schemeClr val="accent5"/>
                </a:solidFill>
              </a:rPr>
              <a:t>// produce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pmut.unlock()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csem.notify()                 </a:t>
            </a:r>
            <a:r>
              <a:rPr lang="en-CA" sz="1600">
                <a:solidFill>
                  <a:schemeClr val="accent5"/>
                </a:solidFill>
              </a:rPr>
              <a:t>// one more item avail.</a:t>
            </a: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xmlns="" id="{70E8B977-2F21-4406-86C8-D24D80FFD3E5}"/>
              </a:ext>
            </a:extLst>
          </p:cNvPr>
          <p:cNvSpPr/>
          <p:nvPr/>
        </p:nvSpPr>
        <p:spPr>
          <a:xfrm>
            <a:off x="6999890" y="4174641"/>
            <a:ext cx="4698124" cy="21168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>
                <a:solidFill>
                  <a:schemeClr val="tx1"/>
                </a:solidFill>
              </a:rPr>
              <a:t>Consume:</a:t>
            </a:r>
            <a:endParaRPr lang="en-CA" sz="16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csem.wait()                     </a:t>
            </a:r>
            <a:r>
              <a:rPr lang="en-CA" sz="1600">
                <a:solidFill>
                  <a:schemeClr val="accent5"/>
                </a:solidFill>
              </a:rPr>
              <a:t>// wait for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cmut.lock()                     </a:t>
            </a:r>
            <a:r>
              <a:rPr lang="en-CA" sz="1600">
                <a:solidFill>
                  <a:schemeClr val="accent5"/>
                </a:solidFill>
              </a:rPr>
              <a:t>// grab index under 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idx = cidx;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cidx = (cidx+1)%N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     data = pop()               </a:t>
            </a:r>
            <a:r>
              <a:rPr lang="en-CA" sz="1600">
                <a:solidFill>
                  <a:schemeClr val="accent5"/>
                </a:solidFill>
              </a:rPr>
              <a:t>// consume</a:t>
            </a:r>
            <a:endParaRPr lang="en-CA" sz="16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cmut.unlock()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>
                <a:solidFill>
                  <a:schemeClr val="tx1"/>
                </a:solidFill>
              </a:rPr>
              <a:t>psem.notify()                </a:t>
            </a:r>
            <a:r>
              <a:rPr lang="en-CA" sz="1600">
                <a:solidFill>
                  <a:schemeClr val="accent5"/>
                </a:solidFill>
              </a:rPr>
              <a:t>// one more empty slot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xmlns="" id="{05E1BECC-AD5A-4972-AFEF-986BD251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9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 animBg="1"/>
      <p:bldP spid="3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6E041-7E98-4C11-ABFB-8BACB6F9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Dynamic Producer-Consumer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7105C8-88A7-45CA-BEF2-A8F89D2C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3904D4-A589-4678-ABBD-2546A35E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65</a:t>
            </a:fld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F1FB138-E270-4223-8E47-9B9F73A20E1F}"/>
              </a:ext>
            </a:extLst>
          </p:cNvPr>
          <p:cNvGrpSpPr/>
          <p:nvPr/>
        </p:nvGrpSpPr>
        <p:grpSpPr>
          <a:xfrm>
            <a:off x="5221141" y="3263704"/>
            <a:ext cx="6498956" cy="2531217"/>
            <a:chOff x="6155214" y="3403314"/>
            <a:chExt cx="5382004" cy="2096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56E5A1A3-7994-4978-BB7A-D6C2319115F4}"/>
                </a:ext>
              </a:extLst>
            </p:cNvPr>
            <p:cNvGrpSpPr/>
            <p:nvPr/>
          </p:nvGrpSpPr>
          <p:grpSpPr>
            <a:xfrm rot="16200000">
              <a:off x="8611118" y="3494958"/>
              <a:ext cx="463574" cy="1878227"/>
              <a:chOff x="3519488" y="2248929"/>
              <a:chExt cx="463574" cy="18782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C9593EFD-E633-469B-A7F7-6DD0FCA6AC1C}"/>
                  </a:ext>
                </a:extLst>
              </p:cNvPr>
              <p:cNvSpPr/>
              <p:nvPr/>
            </p:nvSpPr>
            <p:spPr>
              <a:xfrm>
                <a:off x="3525794" y="2248929"/>
                <a:ext cx="428368" cy="187822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896B47CE-BC76-4A72-AB47-407B942D32DF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58054764-F3F3-470C-8995-A5694696393B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4FFF21D9-D5ED-43D8-B02B-C196E35FBFAA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49DB08A3-3253-4806-9638-65FDA7C4A4A2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xmlns="" id="{00F615E8-9CC6-4C81-8DC6-23F2B02D3CC0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xmlns="" id="{3740AD5C-47BF-4D99-A59C-6F0587B4C36F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2D6F725B-FABC-42E5-A6B2-C795ABBCD4B9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6285DC11-D276-4D24-A99E-2F03C667F0AB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1FCAAA6F-813C-4D01-9383-F310CD5B96B1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9F19F0A7-E406-4B3F-8CB1-626B9244B90C}"/>
                  </a:ext>
                </a:extLst>
              </p:cNvPr>
              <p:cNvSpPr txBox="1"/>
              <p:nvPr/>
            </p:nvSpPr>
            <p:spPr>
              <a:xfrm rot="5400000">
                <a:off x="3719997" y="3692533"/>
                <a:ext cx="258889" cy="267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</a:rPr>
                  <a:t>...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9F2E48FF-F3CB-49A8-9368-8F67969EBB22}"/>
                </a:ext>
              </a:extLst>
            </p:cNvPr>
            <p:cNvSpPr/>
            <p:nvPr/>
          </p:nvSpPr>
          <p:spPr>
            <a:xfrm>
              <a:off x="6155311" y="4152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D2599FB3-AD18-43E1-AEB6-188C829F4243}"/>
                </a:ext>
              </a:extLst>
            </p:cNvPr>
            <p:cNvSpPr/>
            <p:nvPr/>
          </p:nvSpPr>
          <p:spPr>
            <a:xfrm>
              <a:off x="10183892" y="4152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xmlns="" id="{DF824F84-5056-4B83-B197-B6904F3E38DC}"/>
                </a:ext>
              </a:extLst>
            </p:cNvPr>
            <p:cNvCxnSpPr>
              <a:stCxn id="8" idx="6"/>
              <a:endCxn id="21" idx="0"/>
            </p:cNvCxnSpPr>
            <p:nvPr/>
          </p:nvCxnSpPr>
          <p:spPr>
            <a:xfrm>
              <a:off x="7508637" y="4445057"/>
              <a:ext cx="395155" cy="3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58CC8D24-223B-4696-9A93-CBA04A90D300}"/>
                </a:ext>
              </a:extLst>
            </p:cNvPr>
            <p:cNvCxnSpPr>
              <a:stCxn id="21" idx="2"/>
              <a:endCxn id="9" idx="2"/>
            </p:cNvCxnSpPr>
            <p:nvPr/>
          </p:nvCxnSpPr>
          <p:spPr>
            <a:xfrm flipV="1">
              <a:off x="9782019" y="4445057"/>
              <a:ext cx="401873" cy="31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E673D12F-461E-4D61-A742-493138EC271D}"/>
                </a:ext>
              </a:extLst>
            </p:cNvPr>
            <p:cNvSpPr/>
            <p:nvPr/>
          </p:nvSpPr>
          <p:spPr>
            <a:xfrm>
              <a:off x="6155214" y="34033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xmlns="" id="{417E6B80-361E-4E6C-B0F7-A877BF1B42AF}"/>
                </a:ext>
              </a:extLst>
            </p:cNvPr>
            <p:cNvCxnSpPr>
              <a:stCxn id="12" idx="6"/>
              <a:endCxn id="21" idx="0"/>
            </p:cNvCxnSpPr>
            <p:nvPr/>
          </p:nvCxnSpPr>
          <p:spPr>
            <a:xfrm>
              <a:off x="7508540" y="3695757"/>
              <a:ext cx="395252" cy="7496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A2A5BE97-6E3C-49C0-B0C0-19A0A4CE401B}"/>
                </a:ext>
              </a:extLst>
            </p:cNvPr>
            <p:cNvSpPr/>
            <p:nvPr/>
          </p:nvSpPr>
          <p:spPr>
            <a:xfrm>
              <a:off x="6155214" y="4914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Producer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xmlns="" id="{BEE5E531-30FE-4D7F-A945-58AB59BCA870}"/>
                </a:ext>
              </a:extLst>
            </p:cNvPr>
            <p:cNvCxnSpPr>
              <a:stCxn id="14" idx="6"/>
              <a:endCxn id="21" idx="0"/>
            </p:cNvCxnSpPr>
            <p:nvPr/>
          </p:nvCxnSpPr>
          <p:spPr>
            <a:xfrm flipV="1">
              <a:off x="7508540" y="4445369"/>
              <a:ext cx="395252" cy="76168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C88D83C-BD4B-4398-A542-B0D88512DB23}"/>
                </a:ext>
              </a:extLst>
            </p:cNvPr>
            <p:cNvSpPr/>
            <p:nvPr/>
          </p:nvSpPr>
          <p:spPr>
            <a:xfrm>
              <a:off x="10183714" y="34047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DAE17B6C-5460-4CD7-9A05-7356E23CC785}"/>
                </a:ext>
              </a:extLst>
            </p:cNvPr>
            <p:cNvSpPr/>
            <p:nvPr/>
          </p:nvSpPr>
          <p:spPr>
            <a:xfrm>
              <a:off x="10183714" y="49131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xmlns="" id="{E727CBBC-6A59-4B98-AC97-7A3FB7D97DD5}"/>
                </a:ext>
              </a:extLst>
            </p:cNvPr>
            <p:cNvCxnSpPr>
              <a:stCxn id="21" idx="2"/>
              <a:endCxn id="16" idx="2"/>
            </p:cNvCxnSpPr>
            <p:nvPr/>
          </p:nvCxnSpPr>
          <p:spPr>
            <a:xfrm flipV="1">
              <a:off x="9782019" y="3697157"/>
              <a:ext cx="401695" cy="7482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xmlns="" id="{7B885763-F72D-4D4F-8ECE-871A422EF6F2}"/>
                </a:ext>
              </a:extLst>
            </p:cNvPr>
            <p:cNvCxnSpPr>
              <a:stCxn id="21" idx="2"/>
              <a:endCxn id="17" idx="2"/>
            </p:cNvCxnSpPr>
            <p:nvPr/>
          </p:nvCxnSpPr>
          <p:spPr>
            <a:xfrm>
              <a:off x="9782019" y="4445369"/>
              <a:ext cx="401695" cy="76018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A48F7B4-4279-448B-AF43-D628D55578FA}"/>
                </a:ext>
              </a:extLst>
            </p:cNvPr>
            <p:cNvSpPr txBox="1"/>
            <p:nvPr/>
          </p:nvSpPr>
          <p:spPr>
            <a:xfrm>
              <a:off x="8541434" y="3961814"/>
              <a:ext cx="589460" cy="267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Queue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803949E-6D51-4F6C-A909-2A35613D32DB}"/>
              </a:ext>
            </a:extLst>
          </p:cNvPr>
          <p:cNvSpPr txBox="1"/>
          <p:nvPr/>
        </p:nvSpPr>
        <p:spPr>
          <a:xfrm>
            <a:off x="956603" y="1716258"/>
            <a:ext cx="9481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Internal dynamic </a:t>
            </a:r>
            <a:r>
              <a:rPr lang="en-CA" sz="2400" b="1">
                <a:solidFill>
                  <a:schemeClr val="accent2"/>
                </a:solidFill>
              </a:rPr>
              <a:t>queue</a:t>
            </a:r>
            <a:r>
              <a:rPr lang="en-CA" sz="2400"/>
              <a:t>, protected by </a:t>
            </a:r>
            <a:r>
              <a:rPr lang="en-CA" sz="2400" b="1">
                <a:solidFill>
                  <a:schemeClr val="accent2"/>
                </a:solidFill>
              </a:rPr>
              <a:t>mutual exclusion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One </a:t>
            </a:r>
            <a:r>
              <a:rPr lang="en-CA" sz="2400" b="1">
                <a:solidFill>
                  <a:schemeClr val="accent2"/>
                </a:solidFill>
              </a:rPr>
              <a:t>condition variable </a:t>
            </a:r>
            <a:r>
              <a:rPr lang="en-CA" sz="2400"/>
              <a:t>for consumers to wait while queue is </a:t>
            </a:r>
            <a:r>
              <a:rPr lang="en-CA" sz="2400" b="1">
                <a:solidFill>
                  <a:schemeClr val="accent2"/>
                </a:solidFill>
              </a:rPr>
              <a:t>empty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xmlns="" id="{A029C57E-C2C5-4C05-BB0F-18A83EE14AD8}"/>
              </a:ext>
            </a:extLst>
          </p:cNvPr>
          <p:cNvSpPr/>
          <p:nvPr/>
        </p:nvSpPr>
        <p:spPr>
          <a:xfrm>
            <a:off x="1027767" y="2822108"/>
            <a:ext cx="3164406" cy="153887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chemeClr val="tx1"/>
                </a:solidFill>
              </a:rPr>
              <a:t>Produce:</a:t>
            </a:r>
            <a:endParaRPr lang="en-CA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mutex.lock()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   queue.push(data)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mutex.unlock()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cv.notify_one()</a:t>
            </a:r>
            <a:endParaRPr lang="en-CA">
              <a:solidFill>
                <a:schemeClr val="accent5"/>
              </a:solidFill>
            </a:endParaRPr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xmlns="" id="{29D11E1A-B8E2-44C8-9095-5B38CA94ADCC}"/>
              </a:ext>
            </a:extLst>
          </p:cNvPr>
          <p:cNvSpPr/>
          <p:nvPr/>
        </p:nvSpPr>
        <p:spPr>
          <a:xfrm>
            <a:off x="978918" y="4502049"/>
            <a:ext cx="3227322" cy="168773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chemeClr val="tx1"/>
                </a:solidFill>
              </a:rPr>
              <a:t>Consume: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mutex.lock()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   cv.wait( !queue.empty()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   data = queue.pop()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</a:rPr>
              <a:t>mutex.unlock()</a:t>
            </a:r>
            <a:endParaRPr lang="en-CA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757E9-F9CB-461E-8550-F2A4DEC4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Generator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CCEE4D-035E-44C2-AE7E-C9244164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092881"/>
          </a:xfrm>
        </p:spPr>
        <p:txBody>
          <a:bodyPr/>
          <a:lstStyle/>
          <a:p>
            <a:r>
              <a:rPr lang="en-CA"/>
              <a:t>In cases where inputs are predictable (e.g. compute all prime numbers…), do we really need producer threads to populate a queue?</a:t>
            </a:r>
          </a:p>
          <a:p>
            <a:endParaRPr lang="en-CA"/>
          </a:p>
          <a:p>
            <a:r>
              <a:rPr lang="en-CA"/>
              <a:t>Instead, we can remove the producer side, and make the “queue” itself </a:t>
            </a:r>
            <a:r>
              <a:rPr lang="en-CA" b="1">
                <a:solidFill>
                  <a:schemeClr val="accent2"/>
                </a:solidFill>
              </a:rPr>
              <a:t>generate</a:t>
            </a:r>
            <a:r>
              <a:rPr lang="en-CA"/>
              <a:t> the next item.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329C81-8FC9-487D-B8E0-19B7C356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Producers and Consumers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CC4456-F57E-429F-B39E-11A7C9D5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66</a:t>
            </a:fld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DA986AF-D958-44A9-A31C-D26236C0EC68}"/>
              </a:ext>
            </a:extLst>
          </p:cNvPr>
          <p:cNvGrpSpPr/>
          <p:nvPr/>
        </p:nvGrpSpPr>
        <p:grpSpPr>
          <a:xfrm>
            <a:off x="2507391" y="3687424"/>
            <a:ext cx="4387488" cy="2527715"/>
            <a:chOff x="7903792" y="3404714"/>
            <a:chExt cx="3633426" cy="20932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A6D696F4-1082-465E-9F7A-725F3B5560E6}"/>
                </a:ext>
              </a:extLst>
            </p:cNvPr>
            <p:cNvGrpSpPr/>
            <p:nvPr/>
          </p:nvGrpSpPr>
          <p:grpSpPr>
            <a:xfrm rot="16200000">
              <a:off x="8621449" y="3505289"/>
              <a:ext cx="442913" cy="1878227"/>
              <a:chOff x="3519488" y="2248929"/>
              <a:chExt cx="442913" cy="18782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8B736005-6AE1-428C-B950-C95F743D4AF3}"/>
                  </a:ext>
                </a:extLst>
              </p:cNvPr>
              <p:cNvSpPr/>
              <p:nvPr/>
            </p:nvSpPr>
            <p:spPr>
              <a:xfrm>
                <a:off x="3525794" y="2248929"/>
                <a:ext cx="428368" cy="187822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9589446A-D520-4A84-BDCB-0BE2CE912840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F53F5357-19BB-4A5A-84F9-F85AB54E55F8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352C0893-A03C-4B5F-9AC2-AB1FBD40CC9F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2FB35169-739A-4389-9E5C-08CC7E6D0687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xmlns="" id="{54FA0C83-A9DB-4D38-B4AB-E30BD50891E5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xmlns="" id="{CEEFDC98-180A-4B31-B9DD-ABE69B9DC9E9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8FD1D99E-B177-4BE8-A266-E2776A8440BC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78865794-E5EF-4D01-B740-F0CBB2EED09E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0AB5E815-B04B-45B7-A53B-58335A667D3C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8FA152DB-75BD-482A-A117-103C38FC753E}"/>
                  </a:ext>
                </a:extLst>
              </p:cNvPr>
              <p:cNvSpPr txBox="1"/>
              <p:nvPr/>
            </p:nvSpPr>
            <p:spPr>
              <a:xfrm rot="5400000">
                <a:off x="3661748" y="3704183"/>
                <a:ext cx="258889" cy="267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</a:rPr>
                  <a:t>...</a:t>
                </a: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42735A9-DCE6-4257-A2C2-EB7A8AABFC3C}"/>
                </a:ext>
              </a:extLst>
            </p:cNvPr>
            <p:cNvSpPr/>
            <p:nvPr/>
          </p:nvSpPr>
          <p:spPr>
            <a:xfrm>
              <a:off x="10183892" y="41526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A90C4A58-A9B0-4DDF-B24E-12034BC44847}"/>
                </a:ext>
              </a:extLst>
            </p:cNvPr>
            <p:cNvCxnSpPr>
              <a:stCxn id="21" idx="2"/>
              <a:endCxn id="9" idx="2"/>
            </p:cNvCxnSpPr>
            <p:nvPr/>
          </p:nvCxnSpPr>
          <p:spPr>
            <a:xfrm flipV="1">
              <a:off x="9782019" y="4445057"/>
              <a:ext cx="401873" cy="31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5D342ED-6D89-4B40-BBCF-40A8F8F9013C}"/>
                </a:ext>
              </a:extLst>
            </p:cNvPr>
            <p:cNvSpPr/>
            <p:nvPr/>
          </p:nvSpPr>
          <p:spPr>
            <a:xfrm>
              <a:off x="10183714" y="34047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D452AC6-3C19-4961-9F2C-37AD87F28A8D}"/>
                </a:ext>
              </a:extLst>
            </p:cNvPr>
            <p:cNvSpPr/>
            <p:nvPr/>
          </p:nvSpPr>
          <p:spPr>
            <a:xfrm>
              <a:off x="10183714" y="4913114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Consumer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xmlns="" id="{26CF0293-3D88-464F-911C-2125382B94F6}"/>
                </a:ext>
              </a:extLst>
            </p:cNvPr>
            <p:cNvCxnSpPr>
              <a:stCxn id="21" idx="2"/>
              <a:endCxn id="16" idx="2"/>
            </p:cNvCxnSpPr>
            <p:nvPr/>
          </p:nvCxnSpPr>
          <p:spPr>
            <a:xfrm flipV="1">
              <a:off x="9782019" y="3697157"/>
              <a:ext cx="401695" cy="7482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xmlns="" id="{D175001C-ED41-4C03-AF24-DC9B8DB347DF}"/>
                </a:ext>
              </a:extLst>
            </p:cNvPr>
            <p:cNvCxnSpPr>
              <a:stCxn id="21" idx="2"/>
              <a:endCxn id="17" idx="2"/>
            </p:cNvCxnSpPr>
            <p:nvPr/>
          </p:nvCxnSpPr>
          <p:spPr>
            <a:xfrm>
              <a:off x="9782019" y="4445369"/>
              <a:ext cx="401695" cy="76018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770B8DB-FF73-474A-8095-6226D84D4F69}"/>
                </a:ext>
              </a:extLst>
            </p:cNvPr>
            <p:cNvSpPr txBox="1"/>
            <p:nvPr/>
          </p:nvSpPr>
          <p:spPr>
            <a:xfrm>
              <a:off x="8331736" y="3950163"/>
              <a:ext cx="954739" cy="305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Generator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41FEF0-78DA-4B90-A1DD-D377F2469667}"/>
              </a:ext>
            </a:extLst>
          </p:cNvPr>
          <p:cNvSpPr txBox="1"/>
          <p:nvPr/>
        </p:nvSpPr>
        <p:spPr>
          <a:xfrm>
            <a:off x="7997709" y="4526622"/>
            <a:ext cx="28280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>
                <a:solidFill>
                  <a:srgbClr val="7030A0"/>
                </a:solidFill>
                <a:latin typeface="Consolas" panose="020B0609020204030204" pitchFamily="49" charset="0"/>
              </a:rPr>
              <a:t>generator.yield()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E2E2F45-0CD3-4EBA-8C47-505ECE74A569}"/>
              </a:ext>
            </a:extLst>
          </p:cNvPr>
          <p:cNvSpPr txBox="1"/>
          <p:nvPr/>
        </p:nvSpPr>
        <p:spPr>
          <a:xfrm>
            <a:off x="8580233" y="5129112"/>
            <a:ext cx="311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or </a:t>
            </a:r>
            <a:r>
              <a:rPr lang="en-CA" sz="1600" b="1">
                <a:solidFill>
                  <a:srgbClr val="7030A0"/>
                </a:solidFill>
              </a:rPr>
              <a:t>next() </a:t>
            </a:r>
            <a:r>
              <a:rPr lang="en-CA" sz="1600"/>
              <a:t>or </a:t>
            </a:r>
            <a:r>
              <a:rPr lang="en-CA" sz="1600" b="1">
                <a:solidFill>
                  <a:srgbClr val="7030A0"/>
                </a:solidFill>
              </a:rPr>
              <a:t>emit() </a:t>
            </a:r>
            <a:r>
              <a:rPr lang="en-CA" sz="1600"/>
              <a:t>or </a:t>
            </a:r>
            <a:r>
              <a:rPr lang="en-CA" sz="1600" b="1">
                <a:solidFill>
                  <a:srgbClr val="7030A0"/>
                </a:solidFill>
              </a:rPr>
              <a:t>get() </a:t>
            </a:r>
            <a:r>
              <a:rPr lang="en-CA" sz="1600"/>
              <a:t>or </a:t>
            </a:r>
            <a:r>
              <a:rPr lang="en-CA" sz="1600" b="1">
                <a:solidFill>
                  <a:srgbClr val="7030A0"/>
                </a:solidFill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19515789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17 – Deadlock and Starvation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91859" y="2168283"/>
            <a:ext cx="11247892" cy="4401205"/>
          </a:xfrm>
        </p:spPr>
        <p:txBody>
          <a:bodyPr/>
          <a:lstStyle/>
          <a:p>
            <a:r>
              <a:rPr lang="en-CA"/>
              <a:t>Define the terms </a:t>
            </a:r>
            <a:r>
              <a:rPr lang="en-CA" b="1">
                <a:solidFill>
                  <a:schemeClr val="accent2"/>
                </a:solidFill>
              </a:rPr>
              <a:t>deadlock</a:t>
            </a:r>
            <a:r>
              <a:rPr lang="en-CA"/>
              <a:t>, </a:t>
            </a:r>
            <a:r>
              <a:rPr lang="en-CA" b="1">
                <a:solidFill>
                  <a:schemeClr val="accent2"/>
                </a:solidFill>
              </a:rPr>
              <a:t>livelock</a:t>
            </a:r>
            <a:r>
              <a:rPr lang="en-CA"/>
              <a:t> and </a:t>
            </a:r>
            <a:r>
              <a:rPr lang="en-CA" b="1">
                <a:solidFill>
                  <a:schemeClr val="accent2"/>
                </a:solidFill>
              </a:rPr>
              <a:t>starvation</a:t>
            </a:r>
          </a:p>
          <a:p>
            <a:r>
              <a:rPr lang="en-CA"/>
              <a:t>Give an example that causes deadlock</a:t>
            </a:r>
          </a:p>
          <a:p>
            <a:r>
              <a:rPr lang="en-CA"/>
              <a:t>List the four </a:t>
            </a:r>
            <a:r>
              <a:rPr lang="en-CA" b="1">
                <a:solidFill>
                  <a:schemeClr val="accent2"/>
                </a:solidFill>
              </a:rPr>
              <a:t>conditions</a:t>
            </a:r>
            <a:r>
              <a:rPr lang="en-CA"/>
              <a:t> that are necessary for deadlock to occur</a:t>
            </a:r>
          </a:p>
          <a:p>
            <a:r>
              <a:rPr lang="en-CA"/>
              <a:t>Given a problem description, draw a </a:t>
            </a:r>
            <a:r>
              <a:rPr lang="en-CA" b="1">
                <a:solidFill>
                  <a:schemeClr val="accent2"/>
                </a:solidFill>
              </a:rPr>
              <a:t>resource allocation graph</a:t>
            </a:r>
          </a:p>
          <a:p>
            <a:r>
              <a:rPr lang="en-CA"/>
              <a:t>Given a resource allocation graph, determine if a system is in deadlock</a:t>
            </a:r>
          </a:p>
          <a:p>
            <a:r>
              <a:rPr lang="en-CA"/>
              <a:t>Describe the four methods of dealing with deadlock</a:t>
            </a:r>
          </a:p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Banker’s Algorithm</a:t>
            </a:r>
            <a:r>
              <a:rPr lang="en-CA"/>
              <a:t> for avoiding deadlock with multiple shared resources</a:t>
            </a:r>
          </a:p>
          <a:p>
            <a:r>
              <a:rPr lang="en-CA"/>
              <a:t>Identify whether a given state is </a:t>
            </a:r>
            <a:r>
              <a:rPr lang="en-CA" b="1">
                <a:solidFill>
                  <a:schemeClr val="accent2"/>
                </a:solidFill>
              </a:rPr>
              <a:t>safe</a:t>
            </a:r>
            <a:r>
              <a:rPr lang="en-CA"/>
              <a:t> or </a:t>
            </a:r>
            <a:r>
              <a:rPr lang="en-CA" b="1">
                <a:solidFill>
                  <a:schemeClr val="accent2"/>
                </a:solidFill>
              </a:rPr>
              <a:t>unsafe</a:t>
            </a:r>
            <a:r>
              <a:rPr lang="en-CA"/>
              <a:t> according to the Banker’s Algorithm</a:t>
            </a:r>
            <a:endParaRPr lang="en-CA" b="1">
              <a:solidFill>
                <a:schemeClr val="accent2"/>
              </a:solidFill>
            </a:endParaRPr>
          </a:p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2473" y="1442227"/>
            <a:ext cx="5874511" cy="627063"/>
          </a:xfrm>
        </p:spPr>
        <p:txBody>
          <a:bodyPr/>
          <a:lstStyle/>
          <a:p>
            <a:r>
              <a:rPr lang="en-CA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1127270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D9C51-BA5B-4CBF-BCBE-8DF717FC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43398"/>
            <a:ext cx="10058400" cy="778109"/>
          </a:xfrm>
        </p:spPr>
        <p:txBody>
          <a:bodyPr/>
          <a:lstStyle/>
          <a:p>
            <a:r>
              <a:rPr lang="en-CA"/>
              <a:t>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CC7E2A-5D23-402E-8E5B-2961E682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58" y="1336439"/>
            <a:ext cx="10591800" cy="830997"/>
          </a:xfrm>
        </p:spPr>
        <p:txBody>
          <a:bodyPr/>
          <a:lstStyle/>
          <a:p>
            <a:r>
              <a:rPr lang="en-CA"/>
              <a:t>We can try to </a:t>
            </a:r>
            <a:r>
              <a:rPr lang="en-CA" b="1">
                <a:solidFill>
                  <a:schemeClr val="accent2"/>
                </a:solidFill>
              </a:rPr>
              <a:t>detect</a:t>
            </a:r>
            <a:r>
              <a:rPr lang="en-CA"/>
              <a:t> when a deadlock is </a:t>
            </a:r>
            <a:r>
              <a:rPr lang="en-CA" b="1">
                <a:solidFill>
                  <a:schemeClr val="accent2"/>
                </a:solidFill>
              </a:rPr>
              <a:t>about to occur </a:t>
            </a:r>
            <a:r>
              <a:rPr lang="en-CA"/>
              <a:t>using a </a:t>
            </a:r>
            <a:br>
              <a:rPr lang="en-CA"/>
            </a:br>
            <a:r>
              <a:rPr lang="en-CA" b="1">
                <a:solidFill>
                  <a:schemeClr val="accent2"/>
                </a:solidFill>
              </a:rPr>
              <a:t>resource allocation graph</a:t>
            </a:r>
            <a:r>
              <a:rPr lang="en-CA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3C215-2EFD-4CCE-9D32-B2721944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26D794-2F12-4E43-8E38-9EE03C5E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68</a:t>
            </a:fld>
            <a:endParaRPr lang="en-CA"/>
          </a:p>
        </p:txBody>
      </p:sp>
      <p:grpSp>
        <p:nvGrpSpPr>
          <p:cNvPr id="11" name="Group 54">
            <a:extLst>
              <a:ext uri="{FF2B5EF4-FFF2-40B4-BE49-F238E27FC236}">
                <a16:creationId xmlns:a16="http://schemas.microsoft.com/office/drawing/2014/main" xmlns="" id="{3BD42051-C3B9-452F-8895-3A655DD21D4D}"/>
              </a:ext>
            </a:extLst>
          </p:cNvPr>
          <p:cNvGrpSpPr>
            <a:grpSpLocks/>
          </p:cNvGrpSpPr>
          <p:nvPr/>
        </p:nvGrpSpPr>
        <p:grpSpPr bwMode="auto">
          <a:xfrm>
            <a:off x="1720851" y="2613025"/>
            <a:ext cx="3482976" cy="3462338"/>
            <a:chOff x="3307" y="917"/>
            <a:chExt cx="2194" cy="2181"/>
          </a:xfrm>
        </p:grpSpPr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xmlns="" id="{048892CF-4786-4BC0-A6C1-AF05DC8D8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917"/>
              <a:ext cx="476" cy="32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xmlns="" id="{58CEB28E-DD60-41E7-A567-123ACC858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054"/>
              <a:ext cx="56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xmlns="" id="{C8EE8169-8396-45EF-8ADB-48F754BFE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" y="95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xmlns="" id="{4D550EA6-1EEA-43B6-9ACA-9516457AC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95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3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xmlns="" id="{1B7E9E2E-85E4-456C-8A4D-A0B1371AE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" y="257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4</a:t>
              </a:r>
            </a:p>
          </p:txBody>
        </p:sp>
        <p:sp>
          <p:nvSpPr>
            <p:cNvPr id="19" name="Text Box 25">
              <a:extLst>
                <a:ext uri="{FF2B5EF4-FFF2-40B4-BE49-F238E27FC236}">
                  <a16:creationId xmlns:a16="http://schemas.microsoft.com/office/drawing/2014/main" xmlns="" id="{73232932-514A-4D16-AD14-41BE7CDE0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" y="2591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xmlns="" id="{2E4FB770-342E-4CBF-A894-47DA88B7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921"/>
              <a:ext cx="476" cy="32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xmlns="" id="{E292CD61-F848-48B1-8EBF-12C36078A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058"/>
              <a:ext cx="56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xmlns="" id="{634DB8FE-999B-4AC4-BBFE-A3DB275FB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2441"/>
              <a:ext cx="458" cy="657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3" name="Oval 30">
              <a:extLst>
                <a:ext uri="{FF2B5EF4-FFF2-40B4-BE49-F238E27FC236}">
                  <a16:creationId xmlns:a16="http://schemas.microsoft.com/office/drawing/2014/main" xmlns="" id="{2881E3EC-1994-446B-AEBB-53E81EC9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2578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4" name="Oval 31">
              <a:extLst>
                <a:ext uri="{FF2B5EF4-FFF2-40B4-BE49-F238E27FC236}">
                  <a16:creationId xmlns:a16="http://schemas.microsoft.com/office/drawing/2014/main" xmlns="" id="{A9991FA6-B9E3-4D88-A7B5-D7AEBA9A7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2773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5" name="Oval 32">
              <a:extLst>
                <a:ext uri="{FF2B5EF4-FFF2-40B4-BE49-F238E27FC236}">
                  <a16:creationId xmlns:a16="http://schemas.microsoft.com/office/drawing/2014/main" xmlns="" id="{A348F2F0-B42D-4B56-9637-ED01D4B5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2949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xmlns="" id="{C4C98870-773F-4550-B65B-D4855FA4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450"/>
              <a:ext cx="458" cy="494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7" name="Oval 34">
              <a:extLst>
                <a:ext uri="{FF2B5EF4-FFF2-40B4-BE49-F238E27FC236}">
                  <a16:creationId xmlns:a16="http://schemas.microsoft.com/office/drawing/2014/main" xmlns="" id="{FB2E3936-62B9-4DF5-AC95-9EDE78751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587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8" name="Oval 35">
              <a:extLst>
                <a:ext uri="{FF2B5EF4-FFF2-40B4-BE49-F238E27FC236}">
                  <a16:creationId xmlns:a16="http://schemas.microsoft.com/office/drawing/2014/main" xmlns="" id="{9B18AB11-911F-4329-96D6-481B9D9C1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782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29" name="Group 39">
              <a:extLst>
                <a:ext uri="{FF2B5EF4-FFF2-40B4-BE49-F238E27FC236}">
                  <a16:creationId xmlns:a16="http://schemas.microsoft.com/office/drawing/2014/main" xmlns="" id="{1CFA4B12-6B78-4D36-B02C-F9D55B258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" y="1639"/>
              <a:ext cx="326" cy="317"/>
              <a:chOff x="3307" y="1719"/>
              <a:chExt cx="326" cy="317"/>
            </a:xfrm>
          </p:grpSpPr>
          <p:sp>
            <p:nvSpPr>
              <p:cNvPr id="41" name="Oval 37">
                <a:extLst>
                  <a:ext uri="{FF2B5EF4-FFF2-40B4-BE49-F238E27FC236}">
                    <a16:creationId xmlns:a16="http://schemas.microsoft.com/office/drawing/2014/main" xmlns="" id="{D736FFD5-316A-4B6D-9DC5-4A3335CB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42" name="Text Box 38">
                <a:extLst>
                  <a:ext uri="{FF2B5EF4-FFF2-40B4-BE49-F238E27FC236}">
                    <a16:creationId xmlns:a16="http://schemas.microsoft.com/office/drawing/2014/main" xmlns="" id="{DBDDA9AC-C9FC-43B5-8F12-7B5E5C945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1</a:t>
                </a:r>
              </a:p>
            </p:txBody>
          </p:sp>
        </p:grpSp>
        <p:grpSp>
          <p:nvGrpSpPr>
            <p:cNvPr id="30" name="Group 40">
              <a:extLst>
                <a:ext uri="{FF2B5EF4-FFF2-40B4-BE49-F238E27FC236}">
                  <a16:creationId xmlns:a16="http://schemas.microsoft.com/office/drawing/2014/main" xmlns="" id="{3F373C75-0C59-4105-9419-FC8F9A259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8" y="1648"/>
              <a:ext cx="326" cy="317"/>
              <a:chOff x="3307" y="1719"/>
              <a:chExt cx="326" cy="317"/>
            </a:xfrm>
          </p:grpSpPr>
          <p:sp>
            <p:nvSpPr>
              <p:cNvPr id="39" name="Oval 41">
                <a:extLst>
                  <a:ext uri="{FF2B5EF4-FFF2-40B4-BE49-F238E27FC236}">
                    <a16:creationId xmlns:a16="http://schemas.microsoft.com/office/drawing/2014/main" xmlns="" id="{47382186-B6BC-4C81-B834-A32CB5275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40" name="Text Box 42">
                <a:extLst>
                  <a:ext uri="{FF2B5EF4-FFF2-40B4-BE49-F238E27FC236}">
                    <a16:creationId xmlns:a16="http://schemas.microsoft.com/office/drawing/2014/main" xmlns="" id="{DD046043-391F-401E-A154-4BC581A37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2</a:t>
                </a:r>
              </a:p>
            </p:txBody>
          </p:sp>
        </p:grpSp>
        <p:grpSp>
          <p:nvGrpSpPr>
            <p:cNvPr id="31" name="Group 43">
              <a:extLst>
                <a:ext uri="{FF2B5EF4-FFF2-40B4-BE49-F238E27FC236}">
                  <a16:creationId xmlns:a16="http://schemas.microsoft.com/office/drawing/2014/main" xmlns="" id="{463E8F26-9396-4077-BC39-DD7143316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1653"/>
              <a:ext cx="326" cy="317"/>
              <a:chOff x="3307" y="1719"/>
              <a:chExt cx="326" cy="317"/>
            </a:xfrm>
          </p:grpSpPr>
          <p:sp>
            <p:nvSpPr>
              <p:cNvPr id="37" name="Oval 44">
                <a:extLst>
                  <a:ext uri="{FF2B5EF4-FFF2-40B4-BE49-F238E27FC236}">
                    <a16:creationId xmlns:a16="http://schemas.microsoft.com/office/drawing/2014/main" xmlns="" id="{366607D2-4544-4F51-83AD-599582761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38" name="Text Box 45">
                <a:extLst>
                  <a:ext uri="{FF2B5EF4-FFF2-40B4-BE49-F238E27FC236}">
                    <a16:creationId xmlns:a16="http://schemas.microsoft.com/office/drawing/2014/main" xmlns="" id="{402C5711-BC00-471A-8ABB-356E79D96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3</a:t>
                </a:r>
              </a:p>
            </p:txBody>
          </p:sp>
        </p:grpSp>
        <p:sp>
          <p:nvSpPr>
            <p:cNvPr id="32" name="Line 46">
              <a:extLst>
                <a:ext uri="{FF2B5EF4-FFF2-40B4-BE49-F238E27FC236}">
                  <a16:creationId xmlns:a16="http://schemas.microsoft.com/office/drawing/2014/main" xmlns="" id="{3C0AC7CB-C0DE-43E1-8FD6-9078003D6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5" y="1956"/>
              <a:ext cx="356" cy="8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Line 47">
              <a:extLst>
                <a:ext uri="{FF2B5EF4-FFF2-40B4-BE49-F238E27FC236}">
                  <a16:creationId xmlns:a16="http://schemas.microsoft.com/office/drawing/2014/main" xmlns="" id="{F781B32C-3350-4EFC-8136-5E25092DF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1" y="1956"/>
              <a:ext cx="333" cy="65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xmlns="" id="{E8B0A69A-C5F1-4ADE-AB15-25FD955D2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5" y="1238"/>
              <a:ext cx="268" cy="42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Line 49">
              <a:extLst>
                <a:ext uri="{FF2B5EF4-FFF2-40B4-BE49-F238E27FC236}">
                  <a16:creationId xmlns:a16="http://schemas.microsoft.com/office/drawing/2014/main" xmlns="" id="{A892A77C-1FFC-454B-8E3C-3DE387F26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241"/>
              <a:ext cx="274" cy="40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Line 51">
              <a:extLst>
                <a:ext uri="{FF2B5EF4-FFF2-40B4-BE49-F238E27FC236}">
                  <a16:creationId xmlns:a16="http://schemas.microsoft.com/office/drawing/2014/main" xmlns="" id="{DFD18136-53F3-4DF9-8748-ABF8F5577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1114"/>
              <a:ext cx="300" cy="5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Line 50">
              <a:extLst>
                <a:ext uri="{FF2B5EF4-FFF2-40B4-BE49-F238E27FC236}">
                  <a16:creationId xmlns:a16="http://schemas.microsoft.com/office/drawing/2014/main" xmlns="" id="{1C719878-62B9-443E-8A87-7F5C92C7B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" y="1096"/>
              <a:ext cx="307" cy="55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703F9D-90B1-498B-A8D3-631C2AF8E395}"/>
              </a:ext>
            </a:extLst>
          </p:cNvPr>
          <p:cNvSpPr txBox="1"/>
          <p:nvPr/>
        </p:nvSpPr>
        <p:spPr>
          <a:xfrm>
            <a:off x="6238741" y="2640169"/>
            <a:ext cx="52959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Resources drawn as a box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Dots indicate number available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Circles represent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Arrow from process to resource indicates </a:t>
            </a:r>
            <a:r>
              <a:rPr lang="en-CA" sz="2400" b="1">
                <a:solidFill>
                  <a:srgbClr val="C00000"/>
                </a:solidFill>
              </a:rPr>
              <a:t>request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Arrow from resource </a:t>
            </a:r>
            <a:r>
              <a:rPr lang="en-CA" sz="2400" b="1">
                <a:solidFill>
                  <a:schemeClr val="accent2"/>
                </a:solidFill>
              </a:rPr>
              <a:t>dot</a:t>
            </a:r>
            <a:r>
              <a:rPr lang="en-CA" sz="2400"/>
              <a:t> to process indicates </a:t>
            </a:r>
            <a:r>
              <a:rPr lang="en-CA" sz="2400" b="1">
                <a:solidFill>
                  <a:srgbClr val="00B050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3291529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3E9FF-42F6-4FC6-8C08-19BBDE94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57" y="607059"/>
            <a:ext cx="10058400" cy="778109"/>
          </a:xfrm>
        </p:spPr>
        <p:txBody>
          <a:bodyPr/>
          <a:lstStyle/>
          <a:p>
            <a:r>
              <a:rPr lang="en-CA"/>
              <a:t>Dealing with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6E3DE5-8F1D-47C6-A8EB-ED8914E6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22" y="1805659"/>
            <a:ext cx="10888394" cy="418576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/>
              <a:t>In general, there are </a:t>
            </a:r>
            <a:r>
              <a:rPr lang="en-CA" b="1">
                <a:solidFill>
                  <a:schemeClr val="accent2"/>
                </a:solidFill>
              </a:rPr>
              <a:t>four</a:t>
            </a:r>
            <a:r>
              <a:rPr lang="en-CA"/>
              <a:t> solutions:</a:t>
            </a:r>
          </a:p>
          <a:p>
            <a:pPr marL="841248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CA" b="1"/>
              <a:t>Ignorance: </a:t>
            </a:r>
            <a:r>
              <a:rPr lang="en-CA"/>
              <a:t>ignore the problem altogether.</a:t>
            </a:r>
          </a:p>
          <a:p>
            <a:pPr marL="841248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CA" b="1"/>
              <a:t>Avoidance:</a:t>
            </a:r>
            <a:r>
              <a:rPr lang="en-CA"/>
              <a:t> anticipate the deadlock and avoid it by carefully allocating the resources during program design. </a:t>
            </a:r>
          </a:p>
          <a:p>
            <a:pPr marL="841248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CA" b="1"/>
              <a:t>Detection and Recovery:</a:t>
            </a:r>
            <a:r>
              <a:rPr lang="en-CA"/>
              <a:t> acknowledge that deadlocks can occur outside of your control. Detect when they happen and take action to recover.</a:t>
            </a:r>
          </a:p>
          <a:p>
            <a:pPr marL="841248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CA" b="1"/>
              <a:t>Prevention: </a:t>
            </a:r>
            <a:r>
              <a:rPr lang="en-CA"/>
              <a:t>employ resource allocation algorithms at </a:t>
            </a:r>
            <a:r>
              <a:rPr lang="en-CA" b="1">
                <a:solidFill>
                  <a:schemeClr val="accent2"/>
                </a:solidFill>
              </a:rPr>
              <a:t>run-time</a:t>
            </a:r>
            <a:r>
              <a:rPr lang="en-CA"/>
              <a:t> to make sure that the system never gets into a situation where deadlock can arise.</a:t>
            </a:r>
          </a:p>
          <a:p>
            <a:pPr lvl="1" indent="0">
              <a:spcAft>
                <a:spcPts val="1200"/>
              </a:spcAft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BD29F6-9DFC-4167-A975-3EA250DD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1B6941-10B5-451C-AF8F-C24B641B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30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Multiple Dedicated Processors/Cores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71732" y="1653497"/>
            <a:ext cx="1070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Each processor/core is given one task to run on its own, synchronizes with others.</a:t>
            </a:r>
            <a:endParaRPr lang="en-CA" sz="3200" b="1"/>
          </a:p>
        </p:txBody>
      </p:sp>
      <p:pic>
        <p:nvPicPr>
          <p:cNvPr id="7" name="Picture 2" descr="http://media.bestofmicro.com/O/Z/450611/original/marked-hsw-e-d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88" y="2365645"/>
            <a:ext cx="2701364" cy="306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59355" y="5478836"/>
            <a:ext cx="3354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(2015) 8 Core I7 CPU with shared Cache and Memory controller</a:t>
            </a:r>
            <a:endParaRPr lang="en-CA" altLang="en-US" sz="1600" b="1">
              <a:latin typeface="Arial" panose="020B0604020202020204" pitchFamily="34" charset="0"/>
            </a:endParaRPr>
          </a:p>
        </p:txBody>
      </p:sp>
      <p:pic>
        <p:nvPicPr>
          <p:cNvPr id="9" name="Picture 7" descr="fig 10-25 VME Rack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9106" y="2750435"/>
            <a:ext cx="3463925" cy="2416175"/>
          </a:xfrm>
          <a:prstGeom prst="rect">
            <a:avLst/>
          </a:prstGeom>
          <a:noFill/>
        </p:spPr>
      </p:pic>
      <p:pic>
        <p:nvPicPr>
          <p:cNvPr id="10" name="Picture 8" descr="vp68310x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3963" y="2700844"/>
            <a:ext cx="3513137" cy="2466975"/>
          </a:xfrm>
          <a:prstGeom prst="rect">
            <a:avLst/>
          </a:prstGeom>
          <a:noFill/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5294743" y="5412751"/>
            <a:ext cx="5888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Custom server with shared backplane, </a:t>
            </a:r>
            <a:br>
              <a:rPr lang="en-US" altLang="en-US" sz="1600" b="1">
                <a:latin typeface="Arial" panose="020B0604020202020204" pitchFamily="34" charset="0"/>
              </a:rPr>
            </a:br>
            <a:r>
              <a:rPr lang="en-US" altLang="en-US" sz="1600" b="1">
                <a:latin typeface="Arial" panose="020B0604020202020204" pitchFamily="34" charset="0"/>
              </a:rPr>
              <a:t>communicate over a </a:t>
            </a:r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VMEbus</a:t>
            </a:r>
            <a:endParaRPr lang="en-CA" altLang="en-U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252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56594-45CD-4D19-AC94-C85CE8F2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Dining Philosophers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163E56-61CC-48C7-B29B-CC297B2D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615C0E-0323-45F8-860E-83376F54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70</a:t>
            </a:fld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A8AB7E0-7DBF-47A6-A61F-08DAA7285FCA}"/>
              </a:ext>
            </a:extLst>
          </p:cNvPr>
          <p:cNvGrpSpPr/>
          <p:nvPr/>
        </p:nvGrpSpPr>
        <p:grpSpPr>
          <a:xfrm>
            <a:off x="811210" y="2171700"/>
            <a:ext cx="3013074" cy="3127375"/>
            <a:chOff x="811210" y="2171700"/>
            <a:chExt cx="3013074" cy="31273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D2F5915E-F0C3-4626-987F-BE5628B05A51}"/>
                </a:ext>
              </a:extLst>
            </p:cNvPr>
            <p:cNvGrpSpPr/>
            <p:nvPr/>
          </p:nvGrpSpPr>
          <p:grpSpPr>
            <a:xfrm rot="18474416">
              <a:off x="520698" y="2819400"/>
              <a:ext cx="1041400" cy="460375"/>
              <a:chOff x="1422400" y="2616200"/>
              <a:chExt cx="1041400" cy="46037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F692A4F2-8CE5-4EA7-9D6B-A243A62C6314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E0641074-3800-4832-AFFC-A6F780247F5E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3C35F6F-8B5B-48AA-B88A-DD40FC89A632}"/>
                </a:ext>
              </a:extLst>
            </p:cNvPr>
            <p:cNvGrpSpPr/>
            <p:nvPr/>
          </p:nvGrpSpPr>
          <p:grpSpPr>
            <a:xfrm>
              <a:off x="1816100" y="2171700"/>
              <a:ext cx="1041400" cy="460375"/>
              <a:chOff x="1422400" y="2616200"/>
              <a:chExt cx="1041400" cy="46037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F1149D0E-D85A-44DB-A900-4FB4E96AE554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5FEE9F6B-C944-49F7-9956-38E4EAE3E97A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C5634C96-05C5-46BE-98D7-62DB5DC4D3EF}"/>
                </a:ext>
              </a:extLst>
            </p:cNvPr>
            <p:cNvGrpSpPr/>
            <p:nvPr/>
          </p:nvGrpSpPr>
          <p:grpSpPr>
            <a:xfrm>
              <a:off x="1816099" y="4838700"/>
              <a:ext cx="1041400" cy="460375"/>
              <a:chOff x="1422400" y="2616200"/>
              <a:chExt cx="1041400" cy="46037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7C791F41-F2D8-4547-80BB-ACBC0292B99D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58168404-4E5A-41B0-B523-E38B62EF2BEA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B12B0EB-075D-4D1B-99C6-40ECCE2AFE87}"/>
                </a:ext>
              </a:extLst>
            </p:cNvPr>
            <p:cNvGrpSpPr/>
            <p:nvPr/>
          </p:nvGrpSpPr>
          <p:grpSpPr>
            <a:xfrm rot="13799290">
              <a:off x="520698" y="4241800"/>
              <a:ext cx="1041400" cy="460375"/>
              <a:chOff x="1422400" y="2616200"/>
              <a:chExt cx="1041400" cy="46037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EFDF57CC-549D-41A5-9E26-EC11ED027F54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CA0FB18C-3ACA-41F4-A746-A7965FE5E30F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567EF30D-DDFA-4DD3-888A-48FB9EC4051F}"/>
                </a:ext>
              </a:extLst>
            </p:cNvPr>
            <p:cNvGrpSpPr/>
            <p:nvPr/>
          </p:nvGrpSpPr>
          <p:grpSpPr>
            <a:xfrm rot="3125584" flipH="1">
              <a:off x="3073397" y="2806700"/>
              <a:ext cx="1041400" cy="460375"/>
              <a:chOff x="1422400" y="2616200"/>
              <a:chExt cx="1041400" cy="460375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xmlns="" id="{369E7BF7-FEE1-4968-BD29-B85C85117BAE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58285027-7F22-4521-A612-EF242FCA02E4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B3796358-5C95-4272-8BDC-0D2C46513EB5}"/>
                </a:ext>
              </a:extLst>
            </p:cNvPr>
            <p:cNvGrpSpPr/>
            <p:nvPr/>
          </p:nvGrpSpPr>
          <p:grpSpPr>
            <a:xfrm rot="7800710" flipH="1">
              <a:off x="3073397" y="4229100"/>
              <a:ext cx="1041400" cy="460375"/>
              <a:chOff x="1422400" y="2616200"/>
              <a:chExt cx="1041400" cy="46037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xmlns="" id="{261B9890-1C58-4C74-87CC-5B92063FB9BF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499B2825-4665-4259-80D1-45DBFD817151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503FEA4-FAF4-4B9B-B057-50F583D73F2C}"/>
                </a:ext>
              </a:extLst>
            </p:cNvPr>
            <p:cNvSpPr/>
            <p:nvPr/>
          </p:nvSpPr>
          <p:spPr>
            <a:xfrm>
              <a:off x="1287460" y="2774514"/>
              <a:ext cx="2070100" cy="1975286"/>
            </a:xfrm>
            <a:prstGeom prst="ellipse">
              <a:avLst/>
            </a:prstGeom>
            <a:solidFill>
              <a:srgbClr val="704C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xmlns="" id="{56253619-4775-4CF3-BEBB-FFC1CB043C54}"/>
                </a:ext>
              </a:extLst>
            </p:cNvPr>
            <p:cNvSpPr/>
            <p:nvPr/>
          </p:nvSpPr>
          <p:spPr>
            <a:xfrm rot="16200000">
              <a:off x="2970295" y="3458845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xmlns="" id="{0DB732B2-1D5C-48F8-B9E5-8EB30DE44FAF}"/>
                </a:ext>
              </a:extLst>
            </p:cNvPr>
            <p:cNvSpPr/>
            <p:nvPr/>
          </p:nvSpPr>
          <p:spPr>
            <a:xfrm rot="19618996">
              <a:off x="2665493" y="3955732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xmlns="" id="{3888E791-6255-4204-9283-08EFD31EF044}"/>
                </a:ext>
              </a:extLst>
            </p:cNvPr>
            <p:cNvSpPr/>
            <p:nvPr/>
          </p:nvSpPr>
          <p:spPr>
            <a:xfrm rot="2042308">
              <a:off x="1957467" y="398113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xmlns="" id="{922937E1-177C-456F-8BAB-A85CE3AC90E7}"/>
                </a:ext>
              </a:extLst>
            </p:cNvPr>
            <p:cNvSpPr/>
            <p:nvPr/>
          </p:nvSpPr>
          <p:spPr>
            <a:xfrm rot="5400000">
              <a:off x="1646318" y="347472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xmlns="" id="{2CBF3BF9-6E3F-45A8-A5F8-99DF8E2F3488}"/>
                </a:ext>
              </a:extLst>
            </p:cNvPr>
            <p:cNvSpPr/>
            <p:nvPr/>
          </p:nvSpPr>
          <p:spPr>
            <a:xfrm rot="1981004" flipV="1">
              <a:off x="2636918" y="2927032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xmlns="" id="{3391425B-D38E-4A3B-B873-010427514555}"/>
                </a:ext>
              </a:extLst>
            </p:cNvPr>
            <p:cNvSpPr/>
            <p:nvPr/>
          </p:nvSpPr>
          <p:spPr>
            <a:xfrm rot="19557692" flipV="1">
              <a:off x="1928892" y="295243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FAE4ED0D-E2D7-42F3-8DBA-4A956DFDA7E1}"/>
                </a:ext>
              </a:extLst>
            </p:cNvPr>
            <p:cNvGrpSpPr/>
            <p:nvPr/>
          </p:nvGrpSpPr>
          <p:grpSpPr>
            <a:xfrm>
              <a:off x="2097087" y="2943225"/>
              <a:ext cx="404812" cy="395288"/>
              <a:chOff x="2905126" y="3005137"/>
              <a:chExt cx="433387" cy="39528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6904B32B-C43C-4C9B-AB72-3AA8FB7224D3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9C338625-4ECD-4CC8-8E78-4C2DE2D3E83C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3669E1F-3688-4EED-9E86-5717ABC8C13F}"/>
                </a:ext>
              </a:extLst>
            </p:cNvPr>
            <p:cNvGrpSpPr/>
            <p:nvPr/>
          </p:nvGrpSpPr>
          <p:grpSpPr>
            <a:xfrm>
              <a:off x="2711449" y="3257550"/>
              <a:ext cx="404812" cy="395288"/>
              <a:chOff x="2905126" y="3005137"/>
              <a:chExt cx="433387" cy="39528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C6157B53-1089-44C3-A384-5893530CCA63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3EB76619-90FC-4705-B9D2-ADE9445355DE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8FDDF54-2821-4B91-AC9A-2155715469D9}"/>
                </a:ext>
              </a:extLst>
            </p:cNvPr>
            <p:cNvGrpSpPr/>
            <p:nvPr/>
          </p:nvGrpSpPr>
          <p:grpSpPr>
            <a:xfrm>
              <a:off x="2735262" y="3895725"/>
              <a:ext cx="404812" cy="395288"/>
              <a:chOff x="2905126" y="3005137"/>
              <a:chExt cx="433387" cy="3952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B5DE3B09-D603-476D-93F3-E45196F9DB32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1BE5BFE1-3ECD-4561-91FE-8DC18FCD5740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934E315A-3D98-49DF-B213-FAF87EA85209}"/>
                </a:ext>
              </a:extLst>
            </p:cNvPr>
            <p:cNvGrpSpPr/>
            <p:nvPr/>
          </p:nvGrpSpPr>
          <p:grpSpPr>
            <a:xfrm>
              <a:off x="2130424" y="4200525"/>
              <a:ext cx="404812" cy="395288"/>
              <a:chOff x="2905126" y="3005137"/>
              <a:chExt cx="433387" cy="39528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1DA39956-B8D8-428A-B134-7E4E8759F9B6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0797C5B5-827C-4E54-BE08-79F83217D58D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8891606C-2067-4797-9C2F-47C7841DE62D}"/>
                </a:ext>
              </a:extLst>
            </p:cNvPr>
            <p:cNvGrpSpPr/>
            <p:nvPr/>
          </p:nvGrpSpPr>
          <p:grpSpPr>
            <a:xfrm>
              <a:off x="1501775" y="3895724"/>
              <a:ext cx="404812" cy="395288"/>
              <a:chOff x="2905126" y="3005137"/>
              <a:chExt cx="433387" cy="39528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7CBDDF27-43FA-4F02-9302-BAF4E54F2C22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AD5F0F6E-449A-45E9-BA63-E6731672BFEE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08853B88-3B7E-4B3B-B8F3-78E212661385}"/>
                </a:ext>
              </a:extLst>
            </p:cNvPr>
            <p:cNvGrpSpPr/>
            <p:nvPr/>
          </p:nvGrpSpPr>
          <p:grpSpPr>
            <a:xfrm>
              <a:off x="1497012" y="3276600"/>
              <a:ext cx="404812" cy="395288"/>
              <a:chOff x="2905126" y="3005137"/>
              <a:chExt cx="433387" cy="39528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78CCA2EF-E91F-4640-A148-3B12B2F28058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1125F51B-AE8F-41AE-B762-80CDFF6C72D2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383AC6E-DF0B-4F4F-8CF2-37A51AF35332}"/>
              </a:ext>
            </a:extLst>
          </p:cNvPr>
          <p:cNvSpPr txBox="1"/>
          <p:nvPr/>
        </p:nvSpPr>
        <p:spPr>
          <a:xfrm>
            <a:off x="4559300" y="1892300"/>
            <a:ext cx="711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/>
              <a:t>A group of 6 philosophers are sitting around a dining table containing 6 bowls of rice and 6 chopsticks.</a:t>
            </a:r>
          </a:p>
          <a:p>
            <a:endParaRPr lang="en-CA" sz="2200"/>
          </a:p>
          <a:p>
            <a:r>
              <a:rPr lang="en-CA" sz="2200"/>
              <a:t>Each philosopher alternates between eating and thinking.  They have access to two chopsticks: one on their left, and one on their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/>
          </a:p>
          <a:p>
            <a:r>
              <a:rPr lang="en-CA" sz="2200"/>
              <a:t>To eat, the philosopher needs to pick up two chopsticks one-at-a-time.  To think, they put down the chopsticks one-at-a-time.</a:t>
            </a:r>
          </a:p>
          <a:p>
            <a:endParaRPr lang="en-CA" sz="2200"/>
          </a:p>
          <a:p>
            <a:r>
              <a:rPr lang="en-CA" sz="2200"/>
              <a:t>How should they proceed?</a:t>
            </a:r>
          </a:p>
          <a:p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5239502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94EBA8-036C-445D-8706-383C38DE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303AD6-7302-4C7F-8501-6BD4A809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71</a:t>
            </a:fld>
            <a:endParaRPr lang="en-CA"/>
          </a:p>
        </p:txBody>
      </p:sp>
      <p:sp>
        <p:nvSpPr>
          <p:cNvPr id="8" name="AutoShape 21">
            <a:extLst>
              <a:ext uri="{FF2B5EF4-FFF2-40B4-BE49-F238E27FC236}">
                <a16:creationId xmlns="" xmlns:a16="http://schemas.microsoft.com/office/drawing/2014/main" id="{9DC6A876-EFAC-4E4B-AE41-52AE13BB78BD}"/>
              </a:ext>
            </a:extLst>
          </p:cNvPr>
          <p:cNvSpPr>
            <a:spLocks/>
          </p:cNvSpPr>
          <p:nvPr/>
        </p:nvSpPr>
        <p:spPr bwMode="auto">
          <a:xfrm>
            <a:off x="1028618" y="1149515"/>
            <a:ext cx="1701800" cy="869950"/>
          </a:xfrm>
          <a:prstGeom prst="borderCallout2">
            <a:avLst>
              <a:gd name="adj1" fmla="val 13139"/>
              <a:gd name="adj2" fmla="val 105139"/>
              <a:gd name="adj3" fmla="val 13139"/>
              <a:gd name="adj4" fmla="val 110815"/>
              <a:gd name="adj5" fmla="val 28282"/>
              <a:gd name="adj6" fmla="val 13115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200">
                <a:latin typeface="Arial" panose="020B0604020202020204" pitchFamily="34" charset="0"/>
              </a:rPr>
              <a:t>Starting point, bank can lend </a:t>
            </a:r>
            <a:r>
              <a:rPr lang="en-CA" altLang="en-US" sz="1200" u="sng">
                <a:latin typeface="Arial" panose="020B0604020202020204" pitchFamily="34" charset="0"/>
              </a:rPr>
              <a:t>each</a:t>
            </a:r>
            <a:r>
              <a:rPr lang="en-CA" altLang="en-US" sz="1200">
                <a:latin typeface="Arial" panose="020B0604020202020204" pitchFamily="34" charset="0"/>
              </a:rPr>
              <a:t> customer their </a:t>
            </a:r>
            <a:r>
              <a:rPr lang="en-CA" altLang="en-US" sz="1200" u="sng">
                <a:latin typeface="Arial" panose="020B0604020202020204" pitchFamily="34" charset="0"/>
              </a:rPr>
              <a:t>full</a:t>
            </a:r>
            <a:r>
              <a:rPr lang="en-CA" altLang="en-US" sz="1200">
                <a:latin typeface="Arial" panose="020B0604020202020204" pitchFamily="34" charset="0"/>
              </a:rPr>
              <a:t> agreed amount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="" xmlns:a16="http://schemas.microsoft.com/office/drawing/2014/main" id="{9EAB2D07-6F6A-471A-B4A6-26247D973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543" y="2506828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1000" b="1"/>
              <a:t>Free $10k</a:t>
            </a:r>
          </a:p>
        </p:txBody>
      </p:sp>
      <p:graphicFrame>
        <p:nvGraphicFramePr>
          <p:cNvPr id="11" name="Group 27">
            <a:extLst>
              <a:ext uri="{FF2B5EF4-FFF2-40B4-BE49-F238E27FC236}">
                <a16:creationId xmlns="" xmlns:a16="http://schemas.microsoft.com/office/drawing/2014/main" id="{E5E22DDA-42FC-4EBB-8BEA-2FF5E50856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8106" y="1227303"/>
          <a:ext cx="1030287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49">
            <a:extLst>
              <a:ext uri="{FF2B5EF4-FFF2-40B4-BE49-F238E27FC236}">
                <a16:creationId xmlns="" xmlns:a16="http://schemas.microsoft.com/office/drawing/2014/main" id="{C07C7682-06F9-4832-B016-329D9943A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543" y="962190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Has</a:t>
            </a:r>
          </a:p>
        </p:txBody>
      </p:sp>
      <p:sp>
        <p:nvSpPr>
          <p:cNvPr id="14" name="Text Box 50">
            <a:extLst>
              <a:ext uri="{FF2B5EF4-FFF2-40B4-BE49-F238E27FC236}">
                <a16:creationId xmlns="" xmlns:a16="http://schemas.microsoft.com/office/drawing/2014/main" id="{0E60CEA2-0C24-4B88-9752-686EC1E50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06" y="966953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Max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="" xmlns:a16="http://schemas.microsoft.com/office/drawing/2014/main" id="{4554906A-FD43-49D7-9D86-0A507230E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595" y="2483160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$8k</a:t>
            </a:r>
          </a:p>
        </p:txBody>
      </p:sp>
      <p:graphicFrame>
        <p:nvGraphicFramePr>
          <p:cNvPr id="37" name="Group 32">
            <a:extLst>
              <a:ext uri="{FF2B5EF4-FFF2-40B4-BE49-F238E27FC236}">
                <a16:creationId xmlns="" xmlns:a16="http://schemas.microsoft.com/office/drawing/2014/main" id="{4D9FE712-3CCF-46E5-ADCE-DA330D6F33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7833" y="1203635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 Box 54">
            <a:extLst>
              <a:ext uri="{FF2B5EF4-FFF2-40B4-BE49-F238E27FC236}">
                <a16:creationId xmlns="" xmlns:a16="http://schemas.microsoft.com/office/drawing/2014/main" id="{7B2B78AA-26A7-4263-BFC5-CFEC0BF22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270" y="938522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39" name="Text Box 55">
            <a:extLst>
              <a:ext uri="{FF2B5EF4-FFF2-40B4-BE49-F238E27FC236}">
                <a16:creationId xmlns="" xmlns:a16="http://schemas.microsoft.com/office/drawing/2014/main" id="{3C546F66-BD0F-4002-87C7-47BEE0EC3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533" y="943285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40" name="Line 57">
            <a:extLst>
              <a:ext uri="{FF2B5EF4-FFF2-40B4-BE49-F238E27FC236}">
                <a16:creationId xmlns="" xmlns:a16="http://schemas.microsoft.com/office/drawing/2014/main" id="{124818ED-4B28-464A-BE1C-243BF9DE3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8045" y="1386197"/>
            <a:ext cx="65563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58">
            <a:extLst>
              <a:ext uri="{FF2B5EF4-FFF2-40B4-BE49-F238E27FC236}">
                <a16:creationId xmlns="" xmlns:a16="http://schemas.microsoft.com/office/drawing/2014/main" id="{1C7312B5-4E1A-4F2A-A014-DB819B05C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708" y="1133785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$2k</a:t>
            </a:r>
          </a:p>
        </p:txBody>
      </p:sp>
      <p:sp>
        <p:nvSpPr>
          <p:cNvPr id="42" name="AutoShape 59">
            <a:extLst>
              <a:ext uri="{FF2B5EF4-FFF2-40B4-BE49-F238E27FC236}">
                <a16:creationId xmlns="" xmlns:a16="http://schemas.microsoft.com/office/drawing/2014/main" id="{B01ED2F5-F1F2-481A-8FBD-911523E4F28F}"/>
              </a:ext>
            </a:extLst>
          </p:cNvPr>
          <p:cNvSpPr>
            <a:spLocks/>
          </p:cNvSpPr>
          <p:nvPr/>
        </p:nvSpPr>
        <p:spPr bwMode="auto">
          <a:xfrm>
            <a:off x="1454336" y="138197"/>
            <a:ext cx="2638425" cy="813148"/>
          </a:xfrm>
          <a:prstGeom prst="borderCallout2">
            <a:avLst>
              <a:gd name="adj1" fmla="val 14411"/>
              <a:gd name="adj2" fmla="val 101471"/>
              <a:gd name="adj3" fmla="val 14411"/>
              <a:gd name="adj4" fmla="val 111472"/>
              <a:gd name="adj5" fmla="val 127556"/>
              <a:gd name="adj6" fmla="val 128043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as this leaves $8k and requester </a:t>
            </a:r>
            <a:r>
              <a:rPr kumimoji="0" lang="en-CA" altLang="en-US" sz="1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could ask for $4k 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more to complete loan then return it</a:t>
            </a:r>
            <a:b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CA" altLang="en-US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(i.e. a safe state)</a:t>
            </a:r>
            <a:endParaRPr kumimoji="0" lang="en-CA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60">
            <a:extLst>
              <a:ext uri="{FF2B5EF4-FFF2-40B4-BE49-F238E27FC236}">
                <a16:creationId xmlns="" xmlns:a16="http://schemas.microsoft.com/office/drawing/2014/main" id="{49B2F2D5-6A3F-4BA7-BF40-6DD1D577C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6497" y="2462379"/>
            <a:ext cx="877887" cy="2571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$6k</a:t>
            </a:r>
          </a:p>
        </p:txBody>
      </p:sp>
      <p:graphicFrame>
        <p:nvGraphicFramePr>
          <p:cNvPr id="51" name="Group 61">
            <a:extLst>
              <a:ext uri="{FF2B5EF4-FFF2-40B4-BE49-F238E27FC236}">
                <a16:creationId xmlns="" xmlns:a16="http://schemas.microsoft.com/office/drawing/2014/main" id="{DF2B3384-1718-48A3-B5D8-9A81751247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74734" y="1182854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Text Box 83">
            <a:extLst>
              <a:ext uri="{FF2B5EF4-FFF2-40B4-BE49-F238E27FC236}">
                <a16:creationId xmlns="" xmlns:a16="http://schemas.microsoft.com/office/drawing/2014/main" id="{30D1AFA4-60C0-4E0B-98FA-BCA721FF5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172" y="917741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53" name="Text Box 84">
            <a:extLst>
              <a:ext uri="{FF2B5EF4-FFF2-40B4-BE49-F238E27FC236}">
                <a16:creationId xmlns="" xmlns:a16="http://schemas.microsoft.com/office/drawing/2014/main" id="{320BDBD5-26BE-4830-A0CC-E922146C4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434" y="922504"/>
            <a:ext cx="490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54" name="Line 86">
            <a:extLst>
              <a:ext uri="{FF2B5EF4-FFF2-40B4-BE49-F238E27FC236}">
                <a16:creationId xmlns="" xmlns:a16="http://schemas.microsoft.com/office/drawing/2014/main" id="{49DA6266-8EAB-4650-A843-F32A7B981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47" y="1641352"/>
            <a:ext cx="655637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 Box 87">
            <a:extLst>
              <a:ext uri="{FF2B5EF4-FFF2-40B4-BE49-F238E27FC236}">
                <a16:creationId xmlns="" xmlns:a16="http://schemas.microsoft.com/office/drawing/2014/main" id="{53D20750-A696-441E-BCED-9874BA9F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772" y="1382590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$2k</a:t>
            </a:r>
          </a:p>
        </p:txBody>
      </p:sp>
      <p:sp>
        <p:nvSpPr>
          <p:cNvPr id="56" name="AutoShape 88">
            <a:extLst>
              <a:ext uri="{FF2B5EF4-FFF2-40B4-BE49-F238E27FC236}">
                <a16:creationId xmlns="" xmlns:a16="http://schemas.microsoft.com/office/drawing/2014/main" id="{D95C834D-00C5-4283-B125-8C5F5EA48021}"/>
              </a:ext>
            </a:extLst>
          </p:cNvPr>
          <p:cNvSpPr>
            <a:spLocks/>
          </p:cNvSpPr>
          <p:nvPr/>
        </p:nvSpPr>
        <p:spPr bwMode="auto">
          <a:xfrm>
            <a:off x="5679406" y="186117"/>
            <a:ext cx="2505075" cy="624201"/>
          </a:xfrm>
          <a:prstGeom prst="borderCallout2">
            <a:avLst>
              <a:gd name="adj1" fmla="val 117327"/>
              <a:gd name="adj2" fmla="val 48522"/>
              <a:gd name="adj3" fmla="val 117327"/>
              <a:gd name="adj4" fmla="val 49640"/>
              <a:gd name="adj5" fmla="val 201227"/>
              <a:gd name="adj6" fmla="val 49416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as this leaves $6k and requester </a:t>
            </a:r>
            <a:r>
              <a:rPr kumimoji="0" lang="en-CA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ask for $3k 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more to complete loan and return</a:t>
            </a:r>
            <a:r>
              <a:rPr kumimoji="0" lang="en-CA" altLang="en-US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it</a:t>
            </a:r>
            <a:endParaRPr kumimoji="0" lang="en-CA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utoShape 117">
            <a:extLst>
              <a:ext uri="{FF2B5EF4-FFF2-40B4-BE49-F238E27FC236}">
                <a16:creationId xmlns="" xmlns:a16="http://schemas.microsoft.com/office/drawing/2014/main" id="{561B47B5-66AA-4311-80CB-22B4556D90CC}"/>
              </a:ext>
            </a:extLst>
          </p:cNvPr>
          <p:cNvSpPr>
            <a:spLocks/>
          </p:cNvSpPr>
          <p:nvPr/>
        </p:nvSpPr>
        <p:spPr bwMode="auto">
          <a:xfrm>
            <a:off x="9421298" y="584653"/>
            <a:ext cx="2216521" cy="856219"/>
          </a:xfrm>
          <a:prstGeom prst="borderCallout2">
            <a:avLst>
              <a:gd name="adj1" fmla="val 17306"/>
              <a:gd name="adj2" fmla="val -3958"/>
              <a:gd name="adj3" fmla="val 16500"/>
              <a:gd name="adj4" fmla="val -13662"/>
              <a:gd name="adj5" fmla="val 122894"/>
              <a:gd name="adj6" fmla="val -1362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CA" altLang="en-US" sz="1200">
                <a:latin typeface="Arial" panose="020B0604020202020204" pitchFamily="34" charset="0"/>
              </a:rPr>
              <a:t>Granted as this leaves $3k and </a:t>
            </a:r>
            <a:r>
              <a:rPr lang="en-CA" altLang="en-US" sz="1200" smtClean="0">
                <a:latin typeface="Arial" panose="020B0604020202020204" pitchFamily="34" charset="0"/>
              </a:rPr>
              <a:t>requester </a:t>
            </a:r>
            <a:r>
              <a:rPr lang="en-CA" altLang="en-US" sz="1200" b="1" kern="0" smtClean="0">
                <a:solidFill>
                  <a:srgbClr val="3333CC"/>
                </a:solidFill>
                <a:latin typeface="Arial" panose="020B0604020202020204" pitchFamily="34" charset="0"/>
              </a:rPr>
              <a:t>C</a:t>
            </a:r>
            <a:r>
              <a:rPr lang="en-CA" altLang="en-US" sz="1200" smtClean="0">
                <a:latin typeface="Arial" panose="020B0604020202020204" pitchFamily="34" charset="0"/>
              </a:rPr>
              <a:t> </a:t>
            </a:r>
            <a:r>
              <a:rPr lang="en-CA" altLang="en-US" sz="1200">
                <a:latin typeface="Arial" panose="020B0604020202020204" pitchFamily="34" charset="0"/>
              </a:rPr>
              <a:t>can ask for $1k </a:t>
            </a:r>
            <a:r>
              <a:rPr lang="en-CA" altLang="en-US" sz="1200" smtClean="0">
                <a:latin typeface="Arial" panose="020B0604020202020204" pitchFamily="34" charset="0"/>
              </a:rPr>
              <a:t>more to complete loan and return it</a:t>
            </a:r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58" name="Text Box 116">
            <a:extLst>
              <a:ext uri="{FF2B5EF4-FFF2-40B4-BE49-F238E27FC236}">
                <a16:creationId xmlns="" xmlns:a16="http://schemas.microsoft.com/office/drawing/2014/main" id="{FF360318-55B3-4D58-8141-68F274B7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7440" y="1636301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000" b="1"/>
              <a:t>Request $3k</a:t>
            </a:r>
          </a:p>
        </p:txBody>
      </p:sp>
      <p:sp>
        <p:nvSpPr>
          <p:cNvPr id="79" name="Line 115">
            <a:extLst>
              <a:ext uri="{FF2B5EF4-FFF2-40B4-BE49-F238E27FC236}">
                <a16:creationId xmlns="" xmlns:a16="http://schemas.microsoft.com/office/drawing/2014/main" id="{B7A531C3-D9C0-4CCF-A24F-1B38D4474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536" y="4215267"/>
            <a:ext cx="65563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206">
            <a:extLst>
              <a:ext uri="{FF2B5EF4-FFF2-40B4-BE49-F238E27FC236}">
                <a16:creationId xmlns="" xmlns:a16="http://schemas.microsoft.com/office/drawing/2014/main" id="{98D7C656-DB51-4B18-BCB3-C44F771469EB}"/>
              </a:ext>
            </a:extLst>
          </p:cNvPr>
          <p:cNvCxnSpPr>
            <a:cxnSpLocks noChangeShapeType="1"/>
            <a:stCxn id="79" idx="0"/>
          </p:cNvCxnSpPr>
          <p:nvPr/>
        </p:nvCxnSpPr>
        <p:spPr bwMode="auto">
          <a:xfrm flipV="1">
            <a:off x="893536" y="3007179"/>
            <a:ext cx="9525" cy="1208088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Connector 208">
            <a:extLst>
              <a:ext uri="{FF2B5EF4-FFF2-40B4-BE49-F238E27FC236}">
                <a16:creationId xmlns="" xmlns:a16="http://schemas.microsoft.com/office/drawing/2014/main" id="{5434AE74-D165-4F40-9628-FA63B83631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3061" y="3007179"/>
            <a:ext cx="8912225" cy="0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211">
            <a:extLst>
              <a:ext uri="{FF2B5EF4-FFF2-40B4-BE49-F238E27FC236}">
                <a16:creationId xmlns="" xmlns:a16="http://schemas.microsoft.com/office/drawing/2014/main" id="{6F63C337-B0A5-44DE-8F5D-DC8DEFE219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807349" y="1910217"/>
            <a:ext cx="0" cy="1079726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Connector 213">
            <a:extLst>
              <a:ext uri="{FF2B5EF4-FFF2-40B4-BE49-F238E27FC236}">
                <a16:creationId xmlns="" xmlns:a16="http://schemas.microsoft.com/office/drawing/2014/main" id="{BDEC6AB3-D20F-44AA-AD9E-8F329DD4F5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48486" y="1911804"/>
            <a:ext cx="1057275" cy="0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 Box 89">
            <a:extLst>
              <a:ext uri="{FF2B5EF4-FFF2-40B4-BE49-F238E27FC236}">
                <a16:creationId xmlns="" xmlns:a16="http://schemas.microsoft.com/office/drawing/2014/main" id="{0FB04F88-1090-4839-B7D7-ED48D207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186" y="4726442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1000" b="1"/>
              <a:t>Free $3k</a:t>
            </a:r>
          </a:p>
        </p:txBody>
      </p:sp>
      <p:graphicFrame>
        <p:nvGraphicFramePr>
          <p:cNvPr id="87" name="Group 90">
            <a:extLst>
              <a:ext uri="{FF2B5EF4-FFF2-40B4-BE49-F238E27FC236}">
                <a16:creationId xmlns="" xmlns:a16="http://schemas.microsoft.com/office/drawing/2014/main" id="{17E06F43-4F96-432A-A351-D7F33A2FD4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4424" y="3446917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Text Box 112">
            <a:extLst>
              <a:ext uri="{FF2B5EF4-FFF2-40B4-BE49-F238E27FC236}">
                <a16:creationId xmlns="" xmlns:a16="http://schemas.microsoft.com/office/drawing/2014/main" id="{82F08DA1-E71C-43FC-9466-1BED25F3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861" y="318180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Has</a:t>
            </a:r>
          </a:p>
        </p:txBody>
      </p:sp>
      <p:sp>
        <p:nvSpPr>
          <p:cNvPr id="89" name="Text Box 113">
            <a:extLst>
              <a:ext uri="{FF2B5EF4-FFF2-40B4-BE49-F238E27FC236}">
                <a16:creationId xmlns="" xmlns:a16="http://schemas.microsoft.com/office/drawing/2014/main" id="{5951785D-4CDC-4AFA-A589-4728DC13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124" y="3186567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Max</a:t>
            </a:r>
          </a:p>
        </p:txBody>
      </p:sp>
      <p:sp>
        <p:nvSpPr>
          <p:cNvPr id="120" name="Text Box 118">
            <a:extLst>
              <a:ext uri="{FF2B5EF4-FFF2-40B4-BE49-F238E27FC236}">
                <a16:creationId xmlns="" xmlns:a16="http://schemas.microsoft.com/office/drawing/2014/main" id="{90321D6E-15D6-48EA-B0CC-62FBB369C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111" y="4732792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$3k</a:t>
            </a:r>
          </a:p>
        </p:txBody>
      </p:sp>
      <p:graphicFrame>
        <p:nvGraphicFramePr>
          <p:cNvPr id="121" name="Group 119">
            <a:extLst>
              <a:ext uri="{FF2B5EF4-FFF2-40B4-BE49-F238E27FC236}">
                <a16:creationId xmlns="" xmlns:a16="http://schemas.microsoft.com/office/drawing/2014/main" id="{505439B7-9A2C-4D01-9161-603DD0F493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8349" y="3453267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" name="Text Box 141">
            <a:extLst>
              <a:ext uri="{FF2B5EF4-FFF2-40B4-BE49-F238E27FC236}">
                <a16:creationId xmlns="" xmlns:a16="http://schemas.microsoft.com/office/drawing/2014/main" id="{ECCC3EF0-BD3C-42B8-A7D8-B59CA93BB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786" y="318815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23" name="Text Box 142">
            <a:extLst>
              <a:ext uri="{FF2B5EF4-FFF2-40B4-BE49-F238E27FC236}">
                <a16:creationId xmlns="" xmlns:a16="http://schemas.microsoft.com/office/drawing/2014/main" id="{127A9139-18D6-4770-96C0-056D385A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049" y="3192917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25" name="Line 144">
            <a:extLst>
              <a:ext uri="{FF2B5EF4-FFF2-40B4-BE49-F238E27FC236}">
                <a16:creationId xmlns="" xmlns:a16="http://schemas.microsoft.com/office/drawing/2014/main" id="{7C46C12B-D3BA-4ACC-96AC-7F4A415D4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3799" y="4510542"/>
            <a:ext cx="655637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Box 145">
            <a:extLst>
              <a:ext uri="{FF2B5EF4-FFF2-40B4-BE49-F238E27FC236}">
                <a16:creationId xmlns="" xmlns:a16="http://schemas.microsoft.com/office/drawing/2014/main" id="{1C01C6ED-9772-4EDC-9247-0A5FA9D53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049" y="4253367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$3k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AutoShape 146">
            <a:extLst>
              <a:ext uri="{FF2B5EF4-FFF2-40B4-BE49-F238E27FC236}">
                <a16:creationId xmlns="" xmlns:a16="http://schemas.microsoft.com/office/drawing/2014/main" id="{9150EAB0-71B9-48B1-B398-4F4CF827400B}"/>
              </a:ext>
            </a:extLst>
          </p:cNvPr>
          <p:cNvSpPr>
            <a:spLocks/>
          </p:cNvSpPr>
          <p:nvPr/>
        </p:nvSpPr>
        <p:spPr bwMode="auto">
          <a:xfrm>
            <a:off x="560161" y="5266192"/>
            <a:ext cx="3235325" cy="871537"/>
          </a:xfrm>
          <a:prstGeom prst="borderCallout2">
            <a:avLst>
              <a:gd name="adj1" fmla="val -5187"/>
              <a:gd name="adj2" fmla="val 67363"/>
              <a:gd name="adj3" fmla="val -22673"/>
              <a:gd name="adj4" fmla="val 67547"/>
              <a:gd name="adj5" fmla="val -72067"/>
              <a:gd name="adj6" fmla="val 84817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Both temporarily </a:t>
            </a:r>
            <a:r>
              <a:rPr kumimoji="0" lang="en-CA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refused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(in any order) as this would </a:t>
            </a:r>
            <a:r>
              <a:rPr lang="en-CA" altLang="en-US" sz="1200" kern="0" smtClean="0">
                <a:solidFill>
                  <a:srgbClr val="000000"/>
                </a:solidFill>
                <a:latin typeface="Arial" panose="020B0604020202020204" pitchFamily="34" charset="0"/>
              </a:rPr>
              <a:t>not leave the bank with enough money to satify anyone’s order </a:t>
            </a:r>
            <a:br>
              <a:rPr lang="en-CA" altLang="en-US" sz="1200" kern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CA" altLang="en-US" sz="1200" kern="0" smtClean="0">
                <a:solidFill>
                  <a:srgbClr val="000000"/>
                </a:solidFill>
                <a:latin typeface="Arial" panose="020B0604020202020204" pitchFamily="34" charset="0"/>
              </a:rPr>
              <a:t>(i.e. it would be in an </a:t>
            </a:r>
            <a:r>
              <a:rPr lang="en-CA" altLang="en-US" sz="1200" b="1" kern="0" smtClean="0">
                <a:solidFill>
                  <a:srgbClr val="FF0000"/>
                </a:solidFill>
                <a:latin typeface="Arial" panose="020B0604020202020204" pitchFamily="34" charset="0"/>
              </a:rPr>
              <a:t>unsafe</a:t>
            </a:r>
            <a:r>
              <a:rPr lang="en-CA" altLang="en-US" sz="1200" kern="0" smtClean="0">
                <a:solidFill>
                  <a:srgbClr val="000000"/>
                </a:solidFill>
                <a:latin typeface="Arial" panose="020B0604020202020204" pitchFamily="34" charset="0"/>
              </a:rPr>
              <a:t> state).</a:t>
            </a:r>
            <a:endParaRPr kumimoji="0" lang="en-CA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Line 149">
            <a:extLst>
              <a:ext uri="{FF2B5EF4-FFF2-40B4-BE49-F238E27FC236}">
                <a16:creationId xmlns="" xmlns:a16="http://schemas.microsoft.com/office/drawing/2014/main" id="{30BC6363-0132-4E1D-A6A9-FB0E00390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261" y="3632654"/>
            <a:ext cx="65563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Box 150">
            <a:extLst>
              <a:ext uri="{FF2B5EF4-FFF2-40B4-BE49-F238E27FC236}">
                <a16:creationId xmlns="" xmlns:a16="http://schemas.microsoft.com/office/drawing/2014/main" id="{961EF8E0-2C0D-45FF-A87C-EBC894B04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511" y="3375479"/>
            <a:ext cx="1065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$3k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 Box 151">
            <a:extLst>
              <a:ext uri="{FF2B5EF4-FFF2-40B4-BE49-F238E27FC236}">
                <a16:creationId xmlns="" xmlns:a16="http://schemas.microsoft.com/office/drawing/2014/main" id="{AED0955C-F301-40F9-80EA-18D292B1F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386" y="4718504"/>
            <a:ext cx="877888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$1k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1" name="Group 152">
            <a:extLst>
              <a:ext uri="{FF2B5EF4-FFF2-40B4-BE49-F238E27FC236}">
                <a16:creationId xmlns="" xmlns:a16="http://schemas.microsoft.com/office/drawing/2014/main" id="{6754E509-5ED4-492F-9606-6BA51232C9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11624" y="3438979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Text Box 174">
            <a:extLst>
              <a:ext uri="{FF2B5EF4-FFF2-40B4-BE49-F238E27FC236}">
                <a16:creationId xmlns="" xmlns:a16="http://schemas.microsoft.com/office/drawing/2014/main" id="{367D3878-290B-4A1A-9E61-C923839F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061" y="3173867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33" name="Text Box 175">
            <a:extLst>
              <a:ext uri="{FF2B5EF4-FFF2-40B4-BE49-F238E27FC236}">
                <a16:creationId xmlns="" xmlns:a16="http://schemas.microsoft.com/office/drawing/2014/main" id="{782E31EF-099D-43A2-ABF2-D6262788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324" y="3178629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35" name="Line 177">
            <a:extLst>
              <a:ext uri="{FF2B5EF4-FFF2-40B4-BE49-F238E27FC236}">
                <a16:creationId xmlns="" xmlns:a16="http://schemas.microsoft.com/office/drawing/2014/main" id="{0EF0BB36-6A0A-4766-B8A6-7D00DD674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369" y="3650567"/>
            <a:ext cx="65563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 Box 178">
            <a:extLst>
              <a:ext uri="{FF2B5EF4-FFF2-40B4-BE49-F238E27FC236}">
                <a16:creationId xmlns="" xmlns:a16="http://schemas.microsoft.com/office/drawing/2014/main" id="{0CCD4B9D-3BA7-40B7-A7EA-2209CDF28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03" y="3385300"/>
            <a:ext cx="1065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$2k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AutoShape 179">
            <a:extLst>
              <a:ext uri="{FF2B5EF4-FFF2-40B4-BE49-F238E27FC236}">
                <a16:creationId xmlns="" xmlns:a16="http://schemas.microsoft.com/office/drawing/2014/main" id="{416CA38E-364B-42B8-AC94-996A14D900B8}"/>
              </a:ext>
            </a:extLst>
          </p:cNvPr>
          <p:cNvSpPr>
            <a:spLocks/>
          </p:cNvSpPr>
          <p:nvPr/>
        </p:nvSpPr>
        <p:spPr bwMode="auto">
          <a:xfrm>
            <a:off x="6802985" y="5510977"/>
            <a:ext cx="2217737" cy="503237"/>
          </a:xfrm>
          <a:prstGeom prst="borderCallout2">
            <a:avLst>
              <a:gd name="adj1" fmla="val -16750"/>
              <a:gd name="adj2" fmla="val 58215"/>
              <a:gd name="adj3" fmla="val -47950"/>
              <a:gd name="adj4" fmla="val 58071"/>
              <a:gd name="adj5" fmla="val -245548"/>
              <a:gd name="adj6" fmla="val 43647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as </a:t>
            </a:r>
            <a:r>
              <a:rPr kumimoji="0" lang="en-CA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now has it’s full entitlement and </a:t>
            </a:r>
            <a:r>
              <a:rPr kumimoji="0" lang="en-CA" altLang="en-US" sz="1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return it</a:t>
            </a:r>
          </a:p>
        </p:txBody>
      </p:sp>
      <p:sp>
        <p:nvSpPr>
          <p:cNvPr id="138" name="Text Box 180">
            <a:extLst>
              <a:ext uri="{FF2B5EF4-FFF2-40B4-BE49-F238E27FC236}">
                <a16:creationId xmlns="" xmlns:a16="http://schemas.microsoft.com/office/drawing/2014/main" id="{E613E455-EC7C-4ECE-98D8-20DD78CC6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7488" y="4719937"/>
            <a:ext cx="877887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$4k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9" name="Group 181">
            <a:extLst>
              <a:ext uri="{FF2B5EF4-FFF2-40B4-BE49-F238E27FC236}">
                <a16:creationId xmlns="" xmlns:a16="http://schemas.microsoft.com/office/drawing/2014/main" id="{112E2E85-3A3E-4A68-94E8-A31F3B5D95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15725" y="3440412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0" name="Text Box 203">
            <a:extLst>
              <a:ext uri="{FF2B5EF4-FFF2-40B4-BE49-F238E27FC236}">
                <a16:creationId xmlns="" xmlns:a16="http://schemas.microsoft.com/office/drawing/2014/main" id="{50AE87F2-5122-43F6-AA4D-CD407E15B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625" y="3175300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41" name="Text Box 204">
            <a:extLst>
              <a:ext uri="{FF2B5EF4-FFF2-40B4-BE49-F238E27FC236}">
                <a16:creationId xmlns="" xmlns:a16="http://schemas.microsoft.com/office/drawing/2014/main" id="{C3969576-BD73-41E7-8D25-747CAC76F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888" y="3180062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43" name="Line 206">
            <a:extLst>
              <a:ext uri="{FF2B5EF4-FFF2-40B4-BE49-F238E27FC236}">
                <a16:creationId xmlns="" xmlns:a16="http://schemas.microsoft.com/office/drawing/2014/main" id="{D40E7FF7-A216-4296-9EED-D356E6C38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424" y="4218442"/>
            <a:ext cx="9493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 Box 207">
            <a:extLst>
              <a:ext uri="{FF2B5EF4-FFF2-40B4-BE49-F238E27FC236}">
                <a16:creationId xmlns="" xmlns:a16="http://schemas.microsoft.com/office/drawing/2014/main" id="{CA00DB67-DC79-4CD2-A378-5D1C5544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17" y="3945237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000" b="1" kern="0" smtClean="0">
                <a:solidFill>
                  <a:srgbClr val="000000"/>
                </a:solidFill>
              </a:rPr>
              <a:t>Request $1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 Box 209">
            <a:extLst>
              <a:ext uri="{FF2B5EF4-FFF2-40B4-BE49-F238E27FC236}">
                <a16:creationId xmlns="" xmlns:a16="http://schemas.microsoft.com/office/drawing/2014/main" id="{48237747-F489-42EB-9F13-7E1D9333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5274" y="5429058"/>
            <a:ext cx="2238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Who would be allowed to borrow money now?</a:t>
            </a:r>
          </a:p>
        </p:txBody>
      </p:sp>
      <p:sp>
        <p:nvSpPr>
          <p:cNvPr id="59" name="Text Box 151">
            <a:extLst>
              <a:ext uri="{FF2B5EF4-FFF2-40B4-BE49-F238E27FC236}">
                <a16:creationId xmlns="" xmlns:a16="http://schemas.microsoft.com/office/drawing/2014/main" id="{AED0955C-F301-40F9-80EA-18D292B1F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347" y="4717155"/>
            <a:ext cx="877888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$0k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0" name="Group 152">
            <a:extLst>
              <a:ext uri="{FF2B5EF4-FFF2-40B4-BE49-F238E27FC236}">
                <a16:creationId xmlns="" xmlns:a16="http://schemas.microsoft.com/office/drawing/2014/main" id="{6754E509-5ED4-492F-9606-6BA51232C9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35585" y="3437630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" name="Text Box 174">
            <a:extLst>
              <a:ext uri="{FF2B5EF4-FFF2-40B4-BE49-F238E27FC236}">
                <a16:creationId xmlns="" xmlns:a16="http://schemas.microsoft.com/office/drawing/2014/main" id="{367D3878-290B-4A1A-9E61-C923839F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22" y="3172518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62" name="Text Box 175">
            <a:extLst>
              <a:ext uri="{FF2B5EF4-FFF2-40B4-BE49-F238E27FC236}">
                <a16:creationId xmlns="" xmlns:a16="http://schemas.microsoft.com/office/drawing/2014/main" id="{782E31EF-099D-43A2-ABF2-D6262788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285" y="3177280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63" name="Line 206">
            <a:extLst>
              <a:ext uri="{FF2B5EF4-FFF2-40B4-BE49-F238E27FC236}">
                <a16:creationId xmlns="" xmlns:a16="http://schemas.microsoft.com/office/drawing/2014/main" id="{D40E7FF7-A216-4296-9EED-D356E6C38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9385" y="4217093"/>
            <a:ext cx="9493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207">
            <a:extLst>
              <a:ext uri="{FF2B5EF4-FFF2-40B4-BE49-F238E27FC236}">
                <a16:creationId xmlns="" xmlns:a16="http://schemas.microsoft.com/office/drawing/2014/main" id="{CA00DB67-DC79-4CD2-A378-5D1C5544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110" y="3951980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RELEASE </a:t>
            </a: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$4k</a:t>
            </a:r>
          </a:p>
        </p:txBody>
      </p:sp>
      <p:sp>
        <p:nvSpPr>
          <p:cNvPr id="65" name="AutoShape 179">
            <a:extLst>
              <a:ext uri="{FF2B5EF4-FFF2-40B4-BE49-F238E27FC236}">
                <a16:creationId xmlns="" xmlns:a16="http://schemas.microsoft.com/office/drawing/2014/main" id="{416CA38E-364B-42B8-AC94-996A14D900B8}"/>
              </a:ext>
            </a:extLst>
          </p:cNvPr>
          <p:cNvSpPr>
            <a:spLocks/>
          </p:cNvSpPr>
          <p:nvPr/>
        </p:nvSpPr>
        <p:spPr bwMode="auto">
          <a:xfrm>
            <a:off x="3888503" y="5267916"/>
            <a:ext cx="2488021" cy="1035780"/>
          </a:xfrm>
          <a:prstGeom prst="borderCallout2">
            <a:avLst>
              <a:gd name="adj1" fmla="val -17486"/>
              <a:gd name="adj2" fmla="val 66480"/>
              <a:gd name="adj3" fmla="val -44825"/>
              <a:gd name="adj4" fmla="val 66010"/>
              <a:gd name="adj5" fmla="val -148720"/>
              <a:gd name="adj6" fmla="val 60939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 still in safe state,</a:t>
            </a:r>
            <a:r>
              <a:rPr kumimoji="0" lang="en-CA" altLang="en-US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e.g.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lvl="0" indent="-1714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1200" b="1" kern="0">
                <a:solidFill>
                  <a:srgbClr val="3333CC"/>
                </a:solidFill>
                <a:latin typeface="Arial" panose="020B0604020202020204" pitchFamily="34" charset="0"/>
              </a:rPr>
              <a:t>C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requests</a:t>
            </a:r>
            <a:r>
              <a:rPr kumimoji="0" lang="en-CA" altLang="en-US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1, releases 4</a:t>
            </a:r>
          </a:p>
          <a:p>
            <a:pPr marL="171450" lvl="0" indent="-1714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1200" b="1" kern="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CA" altLang="en-US" sz="1200" kern="0" baseline="0" smtClean="0">
                <a:solidFill>
                  <a:srgbClr val="000000"/>
                </a:solidFill>
                <a:latin typeface="Arial" panose="020B0604020202020204" pitchFamily="34" charset="0"/>
              </a:rPr>
              <a:t> requests 3, releases 5</a:t>
            </a:r>
          </a:p>
          <a:p>
            <a:pPr marL="171450" lvl="0" indent="-1714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1200" b="1" kern="0" noProof="0" smtClean="0">
                <a:solidFill>
                  <a:srgbClr val="3333CC"/>
                </a:solidFill>
                <a:latin typeface="Arial" panose="020B0604020202020204" pitchFamily="34" charset="0"/>
              </a:rPr>
              <a:t>A</a:t>
            </a:r>
            <a:r>
              <a:rPr kumimoji="0" lang="en-CA" altLang="en-US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requests 2, releases 6</a:t>
            </a:r>
          </a:p>
          <a:p>
            <a:pPr marL="171450" lvl="0" indent="-1714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1200" b="1" kern="0" smtClean="0">
                <a:solidFill>
                  <a:srgbClr val="3333CC"/>
                </a:solidFill>
                <a:latin typeface="Arial" panose="020B0604020202020204" pitchFamily="34" charset="0"/>
              </a:rPr>
              <a:t>D</a:t>
            </a:r>
            <a:r>
              <a:rPr lang="en-CA" altLang="en-US" sz="1200" kern="0" smtClean="0">
                <a:solidFill>
                  <a:srgbClr val="000000"/>
                </a:solidFill>
                <a:latin typeface="Arial" panose="020B0604020202020204" pitchFamily="34" charset="0"/>
              </a:rPr>
              <a:t> requests 7, releases 7</a:t>
            </a:r>
            <a:endParaRPr kumimoji="0" lang="en-CA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8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39" grpId="0"/>
      <p:bldP spid="40" grpId="0" animBg="1"/>
      <p:bldP spid="41" grpId="0"/>
      <p:bldP spid="42" grpId="0" animBg="1"/>
      <p:bldP spid="50" grpId="0" animBg="1"/>
      <p:bldP spid="52" grpId="0"/>
      <p:bldP spid="53" grpId="0"/>
      <p:bldP spid="54" grpId="0" animBg="1"/>
      <p:bldP spid="55" grpId="0"/>
      <p:bldP spid="56" grpId="0" animBg="1"/>
      <p:bldP spid="57" grpId="0" animBg="1"/>
      <p:bldP spid="58" grpId="0"/>
      <p:bldP spid="79" grpId="0" animBg="1"/>
      <p:bldP spid="86" grpId="0" animBg="1"/>
      <p:bldP spid="88" grpId="0"/>
      <p:bldP spid="89" grpId="0"/>
      <p:bldP spid="120" grpId="0" animBg="1"/>
      <p:bldP spid="122" grpId="0"/>
      <p:bldP spid="123" grpId="0"/>
      <p:bldP spid="125" grpId="0" animBg="1"/>
      <p:bldP spid="126" grpId="0"/>
      <p:bldP spid="127" grpId="0" animBg="1"/>
      <p:bldP spid="128" grpId="0" animBg="1"/>
      <p:bldP spid="129" grpId="0"/>
      <p:bldP spid="130" grpId="0" animBg="1"/>
      <p:bldP spid="132" grpId="0"/>
      <p:bldP spid="133" grpId="0"/>
      <p:bldP spid="135" grpId="0" animBg="1"/>
      <p:bldP spid="136" grpId="0"/>
      <p:bldP spid="137" grpId="0" animBg="1"/>
      <p:bldP spid="138" grpId="0" animBg="1"/>
      <p:bldP spid="140" grpId="0"/>
      <p:bldP spid="141" grpId="0"/>
      <p:bldP spid="143" grpId="0" animBg="1"/>
      <p:bldP spid="144" grpId="0"/>
      <p:bldP spid="145" grpId="0"/>
      <p:bldP spid="59" grpId="0" animBg="1"/>
      <p:bldP spid="61" grpId="0"/>
      <p:bldP spid="62" grpId="0"/>
      <p:bldP spid="63" grpId="0" animBg="1"/>
      <p:bldP spid="64" grpId="0"/>
      <p:bldP spid="6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4427C-FB08-4F8E-B22C-7D7CBCA9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359175"/>
            <a:ext cx="10058400" cy="778109"/>
          </a:xfrm>
        </p:spPr>
        <p:txBody>
          <a:bodyPr/>
          <a:lstStyle/>
          <a:p>
            <a:r>
              <a:rPr lang="en-CA"/>
              <a:t>The Banker’s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602719-5804-4EFA-B481-BB10DAAD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A42807-C7C8-4722-B71A-C887A2E7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72</a:t>
            </a:fld>
            <a:endParaRPr lang="en-CA"/>
          </a:p>
        </p:txBody>
      </p:sp>
      <p:graphicFrame>
        <p:nvGraphicFramePr>
          <p:cNvPr id="26" name="Group 5">
            <a:extLst>
              <a:ext uri="{FF2B5EF4-FFF2-40B4-BE49-F238E27FC236}">
                <a16:creationId xmlns:a16="http://schemas.microsoft.com/office/drawing/2014/main" xmlns="" id="{107C0452-9760-40E2-9261-59F6E9D3C0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783" y="1873249"/>
          <a:ext cx="26066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" name="Text Box 47">
            <a:extLst>
              <a:ext uri="{FF2B5EF4-FFF2-40B4-BE49-F238E27FC236}">
                <a16:creationId xmlns:a16="http://schemas.microsoft.com/office/drawing/2014/main" xmlns="" id="{50F798A4-18C8-41FB-AA80-7F7C1F60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21" y="160972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xmlns="" id="{11736FC5-F51F-40B0-8080-10EA56D30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483" y="1614487"/>
            <a:ext cx="490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xmlns="" id="{0CC80D3B-6F7D-439C-AABA-97E204617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521" y="160972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30" name="Text Box 50">
            <a:extLst>
              <a:ext uri="{FF2B5EF4-FFF2-40B4-BE49-F238E27FC236}">
                <a16:creationId xmlns:a16="http://schemas.microsoft.com/office/drawing/2014/main" xmlns="" id="{DBA7C507-C36C-4746-A2E1-09E2359AD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783" y="1608137"/>
            <a:ext cx="490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31" name="Text Box 51">
            <a:extLst>
              <a:ext uri="{FF2B5EF4-FFF2-40B4-BE49-F238E27FC236}">
                <a16:creationId xmlns:a16="http://schemas.microsoft.com/office/drawing/2014/main" xmlns="" id="{641E5077-F31D-4249-B07B-9A9FACBD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758" y="1608137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B5D8ED5D-A0C3-441A-8679-FD19894D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21" y="1606549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33" name="Text Box 53">
            <a:extLst>
              <a:ext uri="{FF2B5EF4-FFF2-40B4-BE49-F238E27FC236}">
                <a16:creationId xmlns:a16="http://schemas.microsoft.com/office/drawing/2014/main" xmlns="" id="{EA011D40-4D23-4A7F-9E0C-83CD4BFEF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821" y="1452562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000" b="1" i="0" u="none" strike="noStrike" kern="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xmlns="" id="{C6F85031-99C6-4E31-8DB9-476DCCCF6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371" y="1452562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000" b="1" i="0" u="none" strike="noStrike" kern="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ext Box 55">
            <a:extLst>
              <a:ext uri="{FF2B5EF4-FFF2-40B4-BE49-F238E27FC236}">
                <a16:creationId xmlns:a16="http://schemas.microsoft.com/office/drawing/2014/main" xmlns="" id="{90AB0453-2B30-47E6-BC70-98A723AF4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146" y="145097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000" b="1" i="0" u="none" strike="noStrike" kern="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B55E172-3F8A-4341-BA71-1B86A2AA9BBB}"/>
              </a:ext>
            </a:extLst>
          </p:cNvPr>
          <p:cNvSpPr txBox="1"/>
          <p:nvPr/>
        </p:nvSpPr>
        <p:spPr>
          <a:xfrm>
            <a:off x="1045029" y="3599541"/>
            <a:ext cx="32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Is this a </a:t>
            </a:r>
            <a:r>
              <a:rPr lang="en-CA" sz="2400" b="1">
                <a:solidFill>
                  <a:schemeClr val="accent2"/>
                </a:solidFill>
              </a:rPr>
              <a:t>safe state</a:t>
            </a:r>
            <a:r>
              <a:rPr lang="en-CA" sz="2400"/>
              <a:t>?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xmlns="" id="{DD1B5032-F82F-4B6D-BE16-7724B65D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548" y="3241675"/>
            <a:ext cx="737053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Free: 1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xmlns="" id="{C7ED4FEC-B479-425D-B970-4982F69E3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005" y="3234417"/>
            <a:ext cx="737053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Free: 2</a:t>
            </a: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xmlns="" id="{2F09FBC5-9C7E-4386-A04F-BA7CB6462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234" y="3234418"/>
            <a:ext cx="737053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Free: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41507F3-BE3A-492F-A8C5-C9936D00FBCC}"/>
              </a:ext>
            </a:extLst>
          </p:cNvPr>
          <p:cNvSpPr txBox="1"/>
          <p:nvPr/>
        </p:nvSpPr>
        <p:spPr>
          <a:xfrm>
            <a:off x="4898571" y="1719943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B borrows (1,1,0), pays back (2,2,0) – Free: (2,3,2)</a:t>
            </a:r>
          </a:p>
          <a:p>
            <a:r>
              <a:rPr lang="en-CA" sz="2400"/>
              <a:t>A borrows (2,2,1), pays back (3,2,2) – Free: (3,3,3)</a:t>
            </a:r>
          </a:p>
          <a:p>
            <a:r>
              <a:rPr lang="en-CA" sz="2400"/>
              <a:t>C borrows (1,1,2), pays back (2,2,2) – Free: (4,4,3)</a:t>
            </a:r>
          </a:p>
          <a:p>
            <a:r>
              <a:rPr lang="en-CA" sz="2400"/>
              <a:t>D borrows (4,4,3), pays back (4,4,4) – Free: (4,4,4)</a:t>
            </a:r>
          </a:p>
          <a:p>
            <a:endParaRPr lang="en-CA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F8C999A-7445-463B-B1D2-F24FCAB1DF8B}"/>
              </a:ext>
            </a:extLst>
          </p:cNvPr>
          <p:cNvSpPr txBox="1"/>
          <p:nvPr/>
        </p:nvSpPr>
        <p:spPr>
          <a:xfrm>
            <a:off x="711199" y="4484914"/>
            <a:ext cx="9884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Limitations of Banker’s Algorithm: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Requires a central authority granting resources.  Being denied resources when they are available could lead to inefficiencies at the cost of only </a:t>
            </a:r>
            <a:r>
              <a:rPr lang="en-CA" sz="2400" i="1"/>
              <a:t>potential</a:t>
            </a:r>
            <a:r>
              <a:rPr lang="en-CA" sz="2400"/>
              <a:t> deadlock.</a:t>
            </a:r>
          </a:p>
        </p:txBody>
      </p:sp>
    </p:spTree>
    <p:extLst>
      <p:ext uri="{BB962C8B-B14F-4D97-AF65-F5344CB8AC3E}">
        <p14:creationId xmlns:p14="http://schemas.microsoft.com/office/powerpoint/2010/main" val="425809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19 – Scheduling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8914" y="2376487"/>
            <a:ext cx="10740572" cy="3801041"/>
          </a:xfrm>
        </p:spPr>
        <p:txBody>
          <a:bodyPr/>
          <a:lstStyle/>
          <a:p>
            <a:r>
              <a:rPr lang="en-CA"/>
              <a:t>Describe how </a:t>
            </a:r>
            <a:r>
              <a:rPr lang="en-CA" b="1">
                <a:solidFill>
                  <a:schemeClr val="accent2"/>
                </a:solidFill>
              </a:rPr>
              <a:t>priorities</a:t>
            </a:r>
            <a:r>
              <a:rPr lang="en-CA"/>
              <a:t> affect thread execution</a:t>
            </a:r>
          </a:p>
          <a:p>
            <a:r>
              <a:rPr lang="en-CA"/>
              <a:t>Describe and give an example of </a:t>
            </a:r>
            <a:r>
              <a:rPr lang="en-CA" b="1">
                <a:solidFill>
                  <a:schemeClr val="accent2"/>
                </a:solidFill>
              </a:rPr>
              <a:t>priority inversion</a:t>
            </a:r>
          </a:p>
          <a:p>
            <a:r>
              <a:rPr lang="en-CA"/>
              <a:t>Discuss the factors involved in </a:t>
            </a:r>
            <a:r>
              <a:rPr lang="en-CA" b="1">
                <a:solidFill>
                  <a:schemeClr val="accent2"/>
                </a:solidFill>
              </a:rPr>
              <a:t>real-time scheduling</a:t>
            </a:r>
          </a:p>
          <a:p>
            <a:r>
              <a:rPr lang="en-CA"/>
              <a:t>Given a set of tasks, determine if it is possible to schedule them so that all deadlines are met using a </a:t>
            </a:r>
            <a:r>
              <a:rPr lang="en-CA" b="1">
                <a:solidFill>
                  <a:schemeClr val="accent2"/>
                </a:solidFill>
              </a:rPr>
              <a:t>time-line graph</a:t>
            </a:r>
          </a:p>
          <a:p>
            <a:r>
              <a:rPr lang="en-CA"/>
              <a:t>Apply the </a:t>
            </a:r>
            <a:r>
              <a:rPr lang="en-CA" b="1">
                <a:solidFill>
                  <a:schemeClr val="accent2"/>
                </a:solidFill>
              </a:rPr>
              <a:t>conditions</a:t>
            </a:r>
            <a:r>
              <a:rPr lang="en-CA"/>
              <a:t> of Liu and Layland to determine </a:t>
            </a:r>
            <a:r>
              <a:rPr lang="en-CA" b="1">
                <a:solidFill>
                  <a:schemeClr val="accent2"/>
                </a:solidFill>
              </a:rPr>
              <a:t>analytically</a:t>
            </a:r>
            <a:r>
              <a:rPr lang="en-CA"/>
              <a:t> if real-time scheduling is possible</a:t>
            </a:r>
          </a:p>
          <a:p>
            <a:r>
              <a:rPr lang="en-CA"/>
              <a:t>Describe </a:t>
            </a:r>
            <a:r>
              <a:rPr lang="en-CA" b="1">
                <a:solidFill>
                  <a:schemeClr val="accent2"/>
                </a:solidFill>
              </a:rPr>
              <a:t>rate-monotonic sequencing</a:t>
            </a:r>
            <a:r>
              <a:rPr lang="en-CA"/>
              <a:t>, and use it to schedule a given set of tasks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1862" y="1529312"/>
            <a:ext cx="5874511" cy="627063"/>
          </a:xfrm>
        </p:spPr>
        <p:txBody>
          <a:bodyPr/>
          <a:lstStyle/>
          <a:p>
            <a:r>
              <a:rPr lang="en-CA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42901419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6F801-4EDE-4EFA-AF5A-9F07ECF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286995"/>
            <a:ext cx="10058400" cy="778109"/>
          </a:xfrm>
        </p:spPr>
        <p:txBody>
          <a:bodyPr/>
          <a:lstStyle/>
          <a:p>
            <a:r>
              <a:rPr lang="en-CA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FEC816-E3BD-4AC6-BC9A-D474856B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85" y="1150159"/>
            <a:ext cx="10058400" cy="2831544"/>
          </a:xfrm>
        </p:spPr>
        <p:txBody>
          <a:bodyPr/>
          <a:lstStyle/>
          <a:p>
            <a:r>
              <a:rPr lang="en-CA"/>
              <a:t>This thread pre-emption can introduce an issue known as </a:t>
            </a:r>
            <a:r>
              <a:rPr lang="en-CA" b="1">
                <a:solidFill>
                  <a:schemeClr val="accent2"/>
                </a:solidFill>
              </a:rPr>
              <a:t>priority inversion</a:t>
            </a:r>
            <a:r>
              <a:rPr lang="en-CA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Imagine a </a:t>
            </a:r>
            <a:r>
              <a:rPr lang="en-CA" sz="2200" b="1">
                <a:solidFill>
                  <a:schemeClr val="accent2"/>
                </a:solidFill>
              </a:rPr>
              <a:t>low priority</a:t>
            </a:r>
            <a:r>
              <a:rPr lang="en-CA" sz="2200"/>
              <a:t> task that has acquired some non-sharable resource </a:t>
            </a:r>
            <a:br>
              <a:rPr lang="en-CA" sz="2200"/>
            </a:br>
            <a:r>
              <a:rPr lang="en-CA" sz="2200"/>
              <a:t>(i.e. has acquired a mutex lock)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A </a:t>
            </a:r>
            <a:r>
              <a:rPr lang="en-CA" sz="2200" b="1">
                <a:solidFill>
                  <a:srgbClr val="C00000"/>
                </a:solidFill>
              </a:rPr>
              <a:t>high priority </a:t>
            </a:r>
            <a:r>
              <a:rPr lang="en-CA" sz="2200"/>
              <a:t>task comes along and tries to wait for the resource to become free (it is blocked, and can’t steal the resource from the low-priority task)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A </a:t>
            </a:r>
            <a:r>
              <a:rPr lang="en-CA" sz="2200">
                <a:solidFill>
                  <a:srgbClr val="A45E00"/>
                </a:solidFill>
              </a:rPr>
              <a:t>medium priority</a:t>
            </a:r>
            <a:r>
              <a:rPr lang="en-CA" sz="2200"/>
              <a:t> task comes along and </a:t>
            </a:r>
            <a:r>
              <a:rPr lang="en-CA" sz="2200" b="1"/>
              <a:t>pre-empts</a:t>
            </a:r>
            <a:r>
              <a:rPr lang="en-CA" sz="2200"/>
              <a:t> the low priority task.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724365-DA09-4040-9A01-A46D6458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08E92C-C441-49AA-A075-22BAA5F9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74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E72B7F-512C-4912-BBD5-CDD70D267530}"/>
              </a:ext>
            </a:extLst>
          </p:cNvPr>
          <p:cNvSpPr/>
          <p:nvPr/>
        </p:nvSpPr>
        <p:spPr>
          <a:xfrm>
            <a:off x="2657619" y="4216628"/>
            <a:ext cx="313037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6F3AA14-3E36-4227-8407-DA8BA3B222A7}"/>
              </a:ext>
            </a:extLst>
          </p:cNvPr>
          <p:cNvSpPr/>
          <p:nvPr/>
        </p:nvSpPr>
        <p:spPr>
          <a:xfrm>
            <a:off x="3402456" y="5491950"/>
            <a:ext cx="2714368" cy="420130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F2D64AA-3905-4A81-ACBE-2B268C6E0472}"/>
              </a:ext>
            </a:extLst>
          </p:cNvPr>
          <p:cNvSpPr/>
          <p:nvPr/>
        </p:nvSpPr>
        <p:spPr>
          <a:xfrm>
            <a:off x="4346374" y="4887155"/>
            <a:ext cx="3130379" cy="420130"/>
          </a:xfrm>
          <a:prstGeom prst="rect">
            <a:avLst/>
          </a:prstGeom>
          <a:solidFill>
            <a:srgbClr val="FF9900"/>
          </a:solidFill>
          <a:ln>
            <a:solidFill>
              <a:srgbClr val="A45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5999A3-73AD-4D30-8199-182E22C02321}"/>
              </a:ext>
            </a:extLst>
          </p:cNvPr>
          <p:cNvSpPr/>
          <p:nvPr/>
        </p:nvSpPr>
        <p:spPr>
          <a:xfrm>
            <a:off x="2945943" y="4126011"/>
            <a:ext cx="90616" cy="593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7A45086-4AE8-45EF-BF53-0E9C5A29D926}"/>
              </a:ext>
            </a:extLst>
          </p:cNvPr>
          <p:cNvSpPr/>
          <p:nvPr/>
        </p:nvSpPr>
        <p:spPr>
          <a:xfrm>
            <a:off x="3390443" y="4218860"/>
            <a:ext cx="241300" cy="420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49AFA1E-BCA1-43D2-B141-25B5C49D755F}"/>
              </a:ext>
            </a:extLst>
          </p:cNvPr>
          <p:cNvSpPr/>
          <p:nvPr/>
        </p:nvSpPr>
        <p:spPr>
          <a:xfrm>
            <a:off x="3604282" y="5496069"/>
            <a:ext cx="3847071" cy="420130"/>
          </a:xfrm>
          <a:prstGeom prst="rect">
            <a:avLst/>
          </a:prstGeom>
          <a:solidFill>
            <a:srgbClr val="FFB9B9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8BBD5D-01D9-4F1D-A25B-D6423DDF8D3D}"/>
              </a:ext>
            </a:extLst>
          </p:cNvPr>
          <p:cNvSpPr/>
          <p:nvPr/>
        </p:nvSpPr>
        <p:spPr>
          <a:xfrm>
            <a:off x="3600165" y="5409569"/>
            <a:ext cx="90616" cy="5931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599755-F586-4A43-8E9C-B24144F8256B}"/>
              </a:ext>
            </a:extLst>
          </p:cNvPr>
          <p:cNvSpPr/>
          <p:nvPr/>
        </p:nvSpPr>
        <p:spPr>
          <a:xfrm>
            <a:off x="4338138" y="4216629"/>
            <a:ext cx="3138616" cy="420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F2D2457-603F-438A-BE54-CA9D3A2FB0A5}"/>
              </a:ext>
            </a:extLst>
          </p:cNvPr>
          <p:cNvSpPr txBox="1"/>
          <p:nvPr/>
        </p:nvSpPr>
        <p:spPr>
          <a:xfrm>
            <a:off x="2323643" y="3697987"/>
            <a:ext cx="589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mutex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FC8426A-4381-4AFB-AB8E-B5817DA13899}"/>
              </a:ext>
            </a:extLst>
          </p:cNvPr>
          <p:cNvCxnSpPr>
            <a:cxnSpLocks/>
          </p:cNvCxnSpPr>
          <p:nvPr/>
        </p:nvCxnSpPr>
        <p:spPr>
          <a:xfrm>
            <a:off x="2749093" y="3932937"/>
            <a:ext cx="15240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7D204F1-21CD-4D83-B793-79F9048E5FFF}"/>
              </a:ext>
            </a:extLst>
          </p:cNvPr>
          <p:cNvSpPr txBox="1"/>
          <p:nvPr/>
        </p:nvSpPr>
        <p:spPr>
          <a:xfrm>
            <a:off x="2628443" y="4936237"/>
            <a:ext cx="78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pre-empt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2A6751D8-F1CF-4556-9F4D-175526774B3C}"/>
              </a:ext>
            </a:extLst>
          </p:cNvPr>
          <p:cNvCxnSpPr>
            <a:cxnSpLocks/>
          </p:cNvCxnSpPr>
          <p:nvPr/>
        </p:nvCxnSpPr>
        <p:spPr>
          <a:xfrm>
            <a:off x="3409493" y="4694937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D3C9A96-CE16-436B-A88A-CAE06AADB676}"/>
              </a:ext>
            </a:extLst>
          </p:cNvPr>
          <p:cNvSpPr txBox="1"/>
          <p:nvPr/>
        </p:nvSpPr>
        <p:spPr>
          <a:xfrm>
            <a:off x="3608460" y="5983987"/>
            <a:ext cx="46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wait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FF93784-0747-4B21-8627-34BFC6AE3EC3}"/>
              </a:ext>
            </a:extLst>
          </p:cNvPr>
          <p:cNvCxnSpPr>
            <a:cxnSpLocks/>
          </p:cNvCxnSpPr>
          <p:nvPr/>
        </p:nvCxnSpPr>
        <p:spPr>
          <a:xfrm flipV="1">
            <a:off x="3619043" y="4720337"/>
            <a:ext cx="0" cy="64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CC81724-A24A-4B98-9EB7-5BC54178AEFA}"/>
              </a:ext>
            </a:extLst>
          </p:cNvPr>
          <p:cNvCxnSpPr>
            <a:cxnSpLocks/>
          </p:cNvCxnSpPr>
          <p:nvPr/>
        </p:nvCxnSpPr>
        <p:spPr>
          <a:xfrm>
            <a:off x="4349293" y="4669537"/>
            <a:ext cx="0" cy="16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ED961E1-077C-4B7B-BE6F-089A2762B9A7}"/>
              </a:ext>
            </a:extLst>
          </p:cNvPr>
          <p:cNvSpPr txBox="1"/>
          <p:nvPr/>
        </p:nvSpPr>
        <p:spPr>
          <a:xfrm>
            <a:off x="4323893" y="4625087"/>
            <a:ext cx="78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pre-empt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9E0673-4248-4B0F-AA01-28026682790B}"/>
              </a:ext>
            </a:extLst>
          </p:cNvPr>
          <p:cNvSpPr/>
          <p:nvPr/>
        </p:nvSpPr>
        <p:spPr>
          <a:xfrm>
            <a:off x="860870" y="4198778"/>
            <a:ext cx="1352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>
                <a:solidFill>
                  <a:schemeClr val="accent2"/>
                </a:solidFill>
              </a:rPr>
              <a:t>low priority</a:t>
            </a:r>
            <a:r>
              <a:rPr lang="en-CA"/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85B145C-5FE4-43EC-A58B-39E6CCE9383F}"/>
              </a:ext>
            </a:extLst>
          </p:cNvPr>
          <p:cNvSpPr/>
          <p:nvPr/>
        </p:nvSpPr>
        <p:spPr>
          <a:xfrm>
            <a:off x="854901" y="5541546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C00000"/>
                </a:solidFill>
              </a:rPr>
              <a:t>high priority </a:t>
            </a:r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12E404B-E791-4E50-892E-937C91C9282F}"/>
              </a:ext>
            </a:extLst>
          </p:cNvPr>
          <p:cNvSpPr/>
          <p:nvPr/>
        </p:nvSpPr>
        <p:spPr>
          <a:xfrm>
            <a:off x="845732" y="487428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>
                <a:solidFill>
                  <a:srgbClr val="A45E00"/>
                </a:solidFill>
              </a:rPr>
              <a:t>med priority</a:t>
            </a:r>
            <a:r>
              <a:rPr lang="en-CA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DF8EA34-0CAE-4AC3-B445-6E74B3D14650}"/>
              </a:ext>
            </a:extLst>
          </p:cNvPr>
          <p:cNvSpPr txBox="1"/>
          <p:nvPr/>
        </p:nvSpPr>
        <p:spPr>
          <a:xfrm>
            <a:off x="8037155" y="4532413"/>
            <a:ext cx="36383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/>
              <a:t>Medium priority task is </a:t>
            </a:r>
            <a:r>
              <a:rPr lang="en-CA" b="1" i="1"/>
              <a:t>indirectly blocking</a:t>
            </a:r>
            <a:r>
              <a:rPr lang="en-CA"/>
              <a:t> execution of higher priority, even though their actions are independent (no shared resources)</a:t>
            </a:r>
          </a:p>
        </p:txBody>
      </p:sp>
    </p:spTree>
    <p:extLst>
      <p:ext uri="{BB962C8B-B14F-4D97-AF65-F5344CB8AC3E}">
        <p14:creationId xmlns:p14="http://schemas.microsoft.com/office/powerpoint/2010/main" val="23758510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08E7E-D50F-44E6-B176-90BD6083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82" y="492941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B0F38-AFFB-4378-B05B-30093187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70" y="1438484"/>
            <a:ext cx="10452169" cy="1800493"/>
          </a:xfrm>
        </p:spPr>
        <p:txBody>
          <a:bodyPr/>
          <a:lstStyle/>
          <a:p>
            <a:r>
              <a:rPr lang="en-CA" b="1"/>
              <a:t>Period:</a:t>
            </a:r>
            <a:r>
              <a:rPr lang="en-CA"/>
              <a:t> time between successive triggering of the task</a:t>
            </a:r>
          </a:p>
          <a:p>
            <a:r>
              <a:rPr lang="en-CA" b="1"/>
              <a:t>Deadline:</a:t>
            </a:r>
            <a:r>
              <a:rPr lang="en-CA"/>
              <a:t> maximum time available to complete execution (i.e. produce a response)</a:t>
            </a:r>
          </a:p>
          <a:p>
            <a:r>
              <a:rPr lang="en-CA" b="1"/>
              <a:t>Compute time:</a:t>
            </a:r>
            <a:r>
              <a:rPr lang="en-CA"/>
              <a:t> (maximum) CPU time required to generate the response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99A3EA-F8F4-49BF-BBFF-40A89D6B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B684CC-730E-4842-A9BB-3B6924C9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75</a:t>
            </a:fld>
            <a:endParaRPr lang="en-CA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4F43EB5D-B719-4A25-97A7-196FB1E93D20}"/>
              </a:ext>
            </a:extLst>
          </p:cNvPr>
          <p:cNvGrpSpPr/>
          <p:nvPr/>
        </p:nvGrpSpPr>
        <p:grpSpPr>
          <a:xfrm>
            <a:off x="745181" y="3048944"/>
            <a:ext cx="7910513" cy="3023199"/>
            <a:chOff x="811083" y="3032468"/>
            <a:chExt cx="7910513" cy="302319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1DB68297-2F20-4389-A1FF-44E0ADC6F131}"/>
                </a:ext>
              </a:extLst>
            </p:cNvPr>
            <p:cNvGrpSpPr/>
            <p:nvPr/>
          </p:nvGrpSpPr>
          <p:grpSpPr>
            <a:xfrm>
              <a:off x="811083" y="3518843"/>
              <a:ext cx="7910513" cy="2536824"/>
              <a:chOff x="596900" y="2143125"/>
              <a:chExt cx="7910513" cy="2536824"/>
            </a:xfrm>
          </p:grpSpPr>
          <p:sp>
            <p:nvSpPr>
              <p:cNvPr id="46" name="Rectangle 17">
                <a:extLst>
                  <a:ext uri="{FF2B5EF4-FFF2-40B4-BE49-F238E27FC236}">
                    <a16:creationId xmlns:a16="http://schemas.microsoft.com/office/drawing/2014/main" xmlns="" id="{A240A222-F76B-4E6B-A195-E410E20FB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2439988"/>
                <a:ext cx="290512" cy="276225"/>
              </a:xfrm>
              <a:prstGeom prst="rect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c1</a:t>
                </a:r>
              </a:p>
            </p:txBody>
          </p:sp>
          <p:sp>
            <p:nvSpPr>
              <p:cNvPr id="47" name="Rectangle 18">
                <a:extLst>
                  <a:ext uri="{FF2B5EF4-FFF2-40B4-BE49-F238E27FC236}">
                    <a16:creationId xmlns:a16="http://schemas.microsoft.com/office/drawing/2014/main" xmlns="" id="{BCA6C67B-AD9C-4510-911E-2B021221E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713" y="2433638"/>
                <a:ext cx="290512" cy="276225"/>
              </a:xfrm>
              <a:prstGeom prst="rect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xmlns="" id="{4B7120BE-AC5D-4BB1-A47E-5CAC0059B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5550" y="2427288"/>
                <a:ext cx="290513" cy="276225"/>
              </a:xfrm>
              <a:prstGeom prst="rect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65E00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c3</a:t>
                </a:r>
              </a:p>
            </p:txBody>
          </p:sp>
          <p:sp>
            <p:nvSpPr>
              <p:cNvPr id="49" name="Text Box 20">
                <a:extLst>
                  <a:ext uri="{FF2B5EF4-FFF2-40B4-BE49-F238E27FC236}">
                    <a16:creationId xmlns:a16="http://schemas.microsoft.com/office/drawing/2014/main" xmlns="" id="{E1B97FFE-2229-487B-889D-B86750F87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500" y="3754438"/>
                <a:ext cx="5154613" cy="925511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A Periodic Task ‘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C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’ being 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1104BC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triggered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 3 times, once every 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50 ms 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each with a deadline time of </a:t>
                </a: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40ms</a:t>
                </a:r>
                <a:r>
                  <a:rPr lang="en-CA" altLang="en-US" kern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 and compute time of </a:t>
                </a:r>
                <a:r>
                  <a:rPr lang="en-CA" altLang="en-US" kern="0">
                    <a:solidFill>
                      <a:srgbClr val="333399"/>
                    </a:solidFill>
                    <a:latin typeface="Tahoma" panose="020B0604030504040204" pitchFamily="34" charset="0"/>
                  </a:rPr>
                  <a:t>5ms</a:t>
                </a:r>
              </a:p>
            </p:txBody>
          </p:sp>
          <p:sp>
            <p:nvSpPr>
              <p:cNvPr id="50" name="Text Box 21">
                <a:extLst>
                  <a:ext uri="{FF2B5EF4-FFF2-40B4-BE49-F238E27FC236}">
                    <a16:creationId xmlns:a16="http://schemas.microsoft.com/office/drawing/2014/main" xmlns="" id="{D29848EE-7D91-4B29-9077-EA0D48AF4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5213" y="3452813"/>
                <a:ext cx="1092200" cy="37623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Time ms</a:t>
                </a:r>
              </a:p>
            </p:txBody>
          </p:sp>
          <p:sp>
            <p:nvSpPr>
              <p:cNvPr id="51" name="Line 22">
                <a:extLst>
                  <a:ext uri="{FF2B5EF4-FFF2-40B4-BE49-F238E27FC236}">
                    <a16:creationId xmlns:a16="http://schemas.microsoft.com/office/drawing/2014/main" xmlns="" id="{2BD8EC7A-B0C9-4B1F-A2FA-A06A0CEBB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4700" y="3146425"/>
                <a:ext cx="7110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Line 23">
                <a:extLst>
                  <a:ext uri="{FF2B5EF4-FFF2-40B4-BE49-F238E27FC236}">
                    <a16:creationId xmlns:a16="http://schemas.microsoft.com/office/drawing/2014/main" xmlns="" id="{1ED9D516-E2E7-4DF9-8E9F-394377634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2638" y="2239963"/>
                <a:ext cx="0" cy="9048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Line 24">
                <a:extLst>
                  <a:ext uri="{FF2B5EF4-FFF2-40B4-BE49-F238E27FC236}">
                    <a16:creationId xmlns:a16="http://schemas.microsoft.com/office/drawing/2014/main" xmlns="" id="{3032BDCC-53F0-4667-90F9-980F11458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9850" y="2241550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Line 25">
                <a:extLst>
                  <a:ext uri="{FF2B5EF4-FFF2-40B4-BE49-F238E27FC236}">
                    <a16:creationId xmlns:a16="http://schemas.microsoft.com/office/drawing/2014/main" xmlns="" id="{B2C5C927-6CA5-4D65-B035-3761CD0D8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9125" y="2243138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Line 26">
                <a:extLst>
                  <a:ext uri="{FF2B5EF4-FFF2-40B4-BE49-F238E27FC236}">
                    <a16:creationId xmlns:a16="http://schemas.microsoft.com/office/drawing/2014/main" xmlns="" id="{763CB33B-83B1-46C5-B5F1-CDA775D1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5225" y="2241550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Line 27">
                <a:extLst>
                  <a:ext uri="{FF2B5EF4-FFF2-40B4-BE49-F238E27FC236}">
                    <a16:creationId xmlns:a16="http://schemas.microsoft.com/office/drawing/2014/main" xmlns="" id="{2C1BEED5-D895-4580-8C1B-F62B41453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2438" y="2243138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Line 28">
                <a:extLst>
                  <a:ext uri="{FF2B5EF4-FFF2-40B4-BE49-F238E27FC236}">
                    <a16:creationId xmlns:a16="http://schemas.microsoft.com/office/drawing/2014/main" xmlns="" id="{B2ABECC5-8049-4542-A0D5-DA29B599F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1713" y="2244725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 Box 29">
                <a:extLst>
                  <a:ext uri="{FF2B5EF4-FFF2-40B4-BE49-F238E27FC236}">
                    <a16:creationId xmlns:a16="http://schemas.microsoft.com/office/drawing/2014/main" xmlns="" id="{59D76BD5-8613-4FF1-9772-03E44AF5DC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900" y="3181350"/>
                <a:ext cx="39846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59" name="Text Box 30">
                <a:extLst>
                  <a:ext uri="{FF2B5EF4-FFF2-40B4-BE49-F238E27FC236}">
                    <a16:creationId xmlns:a16="http://schemas.microsoft.com/office/drawing/2014/main" xmlns="" id="{69B91382-4FEC-4857-8A8F-108993092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6175" y="3175000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10</a:t>
                </a:r>
              </a:p>
            </p:txBody>
          </p:sp>
          <p:sp>
            <p:nvSpPr>
              <p:cNvPr id="60" name="Text Box 31">
                <a:extLst>
                  <a:ext uri="{FF2B5EF4-FFF2-40B4-BE49-F238E27FC236}">
                    <a16:creationId xmlns:a16="http://schemas.microsoft.com/office/drawing/2014/main" xmlns="" id="{A310D3D1-CC1A-4AC4-B62A-EB743EE4F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1638" y="31765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20</a:t>
                </a:r>
              </a:p>
            </p:txBody>
          </p:sp>
          <p:sp>
            <p:nvSpPr>
              <p:cNvPr id="61" name="Text Box 32">
                <a:extLst>
                  <a:ext uri="{FF2B5EF4-FFF2-40B4-BE49-F238E27FC236}">
                    <a16:creationId xmlns:a16="http://schemas.microsoft.com/office/drawing/2014/main" xmlns="" id="{1D71372F-8CF2-4D9E-8D78-70003EBCEE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9325" y="31765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30</a:t>
                </a:r>
              </a:p>
            </p:txBody>
          </p:sp>
          <p:sp>
            <p:nvSpPr>
              <p:cNvPr id="62" name="Text Box 33">
                <a:extLst>
                  <a:ext uri="{FF2B5EF4-FFF2-40B4-BE49-F238E27FC236}">
                    <a16:creationId xmlns:a16="http://schemas.microsoft.com/office/drawing/2014/main" xmlns="" id="{BE545D00-0106-4BB6-8C9D-CDEA84F19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7013" y="31765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40</a:t>
                </a:r>
              </a:p>
            </p:txBody>
          </p:sp>
          <p:sp>
            <p:nvSpPr>
              <p:cNvPr id="63" name="Text Box 34">
                <a:extLst>
                  <a:ext uri="{FF2B5EF4-FFF2-40B4-BE49-F238E27FC236}">
                    <a16:creationId xmlns:a16="http://schemas.microsoft.com/office/drawing/2014/main" xmlns="" id="{24349887-BBE0-4E1F-9068-A5406D411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288" y="3178175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50</a:t>
                </a:r>
              </a:p>
            </p:txBody>
          </p: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xmlns="" id="{00926E24-CADA-4BC2-A5D3-0C4854297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5750" y="2235200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xmlns="" id="{09FF19F3-6A20-4B64-BD2D-7B322E457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45025" y="2236788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xmlns="" id="{671FFDC6-74BE-4C2B-9524-5E49240B3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1125" y="2235200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Line 38">
                <a:extLst>
                  <a:ext uri="{FF2B5EF4-FFF2-40B4-BE49-F238E27FC236}">
                    <a16:creationId xmlns:a16="http://schemas.microsoft.com/office/drawing/2014/main" xmlns="" id="{7E84267B-1F3B-4A0C-80BE-623327668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48338" y="2236788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Line 39">
                <a:extLst>
                  <a:ext uri="{FF2B5EF4-FFF2-40B4-BE49-F238E27FC236}">
                    <a16:creationId xmlns:a16="http://schemas.microsoft.com/office/drawing/2014/main" xmlns="" id="{FB8E2A95-7028-4615-8F53-E78897832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3" y="2238375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 Box 40">
                <a:extLst>
                  <a:ext uri="{FF2B5EF4-FFF2-40B4-BE49-F238E27FC236}">
                    <a16:creationId xmlns:a16="http://schemas.microsoft.com/office/drawing/2014/main" xmlns="" id="{FE3BAC29-A7FB-4761-ABF0-D49CD637D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2075" y="3168650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60</a:t>
                </a:r>
              </a:p>
            </p:txBody>
          </p:sp>
          <p:sp>
            <p:nvSpPr>
              <p:cNvPr id="70" name="Text Box 41">
                <a:extLst>
                  <a:ext uri="{FF2B5EF4-FFF2-40B4-BE49-F238E27FC236}">
                    <a16:creationId xmlns:a16="http://schemas.microsoft.com/office/drawing/2014/main" xmlns="" id="{015E37B2-3B9F-4B2F-B3A0-334FF1ABC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7538" y="317023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70</a:t>
                </a:r>
              </a:p>
            </p:txBody>
          </p:sp>
          <p:sp>
            <p:nvSpPr>
              <p:cNvPr id="71" name="Text Box 42">
                <a:extLst>
                  <a:ext uri="{FF2B5EF4-FFF2-40B4-BE49-F238E27FC236}">
                    <a16:creationId xmlns:a16="http://schemas.microsoft.com/office/drawing/2014/main" xmlns="" id="{7F4A1C40-6341-4EC9-8FA8-598C4BEC3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5225" y="317023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80</a:t>
                </a:r>
              </a:p>
            </p:txBody>
          </p:sp>
          <p:sp>
            <p:nvSpPr>
              <p:cNvPr id="72" name="Text Box 43">
                <a:extLst>
                  <a:ext uri="{FF2B5EF4-FFF2-40B4-BE49-F238E27FC236}">
                    <a16:creationId xmlns:a16="http://schemas.microsoft.com/office/drawing/2014/main" xmlns="" id="{F4218045-5E65-45A7-9657-D9847CDCA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2913" y="317023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90</a:t>
                </a:r>
              </a:p>
            </p:txBody>
          </p:sp>
          <p:sp>
            <p:nvSpPr>
              <p:cNvPr id="73" name="Text Box 44">
                <a:extLst>
                  <a:ext uri="{FF2B5EF4-FFF2-40B4-BE49-F238E27FC236}">
                    <a16:creationId xmlns:a16="http://schemas.microsoft.com/office/drawing/2014/main" xmlns="" id="{6036F33B-99E6-4607-9934-17F7E0140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2188" y="3171825"/>
                <a:ext cx="533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100</a:t>
                </a:r>
              </a:p>
            </p:txBody>
          </p:sp>
          <p:sp>
            <p:nvSpPr>
              <p:cNvPr id="74" name="Line 45">
                <a:extLst>
                  <a:ext uri="{FF2B5EF4-FFF2-40B4-BE49-F238E27FC236}">
                    <a16:creationId xmlns:a16="http://schemas.microsoft.com/office/drawing/2014/main" xmlns="" id="{DEB736B5-0137-46F8-AA9E-A31C4E238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45300" y="2238375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Text Box 46">
                <a:extLst>
                  <a:ext uri="{FF2B5EF4-FFF2-40B4-BE49-F238E27FC236}">
                    <a16:creationId xmlns:a16="http://schemas.microsoft.com/office/drawing/2014/main" xmlns="" id="{478992FC-212D-4123-8455-FC1AC4F6B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9875" y="3171825"/>
                <a:ext cx="5175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110</a:t>
                </a:r>
              </a:p>
            </p:txBody>
          </p:sp>
          <p:sp>
            <p:nvSpPr>
              <p:cNvPr id="76" name="Line 47">
                <a:extLst>
                  <a:ext uri="{FF2B5EF4-FFF2-40B4-BE49-F238E27FC236}">
                    <a16:creationId xmlns:a16="http://schemas.microsoft.com/office/drawing/2014/main" xmlns="" id="{03610FF9-58AC-4A85-A4FB-03375BD4A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99338" y="2228850"/>
                <a:ext cx="0" cy="9048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 Box 48">
                <a:extLst>
                  <a:ext uri="{FF2B5EF4-FFF2-40B4-BE49-F238E27FC236}">
                    <a16:creationId xmlns:a16="http://schemas.microsoft.com/office/drawing/2014/main" xmlns="" id="{AFEF5134-1E16-4232-A164-93DE3F852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5663" y="3162300"/>
                <a:ext cx="52546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CA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120</a:t>
                </a:r>
              </a:p>
            </p:txBody>
          </p:sp>
          <p:sp>
            <p:nvSpPr>
              <p:cNvPr id="78" name="Line 52">
                <a:extLst>
                  <a:ext uri="{FF2B5EF4-FFF2-40B4-BE49-F238E27FC236}">
                    <a16:creationId xmlns:a16="http://schemas.microsoft.com/office/drawing/2014/main" xmlns="" id="{9161BCC0-B143-4B1A-A158-BD86A027A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7400" y="2854325"/>
                <a:ext cx="2757488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 Box 53">
                <a:extLst>
                  <a:ext uri="{FF2B5EF4-FFF2-40B4-BE49-F238E27FC236}">
                    <a16:creationId xmlns:a16="http://schemas.microsoft.com/office/drawing/2014/main" xmlns="" id="{A89CA3AC-FC57-4681-A6FC-0CC14C7553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0338" y="2720975"/>
                <a:ext cx="1338262" cy="254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Period of ‘C’ = 50ms</a:t>
                </a:r>
              </a:p>
            </p:txBody>
          </p:sp>
          <p:sp>
            <p:nvSpPr>
              <p:cNvPr id="80" name="Line 54">
                <a:extLst>
                  <a:ext uri="{FF2B5EF4-FFF2-40B4-BE49-F238E27FC236}">
                    <a16:creationId xmlns:a16="http://schemas.microsoft.com/office/drawing/2014/main" xmlns="" id="{F9724537-D4EF-4D23-A42E-9B37E7B27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4888" y="2851150"/>
                <a:ext cx="2757487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 Box 55">
                <a:extLst>
                  <a:ext uri="{FF2B5EF4-FFF2-40B4-BE49-F238E27FC236}">
                    <a16:creationId xmlns:a16="http://schemas.microsoft.com/office/drawing/2014/main" xmlns="" id="{F448A310-230A-4C46-8B23-E8657B7B1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7825" y="2717800"/>
                <a:ext cx="1338263" cy="2540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Period of ‘C’ = 50ms</a:t>
                </a:r>
              </a:p>
            </p:txBody>
          </p:sp>
          <p:sp>
            <p:nvSpPr>
              <p:cNvPr id="82" name="Line 56">
                <a:extLst>
                  <a:ext uri="{FF2B5EF4-FFF2-40B4-BE49-F238E27FC236}">
                    <a16:creationId xmlns:a16="http://schemas.microsoft.com/office/drawing/2014/main" xmlns="" id="{64135DB7-B8D2-441D-A357-FEFF8A227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925" y="2268538"/>
                <a:ext cx="2208213" cy="0"/>
              </a:xfrm>
              <a:prstGeom prst="line">
                <a:avLst/>
              </a:prstGeom>
              <a:noFill/>
              <a:ln w="15875">
                <a:solidFill>
                  <a:srgbClr val="3333CC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Line 58">
                <a:extLst>
                  <a:ext uri="{FF2B5EF4-FFF2-40B4-BE49-F238E27FC236}">
                    <a16:creationId xmlns:a16="http://schemas.microsoft.com/office/drawing/2014/main" xmlns="" id="{0BE813FA-66F8-4242-96A5-3FC3E2596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25" y="2270125"/>
                <a:ext cx="2193925" cy="0"/>
              </a:xfrm>
              <a:prstGeom prst="line">
                <a:avLst/>
              </a:prstGeom>
              <a:noFill/>
              <a:ln w="15875">
                <a:solidFill>
                  <a:srgbClr val="3333CC"/>
                </a:solidFill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 Box 62">
                <a:extLst>
                  <a:ext uri="{FF2B5EF4-FFF2-40B4-BE49-F238E27FC236}">
                    <a16:creationId xmlns:a16="http://schemas.microsoft.com/office/drawing/2014/main" xmlns="" id="{DF447F9E-1CA6-48B8-BE85-1AA17D700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875" y="2143125"/>
                <a:ext cx="1492250" cy="254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Deadline of ‘C’ = 40ms</a:t>
                </a:r>
              </a:p>
            </p:txBody>
          </p:sp>
          <p:sp>
            <p:nvSpPr>
              <p:cNvPr id="85" name="Text Box 64">
                <a:extLst>
                  <a:ext uri="{FF2B5EF4-FFF2-40B4-BE49-F238E27FC236}">
                    <a16:creationId xmlns:a16="http://schemas.microsoft.com/office/drawing/2014/main" xmlns="" id="{8184C7FF-2C5F-4C9B-B099-4F7558E88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925" y="2146300"/>
                <a:ext cx="1492250" cy="254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Arial" panose="020B0604020202020204" pitchFamily="34" charset="0"/>
                  </a:rPr>
                  <a:t>Deadline of ‘C’ = 40ms</a:t>
                </a:r>
              </a:p>
            </p:txBody>
          </p:sp>
        </p:grpSp>
        <p:sp>
          <p:nvSpPr>
            <p:cNvPr id="88" name="AutoShape 50">
              <a:extLst>
                <a:ext uri="{FF2B5EF4-FFF2-40B4-BE49-F238E27FC236}">
                  <a16:creationId xmlns:a16="http://schemas.microsoft.com/office/drawing/2014/main" xmlns="" id="{615CCF74-F633-43CC-A9A3-DD53A1A3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743" y="3032468"/>
              <a:ext cx="1125538" cy="438150"/>
            </a:xfrm>
            <a:prstGeom prst="wedgeRectCallout">
              <a:avLst>
                <a:gd name="adj1" fmla="val -14458"/>
                <a:gd name="adj2" fmla="val 116667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cs typeface="Arial" panose="020B0604020202020204" pitchFamily="34" charset="0"/>
                </a:rPr>
                <a:t>Compute time of C = 5ms</a:t>
              </a:r>
              <a:endPara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3267C54A-0270-4C60-ABB2-FFD5555C7A62}"/>
              </a:ext>
            </a:extLst>
          </p:cNvPr>
          <p:cNvSpPr/>
          <p:nvPr/>
        </p:nvSpPr>
        <p:spPr>
          <a:xfrm>
            <a:off x="8847875" y="3713890"/>
            <a:ext cx="2842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b="1"/>
              <a:t>compute time &lt;= deadline</a:t>
            </a:r>
          </a:p>
          <a:p>
            <a:r>
              <a:rPr lang="en-CA" b="1"/>
              <a:t>deadline &lt;= period (usually)</a:t>
            </a:r>
          </a:p>
        </p:txBody>
      </p:sp>
    </p:spTree>
    <p:extLst>
      <p:ext uri="{BB962C8B-B14F-4D97-AF65-F5344CB8AC3E}">
        <p14:creationId xmlns:p14="http://schemas.microsoft.com/office/powerpoint/2010/main" val="27425041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D3FB9-05CE-4870-8D9F-2E01485E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33" y="410563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D89FB-DFAA-4EB8-9A91-440011AB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85" y="1380818"/>
            <a:ext cx="10058400" cy="830997"/>
          </a:xfrm>
        </p:spPr>
        <p:txBody>
          <a:bodyPr/>
          <a:lstStyle/>
          <a:p>
            <a:r>
              <a:rPr lang="en-CA"/>
              <a:t>Liu and Layland (1973) show that a set of </a:t>
            </a:r>
            <a:r>
              <a:rPr lang="en-CA" b="1">
                <a:solidFill>
                  <a:srgbClr val="C00000"/>
                </a:solidFill>
              </a:rPr>
              <a:t>M</a:t>
            </a:r>
            <a:r>
              <a:rPr lang="en-CA"/>
              <a:t> tasks will </a:t>
            </a:r>
            <a:r>
              <a:rPr lang="en-CA" b="1"/>
              <a:t>definitely not </a:t>
            </a:r>
            <a:r>
              <a:rPr lang="en-CA"/>
              <a:t>meet their deadlines 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C5ACB2-D92C-493F-9333-81E34161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55D8ED-DD4F-4A0D-B182-6DAE4B60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76</a:t>
            </a:fld>
            <a:endParaRPr lang="en-CA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787D817B-0A35-452F-B67E-547316611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795" y="2467662"/>
            <a:ext cx="4486275" cy="5238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400">
                <a:latin typeface="Tahoma" panose="020B0604030504040204" pitchFamily="34" charset="0"/>
              </a:rPr>
              <a:t>If the CPU utilisation is &gt; 100%, tasks will </a:t>
            </a:r>
            <a:r>
              <a:rPr lang="en-CA" altLang="en-US" sz="1400" b="1" u="sng">
                <a:latin typeface="Tahoma" panose="020B0604030504040204" pitchFamily="34" charset="0"/>
              </a:rPr>
              <a:t>not</a:t>
            </a:r>
            <a:r>
              <a:rPr lang="en-CA" altLang="en-US" sz="1400">
                <a:latin typeface="Tahoma" panose="020B0604030504040204" pitchFamily="34" charset="0"/>
              </a:rPr>
              <a:t> meet their deadline i.e. they will </a:t>
            </a:r>
            <a:r>
              <a:rPr lang="en-CA" altLang="en-US" sz="1400" b="1" u="sng">
                <a:latin typeface="Tahoma" panose="020B0604030504040204" pitchFamily="34" charset="0"/>
              </a:rPr>
              <a:t>fail at some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5A6B2239-E39A-40F4-BB7A-B4D281D2133F}"/>
                  </a:ext>
                </a:extLst>
              </p:cNvPr>
              <p:cNvSpPr txBox="1"/>
              <p:nvPr/>
            </p:nvSpPr>
            <p:spPr>
              <a:xfrm>
                <a:off x="3183924" y="2178907"/>
                <a:ext cx="136524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CA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6B2239-E39A-40F4-BB7A-B4D281D21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24" y="2178907"/>
                <a:ext cx="1365246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0C95630-278F-407E-854E-560238EDBFD9}"/>
              </a:ext>
            </a:extLst>
          </p:cNvPr>
          <p:cNvSpPr/>
          <p:nvPr/>
        </p:nvSpPr>
        <p:spPr>
          <a:xfrm>
            <a:off x="906161" y="4966547"/>
            <a:ext cx="107174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The above expression </a:t>
            </a:r>
            <a:r>
              <a:rPr lang="en-CA" sz="2400" b="1" i="1">
                <a:solidFill>
                  <a:schemeClr val="accent2"/>
                </a:solidFill>
              </a:rPr>
              <a:t>does not </a:t>
            </a:r>
            <a:r>
              <a:rPr lang="en-CA" sz="2400"/>
              <a:t>guarantee they will succeed if &lt;= 1. In that case we have to analyse the task set further to determine if they will meet their deadlines in practice.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A361128F-0B28-4FBA-861F-37DAB6FC2EB2}"/>
                  </a:ext>
                </a:extLst>
              </p:cNvPr>
              <p:cNvSpPr txBox="1"/>
              <p:nvPr/>
            </p:nvSpPr>
            <p:spPr>
              <a:xfrm>
                <a:off x="980303" y="3550509"/>
                <a:ext cx="49605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/>
                  <a:t> is the trigger period/deadline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/>
                  <a:t> is the compute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/>
                  <a:t> is the fraction of CPU time taken by task i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61128F-0B28-4FBA-861F-37DAB6FC2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03" y="3550509"/>
                <a:ext cx="4960589" cy="923330"/>
              </a:xfrm>
              <a:prstGeom prst="rect">
                <a:avLst/>
              </a:prstGeom>
              <a:blipFill>
                <a:blip r:embed="rId3"/>
                <a:stretch>
                  <a:fillRect l="-860" t="-3289"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9318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49130-DA46-4549-9A2C-37676ACC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44" y="352898"/>
            <a:ext cx="10058400" cy="778109"/>
          </a:xfrm>
        </p:spPr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049ABF-9DDB-461D-81C3-FF685B1F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4DEB04-D124-49C4-A86D-20BA0171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77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EEFE9B-8738-42EA-B1F1-D7383F0E0BE6}"/>
              </a:ext>
            </a:extLst>
          </p:cNvPr>
          <p:cNvSpPr/>
          <p:nvPr/>
        </p:nvSpPr>
        <p:spPr bwMode="auto">
          <a:xfrm>
            <a:off x="657396" y="1276823"/>
            <a:ext cx="7004050" cy="1277937"/>
          </a:xfrm>
          <a:prstGeom prst="rect">
            <a:avLst/>
          </a:prstGeom>
          <a:solidFill>
            <a:srgbClr val="FFCF01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An assignment that takes </a:t>
            </a:r>
            <a:r>
              <a:rPr lang="en-CA" kern="0">
                <a:solidFill>
                  <a:srgbClr val="3333CC"/>
                </a:solidFill>
                <a:latin typeface="Arial" charset="0"/>
                <a:cs typeface="Arial"/>
              </a:rPr>
              <a:t>1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 to complete </a:t>
            </a:r>
            <a:r>
              <a:rPr lang="en-CA" b="1" u="sng" kern="0">
                <a:solidFill>
                  <a:srgbClr val="000000"/>
                </a:solidFill>
                <a:latin typeface="Arial" charset="0"/>
                <a:cs typeface="Arial"/>
              </a:rPr>
              <a:t>every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</a:t>
            </a:r>
            <a:r>
              <a:rPr lang="en-CA" kern="0">
                <a:solidFill>
                  <a:srgbClr val="FF0000"/>
                </a:solidFill>
                <a:latin typeface="Arial" charset="0"/>
                <a:cs typeface="Arial"/>
              </a:rPr>
              <a:t>5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days.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An assignment that takes </a:t>
            </a:r>
            <a:r>
              <a:rPr lang="en-CA" kern="0">
                <a:solidFill>
                  <a:srgbClr val="3333CC"/>
                </a:solidFill>
                <a:latin typeface="Arial" charset="0"/>
                <a:cs typeface="Arial"/>
              </a:rPr>
              <a:t>1.5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days to complete </a:t>
            </a:r>
            <a:r>
              <a:rPr lang="en-CA" b="1" u="sng" kern="0">
                <a:solidFill>
                  <a:srgbClr val="000000"/>
                </a:solidFill>
                <a:latin typeface="Arial" charset="0"/>
                <a:cs typeface="Arial"/>
              </a:rPr>
              <a:t>every</a:t>
            </a:r>
            <a:r>
              <a:rPr lang="en-CA" kern="0">
                <a:solidFill>
                  <a:srgbClr val="FF0000"/>
                </a:solidFill>
                <a:latin typeface="Arial" charset="0"/>
                <a:cs typeface="Arial"/>
              </a:rPr>
              <a:t> 4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days.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An assignment that takes </a:t>
            </a:r>
            <a:r>
              <a:rPr lang="en-CA" kern="0">
                <a:solidFill>
                  <a:srgbClr val="3333CC"/>
                </a:solidFill>
                <a:latin typeface="Arial" charset="0"/>
                <a:cs typeface="Arial"/>
              </a:rPr>
              <a:t>1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 to complete </a:t>
            </a:r>
            <a:r>
              <a:rPr lang="en-CA" b="1" u="sng" kern="0">
                <a:solidFill>
                  <a:srgbClr val="000000"/>
                </a:solidFill>
                <a:latin typeface="Arial" charset="0"/>
                <a:cs typeface="Arial"/>
              </a:rPr>
              <a:t>every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 </a:t>
            </a:r>
            <a:r>
              <a:rPr lang="en-CA" kern="0">
                <a:solidFill>
                  <a:srgbClr val="FF0000"/>
                </a:solidFill>
                <a:latin typeface="Arial" charset="0"/>
                <a:cs typeface="Arial"/>
              </a:rPr>
              <a:t>3 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days.</a:t>
            </a:r>
            <a:endParaRPr lang="en-CA" kern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D189D2F-2E78-4C3A-B8C6-7D5713C8758E}"/>
              </a:ext>
            </a:extLst>
          </p:cNvPr>
          <p:cNvSpPr txBox="1"/>
          <p:nvPr/>
        </p:nvSpPr>
        <p:spPr>
          <a:xfrm>
            <a:off x="8130747" y="1322173"/>
            <a:ext cx="3267241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sz="2400"/>
              <a:t>1/5 + 3/8 + 1/3 = 90.83%</a:t>
            </a:r>
          </a:p>
          <a:p>
            <a:pPr algn="ctr"/>
            <a:endParaRPr lang="en-CA"/>
          </a:p>
          <a:p>
            <a:pPr algn="ctr"/>
            <a:r>
              <a:rPr lang="en-CA" sz="2400" b="1" i="1"/>
              <a:t>Possibility</a:t>
            </a:r>
            <a:r>
              <a:rPr lang="en-CA" sz="2400" b="1"/>
              <a:t> of success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147FEBA-E96B-4599-A335-84CFA4ACDC05}"/>
              </a:ext>
            </a:extLst>
          </p:cNvPr>
          <p:cNvSpPr/>
          <p:nvPr/>
        </p:nvSpPr>
        <p:spPr>
          <a:xfrm>
            <a:off x="959784" y="2869512"/>
            <a:ext cx="10639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Liu and Layland wend further: if the tasks are scheduled on the basis of </a:t>
            </a:r>
            <a:r>
              <a:rPr lang="en-CA" sz="2400" b="1">
                <a:solidFill>
                  <a:schemeClr val="accent2"/>
                </a:solidFill>
              </a:rPr>
              <a:t>shorter deadline first</a:t>
            </a:r>
            <a:r>
              <a:rPr lang="en-CA" sz="2400"/>
              <a:t>, then it</a:t>
            </a:r>
            <a:r>
              <a:rPr lang="en-CA" sz="2400" i="1"/>
              <a:t> </a:t>
            </a:r>
            <a:r>
              <a:rPr lang="en-CA" sz="2400" b="1" i="1">
                <a:solidFill>
                  <a:schemeClr val="accent5"/>
                </a:solidFill>
              </a:rPr>
              <a:t>IS</a:t>
            </a:r>
            <a:r>
              <a:rPr lang="en-CA" sz="2400" i="1"/>
              <a:t> </a:t>
            </a:r>
            <a:r>
              <a:rPr lang="en-CA" sz="2400" b="1" i="1">
                <a:solidFill>
                  <a:schemeClr val="accent5"/>
                </a:solidFill>
              </a:rPr>
              <a:t>guaranteed</a:t>
            </a:r>
            <a:r>
              <a:rPr lang="en-CA" sz="2400"/>
              <a:t> that tasks will meet their deadlines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0882FC5-A556-43ED-8BFB-22A20572FDF1}"/>
                  </a:ext>
                </a:extLst>
              </p:cNvPr>
              <p:cNvSpPr txBox="1"/>
              <p:nvPr/>
            </p:nvSpPr>
            <p:spPr>
              <a:xfrm>
                <a:off x="3892377" y="3888258"/>
                <a:ext cx="289572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CA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C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CA" sz="2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882FC5-A556-43ED-8BFB-22A20572F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377" y="3888258"/>
                <a:ext cx="2895729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110459A5-4D24-4A34-894A-474003873C1D}"/>
                  </a:ext>
                </a:extLst>
              </p:cNvPr>
              <p:cNvSpPr/>
              <p:nvPr/>
            </p:nvSpPr>
            <p:spPr>
              <a:xfrm>
                <a:off x="935557" y="5276726"/>
                <a:ext cx="9519657" cy="1036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400"/>
                  <a:t>If CPU utilization is between the range:  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sz="2400"/>
                  <a:t> </a:t>
                </a:r>
                <a:br>
                  <a:rPr lang="en-CA" sz="2400"/>
                </a:br>
                <a:endParaRPr lang="en-CA" sz="24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0459A5-4D24-4A34-894A-47400387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57" y="5276726"/>
                <a:ext cx="9519657" cy="1036374"/>
              </a:xfrm>
              <a:prstGeom prst="rect">
                <a:avLst/>
              </a:prstGeo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E62661F-CB83-49CF-8857-08C1B201DBC4}"/>
                  </a:ext>
                </a:extLst>
              </p:cNvPr>
              <p:cNvSpPr txBox="1"/>
              <p:nvPr/>
            </p:nvSpPr>
            <p:spPr>
              <a:xfrm>
                <a:off x="7203583" y="3826672"/>
                <a:ext cx="4533549" cy="11555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CA" sz="2400"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=77.97%&lt;90.83%</m:t>
                    </m:r>
                  </m:oMath>
                </a14:m>
                <a:endParaRPr lang="en-CA" sz="2400"/>
              </a:p>
              <a:p>
                <a:pPr algn="ctr"/>
                <a:endParaRPr lang="en-CA"/>
              </a:p>
              <a:p>
                <a:pPr algn="ctr"/>
                <a:r>
                  <a:rPr lang="en-CA" sz="2400" b="1">
                    <a:sym typeface="Wingdings" panose="05000000000000000000" pitchFamily="2" charset="2"/>
                  </a:rPr>
                  <a:t> must draw graph for 60 days</a:t>
                </a:r>
                <a:endParaRPr lang="en-CA" sz="2400" b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2661F-CB83-49CF-8857-08C1B201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583" y="3826672"/>
                <a:ext cx="4533549" cy="1155509"/>
              </a:xfrm>
              <a:prstGeom prst="rect">
                <a:avLst/>
              </a:prstGeom>
              <a:blipFill>
                <a:blip r:embed="rId4"/>
                <a:stretch>
                  <a:fillRect l="-1475" t="-1042" b="-10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6B1D4F9-7DE0-411F-8C68-70FE1215141D}"/>
              </a:ext>
            </a:extLst>
          </p:cNvPr>
          <p:cNvSpPr/>
          <p:nvPr/>
        </p:nvSpPr>
        <p:spPr>
          <a:xfrm>
            <a:off x="919886" y="5740791"/>
            <a:ext cx="4913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then we must draw a </a:t>
            </a:r>
            <a:r>
              <a:rPr lang="en-CA" sz="2400" b="1">
                <a:solidFill>
                  <a:schemeClr val="accent2"/>
                </a:solidFill>
              </a:rPr>
              <a:t>time-line graph</a:t>
            </a:r>
            <a:r>
              <a:rPr lang="en-CA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5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97FBD-206C-43BD-86C6-58484874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Real-Time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17EAA2-87DE-408C-9801-4DECAB6E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DBE557-8666-48CF-94FE-562C9543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78</a:t>
            </a:fld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E92F7A-89C2-4B99-B16E-808CA2CDFC48}"/>
              </a:ext>
            </a:extLst>
          </p:cNvPr>
          <p:cNvSpPr/>
          <p:nvPr/>
        </p:nvSpPr>
        <p:spPr>
          <a:xfrm>
            <a:off x="2041209" y="4502243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54C6A9-3006-4DB2-9152-9F46436CDA54}"/>
              </a:ext>
            </a:extLst>
          </p:cNvPr>
          <p:cNvSpPr/>
          <p:nvPr/>
        </p:nvSpPr>
        <p:spPr>
          <a:xfrm>
            <a:off x="2035183" y="4170825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326DF86-5CB9-4FDD-A74D-C30979FDD618}"/>
              </a:ext>
            </a:extLst>
          </p:cNvPr>
          <p:cNvSpPr txBox="1"/>
          <p:nvPr/>
        </p:nvSpPr>
        <p:spPr>
          <a:xfrm>
            <a:off x="1935576" y="584305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B55ACB1-BE1D-420F-AE91-429AD9702DE3}"/>
              </a:ext>
            </a:extLst>
          </p:cNvPr>
          <p:cNvSpPr txBox="1"/>
          <p:nvPr/>
        </p:nvSpPr>
        <p:spPr>
          <a:xfrm>
            <a:off x="3224798" y="585541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24A4BB-604E-4368-B9DF-D4CF0F209CD4}"/>
              </a:ext>
            </a:extLst>
          </p:cNvPr>
          <p:cNvSpPr txBox="1"/>
          <p:nvPr/>
        </p:nvSpPr>
        <p:spPr>
          <a:xfrm>
            <a:off x="4563447" y="585129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F573A0F-69C6-49AA-A5FF-A081FAB74B8D}"/>
              </a:ext>
            </a:extLst>
          </p:cNvPr>
          <p:cNvSpPr txBox="1"/>
          <p:nvPr/>
        </p:nvSpPr>
        <p:spPr>
          <a:xfrm>
            <a:off x="5926809" y="58471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19CF162-F330-443E-A54B-35954AEA3959}"/>
              </a:ext>
            </a:extLst>
          </p:cNvPr>
          <p:cNvSpPr txBox="1"/>
          <p:nvPr/>
        </p:nvSpPr>
        <p:spPr>
          <a:xfrm>
            <a:off x="7313726" y="583893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A0AE161-5DE6-4B8E-91BA-56259B17F2E5}"/>
              </a:ext>
            </a:extLst>
          </p:cNvPr>
          <p:cNvSpPr txBox="1"/>
          <p:nvPr/>
        </p:nvSpPr>
        <p:spPr>
          <a:xfrm>
            <a:off x="8646969" y="584717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D0C59DF-8E51-4EAA-AF46-661670704DC4}"/>
              </a:ext>
            </a:extLst>
          </p:cNvPr>
          <p:cNvSpPr/>
          <p:nvPr/>
        </p:nvSpPr>
        <p:spPr>
          <a:xfrm>
            <a:off x="3046736" y="5395662"/>
            <a:ext cx="3420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D71A40D-9BB4-4559-AFC3-1BFA1C3D25A3}"/>
              </a:ext>
            </a:extLst>
          </p:cNvPr>
          <p:cNvSpPr/>
          <p:nvPr/>
        </p:nvSpPr>
        <p:spPr bwMode="auto">
          <a:xfrm>
            <a:off x="2490050" y="1894729"/>
            <a:ext cx="7004050" cy="1277937"/>
          </a:xfrm>
          <a:prstGeom prst="rect">
            <a:avLst/>
          </a:prstGeom>
          <a:solidFill>
            <a:srgbClr val="FFCF01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A with compute time  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5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20 ms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B with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10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30 ms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+mj-lt"/>
              <a:buAutoNum type="arabicParenR"/>
              <a:defRPr/>
            </a:pP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Task C with compute time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10 ms</a:t>
            </a:r>
            <a:r>
              <a:rPr lang="en-CA" kern="0">
                <a:solidFill>
                  <a:srgbClr val="000000"/>
                </a:solidFill>
                <a:latin typeface="Arial" charset="0"/>
                <a:cs typeface="Arial"/>
              </a:rPr>
              <a:t>, period </a:t>
            </a:r>
            <a:r>
              <a:rPr lang="en-CA" b="1" kern="0">
                <a:solidFill>
                  <a:srgbClr val="C00000"/>
                </a:solidFill>
                <a:latin typeface="Arial" charset="0"/>
                <a:cs typeface="Arial"/>
              </a:rPr>
              <a:t>40 ms</a:t>
            </a:r>
            <a:endParaRPr lang="en-CA" b="1" kern="0">
              <a:solidFill>
                <a:srgbClr val="C00000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1B0995BE-86A4-49D5-810E-2B2623ED0DBE}"/>
              </a:ext>
            </a:extLst>
          </p:cNvPr>
          <p:cNvGrpSpPr/>
          <p:nvPr/>
        </p:nvGrpSpPr>
        <p:grpSpPr>
          <a:xfrm>
            <a:off x="2021506" y="3953329"/>
            <a:ext cx="8183487" cy="1901825"/>
            <a:chOff x="1867293" y="3749933"/>
            <a:chExt cx="8183487" cy="102674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45098F50-825D-4FB0-B445-32E99DDEC1FB}"/>
                </a:ext>
              </a:extLst>
            </p:cNvPr>
            <p:cNvCxnSpPr>
              <a:cxnSpLocks/>
            </p:cNvCxnSpPr>
            <p:nvPr/>
          </p:nvCxnSpPr>
          <p:spPr>
            <a:xfrm>
              <a:off x="1879650" y="4771012"/>
              <a:ext cx="81711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5D8337A8-0714-4F43-910A-53E1B2186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344" y="3766408"/>
              <a:ext cx="0" cy="1010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AA262ADD-70C0-4637-A2D1-9D76B8D47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428" y="3749933"/>
              <a:ext cx="0" cy="1026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07818B8-FCCC-4992-8C49-16D53203A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7502" y="3749933"/>
              <a:ext cx="0" cy="1026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D4E27917-C7B2-47BF-9952-BD9A1ED7E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9577" y="3749933"/>
              <a:ext cx="0" cy="10219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EA70A907-E478-4A2C-99B8-014FEE602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1649" y="3766408"/>
              <a:ext cx="0" cy="1000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6E1A66A-8CBE-4A88-B535-EDB062AF2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5629" y="3754696"/>
              <a:ext cx="0" cy="1017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8AE3634-0D6D-4067-92D7-2EC57D0E50E2}"/>
                </a:ext>
              </a:extLst>
            </p:cNvPr>
            <p:cNvCxnSpPr>
              <a:cxnSpLocks/>
            </p:cNvCxnSpPr>
            <p:nvPr/>
          </p:nvCxnSpPr>
          <p:spPr>
            <a:xfrm>
              <a:off x="1867293" y="3761877"/>
              <a:ext cx="81834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51198DB-E7A3-486A-A0E7-A860DC6EB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7704" y="3762375"/>
              <a:ext cx="0" cy="10095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CEA9BA0-A79E-4762-AEE3-E754140D5CF3}"/>
              </a:ext>
            </a:extLst>
          </p:cNvPr>
          <p:cNvSpPr txBox="1"/>
          <p:nvPr/>
        </p:nvSpPr>
        <p:spPr>
          <a:xfrm>
            <a:off x="10009044" y="585669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120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7B2F9C7-006C-47B3-B4BD-D2AFBEE1FBBE}"/>
              </a:ext>
            </a:extLst>
          </p:cNvPr>
          <p:cNvSpPr/>
          <p:nvPr/>
        </p:nvSpPr>
        <p:spPr>
          <a:xfrm>
            <a:off x="3392495" y="41698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1974471-2AF5-411B-8E8C-B001FF0C99D7}"/>
              </a:ext>
            </a:extLst>
          </p:cNvPr>
          <p:cNvSpPr/>
          <p:nvPr/>
        </p:nvSpPr>
        <p:spPr>
          <a:xfrm>
            <a:off x="4753619" y="41698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4D4736-7114-4F6F-AA62-6680D7A3D360}"/>
              </a:ext>
            </a:extLst>
          </p:cNvPr>
          <p:cNvSpPr/>
          <p:nvPr/>
        </p:nvSpPr>
        <p:spPr>
          <a:xfrm>
            <a:off x="6124584" y="41698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392E635-0E31-4164-9CC1-124E0BD6E210}"/>
              </a:ext>
            </a:extLst>
          </p:cNvPr>
          <p:cNvSpPr/>
          <p:nvPr/>
        </p:nvSpPr>
        <p:spPr>
          <a:xfrm>
            <a:off x="7473959" y="41698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B25FC38-CA60-40EF-8C24-4142146A9661}"/>
              </a:ext>
            </a:extLst>
          </p:cNvPr>
          <p:cNvSpPr/>
          <p:nvPr/>
        </p:nvSpPr>
        <p:spPr>
          <a:xfrm>
            <a:off x="8842384" y="41698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17B580A-0DAA-4124-9BA7-4D4D74ABF80D}"/>
              </a:ext>
            </a:extLst>
          </p:cNvPr>
          <p:cNvSpPr/>
          <p:nvPr/>
        </p:nvSpPr>
        <p:spPr>
          <a:xfrm>
            <a:off x="4063684" y="450102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C41EBC5-7E71-499F-A29E-564142EE3BE5}"/>
              </a:ext>
            </a:extLst>
          </p:cNvPr>
          <p:cNvSpPr/>
          <p:nvPr/>
        </p:nvSpPr>
        <p:spPr>
          <a:xfrm>
            <a:off x="6121084" y="450102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9E1F5D8-F6AB-414B-A976-EE9975046AC1}"/>
              </a:ext>
            </a:extLst>
          </p:cNvPr>
          <p:cNvSpPr/>
          <p:nvPr/>
        </p:nvSpPr>
        <p:spPr>
          <a:xfrm>
            <a:off x="8156259" y="450102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3F55B0F-F663-4613-B82B-477BF8DD371A}"/>
              </a:ext>
            </a:extLst>
          </p:cNvPr>
          <p:cNvSpPr/>
          <p:nvPr/>
        </p:nvSpPr>
        <p:spPr>
          <a:xfrm>
            <a:off x="4746000" y="4828629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F29E794-34EE-4AB9-89CD-3FFDF789BFAA}"/>
              </a:ext>
            </a:extLst>
          </p:cNvPr>
          <p:cNvSpPr/>
          <p:nvPr/>
        </p:nvSpPr>
        <p:spPr>
          <a:xfrm>
            <a:off x="7472690" y="4828629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4D9846E-7505-4D9F-8F58-5C7536C0D730}"/>
              </a:ext>
            </a:extLst>
          </p:cNvPr>
          <p:cNvSpPr/>
          <p:nvPr/>
        </p:nvSpPr>
        <p:spPr>
          <a:xfrm>
            <a:off x="2025657" y="5399550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58EFF8F-FDAE-49FE-8F14-FEB74E5CFFC0}"/>
              </a:ext>
            </a:extLst>
          </p:cNvPr>
          <p:cNvSpPr/>
          <p:nvPr/>
        </p:nvSpPr>
        <p:spPr>
          <a:xfrm>
            <a:off x="2369819" y="5397593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D7734B1-1CB5-4C28-964C-8AF142BFDA7E}"/>
              </a:ext>
            </a:extLst>
          </p:cNvPr>
          <p:cNvSpPr/>
          <p:nvPr/>
        </p:nvSpPr>
        <p:spPr>
          <a:xfrm>
            <a:off x="3387733" y="5398554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908456D-34B6-4501-91E4-2933954F7F25}"/>
              </a:ext>
            </a:extLst>
          </p:cNvPr>
          <p:cNvSpPr/>
          <p:nvPr/>
        </p:nvSpPr>
        <p:spPr>
          <a:xfrm>
            <a:off x="3732536" y="5395662"/>
            <a:ext cx="3420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F8310B-0ADB-4674-9817-C5DD0BAE578C}"/>
              </a:ext>
            </a:extLst>
          </p:cNvPr>
          <p:cNvSpPr/>
          <p:nvPr/>
        </p:nvSpPr>
        <p:spPr>
          <a:xfrm>
            <a:off x="4070034" y="539637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49A246D-0AAE-483D-9938-193426B75213}"/>
              </a:ext>
            </a:extLst>
          </p:cNvPr>
          <p:cNvSpPr/>
          <p:nvPr/>
        </p:nvSpPr>
        <p:spPr>
          <a:xfrm>
            <a:off x="4738379" y="539664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DF537B8-B48A-4F14-8A9D-5D9E62C87A7E}"/>
              </a:ext>
            </a:extLst>
          </p:cNvPr>
          <p:cNvSpPr/>
          <p:nvPr/>
        </p:nvSpPr>
        <p:spPr>
          <a:xfrm>
            <a:off x="5088900" y="5392509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5A4379B1-9647-4CE4-A258-BDFFDE666A8C}"/>
              </a:ext>
            </a:extLst>
          </p:cNvPr>
          <p:cNvSpPr/>
          <p:nvPr/>
        </p:nvSpPr>
        <p:spPr>
          <a:xfrm>
            <a:off x="6118234" y="53890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5BBA5C13-DA4F-4257-886F-715B6AA4BEFC}"/>
              </a:ext>
            </a:extLst>
          </p:cNvPr>
          <p:cNvSpPr/>
          <p:nvPr/>
        </p:nvSpPr>
        <p:spPr>
          <a:xfrm>
            <a:off x="6457634" y="539002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1B8FEEB1-4548-4762-9C34-8EA98E1075D5}"/>
              </a:ext>
            </a:extLst>
          </p:cNvPr>
          <p:cNvSpPr/>
          <p:nvPr/>
        </p:nvSpPr>
        <p:spPr>
          <a:xfrm>
            <a:off x="7473959" y="53890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D3750FC4-A768-4DC2-A14A-56DD44A36815}"/>
              </a:ext>
            </a:extLst>
          </p:cNvPr>
          <p:cNvSpPr/>
          <p:nvPr/>
        </p:nvSpPr>
        <p:spPr>
          <a:xfrm>
            <a:off x="7809240" y="5387429"/>
            <a:ext cx="3420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686CBFDD-283D-42C2-B860-4A318C353763}"/>
              </a:ext>
            </a:extLst>
          </p:cNvPr>
          <p:cNvSpPr/>
          <p:nvPr/>
        </p:nvSpPr>
        <p:spPr>
          <a:xfrm>
            <a:off x="8156259" y="5390029"/>
            <a:ext cx="680400" cy="205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39EC4753-C257-458A-9909-63FB9D21A726}"/>
              </a:ext>
            </a:extLst>
          </p:cNvPr>
          <p:cNvSpPr/>
          <p:nvPr/>
        </p:nvSpPr>
        <p:spPr>
          <a:xfrm>
            <a:off x="8836034" y="5389029"/>
            <a:ext cx="34200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7E23AE63-5064-4488-A779-7B8DB3D3E300}"/>
              </a:ext>
            </a:extLst>
          </p:cNvPr>
          <p:cNvSpPr/>
          <p:nvPr/>
        </p:nvSpPr>
        <p:spPr>
          <a:xfrm>
            <a:off x="9174490" y="5387429"/>
            <a:ext cx="3420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3EE5850-81F2-4AAA-9120-86F159BB10B9}"/>
              </a:ext>
            </a:extLst>
          </p:cNvPr>
          <p:cNvSpPr/>
          <p:nvPr/>
        </p:nvSpPr>
        <p:spPr>
          <a:xfrm>
            <a:off x="2040900" y="4828629"/>
            <a:ext cx="680400" cy="205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4E3DAD3-7ADF-4300-A597-0462179EA725}"/>
              </a:ext>
            </a:extLst>
          </p:cNvPr>
          <p:cNvSpPr txBox="1"/>
          <p:nvPr/>
        </p:nvSpPr>
        <p:spPr>
          <a:xfrm>
            <a:off x="1195613" y="533762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RMS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4635DF0-A634-4FF7-AFF5-A9E9A01180E5}"/>
              </a:ext>
            </a:extLst>
          </p:cNvPr>
          <p:cNvSpPr txBox="1"/>
          <p:nvPr/>
        </p:nvSpPr>
        <p:spPr>
          <a:xfrm>
            <a:off x="1348013" y="40930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CEC1A9F-4531-4BD7-98E1-8B71E4C27A11}"/>
              </a:ext>
            </a:extLst>
          </p:cNvPr>
          <p:cNvSpPr txBox="1"/>
          <p:nvPr/>
        </p:nvSpPr>
        <p:spPr>
          <a:xfrm>
            <a:off x="1348013" y="44105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E2BB1C4-FB8F-4E3D-B201-C3A267EB0E9F}"/>
              </a:ext>
            </a:extLst>
          </p:cNvPr>
          <p:cNvSpPr txBox="1"/>
          <p:nvPr/>
        </p:nvSpPr>
        <p:spPr>
          <a:xfrm>
            <a:off x="1335313" y="47534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C080B087-DFF9-4521-8DF5-EB881881D89D}"/>
                  </a:ext>
                </a:extLst>
              </p:cNvPr>
              <p:cNvSpPr/>
              <p:nvPr/>
            </p:nvSpPr>
            <p:spPr>
              <a:xfrm>
                <a:off x="8024048" y="3563649"/>
                <a:ext cx="2270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83.3%</m:t>
                    </m:r>
                  </m:oMath>
                </a14:m>
                <a:r>
                  <a:rPr lang="en-CA"/>
                  <a:t> CPU Utilization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080B087-DFF9-4521-8DF5-EB881881D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048" y="3563649"/>
                <a:ext cx="2270622" cy="369332"/>
              </a:xfrm>
              <a:prstGeom prst="rect">
                <a:avLst/>
              </a:prstGeom>
              <a:blipFill>
                <a:blip r:embed="rId2"/>
                <a:stretch>
                  <a:fillRect t="-10000" r="-2145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8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20 – Readers and Writers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96456" y="2145122"/>
            <a:ext cx="10020788" cy="4770537"/>
          </a:xfrm>
        </p:spPr>
        <p:txBody>
          <a:bodyPr/>
          <a:lstStyle/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readers-writers problem</a:t>
            </a:r>
            <a:r>
              <a:rPr lang="en-CA"/>
              <a:t>, and the concept of a </a:t>
            </a:r>
            <a:r>
              <a:rPr lang="en-CA" b="1">
                <a:solidFill>
                  <a:schemeClr val="accent2"/>
                </a:solidFill>
              </a:rPr>
              <a:t>shared lock</a:t>
            </a:r>
          </a:p>
          <a:p>
            <a:r>
              <a:rPr lang="en-CA"/>
              <a:t>Give a </a:t>
            </a:r>
            <a:r>
              <a:rPr lang="en-CA" b="1">
                <a:solidFill>
                  <a:schemeClr val="accent2"/>
                </a:solidFill>
              </a:rPr>
              <a:t>real-world example</a:t>
            </a:r>
            <a:r>
              <a:rPr lang="en-CA"/>
              <a:t> where shared locks should be applied</a:t>
            </a:r>
          </a:p>
          <a:p>
            <a:r>
              <a:rPr lang="en-CA"/>
              <a:t>Develop </a:t>
            </a:r>
            <a:r>
              <a:rPr lang="en-CA" b="1">
                <a:solidFill>
                  <a:schemeClr val="accent2"/>
                </a:solidFill>
              </a:rPr>
              <a:t>pseudo-code</a:t>
            </a:r>
            <a:r>
              <a:rPr lang="en-CA"/>
              <a:t> for a shared lock </a:t>
            </a:r>
            <a:r>
              <a:rPr lang="en-CA" b="1">
                <a:solidFill>
                  <a:schemeClr val="accent2"/>
                </a:solidFill>
              </a:rPr>
              <a:t>implementation</a:t>
            </a:r>
            <a:r>
              <a:rPr lang="en-CA"/>
              <a:t> and argue how and why it works</a:t>
            </a:r>
          </a:p>
          <a:p>
            <a:r>
              <a:rPr lang="en-CA"/>
              <a:t>Differentiate between </a:t>
            </a:r>
            <a:r>
              <a:rPr lang="en-CA" b="1">
                <a:solidFill>
                  <a:schemeClr val="accent2"/>
                </a:solidFill>
              </a:rPr>
              <a:t>read-priority</a:t>
            </a:r>
            <a:r>
              <a:rPr lang="en-CA"/>
              <a:t>, </a:t>
            </a:r>
            <a:r>
              <a:rPr lang="en-CA" b="1">
                <a:solidFill>
                  <a:schemeClr val="accent2"/>
                </a:solidFill>
              </a:rPr>
              <a:t>write-priority</a:t>
            </a:r>
            <a:r>
              <a:rPr lang="en-CA"/>
              <a:t>, and </a:t>
            </a:r>
            <a:r>
              <a:rPr lang="en-CA" b="1">
                <a:solidFill>
                  <a:schemeClr val="accent2"/>
                </a:solidFill>
              </a:rPr>
              <a:t>fair-priority</a:t>
            </a:r>
            <a:r>
              <a:rPr lang="en-CA"/>
              <a:t> shared locks, and list the advantages and disadvantages/pitfalls of each</a:t>
            </a:r>
          </a:p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Read-Copy-Update</a:t>
            </a:r>
            <a:r>
              <a:rPr lang="en-CA"/>
              <a:t> pattern, and how it differs from shared locks</a:t>
            </a:r>
          </a:p>
          <a:p>
            <a:r>
              <a:rPr lang="en-CA"/>
              <a:t>Give a </a:t>
            </a:r>
            <a:r>
              <a:rPr lang="en-CA" b="1">
                <a:solidFill>
                  <a:schemeClr val="accent2"/>
                </a:solidFill>
              </a:rPr>
              <a:t>real-world example</a:t>
            </a:r>
            <a:r>
              <a:rPr lang="en-CA"/>
              <a:t> where RCU should be applied</a:t>
            </a:r>
          </a:p>
          <a:p>
            <a:r>
              <a:rPr lang="en-CA"/>
              <a:t>Outline </a:t>
            </a:r>
            <a:r>
              <a:rPr lang="en-CA" b="1">
                <a:solidFill>
                  <a:schemeClr val="accent2"/>
                </a:solidFill>
              </a:rPr>
              <a:t>pseudo-code</a:t>
            </a:r>
            <a:r>
              <a:rPr lang="en-CA"/>
              <a:t> for </a:t>
            </a:r>
            <a:r>
              <a:rPr lang="en-CA" b="1">
                <a:solidFill>
                  <a:schemeClr val="accent2"/>
                </a:solidFill>
              </a:rPr>
              <a:t>implementing</a:t>
            </a:r>
            <a:r>
              <a:rPr lang="en-CA"/>
              <a:t> RCU for a given application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1862" y="1500858"/>
            <a:ext cx="5874511" cy="627063"/>
          </a:xfrm>
        </p:spPr>
        <p:txBody>
          <a:bodyPr/>
          <a:lstStyle/>
          <a:p>
            <a:r>
              <a:rPr lang="en-CA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135066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Distributed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0" y="1810759"/>
            <a:ext cx="5438452" cy="418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Microsoft's data center in San Antonio, Tex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31" y="1270449"/>
            <a:ext cx="5037863" cy="342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ttp://www.padtinc.com/blog/wp-content/uploads/2014/05/clus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332" y="3662940"/>
            <a:ext cx="1721582" cy="229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903277" y="4814189"/>
            <a:ext cx="3656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Microsoft’s data center in </a:t>
            </a:r>
          </a:p>
          <a:p>
            <a:r>
              <a:rPr lang="en-US">
                <a:latin typeface="Arial" panose="020B0604020202020204" pitchFamily="34" charset="0"/>
              </a:rPr>
              <a:t>San Antonio, Texas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290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459464-6A2C-425B-9A37-6D66D1F6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154D19-2024-4390-ABB0-E8D2E18E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80</a:t>
            </a:fld>
            <a:endParaRPr lang="en-CA"/>
          </a:p>
        </p:txBody>
      </p:sp>
      <p:sp>
        <p:nvSpPr>
          <p:cNvPr id="6" name="Oval 50">
            <a:extLst>
              <a:ext uri="{FF2B5EF4-FFF2-40B4-BE49-F238E27FC236}">
                <a16:creationId xmlns:a16="http://schemas.microsoft.com/office/drawing/2014/main" xmlns="" id="{E34E8A13-59A2-440C-BA3E-401B04B9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941" y="4445385"/>
            <a:ext cx="542925" cy="542925"/>
          </a:xfrm>
          <a:prstGeom prst="ellipse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Oval 51">
            <a:extLst>
              <a:ext uri="{FF2B5EF4-FFF2-40B4-BE49-F238E27FC236}">
                <a16:creationId xmlns:a16="http://schemas.microsoft.com/office/drawing/2014/main" xmlns="" id="{E3421E05-3B4F-4AAB-814E-08D69FB5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4061" y="4451735"/>
            <a:ext cx="542925" cy="542925"/>
          </a:xfrm>
          <a:prstGeom prst="ellipse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Oval 52">
            <a:extLst>
              <a:ext uri="{FF2B5EF4-FFF2-40B4-BE49-F238E27FC236}">
                <a16:creationId xmlns:a16="http://schemas.microsoft.com/office/drawing/2014/main" xmlns="" id="{51E48D87-9051-415C-8714-541F1C43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278" y="3337310"/>
            <a:ext cx="542925" cy="542925"/>
          </a:xfrm>
          <a:prstGeom prst="ellipse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FDDF1500-AB9A-470F-9399-14FD3657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640" y="2186371"/>
            <a:ext cx="1314450" cy="198755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Resource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F05A65A9-CCEE-4B88-9A65-8F96DE0F3E6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494252" y="2580071"/>
            <a:ext cx="4724400" cy="40005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Shared Mutex  ‘S’  Protecting Resource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EB0DFD62-C2C0-4B67-A5E2-0B3D0736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190" y="2141921"/>
            <a:ext cx="1314450" cy="1995488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Resource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xmlns="" id="{F749EE7C-13B5-458A-B9E3-666F1C0D5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528" y="1256097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xmlns="" id="{18405280-8CBA-4563-AD5B-16D5EBD7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4373" y="1262447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xmlns="" id="{49A427BA-2DE0-455B-9156-B91EB7BF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053" y="624271"/>
            <a:ext cx="2595563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Reader Performs</a:t>
            </a: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/>
            </a:r>
            <a:b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S.lock_shared()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to Gain Entry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xmlns="" id="{88F9ECCC-446A-454B-B42D-C2458963A2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82090" y="2532447"/>
            <a:ext cx="1370012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Reading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xmlns="" id="{DAE49A0C-A9A6-4ED9-8080-BF0C307C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803" y="2472122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Oval 37">
            <a:extLst>
              <a:ext uri="{FF2B5EF4-FFF2-40B4-BE49-F238E27FC236}">
                <a16:creationId xmlns:a16="http://schemas.microsoft.com/office/drawing/2014/main" xmlns="" id="{AB97244A-5BD1-4EF2-AC52-F474C695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53" y="1252922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Oval 38">
            <a:extLst>
              <a:ext uri="{FF2B5EF4-FFF2-40B4-BE49-F238E27FC236}">
                <a16:creationId xmlns:a16="http://schemas.microsoft.com/office/drawing/2014/main" xmlns="" id="{DF806DE7-75E9-4BDD-8978-CDA8E84C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7548" y="1259272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Oval 39">
            <a:extLst>
              <a:ext uri="{FF2B5EF4-FFF2-40B4-BE49-F238E27FC236}">
                <a16:creationId xmlns:a16="http://schemas.microsoft.com/office/drawing/2014/main" xmlns="" id="{4C4194D4-B29F-4332-B1D2-5F05CD51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628" y="2468947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Oval 40">
            <a:extLst>
              <a:ext uri="{FF2B5EF4-FFF2-40B4-BE49-F238E27FC236}">
                <a16:creationId xmlns:a16="http://schemas.microsoft.com/office/drawing/2014/main" xmlns="" id="{3B26B34B-FCEF-403A-AAA6-6334A7C79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353" y="4443797"/>
            <a:ext cx="542925" cy="542925"/>
          </a:xfrm>
          <a:prstGeom prst="ellipse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Oval 41">
            <a:extLst>
              <a:ext uri="{FF2B5EF4-FFF2-40B4-BE49-F238E27FC236}">
                <a16:creationId xmlns:a16="http://schemas.microsoft.com/office/drawing/2014/main" xmlns="" id="{F1703D40-90DE-4F3C-95F8-88DDF844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5648" y="4450147"/>
            <a:ext cx="542925" cy="542925"/>
          </a:xfrm>
          <a:prstGeom prst="ellipse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Oval 42">
            <a:extLst>
              <a:ext uri="{FF2B5EF4-FFF2-40B4-BE49-F238E27FC236}">
                <a16:creationId xmlns:a16="http://schemas.microsoft.com/office/drawing/2014/main" xmlns="" id="{DD489955-8154-4E0A-A07B-835AEF32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91" y="3335722"/>
            <a:ext cx="542925" cy="542925"/>
          </a:xfrm>
          <a:prstGeom prst="ellipse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43">
            <a:extLst>
              <a:ext uri="{FF2B5EF4-FFF2-40B4-BE49-F238E27FC236}">
                <a16:creationId xmlns:a16="http://schemas.microsoft.com/office/drawing/2014/main" xmlns="" id="{AEE13632-78A4-4380-87E1-13F546E2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966" y="3757996"/>
            <a:ext cx="2751137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Writer Process Executes</a:t>
            </a: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/>
            </a:r>
            <a:b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S.lock()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to Gain Entry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44">
            <a:extLst>
              <a:ext uri="{FF2B5EF4-FFF2-40B4-BE49-F238E27FC236}">
                <a16:creationId xmlns:a16="http://schemas.microsoft.com/office/drawing/2014/main" xmlns="" id="{48E1634D-6DF5-4C89-8097-105D2D31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702" y="5078797"/>
            <a:ext cx="1816100" cy="31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Blocked by Reader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45">
            <a:extLst>
              <a:ext uri="{FF2B5EF4-FFF2-40B4-BE49-F238E27FC236}">
                <a16:creationId xmlns:a16="http://schemas.microsoft.com/office/drawing/2014/main" xmlns="" id="{910D23D3-44CB-46F7-8314-25E4F98D0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878" y="1803784"/>
            <a:ext cx="2379663" cy="738664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Reader Process Performs</a:t>
            </a: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/>
            </a:r>
            <a:b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S.unlock_shared()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to Leave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46">
            <a:extLst>
              <a:ext uri="{FF2B5EF4-FFF2-40B4-BE49-F238E27FC236}">
                <a16:creationId xmlns:a16="http://schemas.microsoft.com/office/drawing/2014/main" xmlns="" id="{D0C4B504-3154-434C-ADE4-2AE2907C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902" y="627447"/>
            <a:ext cx="4008438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 </a:t>
            </a:r>
            <a:r>
              <a:rPr lang="en-GB" altLang="en-US" sz="1400">
                <a:solidFill>
                  <a:srgbClr val="3333CC"/>
                </a:solidFill>
                <a:latin typeface="Arial" panose="020B0604020202020204" pitchFamily="34" charset="0"/>
              </a:rPr>
              <a:t>Writers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Present: Reader Permitted to Enter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AutoShape 48">
            <a:extLst>
              <a:ext uri="{FF2B5EF4-FFF2-40B4-BE49-F238E27FC236}">
                <a16:creationId xmlns:a16="http://schemas.microsoft.com/office/drawing/2014/main" xmlns="" id="{4EEEF531-07ED-4E96-B29C-3D5DA64E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765" y="3327785"/>
            <a:ext cx="1327150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Writing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xmlns="" id="{92094719-6E17-4202-838A-0C4F11144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227" y="5080385"/>
            <a:ext cx="1690688" cy="31432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Writer gains Entry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Oval 53">
            <a:extLst>
              <a:ext uri="{FF2B5EF4-FFF2-40B4-BE49-F238E27FC236}">
                <a16:creationId xmlns:a16="http://schemas.microsoft.com/office/drawing/2014/main" xmlns="" id="{6CF07DA9-43F4-42B9-AD90-CCCB03618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941" y="1246572"/>
            <a:ext cx="542925" cy="542925"/>
          </a:xfrm>
          <a:prstGeom prst="ellipse">
            <a:avLst/>
          </a:prstGeom>
          <a:solidFill>
            <a:srgbClr val="945FF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Oval 54">
            <a:extLst>
              <a:ext uri="{FF2B5EF4-FFF2-40B4-BE49-F238E27FC236}">
                <a16:creationId xmlns:a16="http://schemas.microsoft.com/office/drawing/2014/main" xmlns="" id="{F32CFF7C-22A0-4040-956D-8578C391E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5961" y="1252922"/>
            <a:ext cx="542925" cy="542925"/>
          </a:xfrm>
          <a:prstGeom prst="ellipse">
            <a:avLst/>
          </a:prstGeom>
          <a:solidFill>
            <a:srgbClr val="945FF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Oval 55">
            <a:extLst>
              <a:ext uri="{FF2B5EF4-FFF2-40B4-BE49-F238E27FC236}">
                <a16:creationId xmlns:a16="http://schemas.microsoft.com/office/drawing/2014/main" xmlns="" id="{641F3D9D-CFC0-46E9-B294-2D346074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216" y="2462597"/>
            <a:ext cx="542925" cy="542925"/>
          </a:xfrm>
          <a:prstGeom prst="ellipse">
            <a:avLst/>
          </a:prstGeom>
          <a:solidFill>
            <a:srgbClr val="945FF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56">
            <a:extLst>
              <a:ext uri="{FF2B5EF4-FFF2-40B4-BE49-F238E27FC236}">
                <a16:creationId xmlns:a16="http://schemas.microsoft.com/office/drawing/2014/main" xmlns="" id="{5A7F9818-2015-44F0-96B6-A8842A04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166" y="5080385"/>
            <a:ext cx="2560637" cy="31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Writer Blocked by other </a:t>
            </a:r>
            <a:r>
              <a:rPr lang="en-GB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Writer</a:t>
            </a:r>
            <a:endParaRPr lang="en-CA" altLang="en-US" sz="14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57">
            <a:extLst>
              <a:ext uri="{FF2B5EF4-FFF2-40B4-BE49-F238E27FC236}">
                <a16:creationId xmlns:a16="http://schemas.microsoft.com/office/drawing/2014/main" xmlns="" id="{6F9074A1-5CC2-4019-9CD7-7D719310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466" y="1906972"/>
            <a:ext cx="2433637" cy="31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Reader Blocked by </a:t>
            </a:r>
            <a:r>
              <a:rPr lang="en-GB" altLang="en-US" sz="1400" u="sng">
                <a:solidFill>
                  <a:srgbClr val="000000"/>
                </a:solidFill>
                <a:latin typeface="Arial" panose="020B0604020202020204" pitchFamily="34" charset="0"/>
              </a:rPr>
              <a:t>Writer</a:t>
            </a:r>
            <a:endParaRPr lang="en-CA" altLang="en-US" sz="14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 Box 58">
            <a:extLst>
              <a:ext uri="{FF2B5EF4-FFF2-40B4-BE49-F238E27FC236}">
                <a16:creationId xmlns:a16="http://schemas.microsoft.com/office/drawing/2014/main" xmlns="" id="{A6208DD1-4303-41DC-B3BC-F7EBA2EC7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040" y="2705484"/>
            <a:ext cx="2379662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Writer Process Performs</a:t>
            </a: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/>
            </a:r>
            <a:b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GB" altLang="en-US" sz="1400" b="1">
                <a:solidFill>
                  <a:srgbClr val="3333CC"/>
                </a:solidFill>
                <a:latin typeface="Arial" panose="020B0604020202020204" pitchFamily="34" charset="0"/>
              </a:rPr>
              <a:t>S.unlock()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to Leave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59">
            <a:extLst>
              <a:ext uri="{FF2B5EF4-FFF2-40B4-BE49-F238E27FC236}">
                <a16:creationId xmlns:a16="http://schemas.microsoft.com/office/drawing/2014/main" xmlns="" id="{BCF2D496-E4BB-47EA-949C-0A570378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815" y="5080385"/>
            <a:ext cx="5337010" cy="30777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Writer gains Entry because no more Readers accessing resource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xmlns="" id="{530758A7-0547-4A4A-B6D5-A345FD66B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841" y="5596322"/>
            <a:ext cx="4198937" cy="31432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Resource is 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FREE 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to Both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 Readers 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 Writers</a:t>
            </a:r>
            <a:endParaRPr lang="en-CA" altLang="en-US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60">
            <a:extLst>
              <a:ext uri="{FF2B5EF4-FFF2-40B4-BE49-F238E27FC236}">
                <a16:creationId xmlns:a16="http://schemas.microsoft.com/office/drawing/2014/main" xmlns="" id="{A20FBE74-B4BD-4CC4-A3A2-3D1BF02D9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003" y="5596322"/>
            <a:ext cx="4448175" cy="31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Resource is 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BUSY to Reader and Writer Threads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 Box 9">
            <a:extLst>
              <a:ext uri="{FF2B5EF4-FFF2-40B4-BE49-F238E27FC236}">
                <a16:creationId xmlns:a16="http://schemas.microsoft.com/office/drawing/2014/main" xmlns="" id="{DCD1FEE6-F7AA-41AF-AF5D-D0B79E2F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877" y="5594735"/>
            <a:ext cx="5695950" cy="314325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Resource is 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BUSY to Writer Threads 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but </a:t>
            </a:r>
            <a:r>
              <a:rPr lang="en-GB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Open</a:t>
            </a: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to Reader Threads</a:t>
            </a:r>
            <a:endParaRPr lang="en-CA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31 0.00116 L 0.47786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0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11042 0.180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27 0.00069 L 0.47969 0.000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66 0.00162 L 0.47812 -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9" y="-13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11042 0.1805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6 L -0.00013 0.1800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2.96296E-6 L -0.47526 0.0004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6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5 L -0.00013 0.1800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2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47683 0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L 0.11042 -0.1638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819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-0.00185 L 0.48112 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9 0.00255 L 0.47799 -2.22222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9" y="-139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16389 L -0.00013 -0.16435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23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4.07407E-6 L -0.4694 0.00509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255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9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04 -0.00023 L 0.11042 -0.1638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16389 L -0.00013 -0.16435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23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2.59259E-6 L -0.46953 0.00486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231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49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3.7037E-6 L 0.11042 0.18055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000"/>
                            </p:stCondLst>
                            <p:childTnLst>
                              <p:par>
                                <p:cTn id="26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500"/>
                            </p:stCondLst>
                            <p:childTnLst>
                              <p:par>
                                <p:cTn id="27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5 L -0.00013 0.18009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23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1.11111E-6 L -0.47799 0.0037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AE6A3-D5D5-49DC-834B-E669CE65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4" y="520671"/>
            <a:ext cx="10058400" cy="778109"/>
          </a:xfrm>
        </p:spPr>
        <p:txBody>
          <a:bodyPr/>
          <a:lstStyle/>
          <a:p>
            <a:r>
              <a:rPr lang="en-CA"/>
              <a:t>Shared Locks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CB608-CA8B-4DFB-B85D-D4884BF0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47" y="1785053"/>
            <a:ext cx="10872345" cy="397031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/>
              <a:t>Shared locks allow multiple “</a:t>
            </a:r>
            <a:r>
              <a:rPr lang="en-CA" b="1">
                <a:solidFill>
                  <a:srgbClr val="C00000"/>
                </a:solidFill>
              </a:rPr>
              <a:t>readers</a:t>
            </a:r>
            <a:r>
              <a:rPr lang="en-CA"/>
              <a:t>” </a:t>
            </a:r>
            <a:r>
              <a:rPr lang="en-CA" b="1">
                <a:solidFill>
                  <a:schemeClr val="accent2"/>
                </a:solidFill>
              </a:rPr>
              <a:t>simultaneous</a:t>
            </a:r>
            <a:r>
              <a:rPr lang="en-CA"/>
              <a:t> access to a resource.</a:t>
            </a:r>
          </a:p>
          <a:p>
            <a:pPr>
              <a:spcAft>
                <a:spcPts val="1200"/>
              </a:spcAft>
            </a:pPr>
            <a:r>
              <a:rPr lang="en-CA"/>
              <a:t>To gain </a:t>
            </a:r>
            <a:r>
              <a:rPr lang="en-CA" b="1">
                <a:solidFill>
                  <a:schemeClr val="accent2"/>
                </a:solidFill>
              </a:rPr>
              <a:t>exclusive</a:t>
            </a:r>
            <a:r>
              <a:rPr lang="en-CA"/>
              <a:t> access, we must wait until there are </a:t>
            </a:r>
            <a:r>
              <a:rPr lang="en-CA" b="1">
                <a:solidFill>
                  <a:schemeClr val="accent2"/>
                </a:solidFill>
              </a:rPr>
              <a:t>no other </a:t>
            </a:r>
            <a:r>
              <a:rPr lang="en-CA"/>
              <a:t>current accesses.</a:t>
            </a:r>
          </a:p>
          <a:p>
            <a:pPr>
              <a:spcAft>
                <a:spcPts val="1200"/>
              </a:spcAft>
            </a:pPr>
            <a:r>
              <a:rPr lang="en-CA"/>
              <a:t>When both potential readers and writers are waiting for access, we can prefer to give priority to one class, or try to balance between the two:</a:t>
            </a:r>
          </a:p>
          <a:p>
            <a:pPr marL="726948" lvl="1" indent="-342900">
              <a:spcAft>
                <a:spcPts val="1200"/>
              </a:spcAft>
            </a:pPr>
            <a:r>
              <a:rPr lang="en-CA"/>
              <a:t>read-preferred locks give priority to waiting readers</a:t>
            </a:r>
          </a:p>
          <a:p>
            <a:pPr marL="726948" lvl="1" indent="-342900">
              <a:spcAft>
                <a:spcPts val="1200"/>
              </a:spcAft>
            </a:pPr>
            <a:r>
              <a:rPr lang="en-CA"/>
              <a:t>write-preferred locks give priority to waiting writers</a:t>
            </a:r>
          </a:p>
          <a:p>
            <a:pPr marL="726948" lvl="1" indent="-342900">
              <a:spcAft>
                <a:spcPts val="1200"/>
              </a:spcAft>
            </a:pPr>
            <a:r>
              <a:rPr lang="en-CA"/>
              <a:t>fair locks try to balance the two</a:t>
            </a:r>
          </a:p>
          <a:p>
            <a:pPr marL="342900" indent="-342900">
              <a:spcAft>
                <a:spcPts val="1200"/>
              </a:spcAft>
            </a:pPr>
            <a:r>
              <a:rPr lang="en-CA"/>
              <a:t>If a resource is locked with exclusive (write) access, this blocks out </a:t>
            </a:r>
            <a:r>
              <a:rPr lang="en-CA" b="1">
                <a:solidFill>
                  <a:schemeClr val="accent2"/>
                </a:solidFill>
              </a:rPr>
              <a:t>all others</a:t>
            </a:r>
            <a:r>
              <a:rPr lang="en-CA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598F48-9BC5-45DE-95C2-2E363F5C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7011A6-0A99-4D40-B5C5-8EE5E90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5698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F2856-09DE-48A9-9919-A8A5DC8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94914"/>
            <a:ext cx="10058400" cy="778109"/>
          </a:xfrm>
        </p:spPr>
        <p:txBody>
          <a:bodyPr/>
          <a:lstStyle/>
          <a:p>
            <a:r>
              <a:rPr lang="en-CA"/>
              <a:t>Shared Locks are great,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6859B-C397-4E92-8D44-6708E174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66" y="1527475"/>
            <a:ext cx="10058400" cy="523220"/>
          </a:xfrm>
        </p:spPr>
        <p:txBody>
          <a:bodyPr/>
          <a:lstStyle/>
          <a:p>
            <a:r>
              <a:rPr lang="en-CA" sz="2800"/>
              <a:t>Imagine if Wikipedia worked this way…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4AF77D-8F2A-4F7F-8BE0-DD08478B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748BCC-27FD-4131-9314-512052F8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2AB4AE-F610-4BDE-A8F5-A9762CCD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59" y="2355914"/>
            <a:ext cx="8629934" cy="38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76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2ABF9617-7ED3-4B60-9C4F-C206146B7C0C}"/>
              </a:ext>
            </a:extLst>
          </p:cNvPr>
          <p:cNvSpPr/>
          <p:nvPr/>
        </p:nvSpPr>
        <p:spPr>
          <a:xfrm rot="20827297">
            <a:off x="5678649" y="5450869"/>
            <a:ext cx="1766282" cy="22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7910DBCA-014F-46D6-9735-428665E8731C}"/>
              </a:ext>
            </a:extLst>
          </p:cNvPr>
          <p:cNvSpPr/>
          <p:nvPr/>
        </p:nvSpPr>
        <p:spPr>
          <a:xfrm rot="1939218">
            <a:off x="5873979" y="2091629"/>
            <a:ext cx="1766282" cy="22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AE1FAA05-7B95-48FB-A459-D6274759396C}"/>
              </a:ext>
            </a:extLst>
          </p:cNvPr>
          <p:cNvSpPr/>
          <p:nvPr/>
        </p:nvSpPr>
        <p:spPr>
          <a:xfrm>
            <a:off x="5975023" y="4991167"/>
            <a:ext cx="1459650" cy="213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E8E72-5CC7-4E85-A8F7-E95C34DB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26" y="443398"/>
            <a:ext cx="10058400" cy="778109"/>
          </a:xfrm>
        </p:spPr>
        <p:txBody>
          <a:bodyPr/>
          <a:lstStyle/>
          <a:p>
            <a:r>
              <a:rPr lang="en-CA"/>
              <a:t>Read-Copy-Update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F73534-5C90-46CB-BC9C-C9FA02EA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Readers and Writers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30757-5554-4377-9028-837BE30C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83</a:t>
            </a:fld>
            <a:endParaRPr lang="en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7BCB79D1-836F-43D0-9AED-C327DF2C6F21}"/>
              </a:ext>
            </a:extLst>
          </p:cNvPr>
          <p:cNvSpPr/>
          <p:nvPr/>
        </p:nvSpPr>
        <p:spPr>
          <a:xfrm rot="1878911">
            <a:off x="5856961" y="4435056"/>
            <a:ext cx="1668822" cy="193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D759C2B-BAD2-4758-AD9C-8F741B2CA22B}"/>
              </a:ext>
            </a:extLst>
          </p:cNvPr>
          <p:cNvSpPr/>
          <p:nvPr/>
        </p:nvSpPr>
        <p:spPr>
          <a:xfrm>
            <a:off x="7456868" y="2627290"/>
            <a:ext cx="3026535" cy="106894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tx2"/>
                </a:solidFill>
              </a:rPr>
              <a:t>Resource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42F0D4F6-DF5F-4ECF-B017-43966E5802DC}"/>
              </a:ext>
            </a:extLst>
          </p:cNvPr>
          <p:cNvSpPr/>
          <p:nvPr/>
        </p:nvSpPr>
        <p:spPr>
          <a:xfrm rot="20148115">
            <a:off x="5885644" y="3555582"/>
            <a:ext cx="1618417" cy="214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697FBE0-4FFD-41A8-9F3B-2868DB76FAC2}"/>
              </a:ext>
            </a:extLst>
          </p:cNvPr>
          <p:cNvSpPr/>
          <p:nvPr/>
        </p:nvSpPr>
        <p:spPr>
          <a:xfrm>
            <a:off x="-734096" y="3567447"/>
            <a:ext cx="631065" cy="631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/>
              <a:t>R1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179D4C3C-A4F5-4752-9C8F-763D0E269115}"/>
              </a:ext>
            </a:extLst>
          </p:cNvPr>
          <p:cNvSpPr/>
          <p:nvPr/>
        </p:nvSpPr>
        <p:spPr>
          <a:xfrm rot="1274332">
            <a:off x="5900494" y="2530934"/>
            <a:ext cx="1574520" cy="23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067AD87-A6FD-416A-A8C1-D49AFF102D94}"/>
              </a:ext>
            </a:extLst>
          </p:cNvPr>
          <p:cNvSpPr/>
          <p:nvPr/>
        </p:nvSpPr>
        <p:spPr>
          <a:xfrm>
            <a:off x="5241702" y="3773510"/>
            <a:ext cx="834981" cy="513008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tx2"/>
                </a:solidFill>
              </a:rPr>
              <a:t>ptr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1BE33328-552A-419C-B4C9-4D99B52E114F}"/>
              </a:ext>
            </a:extLst>
          </p:cNvPr>
          <p:cNvSpPr/>
          <p:nvPr/>
        </p:nvSpPr>
        <p:spPr>
          <a:xfrm rot="373549">
            <a:off x="5859711" y="2928032"/>
            <a:ext cx="1574520" cy="23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CA2E8BCA-9C39-49E4-92B8-F9F9E165AEBB}"/>
              </a:ext>
            </a:extLst>
          </p:cNvPr>
          <p:cNvSpPr/>
          <p:nvPr/>
        </p:nvSpPr>
        <p:spPr>
          <a:xfrm>
            <a:off x="5226678" y="2715296"/>
            <a:ext cx="834981" cy="5130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ptr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2FDB016-B23E-40AE-AD8F-0DE76E61DABA}"/>
              </a:ext>
            </a:extLst>
          </p:cNvPr>
          <p:cNvSpPr/>
          <p:nvPr/>
        </p:nvSpPr>
        <p:spPr>
          <a:xfrm>
            <a:off x="-916548" y="3552423"/>
            <a:ext cx="631065" cy="63106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/>
              <a:t>R2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C13E9B0-8FA0-41B8-BE84-5D7A2467CEC5}"/>
              </a:ext>
            </a:extLst>
          </p:cNvPr>
          <p:cNvSpPr/>
          <p:nvPr/>
        </p:nvSpPr>
        <p:spPr>
          <a:xfrm>
            <a:off x="5224533" y="2087450"/>
            <a:ext cx="834981" cy="5130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ptr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267AE94-8E3A-4FDE-B5B7-74B8DD5E31FE}"/>
              </a:ext>
            </a:extLst>
          </p:cNvPr>
          <p:cNvSpPr/>
          <p:nvPr/>
        </p:nvSpPr>
        <p:spPr>
          <a:xfrm>
            <a:off x="-1086121" y="3524517"/>
            <a:ext cx="725511" cy="71263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/>
              <a:t>W1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B22BC5C-B7CE-4CD4-B1AE-7A500E3319F5}"/>
              </a:ext>
            </a:extLst>
          </p:cNvPr>
          <p:cNvSpPr/>
          <p:nvPr/>
        </p:nvSpPr>
        <p:spPr>
          <a:xfrm>
            <a:off x="7428964" y="4544096"/>
            <a:ext cx="3026535" cy="106894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tx2"/>
                </a:solidFill>
              </a:rPr>
              <a:t>Copy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050FF6EA-A161-42AD-BDDA-6CDF59A58C65}"/>
              </a:ext>
            </a:extLst>
          </p:cNvPr>
          <p:cNvSpPr/>
          <p:nvPr/>
        </p:nvSpPr>
        <p:spPr>
          <a:xfrm>
            <a:off x="8461421" y="3696236"/>
            <a:ext cx="1017431" cy="824248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35CD2C61-974B-4252-ACFD-428E8E4ADAF0}"/>
              </a:ext>
            </a:extLst>
          </p:cNvPr>
          <p:cNvSpPr/>
          <p:nvPr/>
        </p:nvSpPr>
        <p:spPr>
          <a:xfrm>
            <a:off x="5245996" y="4820992"/>
            <a:ext cx="834981" cy="5130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nptr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1B5436-8E19-4B4E-B676-5D87A73C03E3}"/>
              </a:ext>
            </a:extLst>
          </p:cNvPr>
          <p:cNvSpPr/>
          <p:nvPr/>
        </p:nvSpPr>
        <p:spPr>
          <a:xfrm>
            <a:off x="-1096851" y="3578180"/>
            <a:ext cx="631065" cy="631064"/>
          </a:xfrm>
          <a:prstGeom prst="ellipse">
            <a:avLst/>
          </a:prstGeom>
          <a:solidFill>
            <a:srgbClr val="CCCC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/>
              <a:t>R3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B95F0620-A9E3-421B-A564-CB2E0B61EA9D}"/>
              </a:ext>
            </a:extLst>
          </p:cNvPr>
          <p:cNvSpPr/>
          <p:nvPr/>
        </p:nvSpPr>
        <p:spPr>
          <a:xfrm>
            <a:off x="5222386" y="1454239"/>
            <a:ext cx="834981" cy="513008"/>
          </a:xfrm>
          <a:prstGeom prst="roundRect">
            <a:avLst/>
          </a:prstGeom>
          <a:solidFill>
            <a:srgbClr val="CCCC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ptr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51E469C-7147-4326-9E13-2E2BF8CB0486}"/>
              </a:ext>
            </a:extLst>
          </p:cNvPr>
          <p:cNvSpPr txBox="1"/>
          <p:nvPr/>
        </p:nvSpPr>
        <p:spPr>
          <a:xfrm>
            <a:off x="6272012" y="4687909"/>
            <a:ext cx="84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modify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9D5C1F2-AA78-4811-86CD-339479304FAB}"/>
              </a:ext>
            </a:extLst>
          </p:cNvPr>
          <p:cNvSpPr/>
          <p:nvPr/>
        </p:nvSpPr>
        <p:spPr>
          <a:xfrm>
            <a:off x="-1279301" y="3588912"/>
            <a:ext cx="631065" cy="631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/>
              <a:t>R4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E1086EB3-3010-46E3-83D6-857B1C4D5B98}"/>
              </a:ext>
            </a:extLst>
          </p:cNvPr>
          <p:cNvSpPr/>
          <p:nvPr/>
        </p:nvSpPr>
        <p:spPr>
          <a:xfrm>
            <a:off x="5256729" y="5398395"/>
            <a:ext cx="834981" cy="513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nptr</a:t>
            </a:r>
          </a:p>
        </p:txBody>
      </p:sp>
    </p:spTree>
    <p:extLst>
      <p:ext uri="{BB962C8B-B14F-4D97-AF65-F5344CB8AC3E}">
        <p14:creationId xmlns:p14="http://schemas.microsoft.com/office/powerpoint/2010/main" val="26187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3385 0.02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93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85 0.02084 L 0.43385 -0.130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5371 L 2.08333E-7 -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44883 0.02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83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83 0.02315 L 0.44883 -0.2215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233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4537 L 2.08333E-7 -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4 -0.00046 L 0.45886 0.021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9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85 0.0213 L 0.45664 0.174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46367 0.0194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4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67 0.01945 L 0.46484 -0.318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692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33981 L -1.45833E-6 -2.59259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64 0.17454 L 0.45886 0.021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62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0117 -0.1532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86 0.0213 L 4.79167E-6 0.2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9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47864 0.0178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36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64 0.01783 L 0.48086 0.2585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13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2375 L 5E-6 -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1" grpId="0" animBg="1"/>
      <p:bldP spid="21" grpId="1" animBg="1"/>
      <p:bldP spid="26" grpId="0" animBg="1"/>
      <p:bldP spid="8" grpId="0" animBg="1"/>
      <p:bldP spid="9" grpId="0" animBg="1"/>
      <p:bldP spid="9" grpId="1" animBg="1"/>
      <p:bldP spid="11" grpId="0" animBg="1"/>
      <p:bldP spid="14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5" grpId="2" animBg="1"/>
      <p:bldP spid="15" grpId="3" animBg="1"/>
      <p:bldP spid="18" grpId="0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7" grpId="0" animBg="1"/>
      <p:bldP spid="27" grpId="1" animBg="1"/>
      <p:bldP spid="28" grpId="0" animBg="1"/>
      <p:bldP spid="28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B19E2D-4F16-4DC8-9C6B-DB310757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Course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838A8F-74CE-4792-98F9-876F78C7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84</a:t>
            </a:fld>
            <a:endParaRPr lang="en-CA"/>
          </a:p>
        </p:txBody>
      </p:sp>
      <p:pic>
        <p:nvPicPr>
          <p:cNvPr id="2050" name="Picture 2" descr="Image result for that's all folks">
            <a:extLst>
              <a:ext uri="{FF2B5EF4-FFF2-40B4-BE49-F238E27FC236}">
                <a16:creationId xmlns:a16="http://schemas.microsoft.com/office/drawing/2014/main" xmlns="" id="{9D59F124-68E4-4F9C-BDA5-83816649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79C866-7A45-4140-98C8-6CC9A748EF95}"/>
              </a:ext>
            </a:extLst>
          </p:cNvPr>
          <p:cNvSpPr txBox="1"/>
          <p:nvPr/>
        </p:nvSpPr>
        <p:spPr>
          <a:xfrm>
            <a:off x="10701867" y="6488668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bg1"/>
                </a:solidFill>
              </a:rPr>
              <a:t>Warner Bros.</a:t>
            </a:r>
          </a:p>
        </p:txBody>
      </p:sp>
    </p:spTree>
    <p:extLst>
      <p:ext uri="{BB962C8B-B14F-4D97-AF65-F5344CB8AC3E}">
        <p14:creationId xmlns:p14="http://schemas.microsoft.com/office/powerpoint/2010/main" val="4062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Time-Slicing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242744" y="2713277"/>
            <a:ext cx="954087" cy="9255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Real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Time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Clock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65506" y="2095740"/>
            <a:ext cx="1257300" cy="9255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Operating 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System 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Kernel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17881" y="2056052"/>
            <a:ext cx="1257300" cy="925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Operating 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System 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Kernel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644631" y="2703752"/>
            <a:ext cx="1081088" cy="1008063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60531" y="2992677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659169" y="4216640"/>
            <a:ext cx="552450" cy="49053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 5 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732069" y="4216640"/>
            <a:ext cx="552450" cy="49053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 4 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4892281" y="4216640"/>
            <a:ext cx="552450" cy="49053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 3 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4004869" y="4216640"/>
            <a:ext cx="552450" cy="49053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 2 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139681" y="4216640"/>
            <a:ext cx="552450" cy="49053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 1 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206231" y="2689465"/>
            <a:ext cx="954088" cy="925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Real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Time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Clock</a:t>
            </a: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 flipH="1">
            <a:off x="3665144" y="3492740"/>
            <a:ext cx="1054100" cy="836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5633644" y="3497502"/>
            <a:ext cx="105251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grpSp>
        <p:nvGrpSpPr>
          <p:cNvPr id="19" name="Group 38"/>
          <p:cNvGrpSpPr>
            <a:grpSpLocks/>
          </p:cNvGrpSpPr>
          <p:nvPr/>
        </p:nvGrpSpPr>
        <p:grpSpPr bwMode="auto">
          <a:xfrm>
            <a:off x="4812906" y="2060815"/>
            <a:ext cx="1692275" cy="896937"/>
            <a:chOff x="2260" y="2299"/>
            <a:chExt cx="1066" cy="565"/>
          </a:xfrm>
        </p:grpSpPr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V="1">
              <a:off x="2782" y="2521"/>
              <a:ext cx="544" cy="3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CA"/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2260" y="2299"/>
              <a:ext cx="10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OS Kernel called to deal with Interrupt</a:t>
              </a:r>
            </a:p>
          </p:txBody>
        </p:sp>
      </p:grpSp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5693969" y="2668827"/>
            <a:ext cx="2071687" cy="879475"/>
            <a:chOff x="2815" y="2682"/>
            <a:chExt cx="1305" cy="554"/>
          </a:xfrm>
        </p:grpSpPr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815" y="2682"/>
              <a:ext cx="533" cy="3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CA"/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3120" y="2948"/>
              <a:ext cx="10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1200">
                  <a:latin typeface="Arial" panose="020B0604020202020204" pitchFamily="34" charset="0"/>
                </a:rPr>
                <a:t>Kernel directs CPU to swap/resume task</a:t>
              </a:r>
            </a:p>
          </p:txBody>
        </p:sp>
      </p:grp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3214294" y="2773602"/>
            <a:ext cx="1555750" cy="585788"/>
            <a:chOff x="1253" y="2748"/>
            <a:chExt cx="980" cy="369"/>
          </a:xfrm>
        </p:grpSpPr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316" y="2748"/>
              <a:ext cx="9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1400">
                  <a:latin typeface="Arial" panose="020B0604020202020204" pitchFamily="34" charset="0"/>
                </a:rPr>
                <a:t>10ms interrupt</a:t>
              </a:r>
            </a:p>
          </p:txBody>
        </p:sp>
        <p:sp>
          <p:nvSpPr>
            <p:cNvPr id="27" name="AutoShape 33"/>
            <p:cNvSpPr>
              <a:spLocks noChangeArrowheads="1"/>
            </p:cNvSpPr>
            <p:nvPr/>
          </p:nvSpPr>
          <p:spPr bwMode="auto">
            <a:xfrm>
              <a:off x="1253" y="2925"/>
              <a:ext cx="8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5 w 21600"/>
                <a:gd name="T13" fmla="*/ 5400 h 21600"/>
                <a:gd name="T14" fmla="*/ 1888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4444606" y="3630852"/>
            <a:ext cx="4603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 flipH="1">
            <a:off x="5170094" y="3710227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5457431" y="3646727"/>
            <a:ext cx="382588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grpSp>
        <p:nvGrpSpPr>
          <p:cNvPr id="31" name="Group 45"/>
          <p:cNvGrpSpPr>
            <a:grpSpLocks/>
          </p:cNvGrpSpPr>
          <p:nvPr/>
        </p:nvGrpSpPr>
        <p:grpSpPr bwMode="auto">
          <a:xfrm>
            <a:off x="3306369" y="5111990"/>
            <a:ext cx="5778500" cy="376237"/>
            <a:chOff x="1415" y="4007"/>
            <a:chExt cx="3640" cy="237"/>
          </a:xfrm>
        </p:grpSpPr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3879" y="4007"/>
              <a:ext cx="1176" cy="23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Repeat Forever</a:t>
              </a:r>
            </a:p>
          </p:txBody>
        </p:sp>
        <p:sp>
          <p:nvSpPr>
            <p:cNvPr id="33" name="AutoShape 42"/>
            <p:cNvSpPr>
              <a:spLocks noChangeArrowheads="1"/>
            </p:cNvSpPr>
            <p:nvPr/>
          </p:nvSpPr>
          <p:spPr bwMode="auto">
            <a:xfrm rot="10800000">
              <a:off x="1415" y="4062"/>
              <a:ext cx="2256" cy="1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0 w 21600"/>
                <a:gd name="T13" fmla="*/ 4725 h 21600"/>
                <a:gd name="T14" fmla="*/ 19982 w 21600"/>
                <a:gd name="T15" fmla="*/ 168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734" y="0"/>
                  </a:moveTo>
                  <a:lnTo>
                    <a:pt x="18734" y="4714"/>
                  </a:lnTo>
                  <a:lnTo>
                    <a:pt x="3375" y="4714"/>
                  </a:lnTo>
                  <a:lnTo>
                    <a:pt x="3375" y="16886"/>
                  </a:lnTo>
                  <a:lnTo>
                    <a:pt x="18734" y="16886"/>
                  </a:lnTo>
                  <a:lnTo>
                    <a:pt x="18734" y="21600"/>
                  </a:lnTo>
                  <a:lnTo>
                    <a:pt x="21600" y="10800"/>
                  </a:lnTo>
                  <a:lnTo>
                    <a:pt x="18734" y="0"/>
                  </a:lnTo>
                  <a:close/>
                </a:path>
                <a:path w="21600" h="21600">
                  <a:moveTo>
                    <a:pt x="1350" y="4714"/>
                  </a:moveTo>
                  <a:lnTo>
                    <a:pt x="1350" y="16886"/>
                  </a:lnTo>
                  <a:lnTo>
                    <a:pt x="2700" y="16886"/>
                  </a:lnTo>
                  <a:lnTo>
                    <a:pt x="2700" y="4714"/>
                  </a:lnTo>
                  <a:lnTo>
                    <a:pt x="1350" y="4714"/>
                  </a:lnTo>
                  <a:close/>
                </a:path>
                <a:path w="21600" h="21600">
                  <a:moveTo>
                    <a:pt x="0" y="4714"/>
                  </a:moveTo>
                  <a:lnTo>
                    <a:pt x="0" y="16886"/>
                  </a:lnTo>
                  <a:lnTo>
                    <a:pt x="675" y="16886"/>
                  </a:lnTo>
                  <a:lnTo>
                    <a:pt x="675" y="4714"/>
                  </a:lnTo>
                  <a:lnTo>
                    <a:pt x="0" y="471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3377806" y="2532302"/>
            <a:ext cx="1320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Interrupt Cleared</a:t>
            </a:r>
          </a:p>
        </p:txBody>
      </p:sp>
      <p:grpSp>
        <p:nvGrpSpPr>
          <p:cNvPr id="35" name="Group 48"/>
          <p:cNvGrpSpPr>
            <a:grpSpLocks/>
          </p:cNvGrpSpPr>
          <p:nvPr/>
        </p:nvGrpSpPr>
        <p:grpSpPr bwMode="auto">
          <a:xfrm>
            <a:off x="8419706" y="2059227"/>
            <a:ext cx="1216025" cy="977900"/>
            <a:chOff x="4540" y="2209"/>
            <a:chExt cx="766" cy="616"/>
          </a:xfrm>
        </p:grpSpPr>
        <p:sp>
          <p:nvSpPr>
            <p:cNvPr id="36" name="Rectangle 47"/>
            <p:cNvSpPr>
              <a:spLocks noChangeArrowheads="1"/>
            </p:cNvSpPr>
            <p:nvPr/>
          </p:nvSpPr>
          <p:spPr bwMode="auto">
            <a:xfrm>
              <a:off x="4558" y="2227"/>
              <a:ext cx="748" cy="59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800"/>
            </a:p>
          </p:txBody>
        </p:sp>
        <p:sp>
          <p:nvSpPr>
            <p:cNvPr id="37" name="Rectangle 46"/>
            <p:cNvSpPr>
              <a:spLocks noChangeArrowheads="1"/>
            </p:cNvSpPr>
            <p:nvPr/>
          </p:nvSpPr>
          <p:spPr bwMode="auto">
            <a:xfrm>
              <a:off x="4540" y="2209"/>
              <a:ext cx="748" cy="59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800"/>
            </a:p>
          </p:txBody>
        </p:sp>
      </p:grp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8470506" y="2160827"/>
            <a:ext cx="11017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Save State of Current Task</a:t>
            </a:r>
          </a:p>
        </p:txBody>
      </p:sp>
      <p:sp>
        <p:nvSpPr>
          <p:cNvPr id="39" name="AutoShape 50"/>
          <p:cNvSpPr>
            <a:spLocks noChangeArrowheads="1"/>
          </p:cNvSpPr>
          <p:nvPr/>
        </p:nvSpPr>
        <p:spPr bwMode="auto">
          <a:xfrm>
            <a:off x="7906944" y="2254490"/>
            <a:ext cx="439737" cy="2079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40" name="AutoShape 51"/>
          <p:cNvSpPr>
            <a:spLocks noChangeArrowheads="1"/>
          </p:cNvSpPr>
          <p:nvPr/>
        </p:nvSpPr>
        <p:spPr bwMode="auto">
          <a:xfrm rot="10800000">
            <a:off x="7892656" y="2664065"/>
            <a:ext cx="439738" cy="2079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CA"/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8427644" y="2173527"/>
            <a:ext cx="117633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Restore State of Next Task</a:t>
            </a:r>
          </a:p>
        </p:txBody>
      </p:sp>
      <p:sp>
        <p:nvSpPr>
          <p:cNvPr id="42" name="Text Box 59"/>
          <p:cNvSpPr txBox="1">
            <a:spLocks noChangeArrowheads="1"/>
          </p:cNvSpPr>
          <p:nvPr/>
        </p:nvSpPr>
        <p:spPr bwMode="auto">
          <a:xfrm>
            <a:off x="8216506" y="3091102"/>
            <a:ext cx="16208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List of </a:t>
            </a:r>
            <a:r>
              <a:rPr lang="en-CA" alt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Tasks Descriptors</a:t>
            </a:r>
            <a:r>
              <a:rPr lang="en-CA" altLang="en-US" sz="1200">
                <a:latin typeface="Arial" panose="020B0604020202020204" pitchFamily="34" charset="0"/>
              </a:rPr>
              <a:t/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(1 per Process)</a:t>
            </a:r>
            <a:endParaRPr lang="en-CA" altLang="en-US" sz="12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61"/>
          <p:cNvSpPr>
            <a:spLocks noChangeArrowheads="1"/>
          </p:cNvSpPr>
          <p:nvPr/>
        </p:nvSpPr>
        <p:spPr bwMode="auto">
          <a:xfrm>
            <a:off x="4309669" y="4816715"/>
            <a:ext cx="1866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Active Process Queue</a:t>
            </a:r>
          </a:p>
        </p:txBody>
      </p:sp>
    </p:spTree>
    <p:extLst>
      <p:ext uri="{BB962C8B-B14F-4D97-AF65-F5344CB8AC3E}">
        <p14:creationId xmlns:p14="http://schemas.microsoft.com/office/powerpoint/2010/main" val="5709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4" grpId="0"/>
      <p:bldP spid="34" grpId="1"/>
      <p:bldP spid="34" grpId="2"/>
      <p:bldP spid="34" grpId="3"/>
      <p:bldP spid="34" grpId="4"/>
      <p:bldP spid="34" grpId="5"/>
      <p:bldP spid="34" grpId="6"/>
      <p:bldP spid="34" grpId="7"/>
      <p:bldP spid="38" grpId="0"/>
      <p:bldP spid="38" grpId="1"/>
      <p:bldP spid="38" grpId="2"/>
      <p:bldP spid="38" grpId="3"/>
      <p:bldP spid="38" grpId="4"/>
      <p:bldP spid="38" grpId="5"/>
      <p:bldP spid="38" grpId="6"/>
      <p:bldP spid="38" grpId="7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0" grpId="8" animBg="1"/>
      <p:bldP spid="41" grpId="0"/>
      <p:bldP spid="41" grpId="1"/>
      <p:bldP spid="41" grpId="2"/>
      <p:bldP spid="41" grpId="3"/>
      <p:bldP spid="41" grpId="4"/>
      <p:bldP spid="41" grpId="5"/>
      <p:bldP spid="41" grpId="6"/>
      <p:bldP spid="41" grpId="7"/>
      <p:bldP spid="41" grpId="8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9AD238D2-7818-49F7-8643-9B29FE785E43}" vid="{013CE4D2-CA63-4BA3-8FD7-F45FEDB8C9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1045</TotalTime>
  <Words>5872</Words>
  <Application>Microsoft Office PowerPoint</Application>
  <PresentationFormat>Widescreen</PresentationFormat>
  <Paragraphs>1285</Paragraphs>
  <Slides>84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102" baseType="lpstr">
      <vt:lpstr>MS PGothic</vt:lpstr>
      <vt:lpstr>MS PGothic</vt:lpstr>
      <vt:lpstr>Arial</vt:lpstr>
      <vt:lpstr>Arial Narrow</vt:lpstr>
      <vt:lpstr>Broadway</vt:lpstr>
      <vt:lpstr>Calibri</vt:lpstr>
      <vt:lpstr>Calibri Light</vt:lpstr>
      <vt:lpstr>Cambria Math</vt:lpstr>
      <vt:lpstr>Consolas</vt:lpstr>
      <vt:lpstr>Courier New</vt:lpstr>
      <vt:lpstr>Myriad Pro</vt:lpstr>
      <vt:lpstr>Open Sans</vt:lpstr>
      <vt:lpstr>Roboto Mono</vt:lpstr>
      <vt:lpstr>SFMono-Regular</vt:lpstr>
      <vt:lpstr>Tahoma</vt:lpstr>
      <vt:lpstr>Times New Roman</vt:lpstr>
      <vt:lpstr>Wingdings</vt:lpstr>
      <vt:lpstr>Retrospect</vt:lpstr>
      <vt:lpstr>CPEN333 – Course Review</vt:lpstr>
      <vt:lpstr>PowerPoint Presentation</vt:lpstr>
      <vt:lpstr>Examples of Systems</vt:lpstr>
      <vt:lpstr>PowerPoint Presentation</vt:lpstr>
      <vt:lpstr>Multi-Tasking Example</vt:lpstr>
      <vt:lpstr>Pseudo Multitasking</vt:lpstr>
      <vt:lpstr>Multiple Dedicated Processors/Cores</vt:lpstr>
      <vt:lpstr>Distributed Systems</vt:lpstr>
      <vt:lpstr>Time-Slicing</vt:lpstr>
      <vt:lpstr>PowerPoint Presentation</vt:lpstr>
      <vt:lpstr>Communication and Synchronization Problems</vt:lpstr>
      <vt:lpstr>PowerPoint Presentation</vt:lpstr>
      <vt:lpstr>PowerPoint Presentation</vt:lpstr>
      <vt:lpstr>PowerPoint Presentation</vt:lpstr>
      <vt:lpstr>Specifications</vt:lpstr>
      <vt:lpstr>Testing</vt:lpstr>
      <vt:lpstr>PowerPoint Presentation</vt:lpstr>
      <vt:lpstr>Race Conditions</vt:lpstr>
      <vt:lpstr>Mutex: Exception Safety</vt:lpstr>
      <vt:lpstr>PowerPoint Presentation</vt:lpstr>
      <vt:lpstr>IPC: How would YOU do it?</vt:lpstr>
      <vt:lpstr>PowerPoint Presentation</vt:lpstr>
      <vt:lpstr>Lecture 10 – Pipes and Sockets</vt:lpstr>
      <vt:lpstr>Pipes</vt:lpstr>
      <vt:lpstr>Socket Server</vt:lpstr>
      <vt:lpstr>Socket Communication Protocol</vt:lpstr>
      <vt:lpstr>Application Program Interface (API)</vt:lpstr>
      <vt:lpstr>PowerPoint Presentation</vt:lpstr>
      <vt:lpstr>Why Model at All?</vt:lpstr>
      <vt:lpstr>Lecture 9: Use Case Diagrams</vt:lpstr>
      <vt:lpstr>User Stories</vt:lpstr>
      <vt:lpstr>Use Cases: Library System</vt:lpstr>
      <vt:lpstr>Use Case Scenarios</vt:lpstr>
      <vt:lpstr>Use Case Diagrams</vt:lpstr>
      <vt:lpstr>Lecture 11 – Class Diagrams</vt:lpstr>
      <vt:lpstr>Class Diagrams</vt:lpstr>
      <vt:lpstr>Class Associations</vt:lpstr>
      <vt:lpstr>Class Diagrams Summary</vt:lpstr>
      <vt:lpstr>Lecture 13 – Sequence Diagrams</vt:lpstr>
      <vt:lpstr>Sequence Diagrams</vt:lpstr>
      <vt:lpstr>Sequence Diagrams: Message Types</vt:lpstr>
      <vt:lpstr>Sequence Diagrams: Decisions/Iterations</vt:lpstr>
      <vt:lpstr>Sequence Diagram to Class Diagram</vt:lpstr>
      <vt:lpstr>Lecture 15 – Communication Diagrams</vt:lpstr>
      <vt:lpstr>Communication Diagram</vt:lpstr>
      <vt:lpstr>Object Interaction Diagram</vt:lpstr>
      <vt:lpstr>PowerPoint Presentation</vt:lpstr>
      <vt:lpstr>Lecture 18 – Agile Development</vt:lpstr>
      <vt:lpstr>Waterfall Development</vt:lpstr>
      <vt:lpstr>The Agile Manifesto</vt:lpstr>
      <vt:lpstr>The Agile Board </vt:lpstr>
      <vt:lpstr>PowerPoint Presentation</vt:lpstr>
      <vt:lpstr>Drawbacks of Agile</vt:lpstr>
      <vt:lpstr>Lecture 12 – Semaphores</vt:lpstr>
      <vt:lpstr>Semaphores</vt:lpstr>
      <vt:lpstr>PowerPoint Presentation</vt:lpstr>
      <vt:lpstr>Lecture 14 – Condition Variables</vt:lpstr>
      <vt:lpstr>Traffic Light Control System</vt:lpstr>
      <vt:lpstr>C++11 Condition Variables</vt:lpstr>
      <vt:lpstr>Spurious Wakeups</vt:lpstr>
      <vt:lpstr>Lecture 16 – Producers and Consumers</vt:lpstr>
      <vt:lpstr>Producer-Consumer Pattern</vt:lpstr>
      <vt:lpstr>Producer-Consumer Problem</vt:lpstr>
      <vt:lpstr>Circular Buffer</vt:lpstr>
      <vt:lpstr>Dynamic Producer-Consumer Queue</vt:lpstr>
      <vt:lpstr>Generator Pattern</vt:lpstr>
      <vt:lpstr>Lecture 17 – Deadlock and Starvation</vt:lpstr>
      <vt:lpstr>Resource Allocation Graph</vt:lpstr>
      <vt:lpstr>Dealing with Deadlocks</vt:lpstr>
      <vt:lpstr>The Dining Philosophers Problem</vt:lpstr>
      <vt:lpstr>PowerPoint Presentation</vt:lpstr>
      <vt:lpstr>The Banker’s Algorithm</vt:lpstr>
      <vt:lpstr>Lecture 19 – Scheduling</vt:lpstr>
      <vt:lpstr>Priority Inversion</vt:lpstr>
      <vt:lpstr>Real-Time Scheduling</vt:lpstr>
      <vt:lpstr>Real-Time Scheduling</vt:lpstr>
      <vt:lpstr>Real-Time Scheduling</vt:lpstr>
      <vt:lpstr>Real-Time Scheduling</vt:lpstr>
      <vt:lpstr>Lecture 20 – Readers and Writers</vt:lpstr>
      <vt:lpstr>PowerPoint Presentation</vt:lpstr>
      <vt:lpstr>Shared Locks Summary</vt:lpstr>
      <vt:lpstr>Shared Locks are great, but…</vt:lpstr>
      <vt:lpstr>Read-Copy-Update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CPEN333 – Course Review</dc:title>
  <dc:creator>Antonio Sánchez</dc:creator>
  <cp:lastModifiedBy>Antonio Sánchez</cp:lastModifiedBy>
  <cp:revision>25</cp:revision>
  <dcterms:created xsi:type="dcterms:W3CDTF">2017-12-01T03:23:54Z</dcterms:created>
  <dcterms:modified xsi:type="dcterms:W3CDTF">2018-01-09T19:16:08Z</dcterms:modified>
</cp:coreProperties>
</file>