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Concurrency" id="{5BBDF8CC-9E3A-409D-BF17-88ED4B3C8D7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67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Intro to Concurrency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Intro to Concurrency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Intro to Concurrency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Intro to Concurrency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Intro to Concurrency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Intro to Concurrency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Intro to Concurrency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Intro to Concurrency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Intro to Concurrency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Intro to Concurrency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Intro to Concurrency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Intro to Concurrency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6782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smtClean="0"/>
              <a:t>Lecture 2: </a:t>
            </a:r>
            <a:br>
              <a:rPr lang="en-CA" sz="4400" b="1" smtClean="0"/>
            </a:br>
            <a:r>
              <a:rPr lang="en-CA" sz="4400" b="1" smtClean="0"/>
              <a:t>Introduction to Concurrency</a:t>
            </a:r>
            <a:endParaRPr lang="en-CA" sz="4400" b="1"/>
          </a:p>
        </p:txBody>
      </p:sp>
      <p:sp>
        <p:nvSpPr>
          <p:cNvPr id="8" name="Rectangle 7"/>
          <p:cNvSpPr/>
          <p:nvPr/>
        </p:nvSpPr>
        <p:spPr>
          <a:xfrm>
            <a:off x="598601" y="2097708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 smtClean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201" y="2688774"/>
            <a:ext cx="1036319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Describe the differences between </a:t>
            </a:r>
            <a:r>
              <a:rPr lang="en-CA" sz="2400" b="1" smtClean="0">
                <a:solidFill>
                  <a:schemeClr val="accent2"/>
                </a:solidFill>
              </a:rPr>
              <a:t>single-tasking</a:t>
            </a:r>
            <a:r>
              <a:rPr lang="en-CA" sz="2400" smtClean="0"/>
              <a:t> and </a:t>
            </a:r>
            <a:r>
              <a:rPr lang="en-CA" sz="2400" b="1" smtClean="0">
                <a:solidFill>
                  <a:schemeClr val="accent2"/>
                </a:solidFill>
              </a:rPr>
              <a:t>multi-tasking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Identify </a:t>
            </a:r>
            <a:r>
              <a:rPr lang="en-CA" sz="2400" b="1" smtClean="0">
                <a:solidFill>
                  <a:schemeClr val="accent2"/>
                </a:solidFill>
              </a:rPr>
              <a:t>challenges introduced</a:t>
            </a:r>
            <a:r>
              <a:rPr lang="en-CA" sz="2400" smtClean="0"/>
              <a:t> by adding concurrency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Describe an example of a multitasking system (perhaps with a diagram)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Identify whether or not a program will benefit from concurrency, either in terms of </a:t>
            </a:r>
            <a:r>
              <a:rPr lang="en-CA" sz="2400" b="1" smtClean="0">
                <a:solidFill>
                  <a:schemeClr val="accent2"/>
                </a:solidFill>
              </a:rPr>
              <a:t>efficiency</a:t>
            </a:r>
            <a:r>
              <a:rPr lang="en-CA" sz="2400" smtClean="0"/>
              <a:t> or </a:t>
            </a:r>
            <a:r>
              <a:rPr lang="en-CA" sz="2400" b="1" smtClean="0">
                <a:solidFill>
                  <a:schemeClr val="accent2"/>
                </a:solidFill>
              </a:rPr>
              <a:t>scalability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Describe various methods of implementing multitasking, and list some advantages/disadvantages of each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Define and describe </a:t>
            </a:r>
            <a:r>
              <a:rPr lang="en-CA" sz="2400" b="1" smtClean="0">
                <a:solidFill>
                  <a:schemeClr val="accent2"/>
                </a:solidFill>
              </a:rPr>
              <a:t>time-slicing</a:t>
            </a:r>
            <a:r>
              <a:rPr lang="en-CA" sz="2400" smtClean="0"/>
              <a:t> and how it differs from </a:t>
            </a:r>
            <a:r>
              <a:rPr lang="en-CA" sz="2400" b="1" smtClean="0">
                <a:solidFill>
                  <a:schemeClr val="accent2"/>
                </a:solidFill>
              </a:rPr>
              <a:t>pseudo-multitasking</a:t>
            </a:r>
            <a:endParaRPr lang="en-CA" sz="2400" b="1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38278" y="64686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Pseudo Multitasking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04695" y="1710142"/>
            <a:ext cx="1070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S</a:t>
            </a:r>
            <a:r>
              <a:rPr lang="en-CA" sz="2400" smtClean="0"/>
              <a:t>imply switch between a bunch of sequential tasks fast enough that it </a:t>
            </a:r>
            <a:r>
              <a:rPr lang="en-CA" sz="2400" b="1" smtClean="0">
                <a:solidFill>
                  <a:schemeClr val="accent2"/>
                </a:solidFill>
              </a:rPr>
              <a:t>looks</a:t>
            </a:r>
            <a:r>
              <a:rPr lang="en-CA" sz="2400" smtClean="0"/>
              <a:t> like they are running in parallel.</a:t>
            </a:r>
            <a:endParaRPr lang="en-CA" sz="32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81576" y="2452885"/>
            <a:ext cx="2940452" cy="3920603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21971" y="2943019"/>
            <a:ext cx="3865161" cy="280076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main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smtClean="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smtClean="0">
                <a:solidFill>
                  <a:srgbClr val="24292E"/>
                </a:solidFill>
                <a:latin typeface="SFMono-Regular"/>
              </a:rPr>
              <a:t>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 continuously cycle through set of monitors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smtClean="0">
                <a:solidFill>
                  <a:srgbClr val="24292E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 to give appearance of parallel operation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smtClean="0">
                <a:solidFill>
                  <a:srgbClr val="24292E"/>
                </a:solidFill>
                <a:latin typeface="SFMono-Regular"/>
              </a:rPr>
              <a:t>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while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deviceIsOn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smtClean="0">
                <a:solidFill>
                  <a:srgbClr val="24292E"/>
                </a:solidFill>
                <a:latin typeface="SFMono-Regular"/>
              </a:rPr>
              <a:t>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monitorTemperature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smtClean="0">
                <a:solidFill>
                  <a:srgbClr val="24292E"/>
                </a:solidFill>
                <a:latin typeface="SFMono-Regular"/>
              </a:rPr>
              <a:t>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monitorHumidity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smtClean="0">
                <a:solidFill>
                  <a:srgbClr val="24292E"/>
                </a:solidFill>
                <a:latin typeface="SFMono-Regular"/>
              </a:rPr>
              <a:t>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monitorAtmosphericPressure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smtClean="0">
                <a:solidFill>
                  <a:srgbClr val="24292E"/>
                </a:solidFill>
                <a:latin typeface="SFMono-Regular"/>
              </a:rPr>
              <a:t>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updateDisplays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400" smtClean="0">
                <a:solidFill>
                  <a:srgbClr val="24292E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return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Pseudo Multitasking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84746" y="1575542"/>
            <a:ext cx="6198235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 smtClean="0"/>
              <a:t>Advantages: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simple to implement and debug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no knowledge of operating system required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communication and synchronization is trivial</a:t>
            </a:r>
            <a:endParaRPr lang="en-CA" sz="2400"/>
          </a:p>
        </p:txBody>
      </p:sp>
      <p:sp>
        <p:nvSpPr>
          <p:cNvPr id="7" name="TextBox 6"/>
          <p:cNvSpPr txBox="1"/>
          <p:nvPr/>
        </p:nvSpPr>
        <p:spPr>
          <a:xfrm>
            <a:off x="582635" y="3806862"/>
            <a:ext cx="9893542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 smtClean="0"/>
              <a:t>Disadvantages: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tasks must be </a:t>
            </a:r>
            <a:r>
              <a:rPr lang="en-CA" sz="2400" b="1" smtClean="0">
                <a:solidFill>
                  <a:schemeClr val="accent2"/>
                </a:solidFill>
              </a:rPr>
              <a:t>brief</a:t>
            </a:r>
            <a:r>
              <a:rPr lang="en-CA" sz="2400" smtClean="0"/>
              <a:t>, preferably with guaranteed maximum execution times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tasks must </a:t>
            </a:r>
            <a:r>
              <a:rPr lang="en-CA" sz="2400" b="1" smtClean="0">
                <a:solidFill>
                  <a:schemeClr val="accent2"/>
                </a:solidFill>
              </a:rPr>
              <a:t>never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b="1" smtClean="0">
                <a:solidFill>
                  <a:schemeClr val="accent2"/>
                </a:solidFill>
              </a:rPr>
              <a:t>loop</a:t>
            </a:r>
            <a:r>
              <a:rPr lang="en-CA" sz="2400" smtClean="0"/>
              <a:t> on a condition or </a:t>
            </a:r>
            <a:r>
              <a:rPr lang="en-CA" sz="2400" b="1" smtClean="0">
                <a:solidFill>
                  <a:schemeClr val="accent2"/>
                </a:solidFill>
              </a:rPr>
              <a:t>wait</a:t>
            </a:r>
            <a:r>
              <a:rPr lang="en-CA" sz="2400" smtClean="0"/>
              <a:t> for input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if a task crashes, brings down the entire system</a:t>
            </a:r>
          </a:p>
        </p:txBody>
      </p:sp>
    </p:spTree>
    <p:extLst>
      <p:ext uri="{BB962C8B-B14F-4D97-AF65-F5344CB8AC3E}">
        <p14:creationId xmlns:p14="http://schemas.microsoft.com/office/powerpoint/2010/main" val="28050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Multiple Dedicated Processors/Cores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71732" y="1653497"/>
            <a:ext cx="1070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Each processor/core is given one task to run on its own, synchronizes with others.</a:t>
            </a:r>
            <a:endParaRPr lang="en-CA" sz="3200" b="1"/>
          </a:p>
        </p:txBody>
      </p:sp>
      <p:pic>
        <p:nvPicPr>
          <p:cNvPr id="7" name="Picture 2" descr="http://media.bestofmicro.com/O/Z/450611/original/marked-hsw-e-d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88" y="2365645"/>
            <a:ext cx="2701364" cy="306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59355" y="5478836"/>
            <a:ext cx="3354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(2015) 8 Core I7 CPU with shared Cache and Memory controller</a:t>
            </a:r>
            <a:endParaRPr lang="en-CA" altLang="en-US" sz="1600" b="1">
              <a:latin typeface="Arial" panose="020B0604020202020204" pitchFamily="34" charset="0"/>
            </a:endParaRPr>
          </a:p>
        </p:txBody>
      </p:sp>
      <p:pic>
        <p:nvPicPr>
          <p:cNvPr id="9" name="Picture 7" descr="fig 10-25 VME Rack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9106" y="2750435"/>
            <a:ext cx="3463925" cy="2416175"/>
          </a:xfrm>
          <a:prstGeom prst="rect">
            <a:avLst/>
          </a:prstGeom>
          <a:noFill/>
        </p:spPr>
      </p:pic>
      <p:pic>
        <p:nvPicPr>
          <p:cNvPr id="10" name="Picture 8" descr="vp68310x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3963" y="2700844"/>
            <a:ext cx="3513137" cy="2466975"/>
          </a:xfrm>
          <a:prstGeom prst="rect">
            <a:avLst/>
          </a:prstGeom>
          <a:noFill/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5294743" y="5412751"/>
            <a:ext cx="5888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smtClean="0">
                <a:latin typeface="Arial" panose="020B0604020202020204" pitchFamily="34" charset="0"/>
              </a:rPr>
              <a:t>Custom server with shared backplane, </a:t>
            </a:r>
            <a:br>
              <a:rPr lang="en-US" altLang="en-US" sz="1600" b="1" smtClean="0">
                <a:latin typeface="Arial" panose="020B0604020202020204" pitchFamily="34" charset="0"/>
              </a:rPr>
            </a:br>
            <a:r>
              <a:rPr lang="en-US" altLang="en-US" sz="1600" b="1" smtClean="0">
                <a:latin typeface="Arial" panose="020B0604020202020204" pitchFamily="34" charset="0"/>
              </a:rPr>
              <a:t>communicate over a </a:t>
            </a:r>
            <a:r>
              <a:rPr lang="en-US" altLang="en-US" sz="1600" b="1" smtClean="0">
                <a:solidFill>
                  <a:schemeClr val="accent2"/>
                </a:solidFill>
                <a:latin typeface="Arial" panose="020B0604020202020204" pitchFamily="34" charset="0"/>
              </a:rPr>
              <a:t>VMEbus</a:t>
            </a:r>
            <a:endParaRPr lang="en-CA" altLang="en-U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Multiple Dedicated Processors/Cores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84746" y="1656463"/>
            <a:ext cx="455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 smtClean="0"/>
              <a:t>Advantages: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 smtClean="0">
                <a:solidFill>
                  <a:schemeClr val="accent2"/>
                </a:solidFill>
              </a:rPr>
              <a:t>customizable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to the application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extremely high </a:t>
            </a:r>
            <a:r>
              <a:rPr lang="en-CA" sz="2400" b="1" smtClean="0">
                <a:solidFill>
                  <a:schemeClr val="accent2"/>
                </a:solidFill>
              </a:rPr>
              <a:t>performance</a:t>
            </a:r>
            <a:endParaRPr lang="en-CA" sz="2400" b="1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727" y="3426536"/>
            <a:ext cx="78798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 smtClean="0"/>
              <a:t>Disadvantages: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highly </a:t>
            </a:r>
            <a:r>
              <a:rPr lang="en-CA" sz="2400" b="1" smtClean="0">
                <a:solidFill>
                  <a:schemeClr val="accent2"/>
                </a:solidFill>
              </a:rPr>
              <a:t>expensive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requires complex </a:t>
            </a:r>
            <a:r>
              <a:rPr lang="en-CA" sz="2400" b="1" smtClean="0">
                <a:solidFill>
                  <a:schemeClr val="accent2"/>
                </a:solidFill>
              </a:rPr>
              <a:t>hardware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 smtClean="0">
                <a:solidFill>
                  <a:schemeClr val="accent2"/>
                </a:solidFill>
              </a:rPr>
              <a:t>inflexible</a:t>
            </a:r>
            <a:r>
              <a:rPr lang="en-CA" sz="2400" smtClean="0"/>
              <a:t>, cannot accommodate dynamic process creation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difficult to debug</a:t>
            </a:r>
          </a:p>
        </p:txBody>
      </p:sp>
    </p:spTree>
    <p:extLst>
      <p:ext uri="{BB962C8B-B14F-4D97-AF65-F5344CB8AC3E}">
        <p14:creationId xmlns:p14="http://schemas.microsoft.com/office/powerpoint/2010/main" val="17332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Distributed Systems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71732" y="1653497"/>
            <a:ext cx="1070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Each processor/core is given one task to run on its own, processors can be in different machines/locations and communicate over a </a:t>
            </a:r>
            <a:r>
              <a:rPr lang="en-CA" sz="2400" b="1" smtClean="0">
                <a:solidFill>
                  <a:schemeClr val="accent2"/>
                </a:solidFill>
              </a:rPr>
              <a:t>network</a:t>
            </a:r>
            <a:r>
              <a:rPr lang="en-CA" sz="2400" smtClean="0"/>
              <a:t>.</a:t>
            </a:r>
            <a:endParaRPr lang="en-CA" sz="3200" b="1"/>
          </a:p>
        </p:txBody>
      </p:sp>
      <p:pic>
        <p:nvPicPr>
          <p:cNvPr id="22" name="Picture 4" descr="fig 10-25 VME Rack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3824498"/>
            <a:ext cx="32861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 descr="fig 10-25 VME Rack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79" y="3828938"/>
            <a:ext cx="32861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" descr="fig 10-25 VME Rack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00" y="3780695"/>
            <a:ext cx="32861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493614" y="3257550"/>
            <a:ext cx="11158917" cy="11682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5984018" y="3375180"/>
            <a:ext cx="280987" cy="554037"/>
          </a:xfrm>
          <a:prstGeom prst="downArrow">
            <a:avLst>
              <a:gd name="adj1" fmla="val 50000"/>
              <a:gd name="adj2" fmla="val 492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9864022" y="3358841"/>
            <a:ext cx="263525" cy="546100"/>
          </a:xfrm>
          <a:prstGeom prst="downArrow">
            <a:avLst>
              <a:gd name="adj1" fmla="val 50000"/>
              <a:gd name="adj2" fmla="val 5180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5672615" y="2784475"/>
            <a:ext cx="1114425" cy="3762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17337" y="5901693"/>
            <a:ext cx="825500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Node A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6826853" y="5850542"/>
            <a:ext cx="798512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Node B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10659725" y="5869634"/>
            <a:ext cx="835025" cy="3143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Node C</a:t>
            </a: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auto">
          <a:xfrm>
            <a:off x="2163229" y="3357647"/>
            <a:ext cx="280987" cy="554037"/>
          </a:xfrm>
          <a:prstGeom prst="downArrow">
            <a:avLst>
              <a:gd name="adj1" fmla="val 50000"/>
              <a:gd name="adj2" fmla="val 492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20180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Distributed Systems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0" y="1810759"/>
            <a:ext cx="5438452" cy="418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Microsoft's data center in San Antonio, Tex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31" y="1270449"/>
            <a:ext cx="5037863" cy="342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ttp://www.padtinc.com/blog/wp-content/uploads/2014/05/clus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332" y="3662940"/>
            <a:ext cx="1721582" cy="229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903277" y="4814189"/>
            <a:ext cx="3656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Microsoft’s data center in </a:t>
            </a:r>
            <a:endParaRPr lang="en-US" smtClean="0">
              <a:latin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</a:rPr>
              <a:t>San </a:t>
            </a:r>
            <a:r>
              <a:rPr lang="en-US">
                <a:latin typeface="Arial" panose="020B0604020202020204" pitchFamily="34" charset="0"/>
              </a:rPr>
              <a:t>Antonio, </a:t>
            </a:r>
            <a:r>
              <a:rPr lang="en-US" smtClean="0">
                <a:latin typeface="Arial" panose="020B0604020202020204" pitchFamily="34" charset="0"/>
              </a:rPr>
              <a:t>Texas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2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Distributed Systems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17114" y="1834487"/>
            <a:ext cx="8937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 smtClean="0"/>
              <a:t>Advantages: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 smtClean="0">
                <a:solidFill>
                  <a:schemeClr val="accent2"/>
                </a:solidFill>
              </a:rPr>
              <a:t>flexibility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in adding/removing resources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if one node goes down, the rest can continue and pick up the slack</a:t>
            </a:r>
            <a:endParaRPr lang="en-CA" sz="2400" b="1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819" y="3774494"/>
            <a:ext cx="1013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 smtClean="0"/>
              <a:t>Disadvantages: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network communication is slower and less reliable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complexity in design, requires redundancy in case of disconnection or errors</a:t>
            </a:r>
          </a:p>
        </p:txBody>
      </p:sp>
    </p:spTree>
    <p:extLst>
      <p:ext uri="{BB962C8B-B14F-4D97-AF65-F5344CB8AC3E}">
        <p14:creationId xmlns:p14="http://schemas.microsoft.com/office/powerpoint/2010/main" val="21276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Time-Slicing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2099" y="1561762"/>
            <a:ext cx="108736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The more practical and cheaper approach, used in most systems today.  </a:t>
            </a:r>
          </a:p>
          <a:p>
            <a:r>
              <a:rPr lang="en-CA" sz="2800" smtClean="0"/>
              <a:t>Relies on a </a:t>
            </a:r>
            <a:r>
              <a:rPr lang="en-CA" sz="2800" b="1" smtClean="0">
                <a:solidFill>
                  <a:schemeClr val="accent2"/>
                </a:solidFill>
              </a:rPr>
              <a:t>Multi-Tasking Operating System </a:t>
            </a:r>
            <a:r>
              <a:rPr lang="en-CA" sz="2800" smtClean="0"/>
              <a:t>(MTOS) in conjunction with a</a:t>
            </a:r>
          </a:p>
          <a:p>
            <a:r>
              <a:rPr lang="en-CA" sz="2800" smtClean="0"/>
              <a:t>time-sliced CPU/core.</a:t>
            </a:r>
            <a:endParaRPr lang="en-CA" sz="2800"/>
          </a:p>
        </p:txBody>
      </p:sp>
      <p:sp>
        <p:nvSpPr>
          <p:cNvPr id="7" name="TextBox 6"/>
          <p:cNvSpPr txBox="1"/>
          <p:nvPr/>
        </p:nvSpPr>
        <p:spPr>
          <a:xfrm>
            <a:off x="725121" y="3358930"/>
            <a:ext cx="10380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p</a:t>
            </a:r>
            <a:r>
              <a:rPr lang="en-CA" sz="2800" smtClean="0"/>
              <a:t>rocessor’s computation time is divided into </a:t>
            </a:r>
            <a:r>
              <a:rPr lang="en-CA" sz="2800" b="1" smtClean="0">
                <a:solidFill>
                  <a:schemeClr val="accent2"/>
                </a:solidFill>
              </a:rPr>
              <a:t>time-slices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smtClean="0"/>
              <a:t>OS </a:t>
            </a:r>
            <a:r>
              <a:rPr lang="en-CA" sz="2800" b="1" smtClean="0">
                <a:solidFill>
                  <a:schemeClr val="accent2"/>
                </a:solidFill>
              </a:rPr>
              <a:t>assigns</a:t>
            </a:r>
            <a:r>
              <a:rPr lang="en-CA" sz="2800" smtClean="0"/>
              <a:t> slices to programs/threads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smtClean="0"/>
              <a:t>processor </a:t>
            </a:r>
            <a:r>
              <a:rPr lang="en-CA" sz="2800" b="1" smtClean="0">
                <a:solidFill>
                  <a:schemeClr val="accent2"/>
                </a:solidFill>
              </a:rPr>
              <a:t>swaps</a:t>
            </a:r>
            <a:r>
              <a:rPr lang="en-CA" sz="2800" smtClean="0">
                <a:solidFill>
                  <a:schemeClr val="accent2"/>
                </a:solidFill>
              </a:rPr>
              <a:t> </a:t>
            </a:r>
            <a:r>
              <a:rPr lang="en-CA" sz="2800" smtClean="0"/>
              <a:t>between programs/threads rapidly, executing one time slice after the other, sequentially</a:t>
            </a:r>
          </a:p>
          <a:p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26682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Time-Slicing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242744" y="2713277"/>
            <a:ext cx="954087" cy="9255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Real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Time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Clock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65506" y="2095740"/>
            <a:ext cx="1257300" cy="9255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Operating 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System 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Kernel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17881" y="2056052"/>
            <a:ext cx="1257300" cy="925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Operating 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System 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Kernel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644631" y="2703752"/>
            <a:ext cx="1081088" cy="1008063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60531" y="2992677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659169" y="4216640"/>
            <a:ext cx="552450" cy="49053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 5 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732069" y="4216640"/>
            <a:ext cx="552450" cy="49053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 4 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4892281" y="4216640"/>
            <a:ext cx="552450" cy="49053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 3 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4004869" y="4216640"/>
            <a:ext cx="552450" cy="49053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 2 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139681" y="4216640"/>
            <a:ext cx="552450" cy="49053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 1 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206231" y="2689465"/>
            <a:ext cx="954088" cy="925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Real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Time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Clock</a:t>
            </a: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 flipH="1">
            <a:off x="3665144" y="3492740"/>
            <a:ext cx="1054100" cy="836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5633644" y="3497502"/>
            <a:ext cx="105251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grpSp>
        <p:nvGrpSpPr>
          <p:cNvPr id="19" name="Group 38"/>
          <p:cNvGrpSpPr>
            <a:grpSpLocks/>
          </p:cNvGrpSpPr>
          <p:nvPr/>
        </p:nvGrpSpPr>
        <p:grpSpPr bwMode="auto">
          <a:xfrm>
            <a:off x="4812906" y="2060815"/>
            <a:ext cx="1692275" cy="896937"/>
            <a:chOff x="2260" y="2299"/>
            <a:chExt cx="1066" cy="565"/>
          </a:xfrm>
        </p:grpSpPr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V="1">
              <a:off x="2782" y="2521"/>
              <a:ext cx="544" cy="3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CA"/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2260" y="2299"/>
              <a:ext cx="10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OS Kernel called to deal with Interrupt</a:t>
              </a:r>
            </a:p>
          </p:txBody>
        </p:sp>
      </p:grpSp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5693969" y="2668827"/>
            <a:ext cx="2071687" cy="879475"/>
            <a:chOff x="2815" y="2682"/>
            <a:chExt cx="1305" cy="554"/>
          </a:xfrm>
        </p:grpSpPr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815" y="2682"/>
              <a:ext cx="533" cy="3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CA"/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3120" y="2948"/>
              <a:ext cx="10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Kernel directs CPU to swap/resume task</a:t>
              </a:r>
            </a:p>
          </p:txBody>
        </p:sp>
      </p:grp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3214294" y="2773602"/>
            <a:ext cx="1555750" cy="585788"/>
            <a:chOff x="1253" y="2748"/>
            <a:chExt cx="980" cy="369"/>
          </a:xfrm>
        </p:grpSpPr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316" y="2748"/>
              <a:ext cx="9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1400">
                  <a:latin typeface="Arial" panose="020B0604020202020204" pitchFamily="34" charset="0"/>
                </a:rPr>
                <a:t>10ms interrupt</a:t>
              </a:r>
            </a:p>
          </p:txBody>
        </p:sp>
        <p:sp>
          <p:nvSpPr>
            <p:cNvPr id="27" name="AutoShape 33"/>
            <p:cNvSpPr>
              <a:spLocks noChangeArrowheads="1"/>
            </p:cNvSpPr>
            <p:nvPr/>
          </p:nvSpPr>
          <p:spPr bwMode="auto">
            <a:xfrm>
              <a:off x="1253" y="2925"/>
              <a:ext cx="8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5 w 21600"/>
                <a:gd name="T13" fmla="*/ 5400 h 21600"/>
                <a:gd name="T14" fmla="*/ 1888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4444606" y="3630852"/>
            <a:ext cx="4603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 flipH="1">
            <a:off x="5170094" y="3710227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5457431" y="3646727"/>
            <a:ext cx="382588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grpSp>
        <p:nvGrpSpPr>
          <p:cNvPr id="31" name="Group 45"/>
          <p:cNvGrpSpPr>
            <a:grpSpLocks/>
          </p:cNvGrpSpPr>
          <p:nvPr/>
        </p:nvGrpSpPr>
        <p:grpSpPr bwMode="auto">
          <a:xfrm>
            <a:off x="3306369" y="5111990"/>
            <a:ext cx="5778500" cy="376237"/>
            <a:chOff x="1415" y="4007"/>
            <a:chExt cx="3640" cy="237"/>
          </a:xfrm>
        </p:grpSpPr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3879" y="4007"/>
              <a:ext cx="1176" cy="23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Repeat Forever</a:t>
              </a:r>
            </a:p>
          </p:txBody>
        </p:sp>
        <p:sp>
          <p:nvSpPr>
            <p:cNvPr id="33" name="AutoShape 42"/>
            <p:cNvSpPr>
              <a:spLocks noChangeArrowheads="1"/>
            </p:cNvSpPr>
            <p:nvPr/>
          </p:nvSpPr>
          <p:spPr bwMode="auto">
            <a:xfrm rot="10800000">
              <a:off x="1415" y="4062"/>
              <a:ext cx="2256" cy="1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0 w 21600"/>
                <a:gd name="T13" fmla="*/ 4725 h 21600"/>
                <a:gd name="T14" fmla="*/ 19982 w 21600"/>
                <a:gd name="T15" fmla="*/ 168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734" y="0"/>
                  </a:moveTo>
                  <a:lnTo>
                    <a:pt x="18734" y="4714"/>
                  </a:lnTo>
                  <a:lnTo>
                    <a:pt x="3375" y="4714"/>
                  </a:lnTo>
                  <a:lnTo>
                    <a:pt x="3375" y="16886"/>
                  </a:lnTo>
                  <a:lnTo>
                    <a:pt x="18734" y="16886"/>
                  </a:lnTo>
                  <a:lnTo>
                    <a:pt x="18734" y="21600"/>
                  </a:lnTo>
                  <a:lnTo>
                    <a:pt x="21600" y="10800"/>
                  </a:lnTo>
                  <a:lnTo>
                    <a:pt x="18734" y="0"/>
                  </a:lnTo>
                  <a:close/>
                </a:path>
                <a:path w="21600" h="21600">
                  <a:moveTo>
                    <a:pt x="1350" y="4714"/>
                  </a:moveTo>
                  <a:lnTo>
                    <a:pt x="1350" y="16886"/>
                  </a:lnTo>
                  <a:lnTo>
                    <a:pt x="2700" y="16886"/>
                  </a:lnTo>
                  <a:lnTo>
                    <a:pt x="2700" y="4714"/>
                  </a:lnTo>
                  <a:lnTo>
                    <a:pt x="1350" y="4714"/>
                  </a:lnTo>
                  <a:close/>
                </a:path>
                <a:path w="21600" h="21600">
                  <a:moveTo>
                    <a:pt x="0" y="4714"/>
                  </a:moveTo>
                  <a:lnTo>
                    <a:pt x="0" y="16886"/>
                  </a:lnTo>
                  <a:lnTo>
                    <a:pt x="675" y="16886"/>
                  </a:lnTo>
                  <a:lnTo>
                    <a:pt x="675" y="4714"/>
                  </a:lnTo>
                  <a:lnTo>
                    <a:pt x="0" y="471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3377806" y="2532302"/>
            <a:ext cx="1320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Interrupt Cleared</a:t>
            </a:r>
          </a:p>
        </p:txBody>
      </p:sp>
      <p:grpSp>
        <p:nvGrpSpPr>
          <p:cNvPr id="35" name="Group 48"/>
          <p:cNvGrpSpPr>
            <a:grpSpLocks/>
          </p:cNvGrpSpPr>
          <p:nvPr/>
        </p:nvGrpSpPr>
        <p:grpSpPr bwMode="auto">
          <a:xfrm>
            <a:off x="8419706" y="2059227"/>
            <a:ext cx="1216025" cy="977900"/>
            <a:chOff x="4540" y="2209"/>
            <a:chExt cx="766" cy="616"/>
          </a:xfrm>
        </p:grpSpPr>
        <p:sp>
          <p:nvSpPr>
            <p:cNvPr id="36" name="Rectangle 47"/>
            <p:cNvSpPr>
              <a:spLocks noChangeArrowheads="1"/>
            </p:cNvSpPr>
            <p:nvPr/>
          </p:nvSpPr>
          <p:spPr bwMode="auto">
            <a:xfrm>
              <a:off x="4558" y="2227"/>
              <a:ext cx="748" cy="59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800"/>
            </a:p>
          </p:txBody>
        </p:sp>
        <p:sp>
          <p:nvSpPr>
            <p:cNvPr id="37" name="Rectangle 46"/>
            <p:cNvSpPr>
              <a:spLocks noChangeArrowheads="1"/>
            </p:cNvSpPr>
            <p:nvPr/>
          </p:nvSpPr>
          <p:spPr bwMode="auto">
            <a:xfrm>
              <a:off x="4540" y="2209"/>
              <a:ext cx="748" cy="5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800"/>
            </a:p>
          </p:txBody>
        </p:sp>
      </p:grp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8470506" y="2160827"/>
            <a:ext cx="11017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Save State of Current Task</a:t>
            </a:r>
          </a:p>
        </p:txBody>
      </p:sp>
      <p:sp>
        <p:nvSpPr>
          <p:cNvPr id="39" name="AutoShape 50"/>
          <p:cNvSpPr>
            <a:spLocks noChangeArrowheads="1"/>
          </p:cNvSpPr>
          <p:nvPr/>
        </p:nvSpPr>
        <p:spPr bwMode="auto">
          <a:xfrm>
            <a:off x="7906944" y="2254490"/>
            <a:ext cx="439737" cy="2079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40" name="AutoShape 51"/>
          <p:cNvSpPr>
            <a:spLocks noChangeArrowheads="1"/>
          </p:cNvSpPr>
          <p:nvPr/>
        </p:nvSpPr>
        <p:spPr bwMode="auto">
          <a:xfrm rot="10800000">
            <a:off x="7892656" y="2664065"/>
            <a:ext cx="439738" cy="2079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8427644" y="2173527"/>
            <a:ext cx="117633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Restore State of Next Task</a:t>
            </a:r>
          </a:p>
        </p:txBody>
      </p:sp>
      <p:sp>
        <p:nvSpPr>
          <p:cNvPr id="42" name="Text Box 59"/>
          <p:cNvSpPr txBox="1">
            <a:spLocks noChangeArrowheads="1"/>
          </p:cNvSpPr>
          <p:nvPr/>
        </p:nvSpPr>
        <p:spPr bwMode="auto">
          <a:xfrm>
            <a:off x="8216506" y="3091102"/>
            <a:ext cx="16208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List of </a:t>
            </a:r>
            <a:r>
              <a:rPr lang="en-CA" alt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Tasks Descriptors</a:t>
            </a:r>
            <a:r>
              <a:rPr lang="en-CA" altLang="en-US" sz="1200">
                <a:latin typeface="Arial" panose="020B0604020202020204" pitchFamily="34" charset="0"/>
              </a:rPr>
              <a:t/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(1 per Process)</a:t>
            </a:r>
            <a:endParaRPr lang="en-CA" altLang="en-US" sz="12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61"/>
          <p:cNvSpPr>
            <a:spLocks noChangeArrowheads="1"/>
          </p:cNvSpPr>
          <p:nvPr/>
        </p:nvSpPr>
        <p:spPr bwMode="auto">
          <a:xfrm>
            <a:off x="4309669" y="4816715"/>
            <a:ext cx="1866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Active Process Queue</a:t>
            </a:r>
          </a:p>
        </p:txBody>
      </p:sp>
    </p:spTree>
    <p:extLst>
      <p:ext uri="{BB962C8B-B14F-4D97-AF65-F5344CB8AC3E}">
        <p14:creationId xmlns:p14="http://schemas.microsoft.com/office/powerpoint/2010/main" val="5709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4" grpId="0"/>
      <p:bldP spid="34" grpId="1"/>
      <p:bldP spid="34" grpId="2"/>
      <p:bldP spid="34" grpId="3"/>
      <p:bldP spid="34" grpId="4"/>
      <p:bldP spid="34" grpId="5"/>
      <p:bldP spid="34" grpId="6"/>
      <p:bldP spid="34" grpId="7"/>
      <p:bldP spid="38" grpId="0"/>
      <p:bldP spid="38" grpId="1"/>
      <p:bldP spid="38" grpId="2"/>
      <p:bldP spid="38" grpId="3"/>
      <p:bldP spid="38" grpId="4"/>
      <p:bldP spid="38" grpId="5"/>
      <p:bldP spid="38" grpId="6"/>
      <p:bldP spid="38" grpId="7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1" grpId="0"/>
      <p:bldP spid="41" grpId="1"/>
      <p:bldP spid="41" grpId="2"/>
      <p:bldP spid="41" grpId="3"/>
      <p:bldP spid="41" grpId="4"/>
      <p:bldP spid="41" grpId="5"/>
      <p:bldP spid="41" grpId="6"/>
      <p:bldP spid="41" grpId="7"/>
      <p:bldP spid="41" grpId="8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Time-Slicing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17114" y="1834487"/>
            <a:ext cx="9648732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 smtClean="0"/>
              <a:t>Advantages: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 smtClean="0">
                <a:solidFill>
                  <a:schemeClr val="accent2"/>
                </a:solidFill>
              </a:rPr>
              <a:t>splitting</a:t>
            </a:r>
            <a:r>
              <a:rPr lang="en-CA" sz="2400" smtClean="0"/>
              <a:t> of execution is handled automatically by the OS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sub-tasks no longer need to be short, can wait on conditions or for input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if one task goes down, others can still run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187" y="4187188"/>
            <a:ext cx="10162141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 smtClean="0"/>
              <a:t>Disadvantages: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context switch (saving current task’s state and restoring next) adds overhead</a:t>
            </a:r>
          </a:p>
        </p:txBody>
      </p:sp>
    </p:spTree>
    <p:extLst>
      <p:ext uri="{BB962C8B-B14F-4D97-AF65-F5344CB8AC3E}">
        <p14:creationId xmlns:p14="http://schemas.microsoft.com/office/powerpoint/2010/main" val="10704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Single-Task vs Multi-Task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96686" y="1814286"/>
            <a:ext cx="994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smtClean="0"/>
              <a:t>Single Tasking: </a:t>
            </a:r>
            <a:r>
              <a:rPr lang="en-CA" sz="2800" smtClean="0"/>
              <a:t>a single program (thread) that runs sequentially</a:t>
            </a:r>
            <a:endParaRPr lang="en-CA" sz="280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1885" y="2870183"/>
            <a:ext cx="419629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i &lt;&lt; std::endl;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4134" y="2839416"/>
            <a:ext cx="39914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55                      push   %rbp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48 89 e5                mov    %rsp,%rbp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48 83 ec 10             sub    $0x10,%rsp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c7 45 fc 00 00 00 00    movl   $0x0,-0x4(%rbp)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83 7d fc 09             cmpl   $0x9,-0x4(%rbp)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7f 22                   jg     40084d &lt;main+0x37&gt;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8b 45 fc                mov    -0x4(%rbp),%eax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89 c6                   mov    %eax,%esi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bf 60 10 60 00          mov    $0x601060,%edi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e8 66 fe ff ff          callq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be 00 07 40 00          mov    $0x400700,%esi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48 89 c7                mov    %rax,%rdi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e8 a9 fe ff ff          callq  4006f0 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83 45 fc 01             addl   $0x1,-0x4(%rbp)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eb d8                   jmp    400825 &lt;main+0xf&gt;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b8 00 00 00 00          mov    $0x0,%eax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c9                      leaveq</a:t>
            </a:r>
          </a:p>
          <a:p>
            <a:r>
              <a:rPr lang="en-C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c3                      retq</a:t>
            </a:r>
            <a:endParaRPr lang="en-CA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intel i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314" y="2476359"/>
            <a:ext cx="2084682" cy="20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09565" y="2799844"/>
            <a:ext cx="1731695" cy="29455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/>
          <p:cNvGrpSpPr/>
          <p:nvPr/>
        </p:nvGrpSpPr>
        <p:grpSpPr>
          <a:xfrm>
            <a:off x="8839200" y="4264503"/>
            <a:ext cx="1510513" cy="1964429"/>
            <a:chOff x="8839200" y="4264503"/>
            <a:chExt cx="1510513" cy="1964429"/>
          </a:xfrm>
        </p:grpSpPr>
        <p:sp>
          <p:nvSpPr>
            <p:cNvPr id="7" name="TextBox 6"/>
            <p:cNvSpPr txBox="1"/>
            <p:nvPr/>
          </p:nvSpPr>
          <p:spPr>
            <a:xfrm>
              <a:off x="9953203" y="4264503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55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1395" y="4465455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48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50506" y="4650224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89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8697" y="4851176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e5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37218" y="5071009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48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22579" y="5280054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83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32219" y="5497189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ec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53997" y="5710280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90807" y="5911232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c7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30513" y="5966528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39200" y="5982711"/>
              <a:ext cx="396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fc</a:t>
              </a:r>
              <a:endParaRPr lang="en-CA" sz="1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3" name="Curved Connector 22"/>
          <p:cNvCxnSpPr>
            <a:stCxn id="3" idx="2"/>
            <a:endCxn id="21" idx="1"/>
          </p:cNvCxnSpPr>
          <p:nvPr/>
        </p:nvCxnSpPr>
        <p:spPr>
          <a:xfrm rot="16200000" flipH="1">
            <a:off x="7027068" y="4293689"/>
            <a:ext cx="360477" cy="3263787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Homework: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084333" y="1755972"/>
            <a:ext cx="61709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smtClean="0"/>
              <a:t>Read </a:t>
            </a:r>
            <a:r>
              <a:rPr lang="en-CA" sz="2800" b="1" smtClean="0">
                <a:solidFill>
                  <a:schemeClr val="accent2"/>
                </a:solidFill>
              </a:rPr>
              <a:t>Introduction to C++</a:t>
            </a:r>
            <a:r>
              <a:rPr lang="en-CA" sz="2800" smtClean="0"/>
              <a:t> lecture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smtClean="0"/>
              <a:t>Read </a:t>
            </a:r>
            <a:r>
              <a:rPr lang="en-CA" sz="2800" b="1" smtClean="0">
                <a:solidFill>
                  <a:schemeClr val="accent2"/>
                </a:solidFill>
              </a:rPr>
              <a:t>Introduction to Git</a:t>
            </a:r>
            <a:r>
              <a:rPr lang="en-CA" sz="2800" smtClean="0"/>
              <a:t> lecture notes</a:t>
            </a:r>
            <a:endParaRPr lang="en-CA" sz="2800"/>
          </a:p>
        </p:txBody>
      </p:sp>
      <p:sp>
        <p:nvSpPr>
          <p:cNvPr id="7" name="TextBox 6"/>
          <p:cNvSpPr txBox="1"/>
          <p:nvPr/>
        </p:nvSpPr>
        <p:spPr>
          <a:xfrm>
            <a:off x="1082983" y="3931379"/>
            <a:ext cx="703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smtClean="0"/>
              <a:t>Bring or borrow an </a:t>
            </a:r>
            <a:r>
              <a:rPr lang="en-CA" sz="2800" b="1" smtClean="0">
                <a:solidFill>
                  <a:schemeClr val="accent2"/>
                </a:solidFill>
              </a:rPr>
              <a:t>iClicker</a:t>
            </a:r>
            <a:r>
              <a:rPr lang="en-CA" sz="2800" smtClean="0"/>
              <a:t> (or alternative?)</a:t>
            </a:r>
            <a:endParaRPr lang="en-CA" sz="2800" b="1">
              <a:solidFill>
                <a:schemeClr val="accent2"/>
              </a:solidFill>
            </a:endParaRPr>
          </a:p>
        </p:txBody>
      </p:sp>
      <p:pic>
        <p:nvPicPr>
          <p:cNvPr id="5122" name="Picture 2" descr="Image result for icl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9008263" y="1703372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54462" y="4981995"/>
            <a:ext cx="8717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smtClean="0"/>
              <a:t>Create an ECE account for labs</a:t>
            </a:r>
          </a:p>
          <a:p>
            <a:r>
              <a:rPr lang="en-CA" sz="2800" smtClean="0"/>
              <a:t>	</a:t>
            </a:r>
            <a:r>
              <a:rPr lang="en-CA" sz="2800" b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en-CA" sz="2800" b="1">
                <a:solidFill>
                  <a:schemeClr val="accent3">
                    <a:lumMod val="75000"/>
                  </a:schemeClr>
                </a:solidFill>
              </a:rPr>
              <a:t>://help.ece.ubc.ca/How_To_Get_An_Account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smtClean="0"/>
          </a:p>
        </p:txBody>
      </p:sp>
      <p:sp>
        <p:nvSpPr>
          <p:cNvPr id="8" name="Rectangle 7"/>
          <p:cNvSpPr/>
          <p:nvPr/>
        </p:nvSpPr>
        <p:spPr>
          <a:xfrm>
            <a:off x="2456963" y="2774996"/>
            <a:ext cx="4207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accent3">
                    <a:lumMod val="75000"/>
                  </a:schemeClr>
                </a:solidFill>
              </a:rPr>
              <a:t>https://cpen333.github.io/</a:t>
            </a:r>
          </a:p>
        </p:txBody>
      </p:sp>
    </p:spTree>
    <p:extLst>
      <p:ext uri="{BB962C8B-B14F-4D97-AF65-F5344CB8AC3E}">
        <p14:creationId xmlns:p14="http://schemas.microsoft.com/office/powerpoint/2010/main" val="13734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intel i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94" y="2426483"/>
            <a:ext cx="2084682" cy="20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14"/>
          <p:cNvSpPr/>
          <p:nvPr/>
        </p:nvSpPr>
        <p:spPr>
          <a:xfrm>
            <a:off x="6201295" y="4089862"/>
            <a:ext cx="1870363" cy="1820487"/>
          </a:xfrm>
          <a:custGeom>
            <a:avLst/>
            <a:gdLst>
              <a:gd name="connsiteX0" fmla="*/ 0 w 1870363"/>
              <a:gd name="connsiteY0" fmla="*/ 1820487 h 1820487"/>
              <a:gd name="connsiteX1" fmla="*/ 124690 w 1870363"/>
              <a:gd name="connsiteY1" fmla="*/ 1512916 h 1820487"/>
              <a:gd name="connsiteX2" fmla="*/ 141316 w 1870363"/>
              <a:gd name="connsiteY2" fmla="*/ 1463040 h 1820487"/>
              <a:gd name="connsiteX3" fmla="*/ 149629 w 1870363"/>
              <a:gd name="connsiteY3" fmla="*/ 1438102 h 1820487"/>
              <a:gd name="connsiteX4" fmla="*/ 157941 w 1870363"/>
              <a:gd name="connsiteY4" fmla="*/ 1404851 h 1820487"/>
              <a:gd name="connsiteX5" fmla="*/ 174567 w 1870363"/>
              <a:gd name="connsiteY5" fmla="*/ 1354974 h 1820487"/>
              <a:gd name="connsiteX6" fmla="*/ 182880 w 1870363"/>
              <a:gd name="connsiteY6" fmla="*/ 806334 h 1820487"/>
              <a:gd name="connsiteX7" fmla="*/ 199505 w 1870363"/>
              <a:gd name="connsiteY7" fmla="*/ 731520 h 1820487"/>
              <a:gd name="connsiteX8" fmla="*/ 216130 w 1870363"/>
              <a:gd name="connsiteY8" fmla="*/ 714894 h 1820487"/>
              <a:gd name="connsiteX9" fmla="*/ 224443 w 1870363"/>
              <a:gd name="connsiteY9" fmla="*/ 681643 h 1820487"/>
              <a:gd name="connsiteX10" fmla="*/ 257694 w 1870363"/>
              <a:gd name="connsiteY10" fmla="*/ 631767 h 1820487"/>
              <a:gd name="connsiteX11" fmla="*/ 282632 w 1870363"/>
              <a:gd name="connsiteY11" fmla="*/ 590203 h 1820487"/>
              <a:gd name="connsiteX12" fmla="*/ 315883 w 1870363"/>
              <a:gd name="connsiteY12" fmla="*/ 540327 h 1820487"/>
              <a:gd name="connsiteX13" fmla="*/ 340821 w 1870363"/>
              <a:gd name="connsiteY13" fmla="*/ 515389 h 1820487"/>
              <a:gd name="connsiteX14" fmla="*/ 357447 w 1870363"/>
              <a:gd name="connsiteY14" fmla="*/ 490451 h 1820487"/>
              <a:gd name="connsiteX15" fmla="*/ 382385 w 1870363"/>
              <a:gd name="connsiteY15" fmla="*/ 473825 h 1820487"/>
              <a:gd name="connsiteX16" fmla="*/ 432261 w 1870363"/>
              <a:gd name="connsiteY16" fmla="*/ 423949 h 1820487"/>
              <a:gd name="connsiteX17" fmla="*/ 448887 w 1870363"/>
              <a:gd name="connsiteY17" fmla="*/ 407323 h 1820487"/>
              <a:gd name="connsiteX18" fmla="*/ 473825 w 1870363"/>
              <a:gd name="connsiteY18" fmla="*/ 390698 h 1820487"/>
              <a:gd name="connsiteX19" fmla="*/ 515389 w 1870363"/>
              <a:gd name="connsiteY19" fmla="*/ 349134 h 1820487"/>
              <a:gd name="connsiteX20" fmla="*/ 590203 w 1870363"/>
              <a:gd name="connsiteY20" fmla="*/ 324196 h 1820487"/>
              <a:gd name="connsiteX21" fmla="*/ 640080 w 1870363"/>
              <a:gd name="connsiteY21" fmla="*/ 307571 h 1820487"/>
              <a:gd name="connsiteX22" fmla="*/ 789709 w 1870363"/>
              <a:gd name="connsiteY22" fmla="*/ 290945 h 1820487"/>
              <a:gd name="connsiteX23" fmla="*/ 1305098 w 1870363"/>
              <a:gd name="connsiteY23" fmla="*/ 282633 h 1820487"/>
              <a:gd name="connsiteX24" fmla="*/ 1396538 w 1870363"/>
              <a:gd name="connsiteY24" fmla="*/ 257694 h 1820487"/>
              <a:gd name="connsiteX25" fmla="*/ 1429789 w 1870363"/>
              <a:gd name="connsiteY25" fmla="*/ 249382 h 1820487"/>
              <a:gd name="connsiteX26" fmla="*/ 1537854 w 1870363"/>
              <a:gd name="connsiteY26" fmla="*/ 232756 h 1820487"/>
              <a:gd name="connsiteX27" fmla="*/ 1587730 w 1870363"/>
              <a:gd name="connsiteY27" fmla="*/ 216131 h 1820487"/>
              <a:gd name="connsiteX28" fmla="*/ 1612669 w 1870363"/>
              <a:gd name="connsiteY28" fmla="*/ 207818 h 1820487"/>
              <a:gd name="connsiteX29" fmla="*/ 1645920 w 1870363"/>
              <a:gd name="connsiteY29" fmla="*/ 199505 h 1820487"/>
              <a:gd name="connsiteX30" fmla="*/ 1695796 w 1870363"/>
              <a:gd name="connsiteY30" fmla="*/ 182880 h 1820487"/>
              <a:gd name="connsiteX31" fmla="*/ 1745672 w 1870363"/>
              <a:gd name="connsiteY31" fmla="*/ 149629 h 1820487"/>
              <a:gd name="connsiteX32" fmla="*/ 1762298 w 1870363"/>
              <a:gd name="connsiteY32" fmla="*/ 133003 h 1820487"/>
              <a:gd name="connsiteX33" fmla="*/ 1787236 w 1870363"/>
              <a:gd name="connsiteY33" fmla="*/ 124691 h 1820487"/>
              <a:gd name="connsiteX34" fmla="*/ 1803861 w 1870363"/>
              <a:gd name="connsiteY34" fmla="*/ 99753 h 1820487"/>
              <a:gd name="connsiteX35" fmla="*/ 1820487 w 1870363"/>
              <a:gd name="connsiteY35" fmla="*/ 83127 h 1820487"/>
              <a:gd name="connsiteX36" fmla="*/ 1845425 w 1870363"/>
              <a:gd name="connsiteY36" fmla="*/ 49876 h 1820487"/>
              <a:gd name="connsiteX37" fmla="*/ 1853738 w 1870363"/>
              <a:gd name="connsiteY37" fmla="*/ 24938 h 1820487"/>
              <a:gd name="connsiteX38" fmla="*/ 1870363 w 1870363"/>
              <a:gd name="connsiteY38" fmla="*/ 0 h 182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70363" h="1820487">
                <a:moveTo>
                  <a:pt x="0" y="1820487"/>
                </a:moveTo>
                <a:cubicBezTo>
                  <a:pt x="41563" y="1717963"/>
                  <a:pt x="84017" y="1615796"/>
                  <a:pt x="124690" y="1512916"/>
                </a:cubicBezTo>
                <a:cubicBezTo>
                  <a:pt x="131133" y="1496619"/>
                  <a:pt x="135774" y="1479665"/>
                  <a:pt x="141316" y="1463040"/>
                </a:cubicBezTo>
                <a:cubicBezTo>
                  <a:pt x="144087" y="1454727"/>
                  <a:pt x="147504" y="1446603"/>
                  <a:pt x="149629" y="1438102"/>
                </a:cubicBezTo>
                <a:cubicBezTo>
                  <a:pt x="152400" y="1427018"/>
                  <a:pt x="154658" y="1415794"/>
                  <a:pt x="157941" y="1404851"/>
                </a:cubicBezTo>
                <a:cubicBezTo>
                  <a:pt x="162977" y="1388065"/>
                  <a:pt x="174567" y="1354974"/>
                  <a:pt x="174567" y="1354974"/>
                </a:cubicBezTo>
                <a:cubicBezTo>
                  <a:pt x="177338" y="1172094"/>
                  <a:pt x="177730" y="989162"/>
                  <a:pt x="182880" y="806334"/>
                </a:cubicBezTo>
                <a:cubicBezTo>
                  <a:pt x="182958" y="803551"/>
                  <a:pt x="196235" y="738061"/>
                  <a:pt x="199505" y="731520"/>
                </a:cubicBezTo>
                <a:cubicBezTo>
                  <a:pt x="203010" y="724510"/>
                  <a:pt x="210588" y="720436"/>
                  <a:pt x="216130" y="714894"/>
                </a:cubicBezTo>
                <a:cubicBezTo>
                  <a:pt x="218901" y="703810"/>
                  <a:pt x="219334" y="691862"/>
                  <a:pt x="224443" y="681643"/>
                </a:cubicBezTo>
                <a:cubicBezTo>
                  <a:pt x="233379" y="663771"/>
                  <a:pt x="251375" y="650723"/>
                  <a:pt x="257694" y="631767"/>
                </a:cubicBezTo>
                <a:cubicBezTo>
                  <a:pt x="273588" y="584087"/>
                  <a:pt x="255247" y="626716"/>
                  <a:pt x="282632" y="590203"/>
                </a:cubicBezTo>
                <a:cubicBezTo>
                  <a:pt x="294621" y="574218"/>
                  <a:pt x="301754" y="554456"/>
                  <a:pt x="315883" y="540327"/>
                </a:cubicBezTo>
                <a:cubicBezTo>
                  <a:pt x="324196" y="532014"/>
                  <a:pt x="333295" y="524420"/>
                  <a:pt x="340821" y="515389"/>
                </a:cubicBezTo>
                <a:cubicBezTo>
                  <a:pt x="347217" y="507714"/>
                  <a:pt x="350383" y="497515"/>
                  <a:pt x="357447" y="490451"/>
                </a:cubicBezTo>
                <a:cubicBezTo>
                  <a:pt x="364511" y="483387"/>
                  <a:pt x="374918" y="480463"/>
                  <a:pt x="382385" y="473825"/>
                </a:cubicBezTo>
                <a:cubicBezTo>
                  <a:pt x="399958" y="458205"/>
                  <a:pt x="415636" y="440574"/>
                  <a:pt x="432261" y="423949"/>
                </a:cubicBezTo>
                <a:cubicBezTo>
                  <a:pt x="437803" y="418407"/>
                  <a:pt x="442366" y="411670"/>
                  <a:pt x="448887" y="407323"/>
                </a:cubicBezTo>
                <a:cubicBezTo>
                  <a:pt x="457200" y="401781"/>
                  <a:pt x="466306" y="397277"/>
                  <a:pt x="473825" y="390698"/>
                </a:cubicBezTo>
                <a:cubicBezTo>
                  <a:pt x="488571" y="377796"/>
                  <a:pt x="496801" y="355330"/>
                  <a:pt x="515389" y="349134"/>
                </a:cubicBezTo>
                <a:lnTo>
                  <a:pt x="590203" y="324196"/>
                </a:lnTo>
                <a:cubicBezTo>
                  <a:pt x="590216" y="324192"/>
                  <a:pt x="640067" y="307574"/>
                  <a:pt x="640080" y="307571"/>
                </a:cubicBezTo>
                <a:cubicBezTo>
                  <a:pt x="703219" y="294943"/>
                  <a:pt x="702973" y="293258"/>
                  <a:pt x="789709" y="290945"/>
                </a:cubicBezTo>
                <a:cubicBezTo>
                  <a:pt x="961467" y="286365"/>
                  <a:pt x="1133302" y="285404"/>
                  <a:pt x="1305098" y="282633"/>
                </a:cubicBezTo>
                <a:cubicBezTo>
                  <a:pt x="1351709" y="267095"/>
                  <a:pt x="1321544" y="276442"/>
                  <a:pt x="1396538" y="257694"/>
                </a:cubicBezTo>
                <a:cubicBezTo>
                  <a:pt x="1407622" y="254923"/>
                  <a:pt x="1418453" y="250799"/>
                  <a:pt x="1429789" y="249382"/>
                </a:cubicBezTo>
                <a:cubicBezTo>
                  <a:pt x="1460908" y="245492"/>
                  <a:pt x="1505630" y="241544"/>
                  <a:pt x="1537854" y="232756"/>
                </a:cubicBezTo>
                <a:cubicBezTo>
                  <a:pt x="1554761" y="228145"/>
                  <a:pt x="1571105" y="221673"/>
                  <a:pt x="1587730" y="216131"/>
                </a:cubicBezTo>
                <a:cubicBezTo>
                  <a:pt x="1596043" y="213360"/>
                  <a:pt x="1604168" y="209943"/>
                  <a:pt x="1612669" y="207818"/>
                </a:cubicBezTo>
                <a:cubicBezTo>
                  <a:pt x="1623753" y="205047"/>
                  <a:pt x="1634977" y="202788"/>
                  <a:pt x="1645920" y="199505"/>
                </a:cubicBezTo>
                <a:cubicBezTo>
                  <a:pt x="1662706" y="194469"/>
                  <a:pt x="1681215" y="192601"/>
                  <a:pt x="1695796" y="182880"/>
                </a:cubicBezTo>
                <a:cubicBezTo>
                  <a:pt x="1712421" y="171796"/>
                  <a:pt x="1731543" y="163758"/>
                  <a:pt x="1745672" y="149629"/>
                </a:cubicBezTo>
                <a:cubicBezTo>
                  <a:pt x="1751214" y="144087"/>
                  <a:pt x="1755577" y="137035"/>
                  <a:pt x="1762298" y="133003"/>
                </a:cubicBezTo>
                <a:cubicBezTo>
                  <a:pt x="1769812" y="128495"/>
                  <a:pt x="1778923" y="127462"/>
                  <a:pt x="1787236" y="124691"/>
                </a:cubicBezTo>
                <a:cubicBezTo>
                  <a:pt x="1792778" y="116378"/>
                  <a:pt x="1797620" y="107554"/>
                  <a:pt x="1803861" y="99753"/>
                </a:cubicBezTo>
                <a:cubicBezTo>
                  <a:pt x="1808757" y="93633"/>
                  <a:pt x="1815470" y="89148"/>
                  <a:pt x="1820487" y="83127"/>
                </a:cubicBezTo>
                <a:cubicBezTo>
                  <a:pt x="1829356" y="72484"/>
                  <a:pt x="1837112" y="60960"/>
                  <a:pt x="1845425" y="49876"/>
                </a:cubicBezTo>
                <a:cubicBezTo>
                  <a:pt x="1848196" y="41563"/>
                  <a:pt x="1849819" y="32775"/>
                  <a:pt x="1853738" y="24938"/>
                </a:cubicBezTo>
                <a:cubicBezTo>
                  <a:pt x="1858206" y="16002"/>
                  <a:pt x="1870363" y="0"/>
                  <a:pt x="187036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reeform 15"/>
          <p:cNvSpPr/>
          <p:nvPr/>
        </p:nvSpPr>
        <p:spPr>
          <a:xfrm>
            <a:off x="7697585" y="4148051"/>
            <a:ext cx="681644" cy="1953491"/>
          </a:xfrm>
          <a:custGeom>
            <a:avLst/>
            <a:gdLst>
              <a:gd name="connsiteX0" fmla="*/ 0 w 681644"/>
              <a:gd name="connsiteY0" fmla="*/ 1953491 h 1953491"/>
              <a:gd name="connsiteX1" fmla="*/ 8313 w 681644"/>
              <a:gd name="connsiteY1" fmla="*/ 1778924 h 1953491"/>
              <a:gd name="connsiteX2" fmla="*/ 33251 w 681644"/>
              <a:gd name="connsiteY2" fmla="*/ 1729047 h 1953491"/>
              <a:gd name="connsiteX3" fmla="*/ 49877 w 681644"/>
              <a:gd name="connsiteY3" fmla="*/ 1712422 h 1953491"/>
              <a:gd name="connsiteX4" fmla="*/ 66502 w 681644"/>
              <a:gd name="connsiteY4" fmla="*/ 1687484 h 1953491"/>
              <a:gd name="connsiteX5" fmla="*/ 91440 w 681644"/>
              <a:gd name="connsiteY5" fmla="*/ 1662545 h 1953491"/>
              <a:gd name="connsiteX6" fmla="*/ 124691 w 681644"/>
              <a:gd name="connsiteY6" fmla="*/ 1612669 h 1953491"/>
              <a:gd name="connsiteX7" fmla="*/ 174568 w 681644"/>
              <a:gd name="connsiteY7" fmla="*/ 1529542 h 1953491"/>
              <a:gd name="connsiteX8" fmla="*/ 182880 w 681644"/>
              <a:gd name="connsiteY8" fmla="*/ 1504604 h 1953491"/>
              <a:gd name="connsiteX9" fmla="*/ 199506 w 681644"/>
              <a:gd name="connsiteY9" fmla="*/ 1487978 h 1953491"/>
              <a:gd name="connsiteX10" fmla="*/ 216131 w 681644"/>
              <a:gd name="connsiteY10" fmla="*/ 1438102 h 1953491"/>
              <a:gd name="connsiteX11" fmla="*/ 249382 w 681644"/>
              <a:gd name="connsiteY11" fmla="*/ 1396538 h 1953491"/>
              <a:gd name="connsiteX12" fmla="*/ 274320 w 681644"/>
              <a:gd name="connsiteY12" fmla="*/ 1313411 h 1953491"/>
              <a:gd name="connsiteX13" fmla="*/ 290946 w 681644"/>
              <a:gd name="connsiteY13" fmla="*/ 1296785 h 1953491"/>
              <a:gd name="connsiteX14" fmla="*/ 307571 w 681644"/>
              <a:gd name="connsiteY14" fmla="*/ 1180407 h 1953491"/>
              <a:gd name="connsiteX15" fmla="*/ 315884 w 681644"/>
              <a:gd name="connsiteY15" fmla="*/ 498764 h 1953491"/>
              <a:gd name="connsiteX16" fmla="*/ 324197 w 681644"/>
              <a:gd name="connsiteY16" fmla="*/ 473825 h 1953491"/>
              <a:gd name="connsiteX17" fmla="*/ 349135 w 681644"/>
              <a:gd name="connsiteY17" fmla="*/ 374073 h 1953491"/>
              <a:gd name="connsiteX18" fmla="*/ 365760 w 681644"/>
              <a:gd name="connsiteY18" fmla="*/ 357447 h 1953491"/>
              <a:gd name="connsiteX19" fmla="*/ 399011 w 681644"/>
              <a:gd name="connsiteY19" fmla="*/ 307571 h 1953491"/>
              <a:gd name="connsiteX20" fmla="*/ 415637 w 681644"/>
              <a:gd name="connsiteY20" fmla="*/ 290945 h 1953491"/>
              <a:gd name="connsiteX21" fmla="*/ 423950 w 681644"/>
              <a:gd name="connsiteY21" fmla="*/ 266007 h 1953491"/>
              <a:gd name="connsiteX22" fmla="*/ 473826 w 681644"/>
              <a:gd name="connsiteY22" fmla="*/ 224444 h 1953491"/>
              <a:gd name="connsiteX23" fmla="*/ 490451 w 681644"/>
              <a:gd name="connsiteY23" fmla="*/ 207818 h 1953491"/>
              <a:gd name="connsiteX24" fmla="*/ 515390 w 681644"/>
              <a:gd name="connsiteY24" fmla="*/ 191193 h 1953491"/>
              <a:gd name="connsiteX25" fmla="*/ 532015 w 681644"/>
              <a:gd name="connsiteY25" fmla="*/ 174567 h 1953491"/>
              <a:gd name="connsiteX26" fmla="*/ 556953 w 681644"/>
              <a:gd name="connsiteY26" fmla="*/ 157942 h 1953491"/>
              <a:gd name="connsiteX27" fmla="*/ 598517 w 681644"/>
              <a:gd name="connsiteY27" fmla="*/ 116378 h 1953491"/>
              <a:gd name="connsiteX28" fmla="*/ 623455 w 681644"/>
              <a:gd name="connsiteY28" fmla="*/ 99753 h 1953491"/>
              <a:gd name="connsiteX29" fmla="*/ 656706 w 681644"/>
              <a:gd name="connsiteY29" fmla="*/ 49876 h 1953491"/>
              <a:gd name="connsiteX30" fmla="*/ 673331 w 681644"/>
              <a:gd name="connsiteY30" fmla="*/ 24938 h 1953491"/>
              <a:gd name="connsiteX31" fmla="*/ 681644 w 681644"/>
              <a:gd name="connsiteY31" fmla="*/ 0 h 195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81644" h="1953491">
                <a:moveTo>
                  <a:pt x="0" y="1953491"/>
                </a:moveTo>
                <a:cubicBezTo>
                  <a:pt x="2771" y="1895302"/>
                  <a:pt x="3475" y="1836978"/>
                  <a:pt x="8313" y="1778924"/>
                </a:cubicBezTo>
                <a:cubicBezTo>
                  <a:pt x="9742" y="1761773"/>
                  <a:pt x="23216" y="1741591"/>
                  <a:pt x="33251" y="1729047"/>
                </a:cubicBezTo>
                <a:cubicBezTo>
                  <a:pt x="38147" y="1722927"/>
                  <a:pt x="44981" y="1718542"/>
                  <a:pt x="49877" y="1712422"/>
                </a:cubicBezTo>
                <a:cubicBezTo>
                  <a:pt x="56118" y="1704621"/>
                  <a:pt x="60106" y="1695159"/>
                  <a:pt x="66502" y="1687484"/>
                </a:cubicBezTo>
                <a:cubicBezTo>
                  <a:pt x="74028" y="1678453"/>
                  <a:pt x="84222" y="1671825"/>
                  <a:pt x="91440" y="1662545"/>
                </a:cubicBezTo>
                <a:cubicBezTo>
                  <a:pt x="103707" y="1646773"/>
                  <a:pt x="115755" y="1630541"/>
                  <a:pt x="124691" y="1612669"/>
                </a:cubicBezTo>
                <a:cubicBezTo>
                  <a:pt x="161447" y="1539157"/>
                  <a:pt x="140417" y="1563691"/>
                  <a:pt x="174568" y="1529542"/>
                </a:cubicBezTo>
                <a:cubicBezTo>
                  <a:pt x="177339" y="1521229"/>
                  <a:pt x="178372" y="1512118"/>
                  <a:pt x="182880" y="1504604"/>
                </a:cubicBezTo>
                <a:cubicBezTo>
                  <a:pt x="186912" y="1497883"/>
                  <a:pt x="196001" y="1494988"/>
                  <a:pt x="199506" y="1487978"/>
                </a:cubicBezTo>
                <a:cubicBezTo>
                  <a:pt x="207343" y="1472304"/>
                  <a:pt x="206410" y="1452683"/>
                  <a:pt x="216131" y="1438102"/>
                </a:cubicBezTo>
                <a:cubicBezTo>
                  <a:pt x="237104" y="1406643"/>
                  <a:pt x="225693" y="1420229"/>
                  <a:pt x="249382" y="1396538"/>
                </a:cubicBezTo>
                <a:cubicBezTo>
                  <a:pt x="253149" y="1381470"/>
                  <a:pt x="267575" y="1320156"/>
                  <a:pt x="274320" y="1313411"/>
                </a:cubicBezTo>
                <a:lnTo>
                  <a:pt x="290946" y="1296785"/>
                </a:lnTo>
                <a:cubicBezTo>
                  <a:pt x="299170" y="1255665"/>
                  <a:pt x="306596" y="1224782"/>
                  <a:pt x="307571" y="1180407"/>
                </a:cubicBezTo>
                <a:cubicBezTo>
                  <a:pt x="312564" y="953231"/>
                  <a:pt x="310539" y="725932"/>
                  <a:pt x="315884" y="498764"/>
                </a:cubicBezTo>
                <a:cubicBezTo>
                  <a:pt x="316090" y="490004"/>
                  <a:pt x="322296" y="482379"/>
                  <a:pt x="324197" y="473825"/>
                </a:cubicBezTo>
                <a:cubicBezTo>
                  <a:pt x="328122" y="456164"/>
                  <a:pt x="334738" y="388470"/>
                  <a:pt x="349135" y="374073"/>
                </a:cubicBezTo>
                <a:cubicBezTo>
                  <a:pt x="354677" y="368531"/>
                  <a:pt x="361058" y="363717"/>
                  <a:pt x="365760" y="357447"/>
                </a:cubicBezTo>
                <a:cubicBezTo>
                  <a:pt x="377749" y="341462"/>
                  <a:pt x="384882" y="321700"/>
                  <a:pt x="399011" y="307571"/>
                </a:cubicBezTo>
                <a:lnTo>
                  <a:pt x="415637" y="290945"/>
                </a:lnTo>
                <a:cubicBezTo>
                  <a:pt x="418408" y="282632"/>
                  <a:pt x="419089" y="273298"/>
                  <a:pt x="423950" y="266007"/>
                </a:cubicBezTo>
                <a:cubicBezTo>
                  <a:pt x="440877" y="240617"/>
                  <a:pt x="451918" y="241971"/>
                  <a:pt x="473826" y="224444"/>
                </a:cubicBezTo>
                <a:cubicBezTo>
                  <a:pt x="479946" y="219548"/>
                  <a:pt x="484331" y="212714"/>
                  <a:pt x="490451" y="207818"/>
                </a:cubicBezTo>
                <a:cubicBezTo>
                  <a:pt x="498253" y="201577"/>
                  <a:pt x="507588" y="197434"/>
                  <a:pt x="515390" y="191193"/>
                </a:cubicBezTo>
                <a:cubicBezTo>
                  <a:pt x="521510" y="186297"/>
                  <a:pt x="525895" y="179463"/>
                  <a:pt x="532015" y="174567"/>
                </a:cubicBezTo>
                <a:cubicBezTo>
                  <a:pt x="539816" y="168326"/>
                  <a:pt x="549434" y="164521"/>
                  <a:pt x="556953" y="157942"/>
                </a:cubicBezTo>
                <a:cubicBezTo>
                  <a:pt x="571699" y="145040"/>
                  <a:pt x="582214" y="127246"/>
                  <a:pt x="598517" y="116378"/>
                </a:cubicBezTo>
                <a:cubicBezTo>
                  <a:pt x="606830" y="110836"/>
                  <a:pt x="615654" y="105994"/>
                  <a:pt x="623455" y="99753"/>
                </a:cubicBezTo>
                <a:cubicBezTo>
                  <a:pt x="646846" y="81040"/>
                  <a:pt x="639731" y="79582"/>
                  <a:pt x="656706" y="49876"/>
                </a:cubicBezTo>
                <a:cubicBezTo>
                  <a:pt x="661663" y="41202"/>
                  <a:pt x="668863" y="33874"/>
                  <a:pt x="673331" y="24938"/>
                </a:cubicBezTo>
                <a:cubicBezTo>
                  <a:pt x="677250" y="17101"/>
                  <a:pt x="681644" y="0"/>
                  <a:pt x="6816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8559182" y="4197927"/>
            <a:ext cx="1224898" cy="1795549"/>
          </a:xfrm>
          <a:custGeom>
            <a:avLst/>
            <a:gdLst>
              <a:gd name="connsiteX0" fmla="*/ 1224898 w 1224898"/>
              <a:gd name="connsiteY0" fmla="*/ 1795549 h 1795549"/>
              <a:gd name="connsiteX1" fmla="*/ 1199960 w 1224898"/>
              <a:gd name="connsiteY1" fmla="*/ 1645920 h 1795549"/>
              <a:gd name="connsiteX2" fmla="*/ 1191647 w 1224898"/>
              <a:gd name="connsiteY2" fmla="*/ 1404851 h 1795549"/>
              <a:gd name="connsiteX3" fmla="*/ 1183334 w 1224898"/>
              <a:gd name="connsiteY3" fmla="*/ 1363288 h 1795549"/>
              <a:gd name="connsiteX4" fmla="*/ 1175022 w 1224898"/>
              <a:gd name="connsiteY4" fmla="*/ 1288473 h 1795549"/>
              <a:gd name="connsiteX5" fmla="*/ 1166709 w 1224898"/>
              <a:gd name="connsiteY5" fmla="*/ 1263535 h 1795549"/>
              <a:gd name="connsiteX6" fmla="*/ 1158396 w 1224898"/>
              <a:gd name="connsiteY6" fmla="*/ 1230284 h 1795549"/>
              <a:gd name="connsiteX7" fmla="*/ 1150083 w 1224898"/>
              <a:gd name="connsiteY7" fmla="*/ 1188720 h 1795549"/>
              <a:gd name="connsiteX8" fmla="*/ 1133458 w 1224898"/>
              <a:gd name="connsiteY8" fmla="*/ 1138844 h 1795549"/>
              <a:gd name="connsiteX9" fmla="*/ 1108520 w 1224898"/>
              <a:gd name="connsiteY9" fmla="*/ 1055717 h 1795549"/>
              <a:gd name="connsiteX10" fmla="*/ 1091894 w 1224898"/>
              <a:gd name="connsiteY10" fmla="*/ 1005840 h 1795549"/>
              <a:gd name="connsiteX11" fmla="*/ 1075269 w 1224898"/>
              <a:gd name="connsiteY11" fmla="*/ 980902 h 1795549"/>
              <a:gd name="connsiteX12" fmla="*/ 1050331 w 1224898"/>
              <a:gd name="connsiteY12" fmla="*/ 931026 h 1795549"/>
              <a:gd name="connsiteX13" fmla="*/ 1042018 w 1224898"/>
              <a:gd name="connsiteY13" fmla="*/ 897775 h 1795549"/>
              <a:gd name="connsiteX14" fmla="*/ 1008767 w 1224898"/>
              <a:gd name="connsiteY14" fmla="*/ 847898 h 1795549"/>
              <a:gd name="connsiteX15" fmla="*/ 1000454 w 1224898"/>
              <a:gd name="connsiteY15" fmla="*/ 814648 h 1795549"/>
              <a:gd name="connsiteX16" fmla="*/ 942265 w 1224898"/>
              <a:gd name="connsiteY16" fmla="*/ 739833 h 1795549"/>
              <a:gd name="connsiteX17" fmla="*/ 917327 w 1224898"/>
              <a:gd name="connsiteY17" fmla="*/ 698269 h 1795549"/>
              <a:gd name="connsiteX18" fmla="*/ 900702 w 1224898"/>
              <a:gd name="connsiteY18" fmla="*/ 673331 h 1795549"/>
              <a:gd name="connsiteX19" fmla="*/ 867451 w 1224898"/>
              <a:gd name="connsiteY19" fmla="*/ 640080 h 1795549"/>
              <a:gd name="connsiteX20" fmla="*/ 850825 w 1224898"/>
              <a:gd name="connsiteY20" fmla="*/ 623455 h 1795549"/>
              <a:gd name="connsiteX21" fmla="*/ 834200 w 1224898"/>
              <a:gd name="connsiteY21" fmla="*/ 598517 h 1795549"/>
              <a:gd name="connsiteX22" fmla="*/ 792636 w 1224898"/>
              <a:gd name="connsiteY22" fmla="*/ 556953 h 1795549"/>
              <a:gd name="connsiteX23" fmla="*/ 759385 w 1224898"/>
              <a:gd name="connsiteY23" fmla="*/ 515389 h 1795549"/>
              <a:gd name="connsiteX24" fmla="*/ 734447 w 1224898"/>
              <a:gd name="connsiteY24" fmla="*/ 507077 h 1795549"/>
              <a:gd name="connsiteX25" fmla="*/ 717822 w 1224898"/>
              <a:gd name="connsiteY25" fmla="*/ 490451 h 1795549"/>
              <a:gd name="connsiteX26" fmla="*/ 634694 w 1224898"/>
              <a:gd name="connsiteY26" fmla="*/ 457200 h 1795549"/>
              <a:gd name="connsiteX27" fmla="*/ 609756 w 1224898"/>
              <a:gd name="connsiteY27" fmla="*/ 448888 h 1795549"/>
              <a:gd name="connsiteX28" fmla="*/ 593131 w 1224898"/>
              <a:gd name="connsiteY28" fmla="*/ 432262 h 1795549"/>
              <a:gd name="connsiteX29" fmla="*/ 551567 w 1224898"/>
              <a:gd name="connsiteY29" fmla="*/ 423949 h 1795549"/>
              <a:gd name="connsiteX30" fmla="*/ 526629 w 1224898"/>
              <a:gd name="connsiteY30" fmla="*/ 415637 h 1795549"/>
              <a:gd name="connsiteX31" fmla="*/ 493378 w 1224898"/>
              <a:gd name="connsiteY31" fmla="*/ 399011 h 1795549"/>
              <a:gd name="connsiteX32" fmla="*/ 410251 w 1224898"/>
              <a:gd name="connsiteY32" fmla="*/ 374073 h 1795549"/>
              <a:gd name="connsiteX33" fmla="*/ 360374 w 1224898"/>
              <a:gd name="connsiteY33" fmla="*/ 357448 h 1795549"/>
              <a:gd name="connsiteX34" fmla="*/ 310498 w 1224898"/>
              <a:gd name="connsiteY34" fmla="*/ 340822 h 1795549"/>
              <a:gd name="connsiteX35" fmla="*/ 260622 w 1224898"/>
              <a:gd name="connsiteY35" fmla="*/ 315884 h 1795549"/>
              <a:gd name="connsiteX36" fmla="*/ 210745 w 1224898"/>
              <a:gd name="connsiteY36" fmla="*/ 299258 h 1795549"/>
              <a:gd name="connsiteX37" fmla="*/ 144243 w 1224898"/>
              <a:gd name="connsiteY37" fmla="*/ 266008 h 1795549"/>
              <a:gd name="connsiteX38" fmla="*/ 102680 w 1224898"/>
              <a:gd name="connsiteY38" fmla="*/ 241069 h 1795549"/>
              <a:gd name="connsiteX39" fmla="*/ 69429 w 1224898"/>
              <a:gd name="connsiteY39" fmla="*/ 207818 h 1795549"/>
              <a:gd name="connsiteX40" fmla="*/ 27865 w 1224898"/>
              <a:gd name="connsiteY40" fmla="*/ 174568 h 1795549"/>
              <a:gd name="connsiteX41" fmla="*/ 11240 w 1224898"/>
              <a:gd name="connsiteY41" fmla="*/ 124691 h 1795549"/>
              <a:gd name="connsiteX42" fmla="*/ 2927 w 1224898"/>
              <a:gd name="connsiteY42" fmla="*/ 0 h 179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24898" h="1795549">
                <a:moveTo>
                  <a:pt x="1224898" y="1795549"/>
                </a:moveTo>
                <a:cubicBezTo>
                  <a:pt x="1203892" y="1690516"/>
                  <a:pt x="1211778" y="1740461"/>
                  <a:pt x="1199960" y="1645920"/>
                </a:cubicBezTo>
                <a:cubicBezTo>
                  <a:pt x="1197189" y="1565564"/>
                  <a:pt x="1196369" y="1485116"/>
                  <a:pt x="1191647" y="1404851"/>
                </a:cubicBezTo>
                <a:cubicBezTo>
                  <a:pt x="1190817" y="1390747"/>
                  <a:pt x="1185332" y="1377275"/>
                  <a:pt x="1183334" y="1363288"/>
                </a:cubicBezTo>
                <a:cubicBezTo>
                  <a:pt x="1179786" y="1338448"/>
                  <a:pt x="1179147" y="1313223"/>
                  <a:pt x="1175022" y="1288473"/>
                </a:cubicBezTo>
                <a:cubicBezTo>
                  <a:pt x="1173582" y="1279830"/>
                  <a:pt x="1169116" y="1271960"/>
                  <a:pt x="1166709" y="1263535"/>
                </a:cubicBezTo>
                <a:cubicBezTo>
                  <a:pt x="1163570" y="1252550"/>
                  <a:pt x="1160874" y="1241437"/>
                  <a:pt x="1158396" y="1230284"/>
                </a:cubicBezTo>
                <a:cubicBezTo>
                  <a:pt x="1155331" y="1216491"/>
                  <a:pt x="1153801" y="1202351"/>
                  <a:pt x="1150083" y="1188720"/>
                </a:cubicBezTo>
                <a:cubicBezTo>
                  <a:pt x="1145472" y="1171813"/>
                  <a:pt x="1137708" y="1155845"/>
                  <a:pt x="1133458" y="1138844"/>
                </a:cubicBezTo>
                <a:cubicBezTo>
                  <a:pt x="1120895" y="1088593"/>
                  <a:pt x="1128757" y="1116430"/>
                  <a:pt x="1108520" y="1055717"/>
                </a:cubicBezTo>
                <a:cubicBezTo>
                  <a:pt x="1108520" y="1055716"/>
                  <a:pt x="1091895" y="1005841"/>
                  <a:pt x="1091894" y="1005840"/>
                </a:cubicBezTo>
                <a:cubicBezTo>
                  <a:pt x="1086352" y="997527"/>
                  <a:pt x="1079737" y="989838"/>
                  <a:pt x="1075269" y="980902"/>
                </a:cubicBezTo>
                <a:cubicBezTo>
                  <a:pt x="1040853" y="912070"/>
                  <a:pt x="1097976" y="1002494"/>
                  <a:pt x="1050331" y="931026"/>
                </a:cubicBezTo>
                <a:cubicBezTo>
                  <a:pt x="1047560" y="919942"/>
                  <a:pt x="1047127" y="907994"/>
                  <a:pt x="1042018" y="897775"/>
                </a:cubicBezTo>
                <a:cubicBezTo>
                  <a:pt x="1033082" y="879903"/>
                  <a:pt x="1008767" y="847898"/>
                  <a:pt x="1008767" y="847898"/>
                </a:cubicBezTo>
                <a:cubicBezTo>
                  <a:pt x="1005996" y="836815"/>
                  <a:pt x="1005563" y="824866"/>
                  <a:pt x="1000454" y="814648"/>
                </a:cubicBezTo>
                <a:cubicBezTo>
                  <a:pt x="980567" y="774874"/>
                  <a:pt x="969633" y="767201"/>
                  <a:pt x="942265" y="739833"/>
                </a:cubicBezTo>
                <a:cubicBezTo>
                  <a:pt x="927830" y="696525"/>
                  <a:pt x="943409" y="730871"/>
                  <a:pt x="917327" y="698269"/>
                </a:cubicBezTo>
                <a:cubicBezTo>
                  <a:pt x="911086" y="690468"/>
                  <a:pt x="907204" y="680916"/>
                  <a:pt x="900702" y="673331"/>
                </a:cubicBezTo>
                <a:cubicBezTo>
                  <a:pt x="890501" y="661430"/>
                  <a:pt x="878535" y="651164"/>
                  <a:pt x="867451" y="640080"/>
                </a:cubicBezTo>
                <a:cubicBezTo>
                  <a:pt x="861909" y="634538"/>
                  <a:pt x="855172" y="629976"/>
                  <a:pt x="850825" y="623455"/>
                </a:cubicBezTo>
                <a:cubicBezTo>
                  <a:pt x="845283" y="615142"/>
                  <a:pt x="840779" y="606036"/>
                  <a:pt x="834200" y="598517"/>
                </a:cubicBezTo>
                <a:cubicBezTo>
                  <a:pt x="821298" y="583771"/>
                  <a:pt x="803504" y="573256"/>
                  <a:pt x="792636" y="556953"/>
                </a:cubicBezTo>
                <a:cubicBezTo>
                  <a:pt x="785085" y="545626"/>
                  <a:pt x="772547" y="523286"/>
                  <a:pt x="759385" y="515389"/>
                </a:cubicBezTo>
                <a:cubicBezTo>
                  <a:pt x="751871" y="510881"/>
                  <a:pt x="742760" y="509848"/>
                  <a:pt x="734447" y="507077"/>
                </a:cubicBezTo>
                <a:cubicBezTo>
                  <a:pt x="728905" y="501535"/>
                  <a:pt x="724343" y="494798"/>
                  <a:pt x="717822" y="490451"/>
                </a:cubicBezTo>
                <a:cubicBezTo>
                  <a:pt x="693363" y="474145"/>
                  <a:pt x="661725" y="466210"/>
                  <a:pt x="634694" y="457200"/>
                </a:cubicBezTo>
                <a:lnTo>
                  <a:pt x="609756" y="448888"/>
                </a:lnTo>
                <a:cubicBezTo>
                  <a:pt x="604214" y="443346"/>
                  <a:pt x="600335" y="435349"/>
                  <a:pt x="593131" y="432262"/>
                </a:cubicBezTo>
                <a:cubicBezTo>
                  <a:pt x="580144" y="426696"/>
                  <a:pt x="565274" y="427376"/>
                  <a:pt x="551567" y="423949"/>
                </a:cubicBezTo>
                <a:cubicBezTo>
                  <a:pt x="543066" y="421824"/>
                  <a:pt x="534683" y="419089"/>
                  <a:pt x="526629" y="415637"/>
                </a:cubicBezTo>
                <a:cubicBezTo>
                  <a:pt x="515239" y="410756"/>
                  <a:pt x="504884" y="403613"/>
                  <a:pt x="493378" y="399011"/>
                </a:cubicBezTo>
                <a:cubicBezTo>
                  <a:pt x="434613" y="375505"/>
                  <a:pt x="459232" y="388767"/>
                  <a:pt x="410251" y="374073"/>
                </a:cubicBezTo>
                <a:cubicBezTo>
                  <a:pt x="393465" y="369037"/>
                  <a:pt x="377000" y="362990"/>
                  <a:pt x="360374" y="357448"/>
                </a:cubicBezTo>
                <a:lnTo>
                  <a:pt x="310498" y="340822"/>
                </a:lnTo>
                <a:cubicBezTo>
                  <a:pt x="219544" y="310503"/>
                  <a:pt x="357313" y="358858"/>
                  <a:pt x="260622" y="315884"/>
                </a:cubicBezTo>
                <a:cubicBezTo>
                  <a:pt x="244607" y="308766"/>
                  <a:pt x="226420" y="307095"/>
                  <a:pt x="210745" y="299258"/>
                </a:cubicBezTo>
                <a:lnTo>
                  <a:pt x="144243" y="266008"/>
                </a:lnTo>
                <a:cubicBezTo>
                  <a:pt x="82823" y="204584"/>
                  <a:pt x="178209" y="295019"/>
                  <a:pt x="102680" y="241069"/>
                </a:cubicBezTo>
                <a:cubicBezTo>
                  <a:pt x="89925" y="231958"/>
                  <a:pt x="82471" y="216513"/>
                  <a:pt x="69429" y="207818"/>
                </a:cubicBezTo>
                <a:cubicBezTo>
                  <a:pt x="37970" y="186846"/>
                  <a:pt x="51556" y="198257"/>
                  <a:pt x="27865" y="174568"/>
                </a:cubicBezTo>
                <a:lnTo>
                  <a:pt x="11240" y="124691"/>
                </a:lnTo>
                <a:cubicBezTo>
                  <a:pt x="-7588" y="68205"/>
                  <a:pt x="2927" y="108527"/>
                  <a:pt x="292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8894618" y="4231178"/>
            <a:ext cx="2726575" cy="1729047"/>
          </a:xfrm>
          <a:custGeom>
            <a:avLst/>
            <a:gdLst>
              <a:gd name="connsiteX0" fmla="*/ 2726575 w 2726575"/>
              <a:gd name="connsiteY0" fmla="*/ 1729047 h 1729047"/>
              <a:gd name="connsiteX1" fmla="*/ 2701637 w 2726575"/>
              <a:gd name="connsiteY1" fmla="*/ 1620982 h 1729047"/>
              <a:gd name="connsiteX2" fmla="*/ 2693324 w 2726575"/>
              <a:gd name="connsiteY2" fmla="*/ 1562793 h 1729047"/>
              <a:gd name="connsiteX3" fmla="*/ 2685011 w 2726575"/>
              <a:gd name="connsiteY3" fmla="*/ 1529542 h 1729047"/>
              <a:gd name="connsiteX4" fmla="*/ 2676698 w 2726575"/>
              <a:gd name="connsiteY4" fmla="*/ 1463040 h 1729047"/>
              <a:gd name="connsiteX5" fmla="*/ 2660073 w 2726575"/>
              <a:gd name="connsiteY5" fmla="*/ 1404851 h 1729047"/>
              <a:gd name="connsiteX6" fmla="*/ 2643447 w 2726575"/>
              <a:gd name="connsiteY6" fmla="*/ 1305098 h 1729047"/>
              <a:gd name="connsiteX7" fmla="*/ 2618509 w 2726575"/>
              <a:gd name="connsiteY7" fmla="*/ 1246909 h 1729047"/>
              <a:gd name="connsiteX8" fmla="*/ 2610197 w 2726575"/>
              <a:gd name="connsiteY8" fmla="*/ 1213658 h 1729047"/>
              <a:gd name="connsiteX9" fmla="*/ 2593571 w 2726575"/>
              <a:gd name="connsiteY9" fmla="*/ 1197033 h 1729047"/>
              <a:gd name="connsiteX10" fmla="*/ 2585258 w 2726575"/>
              <a:gd name="connsiteY10" fmla="*/ 1147157 h 1729047"/>
              <a:gd name="connsiteX11" fmla="*/ 2568633 w 2726575"/>
              <a:gd name="connsiteY11" fmla="*/ 1097280 h 1729047"/>
              <a:gd name="connsiteX12" fmla="*/ 2560320 w 2726575"/>
              <a:gd name="connsiteY12" fmla="*/ 1064029 h 1729047"/>
              <a:gd name="connsiteX13" fmla="*/ 2543695 w 2726575"/>
              <a:gd name="connsiteY13" fmla="*/ 1014153 h 1729047"/>
              <a:gd name="connsiteX14" fmla="*/ 2535382 w 2726575"/>
              <a:gd name="connsiteY14" fmla="*/ 989215 h 1729047"/>
              <a:gd name="connsiteX15" fmla="*/ 2527069 w 2726575"/>
              <a:gd name="connsiteY15" fmla="*/ 947651 h 1729047"/>
              <a:gd name="connsiteX16" fmla="*/ 2518757 w 2726575"/>
              <a:gd name="connsiteY16" fmla="*/ 922713 h 1729047"/>
              <a:gd name="connsiteX17" fmla="*/ 2510444 w 2726575"/>
              <a:gd name="connsiteY17" fmla="*/ 881149 h 1729047"/>
              <a:gd name="connsiteX18" fmla="*/ 2502131 w 2726575"/>
              <a:gd name="connsiteY18" fmla="*/ 856211 h 1729047"/>
              <a:gd name="connsiteX19" fmla="*/ 2493818 w 2726575"/>
              <a:gd name="connsiteY19" fmla="*/ 822960 h 1729047"/>
              <a:gd name="connsiteX20" fmla="*/ 2485506 w 2726575"/>
              <a:gd name="connsiteY20" fmla="*/ 781397 h 1729047"/>
              <a:gd name="connsiteX21" fmla="*/ 2468880 w 2726575"/>
              <a:gd name="connsiteY21" fmla="*/ 748146 h 1729047"/>
              <a:gd name="connsiteX22" fmla="*/ 2443942 w 2726575"/>
              <a:gd name="connsiteY22" fmla="*/ 640080 h 1729047"/>
              <a:gd name="connsiteX23" fmla="*/ 2419004 w 2726575"/>
              <a:gd name="connsiteY23" fmla="*/ 606829 h 1729047"/>
              <a:gd name="connsiteX24" fmla="*/ 2394066 w 2726575"/>
              <a:gd name="connsiteY24" fmla="*/ 565266 h 1729047"/>
              <a:gd name="connsiteX25" fmla="*/ 2377440 w 2726575"/>
              <a:gd name="connsiteY25" fmla="*/ 548640 h 1729047"/>
              <a:gd name="connsiteX26" fmla="*/ 2360815 w 2726575"/>
              <a:gd name="connsiteY26" fmla="*/ 523702 h 1729047"/>
              <a:gd name="connsiteX27" fmla="*/ 2352502 w 2726575"/>
              <a:gd name="connsiteY27" fmla="*/ 490451 h 1729047"/>
              <a:gd name="connsiteX28" fmla="*/ 2310938 w 2726575"/>
              <a:gd name="connsiteY28" fmla="*/ 448887 h 1729047"/>
              <a:gd name="connsiteX29" fmla="*/ 2261062 w 2726575"/>
              <a:gd name="connsiteY29" fmla="*/ 407324 h 1729047"/>
              <a:gd name="connsiteX30" fmla="*/ 2219498 w 2726575"/>
              <a:gd name="connsiteY30" fmla="*/ 374073 h 1729047"/>
              <a:gd name="connsiteX31" fmla="*/ 2194560 w 2726575"/>
              <a:gd name="connsiteY31" fmla="*/ 365760 h 1729047"/>
              <a:gd name="connsiteX32" fmla="*/ 2169622 w 2726575"/>
              <a:gd name="connsiteY32" fmla="*/ 349135 h 1729047"/>
              <a:gd name="connsiteX33" fmla="*/ 2078182 w 2726575"/>
              <a:gd name="connsiteY33" fmla="*/ 324197 h 1729047"/>
              <a:gd name="connsiteX34" fmla="*/ 2053244 w 2726575"/>
              <a:gd name="connsiteY34" fmla="*/ 315884 h 1729047"/>
              <a:gd name="connsiteX35" fmla="*/ 1986742 w 2726575"/>
              <a:gd name="connsiteY35" fmla="*/ 307571 h 1729047"/>
              <a:gd name="connsiteX36" fmla="*/ 1862051 w 2726575"/>
              <a:gd name="connsiteY36" fmla="*/ 282633 h 1729047"/>
              <a:gd name="connsiteX37" fmla="*/ 1828800 w 2726575"/>
              <a:gd name="connsiteY37" fmla="*/ 274320 h 1729047"/>
              <a:gd name="connsiteX38" fmla="*/ 1762298 w 2726575"/>
              <a:gd name="connsiteY38" fmla="*/ 266007 h 1729047"/>
              <a:gd name="connsiteX39" fmla="*/ 1512917 w 2726575"/>
              <a:gd name="connsiteY39" fmla="*/ 274320 h 1729047"/>
              <a:gd name="connsiteX40" fmla="*/ 1479666 w 2726575"/>
              <a:gd name="connsiteY40" fmla="*/ 282633 h 1729047"/>
              <a:gd name="connsiteX41" fmla="*/ 1438102 w 2726575"/>
              <a:gd name="connsiteY41" fmla="*/ 290946 h 1729047"/>
              <a:gd name="connsiteX42" fmla="*/ 1413164 w 2726575"/>
              <a:gd name="connsiteY42" fmla="*/ 299258 h 1729047"/>
              <a:gd name="connsiteX43" fmla="*/ 1379913 w 2726575"/>
              <a:gd name="connsiteY43" fmla="*/ 307571 h 1729047"/>
              <a:gd name="connsiteX44" fmla="*/ 1321724 w 2726575"/>
              <a:gd name="connsiteY44" fmla="*/ 324197 h 1729047"/>
              <a:gd name="connsiteX45" fmla="*/ 1238597 w 2726575"/>
              <a:gd name="connsiteY45" fmla="*/ 349135 h 1729047"/>
              <a:gd name="connsiteX46" fmla="*/ 1155469 w 2726575"/>
              <a:gd name="connsiteY46" fmla="*/ 374073 h 1729047"/>
              <a:gd name="connsiteX47" fmla="*/ 1030778 w 2726575"/>
              <a:gd name="connsiteY47" fmla="*/ 382386 h 1729047"/>
              <a:gd name="connsiteX48" fmla="*/ 615142 w 2726575"/>
              <a:gd name="connsiteY48" fmla="*/ 374073 h 1729047"/>
              <a:gd name="connsiteX49" fmla="*/ 590204 w 2726575"/>
              <a:gd name="connsiteY49" fmla="*/ 365760 h 1729047"/>
              <a:gd name="connsiteX50" fmla="*/ 498764 w 2726575"/>
              <a:gd name="connsiteY50" fmla="*/ 349135 h 1729047"/>
              <a:gd name="connsiteX51" fmla="*/ 448887 w 2726575"/>
              <a:gd name="connsiteY51" fmla="*/ 332509 h 1729047"/>
              <a:gd name="connsiteX52" fmla="*/ 423949 w 2726575"/>
              <a:gd name="connsiteY52" fmla="*/ 324197 h 1729047"/>
              <a:gd name="connsiteX53" fmla="*/ 365760 w 2726575"/>
              <a:gd name="connsiteY53" fmla="*/ 307571 h 1729047"/>
              <a:gd name="connsiteX54" fmla="*/ 282633 w 2726575"/>
              <a:gd name="connsiteY54" fmla="*/ 282633 h 1729047"/>
              <a:gd name="connsiteX55" fmla="*/ 232757 w 2726575"/>
              <a:gd name="connsiteY55" fmla="*/ 266007 h 1729047"/>
              <a:gd name="connsiteX56" fmla="*/ 207818 w 2726575"/>
              <a:gd name="connsiteY56" fmla="*/ 257695 h 1729047"/>
              <a:gd name="connsiteX57" fmla="*/ 191193 w 2726575"/>
              <a:gd name="connsiteY57" fmla="*/ 241069 h 1729047"/>
              <a:gd name="connsiteX58" fmla="*/ 116378 w 2726575"/>
              <a:gd name="connsiteY58" fmla="*/ 199506 h 1729047"/>
              <a:gd name="connsiteX59" fmla="*/ 83127 w 2726575"/>
              <a:gd name="connsiteY59" fmla="*/ 166255 h 1729047"/>
              <a:gd name="connsiteX60" fmla="*/ 66502 w 2726575"/>
              <a:gd name="connsiteY60" fmla="*/ 149629 h 1729047"/>
              <a:gd name="connsiteX61" fmla="*/ 33251 w 2726575"/>
              <a:gd name="connsiteY61" fmla="*/ 99753 h 1729047"/>
              <a:gd name="connsiteX62" fmla="*/ 0 w 2726575"/>
              <a:gd name="connsiteY62" fmla="*/ 24938 h 1729047"/>
              <a:gd name="connsiteX63" fmla="*/ 0 w 2726575"/>
              <a:gd name="connsiteY63" fmla="*/ 0 h 172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26575" h="1729047">
                <a:moveTo>
                  <a:pt x="2726575" y="1729047"/>
                </a:moveTo>
                <a:cubicBezTo>
                  <a:pt x="2718262" y="1693025"/>
                  <a:pt x="2708887" y="1657232"/>
                  <a:pt x="2701637" y="1620982"/>
                </a:cubicBezTo>
                <a:cubicBezTo>
                  <a:pt x="2697794" y="1601769"/>
                  <a:pt x="2696829" y="1582070"/>
                  <a:pt x="2693324" y="1562793"/>
                </a:cubicBezTo>
                <a:cubicBezTo>
                  <a:pt x="2691280" y="1551552"/>
                  <a:pt x="2686889" y="1540811"/>
                  <a:pt x="2685011" y="1529542"/>
                </a:cubicBezTo>
                <a:cubicBezTo>
                  <a:pt x="2681338" y="1507506"/>
                  <a:pt x="2680371" y="1485076"/>
                  <a:pt x="2676698" y="1463040"/>
                </a:cubicBezTo>
                <a:cubicBezTo>
                  <a:pt x="2673218" y="1442157"/>
                  <a:pt x="2666663" y="1424621"/>
                  <a:pt x="2660073" y="1404851"/>
                </a:cubicBezTo>
                <a:cubicBezTo>
                  <a:pt x="2655380" y="1372001"/>
                  <a:pt x="2651551" y="1337516"/>
                  <a:pt x="2643447" y="1305098"/>
                </a:cubicBezTo>
                <a:cubicBezTo>
                  <a:pt x="2637331" y="1280631"/>
                  <a:pt x="2630407" y="1270704"/>
                  <a:pt x="2618509" y="1246909"/>
                </a:cubicBezTo>
                <a:cubicBezTo>
                  <a:pt x="2615738" y="1235825"/>
                  <a:pt x="2615306" y="1223877"/>
                  <a:pt x="2610197" y="1213658"/>
                </a:cubicBezTo>
                <a:cubicBezTo>
                  <a:pt x="2606692" y="1206648"/>
                  <a:pt x="2596323" y="1204371"/>
                  <a:pt x="2593571" y="1197033"/>
                </a:cubicBezTo>
                <a:cubicBezTo>
                  <a:pt x="2587653" y="1181252"/>
                  <a:pt x="2589346" y="1163508"/>
                  <a:pt x="2585258" y="1147157"/>
                </a:cubicBezTo>
                <a:cubicBezTo>
                  <a:pt x="2581008" y="1130155"/>
                  <a:pt x="2572884" y="1114282"/>
                  <a:pt x="2568633" y="1097280"/>
                </a:cubicBezTo>
                <a:cubicBezTo>
                  <a:pt x="2565862" y="1086196"/>
                  <a:pt x="2563603" y="1074972"/>
                  <a:pt x="2560320" y="1064029"/>
                </a:cubicBezTo>
                <a:cubicBezTo>
                  <a:pt x="2555284" y="1047243"/>
                  <a:pt x="2549237" y="1030778"/>
                  <a:pt x="2543695" y="1014153"/>
                </a:cubicBezTo>
                <a:cubicBezTo>
                  <a:pt x="2540924" y="1005840"/>
                  <a:pt x="2537100" y="997807"/>
                  <a:pt x="2535382" y="989215"/>
                </a:cubicBezTo>
                <a:cubicBezTo>
                  <a:pt x="2532611" y="975360"/>
                  <a:pt x="2530496" y="961358"/>
                  <a:pt x="2527069" y="947651"/>
                </a:cubicBezTo>
                <a:cubicBezTo>
                  <a:pt x="2524944" y="939150"/>
                  <a:pt x="2520882" y="931214"/>
                  <a:pt x="2518757" y="922713"/>
                </a:cubicBezTo>
                <a:cubicBezTo>
                  <a:pt x="2515330" y="909006"/>
                  <a:pt x="2513871" y="894856"/>
                  <a:pt x="2510444" y="881149"/>
                </a:cubicBezTo>
                <a:cubicBezTo>
                  <a:pt x="2508319" y="872648"/>
                  <a:pt x="2504538" y="864636"/>
                  <a:pt x="2502131" y="856211"/>
                </a:cubicBezTo>
                <a:cubicBezTo>
                  <a:pt x="2498992" y="845226"/>
                  <a:pt x="2496296" y="834113"/>
                  <a:pt x="2493818" y="822960"/>
                </a:cubicBezTo>
                <a:cubicBezTo>
                  <a:pt x="2490753" y="809168"/>
                  <a:pt x="2489974" y="794801"/>
                  <a:pt x="2485506" y="781397"/>
                </a:cubicBezTo>
                <a:cubicBezTo>
                  <a:pt x="2481587" y="769641"/>
                  <a:pt x="2474422" y="759230"/>
                  <a:pt x="2468880" y="748146"/>
                </a:cubicBezTo>
                <a:cubicBezTo>
                  <a:pt x="2465104" y="729266"/>
                  <a:pt x="2449410" y="647370"/>
                  <a:pt x="2443942" y="640080"/>
                </a:cubicBezTo>
                <a:cubicBezTo>
                  <a:pt x="2435629" y="628996"/>
                  <a:pt x="2426689" y="618357"/>
                  <a:pt x="2419004" y="606829"/>
                </a:cubicBezTo>
                <a:cubicBezTo>
                  <a:pt x="2410042" y="593386"/>
                  <a:pt x="2403457" y="578413"/>
                  <a:pt x="2394066" y="565266"/>
                </a:cubicBezTo>
                <a:cubicBezTo>
                  <a:pt x="2389510" y="558888"/>
                  <a:pt x="2382336" y="554760"/>
                  <a:pt x="2377440" y="548640"/>
                </a:cubicBezTo>
                <a:cubicBezTo>
                  <a:pt x="2371199" y="540839"/>
                  <a:pt x="2366357" y="532015"/>
                  <a:pt x="2360815" y="523702"/>
                </a:cubicBezTo>
                <a:cubicBezTo>
                  <a:pt x="2358044" y="512618"/>
                  <a:pt x="2358839" y="499957"/>
                  <a:pt x="2352502" y="490451"/>
                </a:cubicBezTo>
                <a:cubicBezTo>
                  <a:pt x="2341633" y="474148"/>
                  <a:pt x="2324793" y="462742"/>
                  <a:pt x="2310938" y="448887"/>
                </a:cubicBezTo>
                <a:cubicBezTo>
                  <a:pt x="2251692" y="389641"/>
                  <a:pt x="2318934" y="453623"/>
                  <a:pt x="2261062" y="407324"/>
                </a:cubicBezTo>
                <a:cubicBezTo>
                  <a:pt x="2235284" y="386702"/>
                  <a:pt x="2253620" y="391134"/>
                  <a:pt x="2219498" y="374073"/>
                </a:cubicBezTo>
                <a:cubicBezTo>
                  <a:pt x="2211661" y="370154"/>
                  <a:pt x="2202397" y="369679"/>
                  <a:pt x="2194560" y="365760"/>
                </a:cubicBezTo>
                <a:cubicBezTo>
                  <a:pt x="2185624" y="361292"/>
                  <a:pt x="2178751" y="353193"/>
                  <a:pt x="2169622" y="349135"/>
                </a:cubicBezTo>
                <a:cubicBezTo>
                  <a:pt x="2123756" y="328750"/>
                  <a:pt x="2122891" y="335374"/>
                  <a:pt x="2078182" y="324197"/>
                </a:cubicBezTo>
                <a:cubicBezTo>
                  <a:pt x="2069681" y="322072"/>
                  <a:pt x="2061865" y="317452"/>
                  <a:pt x="2053244" y="315884"/>
                </a:cubicBezTo>
                <a:cubicBezTo>
                  <a:pt x="2031265" y="311888"/>
                  <a:pt x="2008909" y="310342"/>
                  <a:pt x="1986742" y="307571"/>
                </a:cubicBezTo>
                <a:cubicBezTo>
                  <a:pt x="1931514" y="270753"/>
                  <a:pt x="1980200" y="297402"/>
                  <a:pt x="1862051" y="282633"/>
                </a:cubicBezTo>
                <a:cubicBezTo>
                  <a:pt x="1850714" y="281216"/>
                  <a:pt x="1840069" y="276198"/>
                  <a:pt x="1828800" y="274320"/>
                </a:cubicBezTo>
                <a:cubicBezTo>
                  <a:pt x="1806764" y="270647"/>
                  <a:pt x="1784465" y="268778"/>
                  <a:pt x="1762298" y="266007"/>
                </a:cubicBezTo>
                <a:cubicBezTo>
                  <a:pt x="1679171" y="268778"/>
                  <a:pt x="1595947" y="269436"/>
                  <a:pt x="1512917" y="274320"/>
                </a:cubicBezTo>
                <a:cubicBezTo>
                  <a:pt x="1501512" y="274991"/>
                  <a:pt x="1490819" y="280155"/>
                  <a:pt x="1479666" y="282633"/>
                </a:cubicBezTo>
                <a:cubicBezTo>
                  <a:pt x="1465873" y="285698"/>
                  <a:pt x="1451809" y="287519"/>
                  <a:pt x="1438102" y="290946"/>
                </a:cubicBezTo>
                <a:cubicBezTo>
                  <a:pt x="1429601" y="293071"/>
                  <a:pt x="1421589" y="296851"/>
                  <a:pt x="1413164" y="299258"/>
                </a:cubicBezTo>
                <a:cubicBezTo>
                  <a:pt x="1402179" y="302397"/>
                  <a:pt x="1390898" y="304432"/>
                  <a:pt x="1379913" y="307571"/>
                </a:cubicBezTo>
                <a:cubicBezTo>
                  <a:pt x="1296434" y="331423"/>
                  <a:pt x="1425673" y="298209"/>
                  <a:pt x="1321724" y="324197"/>
                </a:cubicBezTo>
                <a:cubicBezTo>
                  <a:pt x="1273483" y="356357"/>
                  <a:pt x="1320405" y="330256"/>
                  <a:pt x="1238597" y="349135"/>
                </a:cubicBezTo>
                <a:cubicBezTo>
                  <a:pt x="1217170" y="354080"/>
                  <a:pt x="1180109" y="371479"/>
                  <a:pt x="1155469" y="374073"/>
                </a:cubicBezTo>
                <a:cubicBezTo>
                  <a:pt x="1114042" y="378434"/>
                  <a:pt x="1072342" y="379615"/>
                  <a:pt x="1030778" y="382386"/>
                </a:cubicBezTo>
                <a:lnTo>
                  <a:pt x="615142" y="374073"/>
                </a:lnTo>
                <a:cubicBezTo>
                  <a:pt x="606386" y="373743"/>
                  <a:pt x="598758" y="367661"/>
                  <a:pt x="590204" y="365760"/>
                </a:cubicBezTo>
                <a:cubicBezTo>
                  <a:pt x="556007" y="358160"/>
                  <a:pt x="532029" y="358207"/>
                  <a:pt x="498764" y="349135"/>
                </a:cubicBezTo>
                <a:cubicBezTo>
                  <a:pt x="481856" y="344524"/>
                  <a:pt x="465513" y="338051"/>
                  <a:pt x="448887" y="332509"/>
                </a:cubicBezTo>
                <a:cubicBezTo>
                  <a:pt x="440574" y="329738"/>
                  <a:pt x="432450" y="326322"/>
                  <a:pt x="423949" y="324197"/>
                </a:cubicBezTo>
                <a:cubicBezTo>
                  <a:pt x="320000" y="298209"/>
                  <a:pt x="449239" y="331423"/>
                  <a:pt x="365760" y="307571"/>
                </a:cubicBezTo>
                <a:cubicBezTo>
                  <a:pt x="277814" y="282443"/>
                  <a:pt x="401167" y="322144"/>
                  <a:pt x="282633" y="282633"/>
                </a:cubicBezTo>
                <a:lnTo>
                  <a:pt x="232757" y="266007"/>
                </a:lnTo>
                <a:lnTo>
                  <a:pt x="207818" y="257695"/>
                </a:lnTo>
                <a:cubicBezTo>
                  <a:pt x="202276" y="252153"/>
                  <a:pt x="197913" y="245101"/>
                  <a:pt x="191193" y="241069"/>
                </a:cubicBezTo>
                <a:cubicBezTo>
                  <a:pt x="138924" y="209707"/>
                  <a:pt x="192644" y="275772"/>
                  <a:pt x="116378" y="199506"/>
                </a:cubicBezTo>
                <a:lnTo>
                  <a:pt x="83127" y="166255"/>
                </a:lnTo>
                <a:cubicBezTo>
                  <a:pt x="77585" y="160713"/>
                  <a:pt x="70849" y="156150"/>
                  <a:pt x="66502" y="149629"/>
                </a:cubicBezTo>
                <a:lnTo>
                  <a:pt x="33251" y="99753"/>
                </a:lnTo>
                <a:cubicBezTo>
                  <a:pt x="18184" y="77153"/>
                  <a:pt x="0" y="54613"/>
                  <a:pt x="0" y="24938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Single-Task vs Multi-Task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96686" y="1814286"/>
            <a:ext cx="994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smtClean="0"/>
              <a:t>Multi Tasking: </a:t>
            </a:r>
            <a:r>
              <a:rPr lang="en-CA" sz="2800" smtClean="0"/>
              <a:t>sections of code can be executed in </a:t>
            </a:r>
            <a:r>
              <a:rPr lang="en-CA" sz="2800" b="1" smtClean="0">
                <a:solidFill>
                  <a:schemeClr val="accent2"/>
                </a:solidFill>
              </a:rPr>
              <a:t>parallel</a:t>
            </a:r>
            <a:endParaRPr lang="en-CA" sz="2800" b="1">
              <a:solidFill>
                <a:schemeClr val="accent2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7342" y="2609101"/>
            <a:ext cx="428017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thread_fn(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thread 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threads;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threads.push_back(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::thread(thread_fn, i) 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all threads to finish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thread : threads)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thread.join();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36029" y="4788130"/>
            <a:ext cx="1429789" cy="39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thread_fn(0)</a:t>
            </a:r>
            <a:endParaRPr lang="en-CA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09905" y="4790901"/>
            <a:ext cx="1429789" cy="39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thread_fn(1)</a:t>
            </a:r>
            <a:endParaRPr lang="en-CA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05949" y="4782588"/>
            <a:ext cx="1429789" cy="39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thread_fn(2)</a:t>
            </a:r>
            <a:endParaRPr lang="en-CA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435243" y="4782588"/>
            <a:ext cx="1429789" cy="39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thread_fn(3)</a:t>
            </a:r>
            <a:endParaRPr lang="en-CA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Multi-Tasking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84746" y="1656462"/>
            <a:ext cx="1091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 smtClean="0"/>
              <a:t>Advantages: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greater </a:t>
            </a:r>
            <a:r>
              <a:rPr lang="en-CA" sz="2400" b="1" smtClean="0">
                <a:solidFill>
                  <a:schemeClr val="accent2"/>
                </a:solidFill>
              </a:rPr>
              <a:t>flexibility</a:t>
            </a:r>
            <a:r>
              <a:rPr lang="en-CA" sz="2400" smtClean="0"/>
              <a:t> –</a:t>
            </a:r>
            <a:r>
              <a:rPr lang="en-CA" sz="2400" b="1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system can be distributed across several servers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greater </a:t>
            </a:r>
            <a:r>
              <a:rPr lang="en-CA" sz="2400" b="1" smtClean="0">
                <a:solidFill>
                  <a:schemeClr val="accent2"/>
                </a:solidFill>
              </a:rPr>
              <a:t>scalability</a:t>
            </a:r>
            <a:r>
              <a:rPr lang="en-CA" sz="2400" smtClean="0"/>
              <a:t> – a single program can be instantiated as many times as needed</a:t>
            </a:r>
            <a:endParaRPr lang="en-CA" sz="2400"/>
          </a:p>
        </p:txBody>
      </p:sp>
      <p:sp>
        <p:nvSpPr>
          <p:cNvPr id="7" name="TextBox 6"/>
          <p:cNvSpPr txBox="1"/>
          <p:nvPr/>
        </p:nvSpPr>
        <p:spPr>
          <a:xfrm>
            <a:off x="598819" y="3466997"/>
            <a:ext cx="916103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3200" b="1" smtClean="0"/>
              <a:t>Disadvantages: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challenges in </a:t>
            </a:r>
            <a:r>
              <a:rPr lang="en-CA" sz="2400" b="1" smtClean="0">
                <a:solidFill>
                  <a:schemeClr val="accent2"/>
                </a:solidFill>
              </a:rPr>
              <a:t>decomposing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system into appropriate concurrent units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challenges in </a:t>
            </a:r>
            <a:r>
              <a:rPr lang="en-CA" sz="2400" b="1" smtClean="0">
                <a:solidFill>
                  <a:schemeClr val="accent2"/>
                </a:solidFill>
              </a:rPr>
              <a:t>communication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between parallel units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challenges in </a:t>
            </a:r>
            <a:r>
              <a:rPr lang="en-CA" sz="2400" b="1" smtClean="0">
                <a:solidFill>
                  <a:schemeClr val="accent2"/>
                </a:solidFill>
              </a:rPr>
              <a:t>synchronization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between parallel units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challenges in </a:t>
            </a:r>
            <a:r>
              <a:rPr lang="en-CA" sz="2400" b="1" smtClean="0">
                <a:solidFill>
                  <a:schemeClr val="accent2"/>
                </a:solidFill>
              </a:rPr>
              <a:t>debugging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and </a:t>
            </a:r>
            <a:r>
              <a:rPr lang="en-CA" sz="2400" b="1" smtClean="0">
                <a:solidFill>
                  <a:schemeClr val="accent2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9365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Multi-Tasking Example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16" y="1961945"/>
            <a:ext cx="5568032" cy="3192857"/>
          </a:xfrm>
          <a:prstGeom prst="rect">
            <a:avLst/>
          </a:prstGeom>
        </p:spPr>
      </p:pic>
      <p:pic>
        <p:nvPicPr>
          <p:cNvPr id="2050" name="Picture 2" descr="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3" y="2022907"/>
            <a:ext cx="3565019" cy="120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95" y="3373159"/>
            <a:ext cx="4862049" cy="495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860" y="4474896"/>
            <a:ext cx="358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mtClean="0"/>
              <a:t>60k searches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mtClean="0"/>
              <a:t>0.5 s to process each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4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Multi-Tasking Woes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1112" y="1761413"/>
            <a:ext cx="509798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readMemoryValue(shared_memory_address);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x +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writeMemoryValue(shared_memory_address, x);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Image result for intel i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34" y="866044"/>
            <a:ext cx="2084682" cy="20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5413572" y="2491665"/>
            <a:ext cx="2969777" cy="648045"/>
          </a:xfrm>
          <a:custGeom>
            <a:avLst/>
            <a:gdLst>
              <a:gd name="connsiteX0" fmla="*/ 0 w 2969777"/>
              <a:gd name="connsiteY0" fmla="*/ 73510 h 648045"/>
              <a:gd name="connsiteX1" fmla="*/ 64736 w 2969777"/>
              <a:gd name="connsiteY1" fmla="*/ 49234 h 648045"/>
              <a:gd name="connsiteX2" fmla="*/ 105196 w 2969777"/>
              <a:gd name="connsiteY2" fmla="*/ 41142 h 648045"/>
              <a:gd name="connsiteX3" fmla="*/ 186116 w 2969777"/>
              <a:gd name="connsiteY3" fmla="*/ 24958 h 648045"/>
              <a:gd name="connsiteX4" fmla="*/ 275129 w 2969777"/>
              <a:gd name="connsiteY4" fmla="*/ 16866 h 648045"/>
              <a:gd name="connsiteX5" fmla="*/ 388417 w 2969777"/>
              <a:gd name="connsiteY5" fmla="*/ 682 h 648045"/>
              <a:gd name="connsiteX6" fmla="*/ 752559 w 2969777"/>
              <a:gd name="connsiteY6" fmla="*/ 16866 h 648045"/>
              <a:gd name="connsiteX7" fmla="*/ 776835 w 2969777"/>
              <a:gd name="connsiteY7" fmla="*/ 24958 h 648045"/>
              <a:gd name="connsiteX8" fmla="*/ 930584 w 2969777"/>
              <a:gd name="connsiteY8" fmla="*/ 65418 h 648045"/>
              <a:gd name="connsiteX9" fmla="*/ 962952 w 2969777"/>
              <a:gd name="connsiteY9" fmla="*/ 81602 h 648045"/>
              <a:gd name="connsiteX10" fmla="*/ 987228 w 2969777"/>
              <a:gd name="connsiteY10" fmla="*/ 89694 h 648045"/>
              <a:gd name="connsiteX11" fmla="*/ 1027688 w 2969777"/>
              <a:gd name="connsiteY11" fmla="*/ 113970 h 648045"/>
              <a:gd name="connsiteX12" fmla="*/ 1051964 w 2969777"/>
              <a:gd name="connsiteY12" fmla="*/ 130154 h 648045"/>
              <a:gd name="connsiteX13" fmla="*/ 1084332 w 2969777"/>
              <a:gd name="connsiteY13" fmla="*/ 146339 h 648045"/>
              <a:gd name="connsiteX14" fmla="*/ 1149069 w 2969777"/>
              <a:gd name="connsiteY14" fmla="*/ 178707 h 648045"/>
              <a:gd name="connsiteX15" fmla="*/ 1221897 w 2969777"/>
              <a:gd name="connsiteY15" fmla="*/ 219167 h 648045"/>
              <a:gd name="connsiteX16" fmla="*/ 1262357 w 2969777"/>
              <a:gd name="connsiteY16" fmla="*/ 243443 h 648045"/>
              <a:gd name="connsiteX17" fmla="*/ 1286633 w 2969777"/>
              <a:gd name="connsiteY17" fmla="*/ 251535 h 648045"/>
              <a:gd name="connsiteX18" fmla="*/ 1327093 w 2969777"/>
              <a:gd name="connsiteY18" fmla="*/ 275811 h 648045"/>
              <a:gd name="connsiteX19" fmla="*/ 1343278 w 2969777"/>
              <a:gd name="connsiteY19" fmla="*/ 291995 h 648045"/>
              <a:gd name="connsiteX20" fmla="*/ 1375646 w 2969777"/>
              <a:gd name="connsiteY20" fmla="*/ 300087 h 648045"/>
              <a:gd name="connsiteX21" fmla="*/ 1464658 w 2969777"/>
              <a:gd name="connsiteY21" fmla="*/ 356731 h 648045"/>
              <a:gd name="connsiteX22" fmla="*/ 1497026 w 2969777"/>
              <a:gd name="connsiteY22" fmla="*/ 372916 h 648045"/>
              <a:gd name="connsiteX23" fmla="*/ 1569855 w 2969777"/>
              <a:gd name="connsiteY23" fmla="*/ 421468 h 648045"/>
              <a:gd name="connsiteX24" fmla="*/ 1594131 w 2969777"/>
              <a:gd name="connsiteY24" fmla="*/ 437652 h 648045"/>
              <a:gd name="connsiteX25" fmla="*/ 1618407 w 2969777"/>
              <a:gd name="connsiteY25" fmla="*/ 445744 h 648045"/>
              <a:gd name="connsiteX26" fmla="*/ 1675051 w 2969777"/>
              <a:gd name="connsiteY26" fmla="*/ 486204 h 648045"/>
              <a:gd name="connsiteX27" fmla="*/ 1699327 w 2969777"/>
              <a:gd name="connsiteY27" fmla="*/ 494296 h 648045"/>
              <a:gd name="connsiteX28" fmla="*/ 1772155 w 2969777"/>
              <a:gd name="connsiteY28" fmla="*/ 542848 h 648045"/>
              <a:gd name="connsiteX29" fmla="*/ 1804524 w 2969777"/>
              <a:gd name="connsiteY29" fmla="*/ 550940 h 648045"/>
              <a:gd name="connsiteX30" fmla="*/ 1853076 w 2969777"/>
              <a:gd name="connsiteY30" fmla="*/ 567124 h 648045"/>
              <a:gd name="connsiteX31" fmla="*/ 1933996 w 2969777"/>
              <a:gd name="connsiteY31" fmla="*/ 599493 h 648045"/>
              <a:gd name="connsiteX32" fmla="*/ 1982548 w 2969777"/>
              <a:gd name="connsiteY32" fmla="*/ 607585 h 648045"/>
              <a:gd name="connsiteX33" fmla="*/ 2006824 w 2969777"/>
              <a:gd name="connsiteY33" fmla="*/ 615677 h 648045"/>
              <a:gd name="connsiteX34" fmla="*/ 2039193 w 2969777"/>
              <a:gd name="connsiteY34" fmla="*/ 623769 h 648045"/>
              <a:gd name="connsiteX35" fmla="*/ 2087745 w 2969777"/>
              <a:gd name="connsiteY35" fmla="*/ 631861 h 648045"/>
              <a:gd name="connsiteX36" fmla="*/ 2120113 w 2969777"/>
              <a:gd name="connsiteY36" fmla="*/ 639953 h 648045"/>
              <a:gd name="connsiteX37" fmla="*/ 2192941 w 2969777"/>
              <a:gd name="connsiteY37" fmla="*/ 648045 h 648045"/>
              <a:gd name="connsiteX38" fmla="*/ 2395242 w 2969777"/>
              <a:gd name="connsiteY38" fmla="*/ 639953 h 648045"/>
              <a:gd name="connsiteX39" fmla="*/ 2468070 w 2969777"/>
              <a:gd name="connsiteY39" fmla="*/ 607585 h 648045"/>
              <a:gd name="connsiteX40" fmla="*/ 2500439 w 2969777"/>
              <a:gd name="connsiteY40" fmla="*/ 599493 h 648045"/>
              <a:gd name="connsiteX41" fmla="*/ 2532807 w 2969777"/>
              <a:gd name="connsiteY41" fmla="*/ 575216 h 648045"/>
              <a:gd name="connsiteX42" fmla="*/ 2589451 w 2969777"/>
              <a:gd name="connsiteY42" fmla="*/ 559032 h 648045"/>
              <a:gd name="connsiteX43" fmla="*/ 2613727 w 2969777"/>
              <a:gd name="connsiteY43" fmla="*/ 542848 h 648045"/>
              <a:gd name="connsiteX44" fmla="*/ 2638003 w 2969777"/>
              <a:gd name="connsiteY44" fmla="*/ 534756 h 648045"/>
              <a:gd name="connsiteX45" fmla="*/ 2670371 w 2969777"/>
              <a:gd name="connsiteY45" fmla="*/ 518572 h 648045"/>
              <a:gd name="connsiteX46" fmla="*/ 2710832 w 2969777"/>
              <a:gd name="connsiteY46" fmla="*/ 486204 h 648045"/>
              <a:gd name="connsiteX47" fmla="*/ 2735108 w 2969777"/>
              <a:gd name="connsiteY47" fmla="*/ 470020 h 648045"/>
              <a:gd name="connsiteX48" fmla="*/ 2751292 w 2969777"/>
              <a:gd name="connsiteY48" fmla="*/ 445744 h 648045"/>
              <a:gd name="connsiteX49" fmla="*/ 2799844 w 2969777"/>
              <a:gd name="connsiteY49" fmla="*/ 397192 h 648045"/>
              <a:gd name="connsiteX50" fmla="*/ 2832212 w 2969777"/>
              <a:gd name="connsiteY50" fmla="*/ 356731 h 648045"/>
              <a:gd name="connsiteX51" fmla="*/ 2864580 w 2969777"/>
              <a:gd name="connsiteY51" fmla="*/ 308179 h 648045"/>
              <a:gd name="connsiteX52" fmla="*/ 2888856 w 2969777"/>
              <a:gd name="connsiteY52" fmla="*/ 275811 h 648045"/>
              <a:gd name="connsiteX53" fmla="*/ 2905040 w 2969777"/>
              <a:gd name="connsiteY53" fmla="*/ 251535 h 648045"/>
              <a:gd name="connsiteX54" fmla="*/ 2945501 w 2969777"/>
              <a:gd name="connsiteY54" fmla="*/ 211075 h 648045"/>
              <a:gd name="connsiteX55" fmla="*/ 2961685 w 2969777"/>
              <a:gd name="connsiteY55" fmla="*/ 186799 h 648045"/>
              <a:gd name="connsiteX56" fmla="*/ 2969777 w 2969777"/>
              <a:gd name="connsiteY56" fmla="*/ 162523 h 64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969777" h="648045">
                <a:moveTo>
                  <a:pt x="0" y="73510"/>
                </a:moveTo>
                <a:cubicBezTo>
                  <a:pt x="134189" y="46672"/>
                  <a:pt x="-30517" y="84954"/>
                  <a:pt x="64736" y="49234"/>
                </a:cubicBezTo>
                <a:cubicBezTo>
                  <a:pt x="77614" y="44405"/>
                  <a:pt x="91770" y="44126"/>
                  <a:pt x="105196" y="41142"/>
                </a:cubicBezTo>
                <a:cubicBezTo>
                  <a:pt x="147395" y="31765"/>
                  <a:pt x="135574" y="30904"/>
                  <a:pt x="186116" y="24958"/>
                </a:cubicBezTo>
                <a:cubicBezTo>
                  <a:pt x="215705" y="21477"/>
                  <a:pt x="245548" y="20416"/>
                  <a:pt x="275129" y="16866"/>
                </a:cubicBezTo>
                <a:cubicBezTo>
                  <a:pt x="313003" y="12321"/>
                  <a:pt x="388417" y="682"/>
                  <a:pt x="388417" y="682"/>
                </a:cubicBezTo>
                <a:cubicBezTo>
                  <a:pt x="444261" y="2114"/>
                  <a:pt x="643263" y="-7422"/>
                  <a:pt x="752559" y="16866"/>
                </a:cubicBezTo>
                <a:cubicBezTo>
                  <a:pt x="760886" y="18716"/>
                  <a:pt x="768524" y="23040"/>
                  <a:pt x="776835" y="24958"/>
                </a:cubicBezTo>
                <a:cubicBezTo>
                  <a:pt x="829132" y="37027"/>
                  <a:pt x="881629" y="40941"/>
                  <a:pt x="930584" y="65418"/>
                </a:cubicBezTo>
                <a:cubicBezTo>
                  <a:pt x="941373" y="70813"/>
                  <a:pt x="951864" y="76850"/>
                  <a:pt x="962952" y="81602"/>
                </a:cubicBezTo>
                <a:cubicBezTo>
                  <a:pt x="970792" y="84962"/>
                  <a:pt x="979599" y="85879"/>
                  <a:pt x="987228" y="89694"/>
                </a:cubicBezTo>
                <a:cubicBezTo>
                  <a:pt x="1001296" y="96728"/>
                  <a:pt x="1014351" y="105634"/>
                  <a:pt x="1027688" y="113970"/>
                </a:cubicBezTo>
                <a:cubicBezTo>
                  <a:pt x="1035935" y="119124"/>
                  <a:pt x="1043520" y="125329"/>
                  <a:pt x="1051964" y="130154"/>
                </a:cubicBezTo>
                <a:cubicBezTo>
                  <a:pt x="1062438" y="136139"/>
                  <a:pt x="1074103" y="139946"/>
                  <a:pt x="1084332" y="146339"/>
                </a:cubicBezTo>
                <a:cubicBezTo>
                  <a:pt x="1139350" y="180726"/>
                  <a:pt x="1092277" y="164509"/>
                  <a:pt x="1149069" y="178707"/>
                </a:cubicBezTo>
                <a:cubicBezTo>
                  <a:pt x="1212735" y="226456"/>
                  <a:pt x="1147722" y="182080"/>
                  <a:pt x="1221897" y="219167"/>
                </a:cubicBezTo>
                <a:cubicBezTo>
                  <a:pt x="1235965" y="226201"/>
                  <a:pt x="1248289" y="236409"/>
                  <a:pt x="1262357" y="243443"/>
                </a:cubicBezTo>
                <a:cubicBezTo>
                  <a:pt x="1269986" y="247258"/>
                  <a:pt x="1279004" y="247720"/>
                  <a:pt x="1286633" y="251535"/>
                </a:cubicBezTo>
                <a:cubicBezTo>
                  <a:pt x="1300701" y="258569"/>
                  <a:pt x="1314295" y="266669"/>
                  <a:pt x="1327093" y="275811"/>
                </a:cubicBezTo>
                <a:cubicBezTo>
                  <a:pt x="1333301" y="280245"/>
                  <a:pt x="1336454" y="288583"/>
                  <a:pt x="1343278" y="291995"/>
                </a:cubicBezTo>
                <a:cubicBezTo>
                  <a:pt x="1353225" y="296969"/>
                  <a:pt x="1364857" y="297390"/>
                  <a:pt x="1375646" y="300087"/>
                </a:cubicBezTo>
                <a:cubicBezTo>
                  <a:pt x="1416982" y="341423"/>
                  <a:pt x="1389685" y="319244"/>
                  <a:pt x="1464658" y="356731"/>
                </a:cubicBezTo>
                <a:cubicBezTo>
                  <a:pt x="1475447" y="362126"/>
                  <a:pt x="1488496" y="364386"/>
                  <a:pt x="1497026" y="372916"/>
                </a:cubicBezTo>
                <a:cubicBezTo>
                  <a:pt x="1538745" y="414635"/>
                  <a:pt x="1503717" y="384725"/>
                  <a:pt x="1569855" y="421468"/>
                </a:cubicBezTo>
                <a:cubicBezTo>
                  <a:pt x="1578357" y="426191"/>
                  <a:pt x="1585432" y="433303"/>
                  <a:pt x="1594131" y="437652"/>
                </a:cubicBezTo>
                <a:cubicBezTo>
                  <a:pt x="1601760" y="441467"/>
                  <a:pt x="1610778" y="441929"/>
                  <a:pt x="1618407" y="445744"/>
                </a:cubicBezTo>
                <a:cubicBezTo>
                  <a:pt x="1643455" y="458268"/>
                  <a:pt x="1649393" y="471542"/>
                  <a:pt x="1675051" y="486204"/>
                </a:cubicBezTo>
                <a:cubicBezTo>
                  <a:pt x="1682457" y="490436"/>
                  <a:pt x="1691235" y="491599"/>
                  <a:pt x="1699327" y="494296"/>
                </a:cubicBezTo>
                <a:cubicBezTo>
                  <a:pt x="1721566" y="510975"/>
                  <a:pt x="1746616" y="531498"/>
                  <a:pt x="1772155" y="542848"/>
                </a:cubicBezTo>
                <a:cubicBezTo>
                  <a:pt x="1782318" y="547365"/>
                  <a:pt x="1793871" y="547744"/>
                  <a:pt x="1804524" y="550940"/>
                </a:cubicBezTo>
                <a:cubicBezTo>
                  <a:pt x="1820864" y="555842"/>
                  <a:pt x="1837237" y="560788"/>
                  <a:pt x="1853076" y="567124"/>
                </a:cubicBezTo>
                <a:cubicBezTo>
                  <a:pt x="1880049" y="577914"/>
                  <a:pt x="1905340" y="594717"/>
                  <a:pt x="1933996" y="599493"/>
                </a:cubicBezTo>
                <a:cubicBezTo>
                  <a:pt x="1950180" y="602190"/>
                  <a:pt x="1966531" y="604026"/>
                  <a:pt x="1982548" y="607585"/>
                </a:cubicBezTo>
                <a:cubicBezTo>
                  <a:pt x="1990875" y="609435"/>
                  <a:pt x="1998622" y="613334"/>
                  <a:pt x="2006824" y="615677"/>
                </a:cubicBezTo>
                <a:cubicBezTo>
                  <a:pt x="2017518" y="618732"/>
                  <a:pt x="2028287" y="621588"/>
                  <a:pt x="2039193" y="623769"/>
                </a:cubicBezTo>
                <a:cubicBezTo>
                  <a:pt x="2055282" y="626987"/>
                  <a:pt x="2071656" y="628643"/>
                  <a:pt x="2087745" y="631861"/>
                </a:cubicBezTo>
                <a:cubicBezTo>
                  <a:pt x="2098650" y="634042"/>
                  <a:pt x="2109121" y="638262"/>
                  <a:pt x="2120113" y="639953"/>
                </a:cubicBezTo>
                <a:cubicBezTo>
                  <a:pt x="2144254" y="643667"/>
                  <a:pt x="2168665" y="645348"/>
                  <a:pt x="2192941" y="648045"/>
                </a:cubicBezTo>
                <a:cubicBezTo>
                  <a:pt x="2260375" y="645348"/>
                  <a:pt x="2328068" y="646454"/>
                  <a:pt x="2395242" y="639953"/>
                </a:cubicBezTo>
                <a:cubicBezTo>
                  <a:pt x="2460252" y="633662"/>
                  <a:pt x="2425477" y="625839"/>
                  <a:pt x="2468070" y="607585"/>
                </a:cubicBezTo>
                <a:cubicBezTo>
                  <a:pt x="2478292" y="603204"/>
                  <a:pt x="2489649" y="602190"/>
                  <a:pt x="2500439" y="599493"/>
                </a:cubicBezTo>
                <a:cubicBezTo>
                  <a:pt x="2511228" y="591401"/>
                  <a:pt x="2521097" y="581908"/>
                  <a:pt x="2532807" y="575216"/>
                </a:cubicBezTo>
                <a:cubicBezTo>
                  <a:pt x="2541836" y="570057"/>
                  <a:pt x="2582444" y="560784"/>
                  <a:pt x="2589451" y="559032"/>
                </a:cubicBezTo>
                <a:cubicBezTo>
                  <a:pt x="2597543" y="553637"/>
                  <a:pt x="2605028" y="547197"/>
                  <a:pt x="2613727" y="542848"/>
                </a:cubicBezTo>
                <a:cubicBezTo>
                  <a:pt x="2621356" y="539033"/>
                  <a:pt x="2630163" y="538116"/>
                  <a:pt x="2638003" y="534756"/>
                </a:cubicBezTo>
                <a:cubicBezTo>
                  <a:pt x="2649091" y="530004"/>
                  <a:pt x="2659898" y="524557"/>
                  <a:pt x="2670371" y="518572"/>
                </a:cubicBezTo>
                <a:cubicBezTo>
                  <a:pt x="2713954" y="493668"/>
                  <a:pt x="2677604" y="512786"/>
                  <a:pt x="2710832" y="486204"/>
                </a:cubicBezTo>
                <a:cubicBezTo>
                  <a:pt x="2718426" y="480129"/>
                  <a:pt x="2727016" y="475415"/>
                  <a:pt x="2735108" y="470020"/>
                </a:cubicBezTo>
                <a:cubicBezTo>
                  <a:pt x="2740503" y="461928"/>
                  <a:pt x="2744831" y="453013"/>
                  <a:pt x="2751292" y="445744"/>
                </a:cubicBezTo>
                <a:cubicBezTo>
                  <a:pt x="2766498" y="428638"/>
                  <a:pt x="2787148" y="416236"/>
                  <a:pt x="2799844" y="397192"/>
                </a:cubicBezTo>
                <a:cubicBezTo>
                  <a:pt x="2820260" y="366568"/>
                  <a:pt x="2809151" y="379793"/>
                  <a:pt x="2832212" y="356731"/>
                </a:cubicBezTo>
                <a:cubicBezTo>
                  <a:pt x="2845976" y="315438"/>
                  <a:pt x="2831517" y="346752"/>
                  <a:pt x="2864580" y="308179"/>
                </a:cubicBezTo>
                <a:cubicBezTo>
                  <a:pt x="2873357" y="297939"/>
                  <a:pt x="2881017" y="286786"/>
                  <a:pt x="2888856" y="275811"/>
                </a:cubicBezTo>
                <a:cubicBezTo>
                  <a:pt x="2894509" y="267897"/>
                  <a:pt x="2898636" y="258854"/>
                  <a:pt x="2905040" y="251535"/>
                </a:cubicBezTo>
                <a:cubicBezTo>
                  <a:pt x="2917600" y="237181"/>
                  <a:pt x="2934921" y="226945"/>
                  <a:pt x="2945501" y="211075"/>
                </a:cubicBezTo>
                <a:cubicBezTo>
                  <a:pt x="2950896" y="202983"/>
                  <a:pt x="2957336" y="195498"/>
                  <a:pt x="2961685" y="186799"/>
                </a:cubicBezTo>
                <a:cubicBezTo>
                  <a:pt x="2965500" y="179170"/>
                  <a:pt x="2969777" y="162523"/>
                  <a:pt x="2969777" y="1625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5122258" y="2718924"/>
            <a:ext cx="3366287" cy="705663"/>
          </a:xfrm>
          <a:custGeom>
            <a:avLst/>
            <a:gdLst>
              <a:gd name="connsiteX0" fmla="*/ 0 w 3366287"/>
              <a:gd name="connsiteY0" fmla="*/ 161841 h 705663"/>
              <a:gd name="connsiteX1" fmla="*/ 194209 w 3366287"/>
              <a:gd name="connsiteY1" fmla="*/ 347957 h 705663"/>
              <a:gd name="connsiteX2" fmla="*/ 218485 w 3366287"/>
              <a:gd name="connsiteY2" fmla="*/ 364141 h 705663"/>
              <a:gd name="connsiteX3" fmla="*/ 242761 w 3366287"/>
              <a:gd name="connsiteY3" fmla="*/ 372234 h 705663"/>
              <a:gd name="connsiteX4" fmla="*/ 299406 w 3366287"/>
              <a:gd name="connsiteY4" fmla="*/ 404602 h 705663"/>
              <a:gd name="connsiteX5" fmla="*/ 347958 w 3366287"/>
              <a:gd name="connsiteY5" fmla="*/ 420786 h 705663"/>
              <a:gd name="connsiteX6" fmla="*/ 372234 w 3366287"/>
              <a:gd name="connsiteY6" fmla="*/ 436970 h 705663"/>
              <a:gd name="connsiteX7" fmla="*/ 453154 w 3366287"/>
              <a:gd name="connsiteY7" fmla="*/ 453154 h 705663"/>
              <a:gd name="connsiteX8" fmla="*/ 493615 w 3366287"/>
              <a:gd name="connsiteY8" fmla="*/ 461246 h 705663"/>
              <a:gd name="connsiteX9" fmla="*/ 534075 w 3366287"/>
              <a:gd name="connsiteY9" fmla="*/ 477430 h 705663"/>
              <a:gd name="connsiteX10" fmla="*/ 598811 w 3366287"/>
              <a:gd name="connsiteY10" fmla="*/ 493614 h 705663"/>
              <a:gd name="connsiteX11" fmla="*/ 922492 w 3366287"/>
              <a:gd name="connsiteY11" fmla="*/ 485522 h 705663"/>
              <a:gd name="connsiteX12" fmla="*/ 1051965 w 3366287"/>
              <a:gd name="connsiteY12" fmla="*/ 493614 h 705663"/>
              <a:gd name="connsiteX13" fmla="*/ 1092425 w 3366287"/>
              <a:gd name="connsiteY13" fmla="*/ 501706 h 705663"/>
              <a:gd name="connsiteX14" fmla="*/ 1149069 w 3366287"/>
              <a:gd name="connsiteY14" fmla="*/ 509798 h 705663"/>
              <a:gd name="connsiteX15" fmla="*/ 1254266 w 3366287"/>
              <a:gd name="connsiteY15" fmla="*/ 525982 h 705663"/>
              <a:gd name="connsiteX16" fmla="*/ 1278542 w 3366287"/>
              <a:gd name="connsiteY16" fmla="*/ 534074 h 705663"/>
              <a:gd name="connsiteX17" fmla="*/ 1383738 w 3366287"/>
              <a:gd name="connsiteY17" fmla="*/ 550258 h 705663"/>
              <a:gd name="connsiteX18" fmla="*/ 1408015 w 3366287"/>
              <a:gd name="connsiteY18" fmla="*/ 558350 h 705663"/>
              <a:gd name="connsiteX19" fmla="*/ 1456567 w 3366287"/>
              <a:gd name="connsiteY19" fmla="*/ 566442 h 705663"/>
              <a:gd name="connsiteX20" fmla="*/ 1521303 w 3366287"/>
              <a:gd name="connsiteY20" fmla="*/ 582626 h 705663"/>
              <a:gd name="connsiteX21" fmla="*/ 1602223 w 3366287"/>
              <a:gd name="connsiteY21" fmla="*/ 606903 h 705663"/>
              <a:gd name="connsiteX22" fmla="*/ 1634592 w 3366287"/>
              <a:gd name="connsiteY22" fmla="*/ 623087 h 705663"/>
              <a:gd name="connsiteX23" fmla="*/ 1691236 w 3366287"/>
              <a:gd name="connsiteY23" fmla="*/ 631179 h 705663"/>
              <a:gd name="connsiteX24" fmla="*/ 1739788 w 3366287"/>
              <a:gd name="connsiteY24" fmla="*/ 639271 h 705663"/>
              <a:gd name="connsiteX25" fmla="*/ 1764064 w 3366287"/>
              <a:gd name="connsiteY25" fmla="*/ 647363 h 705663"/>
              <a:gd name="connsiteX26" fmla="*/ 1844984 w 3366287"/>
              <a:gd name="connsiteY26" fmla="*/ 663547 h 705663"/>
              <a:gd name="connsiteX27" fmla="*/ 1925905 w 3366287"/>
              <a:gd name="connsiteY27" fmla="*/ 679731 h 705663"/>
              <a:gd name="connsiteX28" fmla="*/ 2330507 w 3366287"/>
              <a:gd name="connsiteY28" fmla="*/ 687823 h 705663"/>
              <a:gd name="connsiteX29" fmla="*/ 2362875 w 3366287"/>
              <a:gd name="connsiteY29" fmla="*/ 695915 h 705663"/>
              <a:gd name="connsiteX30" fmla="*/ 2670372 w 3366287"/>
              <a:gd name="connsiteY30" fmla="*/ 695915 h 705663"/>
              <a:gd name="connsiteX31" fmla="*/ 2718924 w 3366287"/>
              <a:gd name="connsiteY31" fmla="*/ 687823 h 705663"/>
              <a:gd name="connsiteX32" fmla="*/ 2767477 w 3366287"/>
              <a:gd name="connsiteY32" fmla="*/ 671639 h 705663"/>
              <a:gd name="connsiteX33" fmla="*/ 2816029 w 3366287"/>
              <a:gd name="connsiteY33" fmla="*/ 639271 h 705663"/>
              <a:gd name="connsiteX34" fmla="*/ 2840305 w 3366287"/>
              <a:gd name="connsiteY34" fmla="*/ 631179 h 705663"/>
              <a:gd name="connsiteX35" fmla="*/ 2945501 w 3366287"/>
              <a:gd name="connsiteY35" fmla="*/ 574534 h 705663"/>
              <a:gd name="connsiteX36" fmla="*/ 2994054 w 3366287"/>
              <a:gd name="connsiteY36" fmla="*/ 558350 h 705663"/>
              <a:gd name="connsiteX37" fmla="*/ 3066882 w 3366287"/>
              <a:gd name="connsiteY37" fmla="*/ 493614 h 705663"/>
              <a:gd name="connsiteX38" fmla="*/ 3123526 w 3366287"/>
              <a:gd name="connsiteY38" fmla="*/ 412694 h 705663"/>
              <a:gd name="connsiteX39" fmla="*/ 3139710 w 3366287"/>
              <a:gd name="connsiteY39" fmla="*/ 388418 h 705663"/>
              <a:gd name="connsiteX40" fmla="*/ 3163986 w 3366287"/>
              <a:gd name="connsiteY40" fmla="*/ 364141 h 705663"/>
              <a:gd name="connsiteX41" fmla="*/ 3188262 w 3366287"/>
              <a:gd name="connsiteY41" fmla="*/ 315589 h 705663"/>
              <a:gd name="connsiteX42" fmla="*/ 3196354 w 3366287"/>
              <a:gd name="connsiteY42" fmla="*/ 291313 h 705663"/>
              <a:gd name="connsiteX43" fmla="*/ 3212538 w 3366287"/>
              <a:gd name="connsiteY43" fmla="*/ 267037 h 705663"/>
              <a:gd name="connsiteX44" fmla="*/ 3220630 w 3366287"/>
              <a:gd name="connsiteY44" fmla="*/ 242761 h 705663"/>
              <a:gd name="connsiteX45" fmla="*/ 3236815 w 3366287"/>
              <a:gd name="connsiteY45" fmla="*/ 226577 h 705663"/>
              <a:gd name="connsiteX46" fmla="*/ 3293459 w 3366287"/>
              <a:gd name="connsiteY46" fmla="*/ 153749 h 705663"/>
              <a:gd name="connsiteX47" fmla="*/ 3301551 w 3366287"/>
              <a:gd name="connsiteY47" fmla="*/ 129472 h 705663"/>
              <a:gd name="connsiteX48" fmla="*/ 3342011 w 3366287"/>
              <a:gd name="connsiteY48" fmla="*/ 56644 h 705663"/>
              <a:gd name="connsiteX49" fmla="*/ 3350103 w 3366287"/>
              <a:gd name="connsiteY49" fmla="*/ 24276 h 705663"/>
              <a:gd name="connsiteX50" fmla="*/ 3366287 w 3366287"/>
              <a:gd name="connsiteY50" fmla="*/ 0 h 7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66287" h="705663">
                <a:moveTo>
                  <a:pt x="0" y="161841"/>
                </a:moveTo>
                <a:cubicBezTo>
                  <a:pt x="105331" y="267171"/>
                  <a:pt x="112483" y="289581"/>
                  <a:pt x="194209" y="347957"/>
                </a:cubicBezTo>
                <a:cubicBezTo>
                  <a:pt x="202123" y="353610"/>
                  <a:pt x="209786" y="359792"/>
                  <a:pt x="218485" y="364141"/>
                </a:cubicBezTo>
                <a:cubicBezTo>
                  <a:pt x="226114" y="367956"/>
                  <a:pt x="235132" y="368419"/>
                  <a:pt x="242761" y="372234"/>
                </a:cubicBezTo>
                <a:cubicBezTo>
                  <a:pt x="301139" y="401424"/>
                  <a:pt x="228492" y="376236"/>
                  <a:pt x="299406" y="404602"/>
                </a:cubicBezTo>
                <a:cubicBezTo>
                  <a:pt x="315245" y="410938"/>
                  <a:pt x="333764" y="411323"/>
                  <a:pt x="347958" y="420786"/>
                </a:cubicBezTo>
                <a:cubicBezTo>
                  <a:pt x="356050" y="426181"/>
                  <a:pt x="362939" y="434110"/>
                  <a:pt x="372234" y="436970"/>
                </a:cubicBezTo>
                <a:cubicBezTo>
                  <a:pt x="398525" y="445060"/>
                  <a:pt x="426181" y="447759"/>
                  <a:pt x="453154" y="453154"/>
                </a:cubicBezTo>
                <a:lnTo>
                  <a:pt x="493615" y="461246"/>
                </a:lnTo>
                <a:cubicBezTo>
                  <a:pt x="507102" y="466641"/>
                  <a:pt x="520192" y="473158"/>
                  <a:pt x="534075" y="477430"/>
                </a:cubicBezTo>
                <a:cubicBezTo>
                  <a:pt x="555334" y="483971"/>
                  <a:pt x="598811" y="493614"/>
                  <a:pt x="598811" y="493614"/>
                </a:cubicBezTo>
                <a:cubicBezTo>
                  <a:pt x="706705" y="490917"/>
                  <a:pt x="814565" y="485522"/>
                  <a:pt x="922492" y="485522"/>
                </a:cubicBezTo>
                <a:cubicBezTo>
                  <a:pt x="965734" y="485522"/>
                  <a:pt x="1008918" y="489514"/>
                  <a:pt x="1051965" y="493614"/>
                </a:cubicBezTo>
                <a:cubicBezTo>
                  <a:pt x="1065657" y="494918"/>
                  <a:pt x="1078858" y="499445"/>
                  <a:pt x="1092425" y="501706"/>
                </a:cubicBezTo>
                <a:cubicBezTo>
                  <a:pt x="1111239" y="504842"/>
                  <a:pt x="1130188" y="507101"/>
                  <a:pt x="1149069" y="509798"/>
                </a:cubicBezTo>
                <a:cubicBezTo>
                  <a:pt x="1207504" y="529275"/>
                  <a:pt x="1138034" y="508100"/>
                  <a:pt x="1254266" y="525982"/>
                </a:cubicBezTo>
                <a:cubicBezTo>
                  <a:pt x="1262697" y="527279"/>
                  <a:pt x="1270150" y="532548"/>
                  <a:pt x="1278542" y="534074"/>
                </a:cubicBezTo>
                <a:cubicBezTo>
                  <a:pt x="1350611" y="547178"/>
                  <a:pt x="1325947" y="535811"/>
                  <a:pt x="1383738" y="550258"/>
                </a:cubicBezTo>
                <a:cubicBezTo>
                  <a:pt x="1392013" y="552327"/>
                  <a:pt x="1399688" y="556500"/>
                  <a:pt x="1408015" y="558350"/>
                </a:cubicBezTo>
                <a:cubicBezTo>
                  <a:pt x="1424032" y="561909"/>
                  <a:pt x="1440524" y="563004"/>
                  <a:pt x="1456567" y="566442"/>
                </a:cubicBezTo>
                <a:cubicBezTo>
                  <a:pt x="1478316" y="571103"/>
                  <a:pt x="1521303" y="582626"/>
                  <a:pt x="1521303" y="582626"/>
                </a:cubicBezTo>
                <a:cubicBezTo>
                  <a:pt x="1597970" y="620962"/>
                  <a:pt x="1501480" y="576680"/>
                  <a:pt x="1602223" y="606903"/>
                </a:cubicBezTo>
                <a:cubicBezTo>
                  <a:pt x="1613777" y="610369"/>
                  <a:pt x="1622954" y="619913"/>
                  <a:pt x="1634592" y="623087"/>
                </a:cubicBezTo>
                <a:cubicBezTo>
                  <a:pt x="1652993" y="628105"/>
                  <a:pt x="1672385" y="628279"/>
                  <a:pt x="1691236" y="631179"/>
                </a:cubicBezTo>
                <a:cubicBezTo>
                  <a:pt x="1707452" y="633674"/>
                  <a:pt x="1723771" y="635712"/>
                  <a:pt x="1739788" y="639271"/>
                </a:cubicBezTo>
                <a:cubicBezTo>
                  <a:pt x="1748115" y="641121"/>
                  <a:pt x="1755753" y="645445"/>
                  <a:pt x="1764064" y="647363"/>
                </a:cubicBezTo>
                <a:cubicBezTo>
                  <a:pt x="1790867" y="653548"/>
                  <a:pt x="1818087" y="657783"/>
                  <a:pt x="1844984" y="663547"/>
                </a:cubicBezTo>
                <a:cubicBezTo>
                  <a:pt x="1873338" y="669623"/>
                  <a:pt x="1895788" y="678655"/>
                  <a:pt x="1925905" y="679731"/>
                </a:cubicBezTo>
                <a:cubicBezTo>
                  <a:pt x="2060713" y="684546"/>
                  <a:pt x="2195640" y="685126"/>
                  <a:pt x="2330507" y="687823"/>
                </a:cubicBezTo>
                <a:cubicBezTo>
                  <a:pt x="2341296" y="690520"/>
                  <a:pt x="2351905" y="694087"/>
                  <a:pt x="2362875" y="695915"/>
                </a:cubicBezTo>
                <a:cubicBezTo>
                  <a:pt x="2477727" y="715057"/>
                  <a:pt x="2518405" y="700981"/>
                  <a:pt x="2670372" y="695915"/>
                </a:cubicBezTo>
                <a:cubicBezTo>
                  <a:pt x="2686556" y="693218"/>
                  <a:pt x="2703007" y="691802"/>
                  <a:pt x="2718924" y="687823"/>
                </a:cubicBezTo>
                <a:cubicBezTo>
                  <a:pt x="2735474" y="683685"/>
                  <a:pt x="2767477" y="671639"/>
                  <a:pt x="2767477" y="671639"/>
                </a:cubicBezTo>
                <a:cubicBezTo>
                  <a:pt x="2783661" y="660850"/>
                  <a:pt x="2797576" y="645422"/>
                  <a:pt x="2816029" y="639271"/>
                </a:cubicBezTo>
                <a:cubicBezTo>
                  <a:pt x="2824121" y="636574"/>
                  <a:pt x="2832676" y="634994"/>
                  <a:pt x="2840305" y="631179"/>
                </a:cubicBezTo>
                <a:cubicBezTo>
                  <a:pt x="2886762" y="607951"/>
                  <a:pt x="2889232" y="593290"/>
                  <a:pt x="2945501" y="574534"/>
                </a:cubicBezTo>
                <a:lnTo>
                  <a:pt x="2994054" y="558350"/>
                </a:lnTo>
                <a:cubicBezTo>
                  <a:pt x="3025597" y="537321"/>
                  <a:pt x="3039168" y="530567"/>
                  <a:pt x="3066882" y="493614"/>
                </a:cubicBezTo>
                <a:cubicBezTo>
                  <a:pt x="3102828" y="445685"/>
                  <a:pt x="3083677" y="472468"/>
                  <a:pt x="3123526" y="412694"/>
                </a:cubicBezTo>
                <a:cubicBezTo>
                  <a:pt x="3128921" y="404602"/>
                  <a:pt x="3132833" y="395295"/>
                  <a:pt x="3139710" y="388418"/>
                </a:cubicBezTo>
                <a:lnTo>
                  <a:pt x="3163986" y="364141"/>
                </a:lnTo>
                <a:cubicBezTo>
                  <a:pt x="3184325" y="303123"/>
                  <a:pt x="3156889" y="378335"/>
                  <a:pt x="3188262" y="315589"/>
                </a:cubicBezTo>
                <a:cubicBezTo>
                  <a:pt x="3192077" y="307960"/>
                  <a:pt x="3192539" y="298942"/>
                  <a:pt x="3196354" y="291313"/>
                </a:cubicBezTo>
                <a:cubicBezTo>
                  <a:pt x="3200703" y="282614"/>
                  <a:pt x="3208189" y="275736"/>
                  <a:pt x="3212538" y="267037"/>
                </a:cubicBezTo>
                <a:cubicBezTo>
                  <a:pt x="3216353" y="259408"/>
                  <a:pt x="3216241" y="250075"/>
                  <a:pt x="3220630" y="242761"/>
                </a:cubicBezTo>
                <a:cubicBezTo>
                  <a:pt x="3224555" y="236219"/>
                  <a:pt x="3232237" y="232681"/>
                  <a:pt x="3236815" y="226577"/>
                </a:cubicBezTo>
                <a:cubicBezTo>
                  <a:pt x="3294894" y="149140"/>
                  <a:pt x="3244037" y="203171"/>
                  <a:pt x="3293459" y="153749"/>
                </a:cubicBezTo>
                <a:cubicBezTo>
                  <a:pt x="3296156" y="145657"/>
                  <a:pt x="3297408" y="136929"/>
                  <a:pt x="3301551" y="129472"/>
                </a:cubicBezTo>
                <a:cubicBezTo>
                  <a:pt x="3335645" y="68101"/>
                  <a:pt x="3329086" y="101882"/>
                  <a:pt x="3342011" y="56644"/>
                </a:cubicBezTo>
                <a:cubicBezTo>
                  <a:pt x="3345066" y="45951"/>
                  <a:pt x="3345722" y="34498"/>
                  <a:pt x="3350103" y="24276"/>
                </a:cubicBezTo>
                <a:cubicBezTo>
                  <a:pt x="3353934" y="15337"/>
                  <a:pt x="3366287" y="0"/>
                  <a:pt x="33662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97819" y="474758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readMemoryValue(shared_memory_address</a:t>
            </a:r>
            <a:r>
              <a:rPr lang="en-US" altLang="en-US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sz="1200"/>
          </a:p>
        </p:txBody>
      </p:sp>
      <p:sp>
        <p:nvSpPr>
          <p:cNvPr id="16" name="Rectangle 15"/>
          <p:cNvSpPr/>
          <p:nvPr/>
        </p:nvSpPr>
        <p:spPr>
          <a:xfrm>
            <a:off x="1114003" y="49670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+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sz="1200"/>
          </a:p>
        </p:txBody>
      </p:sp>
      <p:sp>
        <p:nvSpPr>
          <p:cNvPr id="17" name="Rectangle 16"/>
          <p:cNvSpPr/>
          <p:nvPr/>
        </p:nvSpPr>
        <p:spPr>
          <a:xfrm>
            <a:off x="6251097" y="4980903"/>
            <a:ext cx="4535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readMemoryValue(shared_memory_address</a:t>
            </a:r>
            <a:r>
              <a:rPr lang="en-US" altLang="en-US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3811" y="5154054"/>
            <a:ext cx="4182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writeMemoryValue(shared_memory_address, x);</a:t>
            </a:r>
            <a:endParaRPr lang="en-CA" sz="1200"/>
          </a:p>
        </p:txBody>
      </p:sp>
      <p:sp>
        <p:nvSpPr>
          <p:cNvPr id="20" name="Rectangle 19"/>
          <p:cNvSpPr/>
          <p:nvPr/>
        </p:nvSpPr>
        <p:spPr>
          <a:xfrm>
            <a:off x="6251096" y="5192231"/>
            <a:ext cx="1323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+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sz="1200"/>
          </a:p>
        </p:txBody>
      </p:sp>
      <p:sp>
        <p:nvSpPr>
          <p:cNvPr id="21" name="Rectangle 20"/>
          <p:cNvSpPr/>
          <p:nvPr/>
        </p:nvSpPr>
        <p:spPr>
          <a:xfrm>
            <a:off x="6250905" y="5411650"/>
            <a:ext cx="4182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writeMemoryValue(shared_memory_address, x);</a:t>
            </a:r>
            <a:endParaRPr lang="en-CA" sz="1200"/>
          </a:p>
        </p:txBody>
      </p:sp>
      <p:sp>
        <p:nvSpPr>
          <p:cNvPr id="22" name="TextBox 21"/>
          <p:cNvSpPr txBox="1"/>
          <p:nvPr/>
        </p:nvSpPr>
        <p:spPr>
          <a:xfrm>
            <a:off x="833480" y="4361607"/>
            <a:ext cx="108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smtClean="0"/>
              <a:t>Thread 1:</a:t>
            </a:r>
            <a:endParaRPr lang="en-CA" b="1"/>
          </a:p>
        </p:txBody>
      </p:sp>
      <p:sp>
        <p:nvSpPr>
          <p:cNvPr id="23" name="TextBox 22"/>
          <p:cNvSpPr txBox="1"/>
          <p:nvPr/>
        </p:nvSpPr>
        <p:spPr>
          <a:xfrm>
            <a:off x="6035310" y="4344075"/>
            <a:ext cx="108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smtClean="0"/>
              <a:t>Thread 2: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206248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Parallel Programming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149069" y="1594131"/>
            <a:ext cx="893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Multi-tasking has the </a:t>
            </a:r>
            <a:r>
              <a:rPr lang="en-CA" sz="2800" b="1" smtClean="0">
                <a:solidFill>
                  <a:schemeClr val="accent2"/>
                </a:solidFill>
              </a:rPr>
              <a:t>potential</a:t>
            </a:r>
            <a:r>
              <a:rPr lang="en-CA" sz="2800" smtClean="0"/>
              <a:t> to make your software faster</a:t>
            </a:r>
            <a:endParaRPr lang="en-CA" sz="2800"/>
          </a:p>
        </p:txBody>
      </p:sp>
      <p:sp>
        <p:nvSpPr>
          <p:cNvPr id="7" name="TextBox 6"/>
          <p:cNvSpPr txBox="1"/>
          <p:nvPr/>
        </p:nvSpPr>
        <p:spPr>
          <a:xfrm>
            <a:off x="613427" y="2340560"/>
            <a:ext cx="10716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smtClean="0"/>
              <a:t>Parallel Programming:</a:t>
            </a:r>
            <a:r>
              <a:rPr lang="en-CA" sz="2800" smtClean="0"/>
              <a:t> specialized area of concurrent programming that focuses on designing faster algorithms using concurrency.</a:t>
            </a:r>
            <a:endParaRPr lang="en-CA" sz="2800"/>
          </a:p>
        </p:txBody>
      </p:sp>
      <p:pic>
        <p:nvPicPr>
          <p:cNvPr id="8" name="Picture 8" descr="File:Playing card spade 4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0496">
            <a:off x="2949483" y="4433556"/>
            <a:ext cx="1122101" cy="14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https://upload.wikimedia.org/wikipedia/commons/thumb/2/25/Playing_card_spade_A.svg/200px-Playing_card_spade_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165" y="4686563"/>
            <a:ext cx="1122101" cy="14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File:Playing card spade 5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54" y="4450703"/>
            <a:ext cx="1122101" cy="140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File:Playing card spade 3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5226">
            <a:off x="4858044" y="4477857"/>
            <a:ext cx="1122101" cy="14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https://upload.wikimedia.org/wikipedia/commons/thumb/2/25/Playing_card_spade_A.svg/200px-Playing_card_spade_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90" y="4449402"/>
            <a:ext cx="1122101" cy="14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ile:Playing card spade 6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046">
            <a:off x="5328250" y="4571354"/>
            <a:ext cx="1122101" cy="14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File:Playing card spade 2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08" y="4181540"/>
            <a:ext cx="1122101" cy="14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File:Playing card spade 3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321" y="4690009"/>
            <a:ext cx="1122101" cy="14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File:Playing card spade 4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618" y="4186732"/>
            <a:ext cx="1122101" cy="14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File:Playing card spade 5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738" y="4180150"/>
            <a:ext cx="1122101" cy="140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File:Playing card spade 6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32" y="4706064"/>
            <a:ext cx="1122101" cy="14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File:Playing card spade 2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623">
            <a:off x="3332652" y="4512344"/>
            <a:ext cx="1122101" cy="14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8269" y="3591098"/>
            <a:ext cx="353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e.g. parallel merge sort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1165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Parallel Programming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147156" y="1604356"/>
            <a:ext cx="5671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In general, speeding up code is hard.  </a:t>
            </a:r>
            <a:endParaRPr lang="en-CA" sz="2800"/>
          </a:p>
        </p:txBody>
      </p:sp>
      <p:sp>
        <p:nvSpPr>
          <p:cNvPr id="7" name="TextBox 6"/>
          <p:cNvSpPr txBox="1"/>
          <p:nvPr/>
        </p:nvSpPr>
        <p:spPr>
          <a:xfrm>
            <a:off x="822959" y="2377439"/>
            <a:ext cx="10016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Splitting system into parallel </a:t>
            </a:r>
            <a:r>
              <a:rPr lang="en-CA" sz="2400" smtClean="0"/>
              <a:t>units introduces </a:t>
            </a:r>
            <a:r>
              <a:rPr lang="en-CA" sz="2400" b="1">
                <a:solidFill>
                  <a:schemeClr val="accent2"/>
                </a:solidFill>
              </a:rPr>
              <a:t>data </a:t>
            </a:r>
            <a:r>
              <a:rPr lang="en-CA" sz="2400" b="1" smtClean="0">
                <a:solidFill>
                  <a:schemeClr val="accent2"/>
                </a:solidFill>
              </a:rPr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mtClean="0"/>
              <a:t>Some sections need to </a:t>
            </a:r>
            <a:r>
              <a:rPr lang="en-CA" sz="2400" b="1" smtClean="0">
                <a:solidFill>
                  <a:schemeClr val="accent2"/>
                </a:solidFill>
              </a:rPr>
              <a:t>wait</a:t>
            </a:r>
            <a:r>
              <a:rPr lang="en-CA" sz="2400" smtClean="0"/>
              <a:t> for other portions to be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mtClean="0"/>
              <a:t>Introduces need for </a:t>
            </a:r>
            <a:r>
              <a:rPr lang="en-CA" sz="2400" b="1" smtClean="0">
                <a:solidFill>
                  <a:schemeClr val="accent2"/>
                </a:solidFill>
              </a:rPr>
              <a:t>synchronization</a:t>
            </a:r>
            <a:r>
              <a:rPr lang="en-CA" sz="2400" smtClean="0"/>
              <a:t>, limits gains</a:t>
            </a:r>
            <a:endParaRPr lang="en-CA" sz="2400"/>
          </a:p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02576" y="4193769"/>
                <a:ext cx="1254446" cy="926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8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576" y="4193769"/>
                <a:ext cx="1254446" cy="9267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96538" y="4364182"/>
            <a:ext cx="230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/>
              <a:t>Speed-up Factor:</a:t>
            </a:r>
            <a:endParaRPr lang="en-CA" sz="2400"/>
          </a:p>
        </p:txBody>
      </p:sp>
      <p:sp>
        <p:nvSpPr>
          <p:cNvPr id="10" name="TextBox 9"/>
          <p:cNvSpPr txBox="1"/>
          <p:nvPr/>
        </p:nvSpPr>
        <p:spPr>
          <a:xfrm>
            <a:off x="7015942" y="4189615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Merge Sort:  10 s</a:t>
            </a:r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018713" y="4608021"/>
            <a:ext cx="294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Parallel Merge Sort (p=4):  7 s</a:t>
            </a:r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7046422" y="505136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Speedup:  1.4x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5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Multitasking Implementations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546168" y="2144683"/>
            <a:ext cx="6532814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3200" smtClean="0"/>
              <a:t>Pseudo-multitasking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3200" smtClean="0"/>
              <a:t>Multiple dedicated processors/cores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3200" smtClean="0"/>
              <a:t>Distributed systems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3200" smtClean="0"/>
              <a:t>Time-sliced processors/cores</a:t>
            </a:r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5797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4639</TotalTime>
  <Words>1062</Words>
  <Application>Microsoft Office PowerPoint</Application>
  <PresentationFormat>Widescreen</PresentationFormat>
  <Paragraphs>224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Myriad Pro</vt:lpstr>
      <vt:lpstr>Open Sans</vt:lpstr>
      <vt:lpstr>SFMono-Regular</vt:lpstr>
      <vt:lpstr>Tahoma</vt:lpstr>
      <vt:lpstr>Times New Roman</vt:lpstr>
      <vt:lpstr>Retrospect</vt:lpstr>
      <vt:lpstr>PowerPoint Presentation</vt:lpstr>
      <vt:lpstr>Single-Task vs Multi-Task</vt:lpstr>
      <vt:lpstr>Single-Task vs Multi-Task</vt:lpstr>
      <vt:lpstr>Multi-Tasking</vt:lpstr>
      <vt:lpstr>Multi-Tasking Example</vt:lpstr>
      <vt:lpstr>Multi-Tasking Woes</vt:lpstr>
      <vt:lpstr>Parallel Programming</vt:lpstr>
      <vt:lpstr>Parallel Programming</vt:lpstr>
      <vt:lpstr>Multitasking Implementations</vt:lpstr>
      <vt:lpstr>Pseudo Multitasking</vt:lpstr>
      <vt:lpstr>Pseudo Multitasking</vt:lpstr>
      <vt:lpstr>Multiple Dedicated Processors/Cores</vt:lpstr>
      <vt:lpstr>Multiple Dedicated Processors/Cores</vt:lpstr>
      <vt:lpstr>Distributed Systems</vt:lpstr>
      <vt:lpstr>Distributed Systems</vt:lpstr>
      <vt:lpstr>Distributed Systems</vt:lpstr>
      <vt:lpstr>Time-Slicing</vt:lpstr>
      <vt:lpstr>Time-Slicing</vt:lpstr>
      <vt:lpstr>Time-Slicing</vt:lpstr>
      <vt:lpstr>Homework: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CPEN 333 – System Software Engineering</dc:title>
  <dc:creator>Antonio Sánchez</dc:creator>
  <cp:lastModifiedBy>Antonio Sánchez</cp:lastModifiedBy>
  <cp:revision>160</cp:revision>
  <dcterms:created xsi:type="dcterms:W3CDTF">2017-09-04T21:40:07Z</dcterms:created>
  <dcterms:modified xsi:type="dcterms:W3CDTF">2018-01-09T19:08:49Z</dcterms:modified>
</cp:coreProperties>
</file>