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6"/>
  </p:notesMasterIdLst>
  <p:sldIdLst>
    <p:sldId id="257" r:id="rId2"/>
    <p:sldId id="259" r:id="rId3"/>
    <p:sldId id="260" r:id="rId4"/>
    <p:sldId id="261" r:id="rId5"/>
    <p:sldId id="262" r:id="rId6"/>
    <p:sldId id="263" r:id="rId7"/>
    <p:sldId id="277" r:id="rId8"/>
    <p:sldId id="278" r:id="rId9"/>
    <p:sldId id="279" r:id="rId10"/>
    <p:sldId id="283" r:id="rId11"/>
    <p:sldId id="264" r:id="rId12"/>
    <p:sldId id="284" r:id="rId13"/>
    <p:sldId id="265" r:id="rId14"/>
    <p:sldId id="281" r:id="rId15"/>
    <p:sldId id="282" r:id="rId16"/>
    <p:sldId id="266" r:id="rId17"/>
    <p:sldId id="269" r:id="rId18"/>
    <p:sldId id="267" r:id="rId19"/>
    <p:sldId id="268" r:id="rId20"/>
    <p:sldId id="272" r:id="rId21"/>
    <p:sldId id="276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reads" id="{5D8130B2-2E4C-416C-AAB1-4B728089E40F}">
          <p14:sldIdLst>
            <p14:sldId id="257"/>
            <p14:sldId id="259"/>
            <p14:sldId id="260"/>
            <p14:sldId id="261"/>
            <p14:sldId id="262"/>
            <p14:sldId id="263"/>
            <p14:sldId id="277"/>
            <p14:sldId id="278"/>
            <p14:sldId id="279"/>
            <p14:sldId id="283"/>
            <p14:sldId id="264"/>
            <p14:sldId id="284"/>
            <p14:sldId id="265"/>
            <p14:sldId id="281"/>
            <p14:sldId id="282"/>
            <p14:sldId id="266"/>
            <p14:sldId id="269"/>
            <p14:sldId id="267"/>
            <p14:sldId id="268"/>
            <p14:sldId id="272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4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Threads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Threads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Threads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4482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smtClean="0"/>
              <a:t>Lecture 3: Threads</a:t>
            </a:r>
            <a:endParaRPr lang="en-CA" sz="4400" b="1"/>
          </a:p>
        </p:txBody>
      </p:sp>
      <p:sp>
        <p:nvSpPr>
          <p:cNvPr id="8" name="Rectangle 7"/>
          <p:cNvSpPr/>
          <p:nvPr/>
        </p:nvSpPr>
        <p:spPr>
          <a:xfrm>
            <a:off x="533947" y="14881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 smtClean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783" y="2374738"/>
            <a:ext cx="1036319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what a </a:t>
            </a:r>
            <a:r>
              <a:rPr lang="en-CA" sz="2400" b="1" smtClean="0">
                <a:solidFill>
                  <a:schemeClr val="accent2"/>
                </a:solidFill>
              </a:rPr>
              <a:t>thread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is in your own words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role of the Operating System </a:t>
            </a:r>
            <a:r>
              <a:rPr lang="en-CA" sz="2400" b="1" smtClean="0">
                <a:solidFill>
                  <a:schemeClr val="accent2"/>
                </a:solidFill>
              </a:rPr>
              <a:t>kernel</a:t>
            </a:r>
            <a:r>
              <a:rPr lang="en-CA" sz="2400" smtClean="0"/>
              <a:t> in thread creation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Create and use threads in C++ using the C++11 standard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r>
              <a:rPr lang="en-CA" sz="2400" smtClean="0"/>
              <a:t> class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two methods of thread </a:t>
            </a:r>
            <a:r>
              <a:rPr lang="en-CA" sz="2400" b="1" smtClean="0">
                <a:solidFill>
                  <a:schemeClr val="accent2"/>
                </a:solidFill>
              </a:rPr>
              <a:t>communication</a:t>
            </a:r>
            <a:r>
              <a:rPr lang="en-CA" sz="2400" smtClean="0"/>
              <a:t> and give a code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Define a </a:t>
            </a:r>
            <a:r>
              <a:rPr lang="en-CA" sz="2400" b="1" smtClean="0">
                <a:solidFill>
                  <a:schemeClr val="accent2"/>
                </a:solidFill>
              </a:rPr>
              <a:t>race condition </a:t>
            </a:r>
            <a:r>
              <a:rPr lang="en-CA" sz="2400" smtClean="0"/>
              <a:t>and give an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Given code that runs in parallel, identify all </a:t>
            </a:r>
            <a:r>
              <a:rPr lang="en-CA" sz="2400" b="1" smtClean="0">
                <a:solidFill>
                  <a:schemeClr val="accent2"/>
                </a:solidFill>
              </a:rPr>
              <a:t>possible sequences </a:t>
            </a:r>
            <a:r>
              <a:rPr lang="en-CA" sz="2400" smtClean="0"/>
              <a:t>and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Given an application, identify where it might be useful to use separate threads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List potential </a:t>
            </a:r>
            <a:r>
              <a:rPr lang="en-CA" sz="2400" b="1" smtClean="0">
                <a:solidFill>
                  <a:schemeClr val="accent2"/>
                </a:solidFill>
              </a:rPr>
              <a:t>drawbacks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or </a:t>
            </a:r>
            <a:r>
              <a:rPr lang="en-CA" sz="2400" b="1" smtClean="0">
                <a:solidFill>
                  <a:schemeClr val="accent2"/>
                </a:solidFill>
              </a:rPr>
              <a:t>limitations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of multiple threads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1678" y="64940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Creating a Thread (C++11 Standard)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27100" y="1943100"/>
            <a:ext cx="106203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thread(function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arg0, arg1, ...): </a:t>
            </a:r>
            <a:b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constructor taking function and optional args</a:t>
            </a:r>
          </a:p>
          <a:p>
            <a:pPr>
              <a:spcAft>
                <a:spcPts val="1200"/>
              </a:spcAft>
            </a:pPr>
            <a:r>
              <a:rPr lang="en-US" alt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		    will call  </a:t>
            </a: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function(arg0, arg1, ...)</a:t>
            </a:r>
            <a:endParaRPr lang="en-US" altLang="en-US" sz="240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join():   </a:t>
            </a:r>
            <a:r>
              <a:rPr lang="en-US" alt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wait for thread to complete</a:t>
            </a:r>
            <a:endParaRPr lang="en-US" altLang="en-US" sz="2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detach(): </a:t>
            </a:r>
            <a:r>
              <a:rPr lang="en-US" alt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allow thread to continue running when current process terminates</a:t>
            </a:r>
            <a:endParaRPr lang="en-US" altLang="en-US" sz="2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500" y="4830696"/>
            <a:ext cx="11592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Note: </a:t>
            </a:r>
            <a:r>
              <a:rPr lang="en-CA" sz="2400" smtClean="0"/>
              <a:t>if arguments are passed by-reference, they need to be wrapped in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std::ref(…)</a:t>
            </a:r>
            <a:r>
              <a:rPr lang="en-CA" sz="2400" smtClean="0"/>
              <a:t>.</a:t>
            </a:r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330201" y="5440296"/>
            <a:ext cx="1146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/>
              <a:t>Note2: </a:t>
            </a:r>
            <a:r>
              <a:rPr lang="en-CA" sz="2400" smtClean="0"/>
              <a:t>avoid passing in overloaded functions (same name, different parameters), you may </a:t>
            </a:r>
            <a:br>
              <a:rPr lang="en-CA" sz="2400" smtClean="0"/>
            </a:br>
            <a:r>
              <a:rPr lang="en-CA" sz="2400" smtClean="0"/>
              <a:t>              get template deduction failures.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604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Creating a Thread (C++11 Standard)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700" y="2016373"/>
            <a:ext cx="57531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MyThreadFunction(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data 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data-&gt;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threads[MAX_THREADS];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data[MAX_THREADS];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to pass to thread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3700" y="2328545"/>
            <a:ext cx="51181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data[i].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i;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data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MyThreadFunction,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&amp;data[i] 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 argument(s)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finish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threads[i]-&gt;join();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threads[i];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clean-up memory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" name="Bent Arrow 7"/>
          <p:cNvSpPr/>
          <p:nvPr/>
        </p:nvSpPr>
        <p:spPr>
          <a:xfrm flipV="1">
            <a:off x="1866900" y="52959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Creating a Thread (C++11 Standard)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700" y="2016373"/>
            <a:ext cx="57531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MyThreadFunction(</a:t>
            </a:r>
            <a:r>
              <a:rPr lang="en-US" altLang="en-US" sz="12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threads[MAX_THREADS];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data[MAX_THREADS];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to pass to thread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3700" y="2328545"/>
            <a:ext cx="51181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data[i].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i;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data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MyThreadFunction,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::ref(data[i])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by-reference argument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finish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threads[i]-&gt;join();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threads[i];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clean-up memory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" name="Bent Arrow 7"/>
          <p:cNvSpPr/>
          <p:nvPr/>
        </p:nvSpPr>
        <p:spPr>
          <a:xfrm flipV="1">
            <a:off x="1866900" y="52959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16200" y="2882900"/>
            <a:ext cx="2082800" cy="685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 smtClean="0">
                <a:solidFill>
                  <a:schemeClr val="accent2"/>
                </a:solidFill>
              </a:rPr>
              <a:t>by reference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05700" y="3098800"/>
            <a:ext cx="1714500" cy="596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CA" b="1" smtClean="0">
                <a:solidFill>
                  <a:schemeClr val="accent2"/>
                </a:solidFill>
              </a:rPr>
              <a:t>by reference</a:t>
            </a:r>
            <a:endParaRPr lang="en-CA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C++11 Standard Threads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5800" y="2082800"/>
            <a:ext cx="10845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Can use any </a:t>
            </a:r>
            <a:r>
              <a:rPr lang="en-CA" sz="2800" b="1" smtClean="0">
                <a:solidFill>
                  <a:schemeClr val="accent2"/>
                </a:solidFill>
              </a:rPr>
              <a:t>Callable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(function, class/struct with bracket-operator, lambda) with any number of arguments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Automatically start running on construction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Make sure to either 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CA" sz="2800" smtClean="0"/>
              <a:t> or 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CA" sz="2800" smtClean="0"/>
              <a:t> the thread before program ends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4784389" y="5422900"/>
            <a:ext cx="681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See </a:t>
            </a:r>
            <a:r>
              <a:rPr lang="en-CA" sz="2400" b="1" smtClean="0">
                <a:solidFill>
                  <a:srgbClr val="7030A0"/>
                </a:solidFill>
              </a:rPr>
              <a:t>q1_threads/basics</a:t>
            </a:r>
            <a:r>
              <a:rPr lang="en-CA" sz="2400" smtClean="0"/>
              <a:t> in course library for examples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255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52512"/>
            <a:ext cx="10058400" cy="778109"/>
          </a:xfrm>
        </p:spPr>
        <p:txBody>
          <a:bodyPr/>
          <a:lstStyle/>
          <a:p>
            <a:r>
              <a:rPr lang="en-CA" smtClean="0"/>
              <a:t>Object-Oriented Threads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92200" y="1511300"/>
            <a:ext cx="8898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We can create our own thread </a:t>
            </a:r>
            <a:r>
              <a:rPr lang="en-CA" sz="2400" b="1" smtClean="0">
                <a:solidFill>
                  <a:schemeClr val="accent2"/>
                </a:solidFill>
              </a:rPr>
              <a:t>class</a:t>
            </a:r>
            <a:r>
              <a:rPr lang="en-CA" sz="2400" smtClean="0"/>
              <a:t> that augments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>
                <a:cs typeface="Courier New" panose="02070309020205020404" pitchFamily="49" charset="0"/>
              </a:rPr>
              <a:t>Add new methods for passing messages, etc…</a:t>
            </a:r>
            <a:endParaRPr lang="en-CA" sz="2400"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6" y="2482334"/>
            <a:ext cx="831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smtClean="0">
                <a:cs typeface="Courier New" panose="02070309020205020404" pitchFamily="49" charset="0"/>
              </a:rPr>
              <a:t>The course library introduces a 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thread_object</a:t>
            </a:r>
            <a:r>
              <a:rPr lang="en-CA" sz="2800" smtClean="0">
                <a:cs typeface="Courier New" panose="02070309020205020404" pitchFamily="49" charset="0"/>
              </a:rPr>
              <a:t> class</a:t>
            </a:r>
            <a:endParaRPr lang="en-CA" sz="2800"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32000" y="3062403"/>
            <a:ext cx="797560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thread_object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thread_object();         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constructor, DOES NOT START THREAD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start();            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thread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join();              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thread to complete, return result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detach();           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detach thread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terminated();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 if thread has terminated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to override,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//   called automatically when thread starts,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//   returns a result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Object-Oriented Threads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6400" y="1513176"/>
            <a:ext cx="5676900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</a:t>
            </a:r>
            <a:r>
              <a:rPr lang="en-US" altLang="en-US" sz="12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&lt;chrono&gt;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thread-based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"cpen333/thread/thread_object.h</a:t>
            </a:r>
            <a:r>
              <a:rPr lang="en-US" altLang="en-US" sz="12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CustomThread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thread_object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Override "main" method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  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a CustomThread object”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72200" y="1741775"/>
            <a:ext cx="5880100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instance of thread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CustomThread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object1, object2, object3;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object1.start();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object2.start();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object3.start();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2 seconds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wait for everyone to finish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o1 = object1.join() 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 1 finished with: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o1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o2 = object2.join() 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 2 finished with: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o2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o3 = object3.join() 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 3 finished with: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o3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 flipV="1">
            <a:off x="1536700" y="57658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4744" y="2574388"/>
            <a:ext cx="4994031" cy="330590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3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Thread Granularity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82600" y="1691940"/>
            <a:ext cx="117094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Granularity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r>
              <a:rPr lang="en-US" altLang="en-US" sz="2800" smtClean="0">
                <a:latin typeface="Arial" panose="020B0604020202020204" pitchFamily="34" charset="0"/>
              </a:rPr>
              <a:t>is used </a:t>
            </a:r>
            <a:r>
              <a:rPr lang="en-US" altLang="en-US" sz="2800">
                <a:latin typeface="Arial" panose="020B0604020202020204" pitchFamily="34" charset="0"/>
              </a:rPr>
              <a:t>to describe the degree of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parallelism</a:t>
            </a:r>
            <a:r>
              <a:rPr lang="en-US" altLang="en-US" sz="2800">
                <a:latin typeface="Arial" panose="020B0604020202020204" pitchFamily="34" charset="0"/>
              </a:rPr>
              <a:t> that exists inside a system</a:t>
            </a:r>
            <a:r>
              <a:rPr lang="en-US" altLang="en-US" sz="2800" smtClean="0">
                <a:latin typeface="Arial" panose="020B0604020202020204" pitchFamily="34" charset="0"/>
              </a:rPr>
              <a:t>.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400" y="2670686"/>
            <a:ext cx="112903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pitchFamily="34" charset="0"/>
              </a:rPr>
              <a:t>A program (process) could be broken down into a number of parallel executing </a:t>
            </a:r>
            <a:r>
              <a:rPr lang="en-US" altLang="en-US" sz="2400" b="1" smtClean="0">
                <a:solidFill>
                  <a:schemeClr val="accent2"/>
                </a:solidFill>
                <a:latin typeface="Arial" pitchFamily="34" charset="0"/>
              </a:rPr>
              <a:t>threads</a:t>
            </a:r>
            <a:r>
              <a:rPr lang="en-US" altLang="en-US" sz="2400" smtClean="0">
                <a:latin typeface="Arial" pitchFamily="34" charset="0"/>
              </a:rPr>
              <a:t>, each representing a </a:t>
            </a:r>
            <a:r>
              <a:rPr lang="en-US" altLang="en-US" sz="2400" b="1" smtClean="0">
                <a:solidFill>
                  <a:schemeClr val="accent2"/>
                </a:solidFill>
                <a:latin typeface="Arial" pitchFamily="34" charset="0"/>
              </a:rPr>
              <a:t>traceable path of sequential programming</a:t>
            </a:r>
          </a:p>
          <a:p>
            <a:pPr>
              <a:lnSpc>
                <a:spcPct val="90000"/>
              </a:lnSpc>
              <a:defRPr/>
            </a:pPr>
            <a:endParaRPr lang="en-US" altLang="en-US" sz="2400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pitchFamily="34" charset="0"/>
              </a:rPr>
              <a:t>Threads allow a single application to be run on multiple cores within the hardware.</a:t>
            </a:r>
          </a:p>
          <a:p>
            <a:pPr>
              <a:lnSpc>
                <a:spcPct val="90000"/>
              </a:lnSpc>
              <a:defRPr/>
            </a:pPr>
            <a:endParaRPr lang="en-US" altLang="en-US" sz="2400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>
                <a:latin typeface="Arial" pitchFamily="34" charset="0"/>
              </a:rPr>
              <a:t>In theory we could </a:t>
            </a:r>
            <a:r>
              <a:rPr lang="en-US" altLang="en-US" sz="2400" smtClean="0">
                <a:latin typeface="Arial" pitchFamily="34" charset="0"/>
              </a:rPr>
              <a:t>decompose </a:t>
            </a:r>
            <a:r>
              <a:rPr lang="en-US" altLang="en-US" sz="2400">
                <a:latin typeface="Arial" pitchFamily="34" charset="0"/>
              </a:rPr>
              <a:t>our system into </a:t>
            </a:r>
            <a:r>
              <a:rPr lang="en-US" altLang="en-US" sz="2400" b="1">
                <a:solidFill>
                  <a:schemeClr val="accent2"/>
                </a:solidFill>
                <a:latin typeface="Arial" pitchFamily="34" charset="0"/>
              </a:rPr>
              <a:t>finer and finer</a:t>
            </a:r>
            <a:r>
              <a:rPr lang="en-US" altLang="en-US" sz="2400">
                <a:latin typeface="Arial" pitchFamily="34" charset="0"/>
              </a:rPr>
              <a:t> </a:t>
            </a:r>
            <a:r>
              <a:rPr lang="en-US" altLang="en-US" sz="2400" smtClean="0">
                <a:latin typeface="Arial" pitchFamily="34" charset="0"/>
              </a:rPr>
              <a:t>units until almost </a:t>
            </a:r>
            <a:r>
              <a:rPr lang="en-US" altLang="en-US" sz="2400">
                <a:latin typeface="Arial" pitchFamily="34" charset="0"/>
              </a:rPr>
              <a:t>everything </a:t>
            </a:r>
            <a:r>
              <a:rPr lang="en-US" altLang="en-US" sz="2400" smtClean="0">
                <a:latin typeface="Arial" pitchFamily="34" charset="0"/>
              </a:rPr>
              <a:t>runs in </a:t>
            </a:r>
            <a:r>
              <a:rPr lang="en-US" altLang="en-US" sz="2400">
                <a:latin typeface="Arial" pitchFamily="34" charset="0"/>
              </a:rPr>
              <a:t>parallel.</a:t>
            </a:r>
            <a:r>
              <a:rPr lang="en-US" altLang="en-US" sz="2400" i="1">
                <a:latin typeface="Arial" pitchFamily="34" charset="0"/>
              </a:rPr>
              <a:t> </a:t>
            </a:r>
            <a:endParaRPr lang="en-US" altLang="en-US" sz="2400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400">
              <a:latin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pitchFamily="34" charset="0"/>
              </a:rPr>
              <a:t>Designing too </a:t>
            </a:r>
            <a:r>
              <a:rPr lang="en-US" altLang="en-US" sz="2400">
                <a:latin typeface="Arial" pitchFamily="34" charset="0"/>
              </a:rPr>
              <a:t>much parallelism leads to increases in </a:t>
            </a:r>
            <a:r>
              <a:rPr lang="en-US" altLang="en-US" sz="2400" b="1">
                <a:solidFill>
                  <a:schemeClr val="accent2"/>
                </a:solidFill>
                <a:latin typeface="Arial" pitchFamily="34" charset="0"/>
              </a:rPr>
              <a:t>data dependencies</a:t>
            </a:r>
            <a:r>
              <a:rPr lang="en-US" altLang="en-US" sz="240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en-US" sz="2400">
                <a:latin typeface="Arial" pitchFamily="34" charset="0"/>
              </a:rPr>
              <a:t>reducing the amount of real world parallelism taking place.</a:t>
            </a:r>
            <a:endParaRPr lang="en-CA" altLang="en-US" sz="2400"/>
          </a:p>
          <a:p>
            <a:pPr>
              <a:lnSpc>
                <a:spcPct val="90000"/>
              </a:lnSpc>
              <a:defRPr/>
            </a:pPr>
            <a:endParaRPr lang="en-US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976791" cy="684040"/>
          </a:xfrm>
        </p:spPr>
        <p:txBody>
          <a:bodyPr>
            <a:normAutofit fontScale="90000"/>
          </a:bodyPr>
          <a:lstStyle/>
          <a:p>
            <a:r>
              <a:rPr lang="en-CA" smtClean="0"/>
              <a:t>Communication and Synchronization Problems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61350" y="19669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37BC6E-148D-4AFA-AA25-C68518A13AB5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681413" y="3811588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397500" y="303530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53288" y="38544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714750" y="47942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5449888" y="572452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7294563" y="48196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48075" y="3778250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163" y="30019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Process/Thread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219950" y="38211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Process/Thread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81413" y="47609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16550" y="5692775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261225" y="47863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5122863" y="3459163"/>
            <a:ext cx="9144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019800" y="3459163"/>
            <a:ext cx="1182688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5157788" y="3476625"/>
            <a:ext cx="871537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037263" y="3502025"/>
            <a:ext cx="0" cy="218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037263" y="3502025"/>
            <a:ext cx="1225550" cy="153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5157788" y="3994150"/>
            <a:ext cx="20447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157788" y="3976688"/>
            <a:ext cx="2070100" cy="101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5165725" y="3984625"/>
            <a:ext cx="863600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354513" y="4243388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65725" y="4029075"/>
            <a:ext cx="2036763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5175250" y="4968875"/>
            <a:ext cx="204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5165725" y="4968875"/>
            <a:ext cx="8715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4562475" y="4235450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7986713" y="427831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V="1">
            <a:off x="8194675" y="4270375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V="1">
            <a:off x="6054725" y="4994275"/>
            <a:ext cx="11811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V="1">
            <a:off x="6046788" y="4054475"/>
            <a:ext cx="1146175" cy="160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2051050" y="4362450"/>
            <a:ext cx="2055813" cy="2841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Communication Problems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8393113" y="4397375"/>
            <a:ext cx="2098675" cy="2841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Synchronisation Problems</a:t>
            </a:r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 rot="2512094">
            <a:off x="4911725" y="3205163"/>
            <a:ext cx="207963" cy="517525"/>
            <a:chOff x="1863" y="3141"/>
            <a:chExt cx="131" cy="326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 rot="2512094">
            <a:off x="7154863" y="5402263"/>
            <a:ext cx="207962" cy="517525"/>
            <a:chOff x="1863" y="3141"/>
            <a:chExt cx="131" cy="32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 rot="8018049">
            <a:off x="4915695" y="5393531"/>
            <a:ext cx="207962" cy="517525"/>
            <a:chOff x="1863" y="3141"/>
            <a:chExt cx="131" cy="326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 rot="8018049">
            <a:off x="7131845" y="3171031"/>
            <a:ext cx="207962" cy="517525"/>
            <a:chOff x="1863" y="3141"/>
            <a:chExt cx="131" cy="326"/>
          </a:xfrm>
        </p:grpSpPr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52500" y="151130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More threads more problems.  </a:t>
            </a:r>
            <a:r>
              <a:rPr lang="en-CA" sz="2400" b="1" smtClean="0">
                <a:solidFill>
                  <a:schemeClr val="accent2"/>
                </a:solidFill>
              </a:rPr>
              <a:t>Communication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synchronization</a:t>
            </a:r>
            <a:r>
              <a:rPr lang="en-CA" sz="2400" smtClean="0"/>
              <a:t> issues grow exponentially, scattering data leads to more </a:t>
            </a:r>
            <a:r>
              <a:rPr lang="en-CA" sz="2400" b="1" smtClean="0">
                <a:solidFill>
                  <a:schemeClr val="accent2"/>
                </a:solidFill>
              </a:rPr>
              <a:t>data dependencies</a:t>
            </a:r>
            <a:r>
              <a:rPr lang="en-CA" sz="2400" smtClean="0"/>
              <a:t>, slowing the system down, leading to </a:t>
            </a:r>
            <a:r>
              <a:rPr lang="en-CA" sz="2400" b="1" smtClean="0">
                <a:solidFill>
                  <a:schemeClr val="accent2"/>
                </a:solidFill>
              </a:rPr>
              <a:t>data management </a:t>
            </a:r>
            <a:r>
              <a:rPr lang="en-CA" sz="2400" smtClean="0"/>
              <a:t>challenges.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6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Thread Communication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1200" y="1714500"/>
            <a:ext cx="763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Threads within a single program </a:t>
            </a:r>
            <a:r>
              <a:rPr lang="en-CA" sz="2800" i="1" smtClean="0"/>
              <a:t>can</a:t>
            </a:r>
            <a:r>
              <a:rPr lang="en-CA" sz="2800" smtClean="0"/>
              <a:t> share memory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609600" y="2768600"/>
            <a:ext cx="1114670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Global variables </a:t>
            </a:r>
            <a:r>
              <a:rPr lang="en-CA" sz="2800" smtClean="0">
                <a:solidFill>
                  <a:srgbClr val="C00000"/>
                </a:solidFill>
              </a:rPr>
              <a:t>(USUALLY A BAD IDEA)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Pointers or references to shared structures or variables (shared memory)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smtClean="0"/>
              <a:t>Pointers or references to “thread objects” (message passing)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075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141892" cy="778109"/>
          </a:xfrm>
        </p:spPr>
        <p:txBody>
          <a:bodyPr>
            <a:normAutofit/>
          </a:bodyPr>
          <a:lstStyle/>
          <a:p>
            <a:r>
              <a:rPr lang="en-CA" smtClean="0"/>
              <a:t>Thread Communication – Shared Memory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5300" y="1599674"/>
            <a:ext cx="53594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struct storing shared memory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SharedMemory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thread method that accepts shared memory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thread_increment(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SharedMemory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shared)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shared-&gt;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NUM_THREADS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SharedMemory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 = {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memory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4400" y="249244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a bunch of threads to increment the shared counter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threads[NUM_THREADS];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i&lt;NUM_THREADS;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::thread(thread_increment, &amp;memory);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all threads to finish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i&lt;NUM_THREADS;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threads[i]-&gt;join();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threads[i]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value of memory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/>
          </a:p>
        </p:txBody>
      </p:sp>
      <p:sp>
        <p:nvSpPr>
          <p:cNvPr id="8" name="Bent Arrow 7"/>
          <p:cNvSpPr/>
          <p:nvPr/>
        </p:nvSpPr>
        <p:spPr>
          <a:xfrm flipV="1">
            <a:off x="1663700" y="53975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06100" y="2933700"/>
            <a:ext cx="927100" cy="4699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Single-Task vs Multi-Task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96686" y="1814286"/>
            <a:ext cx="994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smtClean="0"/>
              <a:t>Single Tasking: </a:t>
            </a:r>
            <a:r>
              <a:rPr lang="en-CA" sz="2800" smtClean="0"/>
              <a:t>a single program (thread) that runs sequentially</a:t>
            </a:r>
            <a:endParaRPr lang="en-CA" sz="280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1885" y="2870183"/>
            <a:ext cx="419629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i &lt;&lt; std::endl;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4134" y="2839416"/>
            <a:ext cx="3991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55                      push   %rbp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89 e5                mov    %rsp,%rbp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83 ec 10             sub    $0x10,%rsp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c7 45 fc 00 00 00 00    movl   $0x0,-0x4(%rbp)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83 7d fc 09             cmpl   $0x9,-0x4(%rbp)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7f 22                   jg     40084d &lt;main+0x37&gt;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8b 45 fc                mov    -0x4(%rbp),%eax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89 c6                   mov    %eax,%esi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bf 60 10 60 00          mov    $0x601060,%edi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e8 66 fe ff ff          callq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be 00 07 40 00          mov    $0x400700,%esi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89 c7                mov    %rax,%rdi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e8 a9 fe ff ff          callq  4006f0 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83 45 fc 01             addl   $0x1,-0x4(%rbp)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eb d8                   jmp    400825 &lt;main+0xf&gt;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b8 00 00 00 00          mov    $0x0,%eax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c9                      leaveq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c3                      retq</a:t>
            </a:r>
            <a:endParaRPr lang="en-CA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ntel i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314" y="2476359"/>
            <a:ext cx="2084682" cy="20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09565" y="2799844"/>
            <a:ext cx="1731695" cy="29455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/>
        </p:nvGrpSpPr>
        <p:grpSpPr>
          <a:xfrm>
            <a:off x="8839200" y="4264503"/>
            <a:ext cx="1510513" cy="1964429"/>
            <a:chOff x="8839200" y="4264503"/>
            <a:chExt cx="1510513" cy="1964429"/>
          </a:xfrm>
        </p:grpSpPr>
        <p:sp>
          <p:nvSpPr>
            <p:cNvPr id="7" name="TextBox 6"/>
            <p:cNvSpPr txBox="1"/>
            <p:nvPr/>
          </p:nvSpPr>
          <p:spPr>
            <a:xfrm>
              <a:off x="9953203" y="4264503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1395" y="4465455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50506" y="4650224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89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8697" y="4851176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37218" y="5071009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22579" y="5280054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83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32219" y="5497189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ec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53997" y="5710280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90807" y="5911232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c7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30513" y="5966528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39200" y="5982711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fc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3" name="Curved Connector 22"/>
          <p:cNvCxnSpPr>
            <a:stCxn id="3" idx="2"/>
            <a:endCxn id="21" idx="1"/>
          </p:cNvCxnSpPr>
          <p:nvPr/>
        </p:nvCxnSpPr>
        <p:spPr>
          <a:xfrm rot="16200000" flipH="1">
            <a:off x="7027068" y="4293689"/>
            <a:ext cx="360477" cy="3263787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306991" cy="778109"/>
          </a:xfrm>
        </p:spPr>
        <p:txBody>
          <a:bodyPr>
            <a:normAutofit/>
          </a:bodyPr>
          <a:lstStyle/>
          <a:p>
            <a:r>
              <a:rPr lang="en-CA" smtClean="0"/>
              <a:t>Thread Communication – Message Passing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400" y="1347044"/>
            <a:ext cx="4673600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object-oriented thread that can count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CountingThread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thread_object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private counter variable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CountingThread() :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method for message-passing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override main method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 is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7200" y="2020144"/>
            <a:ext cx="629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&lt;cpen333/thread/thread_object.h&gt;</a:t>
            </a:r>
            <a:b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&lt;chrono</a:t>
            </a:r>
            <a:r>
              <a:rPr lang="en-US" altLang="en-US" sz="12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CountingThread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counter.start();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(!counter.terminated()) 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counter.increment();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counter.join();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"counter's return value: "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5303" y="4018280"/>
            <a:ext cx="2413000" cy="3145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Thread Example: QuickSort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0500" y="2016125"/>
            <a:ext cx="9448800" cy="280035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19225" y="1982788"/>
            <a:ext cx="9451975" cy="2794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pivot </a:t>
            </a:r>
            <a:r>
              <a:rPr lang="en-CA" altLang="en-US" sz="1800" smtClean="0"/>
              <a:t>= </a:t>
            </a: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array[rand() % size + start_idx];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pivot_idx = partition(array, start_idx, size, pivot);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thread1 = QuickSort(array, start_idx, pivot_idx-start_idx);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thread2 = QuickSort(array, pivot_idx+1, size-pivot_idx+start_idx-1);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thread2.join();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73200" y="1693863"/>
            <a:ext cx="4513263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600" i="1"/>
              <a:t>Thread: </a:t>
            </a:r>
            <a:r>
              <a:rPr lang="en-CA" altLang="en-US" sz="1600" i="1">
                <a:solidFill>
                  <a:srgbClr val="0033CC"/>
                </a:solidFill>
              </a:rPr>
              <a:t>QuickSort</a:t>
            </a:r>
            <a:r>
              <a:rPr lang="en-CA" altLang="en-US" sz="1600" i="1"/>
              <a:t> </a:t>
            </a:r>
            <a:r>
              <a:rPr lang="en-CA" altLang="en-US" sz="1600" i="1" smtClean="0"/>
              <a:t>(array, start_idx, size)</a:t>
            </a:r>
            <a:endParaRPr lang="en-CA" altLang="en-US" sz="1600" i="1"/>
          </a:p>
        </p:txBody>
      </p:sp>
      <p:sp>
        <p:nvSpPr>
          <p:cNvPr id="17" name="TextBox 16"/>
          <p:cNvSpPr txBox="1"/>
          <p:nvPr/>
        </p:nvSpPr>
        <p:spPr>
          <a:xfrm>
            <a:off x="863600" y="4914900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How many threads get created (best case)?</a:t>
            </a:r>
            <a:endParaRPr lang="en-CA" sz="2400"/>
          </a:p>
        </p:txBody>
      </p:sp>
      <p:sp>
        <p:nvSpPr>
          <p:cNvPr id="18" name="TextBox 17"/>
          <p:cNvSpPr txBox="1"/>
          <p:nvPr/>
        </p:nvSpPr>
        <p:spPr>
          <a:xfrm>
            <a:off x="863600" y="5346700"/>
            <a:ext cx="981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If a machine has 4 cores, what’s the best possible speed-up factor?</a:t>
            </a:r>
            <a:endParaRPr lang="en-CA" sz="2400"/>
          </a:p>
        </p:txBody>
      </p:sp>
      <p:sp>
        <p:nvSpPr>
          <p:cNvPr id="19" name="TextBox 18"/>
          <p:cNvSpPr txBox="1"/>
          <p:nvPr/>
        </p:nvSpPr>
        <p:spPr>
          <a:xfrm>
            <a:off x="850900" y="5803900"/>
            <a:ext cx="981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What might prevent this?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7350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Race Conditions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44137" y="1583146"/>
            <a:ext cx="1153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A </a:t>
            </a:r>
            <a:r>
              <a:rPr lang="en-CA" sz="2800" b="1" smtClean="0">
                <a:solidFill>
                  <a:schemeClr val="accent2"/>
                </a:solidFill>
              </a:rPr>
              <a:t>race condition </a:t>
            </a:r>
            <a:r>
              <a:rPr lang="en-CA" sz="2800" smtClean="0"/>
              <a:t>is when the the behaviour or output of a program depends on the precise </a:t>
            </a:r>
            <a:r>
              <a:rPr lang="en-CA" sz="2800" b="1" smtClean="0">
                <a:solidFill>
                  <a:schemeClr val="accent2"/>
                </a:solidFill>
              </a:rPr>
              <a:t>sequence</a:t>
            </a:r>
            <a:r>
              <a:rPr lang="en-CA" sz="2800" smtClean="0"/>
              <a:t> or </a:t>
            </a:r>
            <a:r>
              <a:rPr lang="en-CA" sz="2800" b="1" smtClean="0">
                <a:solidFill>
                  <a:schemeClr val="accent2"/>
                </a:solidFill>
              </a:rPr>
              <a:t>timings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of events.</a:t>
            </a:r>
            <a:endParaRPr lang="en-CA" sz="2800"/>
          </a:p>
        </p:txBody>
      </p:sp>
      <p:sp>
        <p:nvSpPr>
          <p:cNvPr id="11" name="Rectangle 10"/>
          <p:cNvSpPr/>
          <p:nvPr/>
        </p:nvSpPr>
        <p:spPr>
          <a:xfrm>
            <a:off x="2006600" y="3352800"/>
            <a:ext cx="3543300" cy="1257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solidFill>
                  <a:srgbClr val="FFFF00"/>
                </a:solidFill>
                <a:cs typeface="Courier New" panose="02070309020205020404" pitchFamily="49" charset="0"/>
              </a:rPr>
              <a:t>Line A1:   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r>
              <a:rPr lang="en-CA" smtClean="0">
                <a:solidFill>
                  <a:srgbClr val="FFFF00"/>
                </a:solidFill>
                <a:cs typeface="Courier New" panose="02070309020205020404" pitchFamily="49" charset="0"/>
              </a:rPr>
              <a:t>Line A2:   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std::cout &lt;&lt; x </a:t>
            </a:r>
          </a:p>
          <a:p>
            <a:r>
              <a:rPr lang="en-CA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&lt;&lt; std::endl;</a:t>
            </a:r>
            <a:endParaRPr lang="en-CA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100" y="3327400"/>
            <a:ext cx="3543300" cy="1257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solidFill>
                  <a:srgbClr val="FFFF00"/>
                </a:solidFill>
                <a:cs typeface="Courier New" panose="02070309020205020404" pitchFamily="49" charset="0"/>
              </a:rPr>
              <a:t>Line B1:   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7;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8300" y="2705100"/>
            <a:ext cx="35433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solidFill>
                  <a:srgbClr val="FFFF00"/>
                </a:solidFill>
                <a:cs typeface="Courier New" panose="02070309020205020404" pitchFamily="49" charset="0"/>
              </a:rPr>
              <a:t>Line S1:   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00" y="4711700"/>
            <a:ext cx="5105400" cy="546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solidFill>
                  <a:srgbClr val="FFFF00"/>
                </a:solidFill>
                <a:cs typeface="Courier New" panose="02070309020205020404" pitchFamily="49" charset="0"/>
              </a:rPr>
              <a:t>Line S2:    </a:t>
            </a:r>
            <a:r>
              <a:rPr lang="en-CA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std::cout &lt;&lt; x &lt;&lt; std::endl;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537" y="5609046"/>
            <a:ext cx="334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Is it possible to get…</a:t>
            </a:r>
            <a:endParaRPr lang="en-CA" sz="2800"/>
          </a:p>
        </p:txBody>
      </p:sp>
      <p:sp>
        <p:nvSpPr>
          <p:cNvPr id="7" name="Rectangle 6"/>
          <p:cNvSpPr/>
          <p:nvPr/>
        </p:nvSpPr>
        <p:spPr>
          <a:xfrm>
            <a:off x="3958080" y="5636553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0, 5?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7061" y="5622699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5, 7?</a:t>
            </a:r>
            <a:endParaRPr lang="en-CA" sz="2400"/>
          </a:p>
        </p:txBody>
      </p:sp>
      <p:sp>
        <p:nvSpPr>
          <p:cNvPr id="17" name="Rectangle 16"/>
          <p:cNvSpPr/>
          <p:nvPr/>
        </p:nvSpPr>
        <p:spPr>
          <a:xfrm>
            <a:off x="7195425" y="5622699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7, 7?</a:t>
            </a:r>
            <a:endParaRPr lang="en-CA" sz="2400"/>
          </a:p>
        </p:txBody>
      </p:sp>
      <p:sp>
        <p:nvSpPr>
          <p:cNvPr id="18" name="Rectangle 17"/>
          <p:cNvSpPr/>
          <p:nvPr/>
        </p:nvSpPr>
        <p:spPr>
          <a:xfrm>
            <a:off x="8257607" y="5622699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5, </a:t>
            </a:r>
            <a:r>
              <a:rPr lang="en-CA" sz="2400"/>
              <a:t>5?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52589" y="562270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0, </a:t>
            </a:r>
            <a:r>
              <a:rPr lang="en-CA" sz="2400" smtClean="0"/>
              <a:t>7?</a:t>
            </a:r>
            <a:endParaRPr lang="en-CA" sz="2400"/>
          </a:p>
        </p:txBody>
      </p:sp>
      <p:sp>
        <p:nvSpPr>
          <p:cNvPr id="20" name="Rectangle 19"/>
          <p:cNvSpPr/>
          <p:nvPr/>
        </p:nvSpPr>
        <p:spPr>
          <a:xfrm>
            <a:off x="9338262" y="563193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7, </a:t>
            </a:r>
            <a:r>
              <a:rPr lang="en-CA" sz="2400"/>
              <a:t>5?</a:t>
            </a:r>
          </a:p>
        </p:txBody>
      </p:sp>
    </p:spTree>
    <p:extLst>
      <p:ext uri="{BB962C8B-B14F-4D97-AF65-F5344CB8AC3E}">
        <p14:creationId xmlns:p14="http://schemas.microsoft.com/office/powerpoint/2010/main" val="27786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Race Conditions</a:t>
            </a:r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44137" y="1583146"/>
            <a:ext cx="1153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A </a:t>
            </a:r>
            <a:r>
              <a:rPr lang="en-CA" sz="2800" b="1" smtClean="0">
                <a:solidFill>
                  <a:schemeClr val="accent2"/>
                </a:solidFill>
              </a:rPr>
              <a:t>race condition </a:t>
            </a:r>
            <a:r>
              <a:rPr lang="en-CA" sz="2800" smtClean="0"/>
              <a:t>is when the the behaviour or output of a program depends on the precise </a:t>
            </a:r>
            <a:r>
              <a:rPr lang="en-CA" sz="2800" b="1" smtClean="0">
                <a:solidFill>
                  <a:schemeClr val="accent2"/>
                </a:solidFill>
              </a:rPr>
              <a:t>sequence</a:t>
            </a:r>
            <a:r>
              <a:rPr lang="en-CA" sz="2800" smtClean="0"/>
              <a:t> or </a:t>
            </a:r>
            <a:r>
              <a:rPr lang="en-CA" sz="2800" b="1" smtClean="0">
                <a:solidFill>
                  <a:schemeClr val="accent2"/>
                </a:solidFill>
              </a:rPr>
              <a:t>timings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of events.</a:t>
            </a:r>
            <a:endParaRPr lang="en-CA" sz="2800"/>
          </a:p>
        </p:txBody>
      </p:sp>
      <p:sp>
        <p:nvSpPr>
          <p:cNvPr id="16" name="TextBox 15"/>
          <p:cNvSpPr txBox="1"/>
          <p:nvPr/>
        </p:nvSpPr>
        <p:spPr>
          <a:xfrm>
            <a:off x="926737" y="2916646"/>
            <a:ext cx="6883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Q:  Will we get the same output every time?</a:t>
            </a:r>
          </a:p>
          <a:p>
            <a:r>
              <a:rPr lang="en-CA" sz="2800" smtClean="0"/>
              <a:t>Q:  What might influence the output?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337" y="4300946"/>
            <a:ext cx="11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Considering these situations is important when designing concurrent systems.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637" y="4999446"/>
            <a:ext cx="11531963" cy="94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2800"/>
              <a:t>What </a:t>
            </a:r>
            <a:r>
              <a:rPr lang="en-CA" altLang="en-US" sz="2800" b="1">
                <a:solidFill>
                  <a:schemeClr val="accent2"/>
                </a:solidFill>
              </a:rPr>
              <a:t>execution orders </a:t>
            </a:r>
            <a:r>
              <a:rPr lang="en-CA" altLang="en-US" sz="2800" i="1" u="sng"/>
              <a:t>are</a:t>
            </a:r>
            <a:r>
              <a:rPr lang="en-CA" altLang="en-US" sz="2800"/>
              <a:t> </a:t>
            </a:r>
            <a:r>
              <a:rPr lang="en-CA" altLang="en-US" sz="2800" b="1">
                <a:solidFill>
                  <a:schemeClr val="accent2"/>
                </a:solidFill>
              </a:rPr>
              <a:t>possible</a:t>
            </a:r>
            <a:r>
              <a:rPr lang="en-CA" altLang="en-US" sz="2800">
                <a:solidFill>
                  <a:schemeClr val="accent2"/>
                </a:solidFill>
              </a:rPr>
              <a:t> </a:t>
            </a:r>
            <a:r>
              <a:rPr lang="en-CA" altLang="en-US" sz="2800"/>
              <a:t>and what are the </a:t>
            </a:r>
            <a:r>
              <a:rPr lang="en-CA" altLang="en-US" sz="2800" b="1">
                <a:solidFill>
                  <a:schemeClr val="accent2"/>
                </a:solidFill>
              </a:rPr>
              <a:t>effects</a:t>
            </a:r>
            <a:r>
              <a:rPr lang="en-CA" altLang="en-US" sz="2800">
                <a:solidFill>
                  <a:schemeClr val="accent2"/>
                </a:solidFill>
              </a:rPr>
              <a:t> </a:t>
            </a:r>
            <a:r>
              <a:rPr lang="en-CA" altLang="en-US" sz="2800"/>
              <a:t>of that </a:t>
            </a:r>
            <a:r>
              <a:rPr lang="en-CA" altLang="en-US" sz="2800" smtClean="0"/>
              <a:t>order?</a:t>
            </a:r>
          </a:p>
          <a:p>
            <a:pPr marL="457200" indent="-45720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2800" smtClean="0"/>
              <a:t>How </a:t>
            </a:r>
            <a:r>
              <a:rPr lang="en-CA" altLang="en-US" sz="2800"/>
              <a:t>do we enforce a </a:t>
            </a:r>
            <a:r>
              <a:rPr lang="en-CA" altLang="en-US" sz="2800" b="1">
                <a:solidFill>
                  <a:schemeClr val="accent2"/>
                </a:solidFill>
              </a:rPr>
              <a:t>particular execution </a:t>
            </a:r>
            <a:r>
              <a:rPr lang="en-CA" altLang="en-US" sz="2800" b="1" smtClean="0">
                <a:solidFill>
                  <a:schemeClr val="accent2"/>
                </a:solidFill>
              </a:rPr>
              <a:t>order</a:t>
            </a:r>
            <a:r>
              <a:rPr lang="en-CA" altLang="en-US" sz="2800" smtClean="0"/>
              <a:t>? – </a:t>
            </a:r>
            <a:r>
              <a:rPr lang="en-CA" altLang="en-US" sz="2800" b="1" smtClean="0">
                <a:solidFill>
                  <a:schemeClr val="accent2"/>
                </a:solidFill>
              </a:rPr>
              <a:t>synchronisation</a:t>
            </a:r>
            <a:r>
              <a:rPr lang="en-CA" altLang="en-US" sz="2800"/>
              <a:t>.</a:t>
            </a:r>
            <a:endParaRPr lang="en-C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90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Threads in Practice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44137" y="1583146"/>
            <a:ext cx="11535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Every program has at least one main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Most graphical programs have a separate thread to control the GUI</a:t>
            </a:r>
          </a:p>
          <a:p>
            <a:endParaRPr lang="en-CA" sz="2800"/>
          </a:p>
        </p:txBody>
      </p:sp>
      <p:pic>
        <p:nvPicPr>
          <p:cNvPr id="9218" name="Picture 2" descr="Image result for wo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00" y="3124200"/>
            <a:ext cx="2741012" cy="2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64100" y="2953435"/>
            <a:ext cx="3340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smtClean="0"/>
              <a:t>How many threads?</a:t>
            </a:r>
            <a:endParaRPr lang="en-CA" sz="2800"/>
          </a:p>
        </p:txBody>
      </p:sp>
      <p:sp>
        <p:nvSpPr>
          <p:cNvPr id="9" name="Rectangle 8"/>
          <p:cNvSpPr/>
          <p:nvPr/>
        </p:nvSpPr>
        <p:spPr>
          <a:xfrm>
            <a:off x="5219700" y="3639235"/>
            <a:ext cx="6616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Main program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Spell-check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Backups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smtClean="0"/>
              <a:t>Save in background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5038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intel i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94" y="2426483"/>
            <a:ext cx="2084682" cy="20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14"/>
          <p:cNvSpPr/>
          <p:nvPr/>
        </p:nvSpPr>
        <p:spPr>
          <a:xfrm>
            <a:off x="6201295" y="4089862"/>
            <a:ext cx="1870363" cy="1820487"/>
          </a:xfrm>
          <a:custGeom>
            <a:avLst/>
            <a:gdLst>
              <a:gd name="connsiteX0" fmla="*/ 0 w 1870363"/>
              <a:gd name="connsiteY0" fmla="*/ 1820487 h 1820487"/>
              <a:gd name="connsiteX1" fmla="*/ 124690 w 1870363"/>
              <a:gd name="connsiteY1" fmla="*/ 1512916 h 1820487"/>
              <a:gd name="connsiteX2" fmla="*/ 141316 w 1870363"/>
              <a:gd name="connsiteY2" fmla="*/ 1463040 h 1820487"/>
              <a:gd name="connsiteX3" fmla="*/ 149629 w 1870363"/>
              <a:gd name="connsiteY3" fmla="*/ 1438102 h 1820487"/>
              <a:gd name="connsiteX4" fmla="*/ 157941 w 1870363"/>
              <a:gd name="connsiteY4" fmla="*/ 1404851 h 1820487"/>
              <a:gd name="connsiteX5" fmla="*/ 174567 w 1870363"/>
              <a:gd name="connsiteY5" fmla="*/ 1354974 h 1820487"/>
              <a:gd name="connsiteX6" fmla="*/ 182880 w 1870363"/>
              <a:gd name="connsiteY6" fmla="*/ 806334 h 1820487"/>
              <a:gd name="connsiteX7" fmla="*/ 199505 w 1870363"/>
              <a:gd name="connsiteY7" fmla="*/ 731520 h 1820487"/>
              <a:gd name="connsiteX8" fmla="*/ 216130 w 1870363"/>
              <a:gd name="connsiteY8" fmla="*/ 714894 h 1820487"/>
              <a:gd name="connsiteX9" fmla="*/ 224443 w 1870363"/>
              <a:gd name="connsiteY9" fmla="*/ 681643 h 1820487"/>
              <a:gd name="connsiteX10" fmla="*/ 257694 w 1870363"/>
              <a:gd name="connsiteY10" fmla="*/ 631767 h 1820487"/>
              <a:gd name="connsiteX11" fmla="*/ 282632 w 1870363"/>
              <a:gd name="connsiteY11" fmla="*/ 590203 h 1820487"/>
              <a:gd name="connsiteX12" fmla="*/ 315883 w 1870363"/>
              <a:gd name="connsiteY12" fmla="*/ 540327 h 1820487"/>
              <a:gd name="connsiteX13" fmla="*/ 340821 w 1870363"/>
              <a:gd name="connsiteY13" fmla="*/ 515389 h 1820487"/>
              <a:gd name="connsiteX14" fmla="*/ 357447 w 1870363"/>
              <a:gd name="connsiteY14" fmla="*/ 490451 h 1820487"/>
              <a:gd name="connsiteX15" fmla="*/ 382385 w 1870363"/>
              <a:gd name="connsiteY15" fmla="*/ 473825 h 1820487"/>
              <a:gd name="connsiteX16" fmla="*/ 432261 w 1870363"/>
              <a:gd name="connsiteY16" fmla="*/ 423949 h 1820487"/>
              <a:gd name="connsiteX17" fmla="*/ 448887 w 1870363"/>
              <a:gd name="connsiteY17" fmla="*/ 407323 h 1820487"/>
              <a:gd name="connsiteX18" fmla="*/ 473825 w 1870363"/>
              <a:gd name="connsiteY18" fmla="*/ 390698 h 1820487"/>
              <a:gd name="connsiteX19" fmla="*/ 515389 w 1870363"/>
              <a:gd name="connsiteY19" fmla="*/ 349134 h 1820487"/>
              <a:gd name="connsiteX20" fmla="*/ 590203 w 1870363"/>
              <a:gd name="connsiteY20" fmla="*/ 324196 h 1820487"/>
              <a:gd name="connsiteX21" fmla="*/ 640080 w 1870363"/>
              <a:gd name="connsiteY21" fmla="*/ 307571 h 1820487"/>
              <a:gd name="connsiteX22" fmla="*/ 789709 w 1870363"/>
              <a:gd name="connsiteY22" fmla="*/ 290945 h 1820487"/>
              <a:gd name="connsiteX23" fmla="*/ 1305098 w 1870363"/>
              <a:gd name="connsiteY23" fmla="*/ 282633 h 1820487"/>
              <a:gd name="connsiteX24" fmla="*/ 1396538 w 1870363"/>
              <a:gd name="connsiteY24" fmla="*/ 257694 h 1820487"/>
              <a:gd name="connsiteX25" fmla="*/ 1429789 w 1870363"/>
              <a:gd name="connsiteY25" fmla="*/ 249382 h 1820487"/>
              <a:gd name="connsiteX26" fmla="*/ 1537854 w 1870363"/>
              <a:gd name="connsiteY26" fmla="*/ 232756 h 1820487"/>
              <a:gd name="connsiteX27" fmla="*/ 1587730 w 1870363"/>
              <a:gd name="connsiteY27" fmla="*/ 216131 h 1820487"/>
              <a:gd name="connsiteX28" fmla="*/ 1612669 w 1870363"/>
              <a:gd name="connsiteY28" fmla="*/ 207818 h 1820487"/>
              <a:gd name="connsiteX29" fmla="*/ 1645920 w 1870363"/>
              <a:gd name="connsiteY29" fmla="*/ 199505 h 1820487"/>
              <a:gd name="connsiteX30" fmla="*/ 1695796 w 1870363"/>
              <a:gd name="connsiteY30" fmla="*/ 182880 h 1820487"/>
              <a:gd name="connsiteX31" fmla="*/ 1745672 w 1870363"/>
              <a:gd name="connsiteY31" fmla="*/ 149629 h 1820487"/>
              <a:gd name="connsiteX32" fmla="*/ 1762298 w 1870363"/>
              <a:gd name="connsiteY32" fmla="*/ 133003 h 1820487"/>
              <a:gd name="connsiteX33" fmla="*/ 1787236 w 1870363"/>
              <a:gd name="connsiteY33" fmla="*/ 124691 h 1820487"/>
              <a:gd name="connsiteX34" fmla="*/ 1803861 w 1870363"/>
              <a:gd name="connsiteY34" fmla="*/ 99753 h 1820487"/>
              <a:gd name="connsiteX35" fmla="*/ 1820487 w 1870363"/>
              <a:gd name="connsiteY35" fmla="*/ 83127 h 1820487"/>
              <a:gd name="connsiteX36" fmla="*/ 1845425 w 1870363"/>
              <a:gd name="connsiteY36" fmla="*/ 49876 h 1820487"/>
              <a:gd name="connsiteX37" fmla="*/ 1853738 w 1870363"/>
              <a:gd name="connsiteY37" fmla="*/ 24938 h 1820487"/>
              <a:gd name="connsiteX38" fmla="*/ 1870363 w 1870363"/>
              <a:gd name="connsiteY38" fmla="*/ 0 h 182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70363" h="1820487">
                <a:moveTo>
                  <a:pt x="0" y="1820487"/>
                </a:moveTo>
                <a:cubicBezTo>
                  <a:pt x="41563" y="1717963"/>
                  <a:pt x="84017" y="1615796"/>
                  <a:pt x="124690" y="1512916"/>
                </a:cubicBezTo>
                <a:cubicBezTo>
                  <a:pt x="131133" y="1496619"/>
                  <a:pt x="135774" y="1479665"/>
                  <a:pt x="141316" y="1463040"/>
                </a:cubicBezTo>
                <a:cubicBezTo>
                  <a:pt x="144087" y="1454727"/>
                  <a:pt x="147504" y="1446603"/>
                  <a:pt x="149629" y="1438102"/>
                </a:cubicBezTo>
                <a:cubicBezTo>
                  <a:pt x="152400" y="1427018"/>
                  <a:pt x="154658" y="1415794"/>
                  <a:pt x="157941" y="1404851"/>
                </a:cubicBezTo>
                <a:cubicBezTo>
                  <a:pt x="162977" y="1388065"/>
                  <a:pt x="174567" y="1354974"/>
                  <a:pt x="174567" y="1354974"/>
                </a:cubicBezTo>
                <a:cubicBezTo>
                  <a:pt x="177338" y="1172094"/>
                  <a:pt x="177730" y="989162"/>
                  <a:pt x="182880" y="806334"/>
                </a:cubicBezTo>
                <a:cubicBezTo>
                  <a:pt x="182958" y="803551"/>
                  <a:pt x="196235" y="738061"/>
                  <a:pt x="199505" y="731520"/>
                </a:cubicBezTo>
                <a:cubicBezTo>
                  <a:pt x="203010" y="724510"/>
                  <a:pt x="210588" y="720436"/>
                  <a:pt x="216130" y="714894"/>
                </a:cubicBezTo>
                <a:cubicBezTo>
                  <a:pt x="218901" y="703810"/>
                  <a:pt x="219334" y="691862"/>
                  <a:pt x="224443" y="681643"/>
                </a:cubicBezTo>
                <a:cubicBezTo>
                  <a:pt x="233379" y="663771"/>
                  <a:pt x="251375" y="650723"/>
                  <a:pt x="257694" y="631767"/>
                </a:cubicBezTo>
                <a:cubicBezTo>
                  <a:pt x="273588" y="584087"/>
                  <a:pt x="255247" y="626716"/>
                  <a:pt x="282632" y="590203"/>
                </a:cubicBezTo>
                <a:cubicBezTo>
                  <a:pt x="294621" y="574218"/>
                  <a:pt x="301754" y="554456"/>
                  <a:pt x="315883" y="540327"/>
                </a:cubicBezTo>
                <a:cubicBezTo>
                  <a:pt x="324196" y="532014"/>
                  <a:pt x="333295" y="524420"/>
                  <a:pt x="340821" y="515389"/>
                </a:cubicBezTo>
                <a:cubicBezTo>
                  <a:pt x="347217" y="507714"/>
                  <a:pt x="350383" y="497515"/>
                  <a:pt x="357447" y="490451"/>
                </a:cubicBezTo>
                <a:cubicBezTo>
                  <a:pt x="364511" y="483387"/>
                  <a:pt x="374918" y="480463"/>
                  <a:pt x="382385" y="473825"/>
                </a:cubicBezTo>
                <a:cubicBezTo>
                  <a:pt x="399958" y="458205"/>
                  <a:pt x="415636" y="440574"/>
                  <a:pt x="432261" y="423949"/>
                </a:cubicBezTo>
                <a:cubicBezTo>
                  <a:pt x="437803" y="418407"/>
                  <a:pt x="442366" y="411670"/>
                  <a:pt x="448887" y="407323"/>
                </a:cubicBezTo>
                <a:cubicBezTo>
                  <a:pt x="457200" y="401781"/>
                  <a:pt x="466306" y="397277"/>
                  <a:pt x="473825" y="390698"/>
                </a:cubicBezTo>
                <a:cubicBezTo>
                  <a:pt x="488571" y="377796"/>
                  <a:pt x="496801" y="355330"/>
                  <a:pt x="515389" y="349134"/>
                </a:cubicBezTo>
                <a:lnTo>
                  <a:pt x="590203" y="324196"/>
                </a:lnTo>
                <a:cubicBezTo>
                  <a:pt x="590216" y="324192"/>
                  <a:pt x="640067" y="307574"/>
                  <a:pt x="640080" y="307571"/>
                </a:cubicBezTo>
                <a:cubicBezTo>
                  <a:pt x="703219" y="294943"/>
                  <a:pt x="702973" y="293258"/>
                  <a:pt x="789709" y="290945"/>
                </a:cubicBezTo>
                <a:cubicBezTo>
                  <a:pt x="961467" y="286365"/>
                  <a:pt x="1133302" y="285404"/>
                  <a:pt x="1305098" y="282633"/>
                </a:cubicBezTo>
                <a:cubicBezTo>
                  <a:pt x="1351709" y="267095"/>
                  <a:pt x="1321544" y="276442"/>
                  <a:pt x="1396538" y="257694"/>
                </a:cubicBezTo>
                <a:cubicBezTo>
                  <a:pt x="1407622" y="254923"/>
                  <a:pt x="1418453" y="250799"/>
                  <a:pt x="1429789" y="249382"/>
                </a:cubicBezTo>
                <a:cubicBezTo>
                  <a:pt x="1460908" y="245492"/>
                  <a:pt x="1505630" y="241544"/>
                  <a:pt x="1537854" y="232756"/>
                </a:cubicBezTo>
                <a:cubicBezTo>
                  <a:pt x="1554761" y="228145"/>
                  <a:pt x="1571105" y="221673"/>
                  <a:pt x="1587730" y="216131"/>
                </a:cubicBezTo>
                <a:cubicBezTo>
                  <a:pt x="1596043" y="213360"/>
                  <a:pt x="1604168" y="209943"/>
                  <a:pt x="1612669" y="207818"/>
                </a:cubicBezTo>
                <a:cubicBezTo>
                  <a:pt x="1623753" y="205047"/>
                  <a:pt x="1634977" y="202788"/>
                  <a:pt x="1645920" y="199505"/>
                </a:cubicBezTo>
                <a:cubicBezTo>
                  <a:pt x="1662706" y="194469"/>
                  <a:pt x="1681215" y="192601"/>
                  <a:pt x="1695796" y="182880"/>
                </a:cubicBezTo>
                <a:cubicBezTo>
                  <a:pt x="1712421" y="171796"/>
                  <a:pt x="1731543" y="163758"/>
                  <a:pt x="1745672" y="149629"/>
                </a:cubicBezTo>
                <a:cubicBezTo>
                  <a:pt x="1751214" y="144087"/>
                  <a:pt x="1755577" y="137035"/>
                  <a:pt x="1762298" y="133003"/>
                </a:cubicBezTo>
                <a:cubicBezTo>
                  <a:pt x="1769812" y="128495"/>
                  <a:pt x="1778923" y="127462"/>
                  <a:pt x="1787236" y="124691"/>
                </a:cubicBezTo>
                <a:cubicBezTo>
                  <a:pt x="1792778" y="116378"/>
                  <a:pt x="1797620" y="107554"/>
                  <a:pt x="1803861" y="99753"/>
                </a:cubicBezTo>
                <a:cubicBezTo>
                  <a:pt x="1808757" y="93633"/>
                  <a:pt x="1815470" y="89148"/>
                  <a:pt x="1820487" y="83127"/>
                </a:cubicBezTo>
                <a:cubicBezTo>
                  <a:pt x="1829356" y="72484"/>
                  <a:pt x="1837112" y="60960"/>
                  <a:pt x="1845425" y="49876"/>
                </a:cubicBezTo>
                <a:cubicBezTo>
                  <a:pt x="1848196" y="41563"/>
                  <a:pt x="1849819" y="32775"/>
                  <a:pt x="1853738" y="24938"/>
                </a:cubicBezTo>
                <a:cubicBezTo>
                  <a:pt x="1858206" y="16002"/>
                  <a:pt x="1870363" y="0"/>
                  <a:pt x="18703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7697585" y="4148051"/>
            <a:ext cx="681644" cy="1953491"/>
          </a:xfrm>
          <a:custGeom>
            <a:avLst/>
            <a:gdLst>
              <a:gd name="connsiteX0" fmla="*/ 0 w 681644"/>
              <a:gd name="connsiteY0" fmla="*/ 1953491 h 1953491"/>
              <a:gd name="connsiteX1" fmla="*/ 8313 w 681644"/>
              <a:gd name="connsiteY1" fmla="*/ 1778924 h 1953491"/>
              <a:gd name="connsiteX2" fmla="*/ 33251 w 681644"/>
              <a:gd name="connsiteY2" fmla="*/ 1729047 h 1953491"/>
              <a:gd name="connsiteX3" fmla="*/ 49877 w 681644"/>
              <a:gd name="connsiteY3" fmla="*/ 1712422 h 1953491"/>
              <a:gd name="connsiteX4" fmla="*/ 66502 w 681644"/>
              <a:gd name="connsiteY4" fmla="*/ 1687484 h 1953491"/>
              <a:gd name="connsiteX5" fmla="*/ 91440 w 681644"/>
              <a:gd name="connsiteY5" fmla="*/ 1662545 h 1953491"/>
              <a:gd name="connsiteX6" fmla="*/ 124691 w 681644"/>
              <a:gd name="connsiteY6" fmla="*/ 1612669 h 1953491"/>
              <a:gd name="connsiteX7" fmla="*/ 174568 w 681644"/>
              <a:gd name="connsiteY7" fmla="*/ 1529542 h 1953491"/>
              <a:gd name="connsiteX8" fmla="*/ 182880 w 681644"/>
              <a:gd name="connsiteY8" fmla="*/ 1504604 h 1953491"/>
              <a:gd name="connsiteX9" fmla="*/ 199506 w 681644"/>
              <a:gd name="connsiteY9" fmla="*/ 1487978 h 1953491"/>
              <a:gd name="connsiteX10" fmla="*/ 216131 w 681644"/>
              <a:gd name="connsiteY10" fmla="*/ 1438102 h 1953491"/>
              <a:gd name="connsiteX11" fmla="*/ 249382 w 681644"/>
              <a:gd name="connsiteY11" fmla="*/ 1396538 h 1953491"/>
              <a:gd name="connsiteX12" fmla="*/ 274320 w 681644"/>
              <a:gd name="connsiteY12" fmla="*/ 1313411 h 1953491"/>
              <a:gd name="connsiteX13" fmla="*/ 290946 w 681644"/>
              <a:gd name="connsiteY13" fmla="*/ 1296785 h 1953491"/>
              <a:gd name="connsiteX14" fmla="*/ 307571 w 681644"/>
              <a:gd name="connsiteY14" fmla="*/ 1180407 h 1953491"/>
              <a:gd name="connsiteX15" fmla="*/ 315884 w 681644"/>
              <a:gd name="connsiteY15" fmla="*/ 498764 h 1953491"/>
              <a:gd name="connsiteX16" fmla="*/ 324197 w 681644"/>
              <a:gd name="connsiteY16" fmla="*/ 473825 h 1953491"/>
              <a:gd name="connsiteX17" fmla="*/ 349135 w 681644"/>
              <a:gd name="connsiteY17" fmla="*/ 374073 h 1953491"/>
              <a:gd name="connsiteX18" fmla="*/ 365760 w 681644"/>
              <a:gd name="connsiteY18" fmla="*/ 357447 h 1953491"/>
              <a:gd name="connsiteX19" fmla="*/ 399011 w 681644"/>
              <a:gd name="connsiteY19" fmla="*/ 307571 h 1953491"/>
              <a:gd name="connsiteX20" fmla="*/ 415637 w 681644"/>
              <a:gd name="connsiteY20" fmla="*/ 290945 h 1953491"/>
              <a:gd name="connsiteX21" fmla="*/ 423950 w 681644"/>
              <a:gd name="connsiteY21" fmla="*/ 266007 h 1953491"/>
              <a:gd name="connsiteX22" fmla="*/ 473826 w 681644"/>
              <a:gd name="connsiteY22" fmla="*/ 224444 h 1953491"/>
              <a:gd name="connsiteX23" fmla="*/ 490451 w 681644"/>
              <a:gd name="connsiteY23" fmla="*/ 207818 h 1953491"/>
              <a:gd name="connsiteX24" fmla="*/ 515390 w 681644"/>
              <a:gd name="connsiteY24" fmla="*/ 191193 h 1953491"/>
              <a:gd name="connsiteX25" fmla="*/ 532015 w 681644"/>
              <a:gd name="connsiteY25" fmla="*/ 174567 h 1953491"/>
              <a:gd name="connsiteX26" fmla="*/ 556953 w 681644"/>
              <a:gd name="connsiteY26" fmla="*/ 157942 h 1953491"/>
              <a:gd name="connsiteX27" fmla="*/ 598517 w 681644"/>
              <a:gd name="connsiteY27" fmla="*/ 116378 h 1953491"/>
              <a:gd name="connsiteX28" fmla="*/ 623455 w 681644"/>
              <a:gd name="connsiteY28" fmla="*/ 99753 h 1953491"/>
              <a:gd name="connsiteX29" fmla="*/ 656706 w 681644"/>
              <a:gd name="connsiteY29" fmla="*/ 49876 h 1953491"/>
              <a:gd name="connsiteX30" fmla="*/ 673331 w 681644"/>
              <a:gd name="connsiteY30" fmla="*/ 24938 h 1953491"/>
              <a:gd name="connsiteX31" fmla="*/ 681644 w 681644"/>
              <a:gd name="connsiteY31" fmla="*/ 0 h 195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1644" h="1953491">
                <a:moveTo>
                  <a:pt x="0" y="1953491"/>
                </a:moveTo>
                <a:cubicBezTo>
                  <a:pt x="2771" y="1895302"/>
                  <a:pt x="3475" y="1836978"/>
                  <a:pt x="8313" y="1778924"/>
                </a:cubicBezTo>
                <a:cubicBezTo>
                  <a:pt x="9742" y="1761773"/>
                  <a:pt x="23216" y="1741591"/>
                  <a:pt x="33251" y="1729047"/>
                </a:cubicBezTo>
                <a:cubicBezTo>
                  <a:pt x="38147" y="1722927"/>
                  <a:pt x="44981" y="1718542"/>
                  <a:pt x="49877" y="1712422"/>
                </a:cubicBezTo>
                <a:cubicBezTo>
                  <a:pt x="56118" y="1704621"/>
                  <a:pt x="60106" y="1695159"/>
                  <a:pt x="66502" y="1687484"/>
                </a:cubicBezTo>
                <a:cubicBezTo>
                  <a:pt x="74028" y="1678453"/>
                  <a:pt x="84222" y="1671825"/>
                  <a:pt x="91440" y="1662545"/>
                </a:cubicBezTo>
                <a:cubicBezTo>
                  <a:pt x="103707" y="1646773"/>
                  <a:pt x="115755" y="1630541"/>
                  <a:pt x="124691" y="1612669"/>
                </a:cubicBezTo>
                <a:cubicBezTo>
                  <a:pt x="161447" y="1539157"/>
                  <a:pt x="140417" y="1563691"/>
                  <a:pt x="174568" y="1529542"/>
                </a:cubicBezTo>
                <a:cubicBezTo>
                  <a:pt x="177339" y="1521229"/>
                  <a:pt x="178372" y="1512118"/>
                  <a:pt x="182880" y="1504604"/>
                </a:cubicBezTo>
                <a:cubicBezTo>
                  <a:pt x="186912" y="1497883"/>
                  <a:pt x="196001" y="1494988"/>
                  <a:pt x="199506" y="1487978"/>
                </a:cubicBezTo>
                <a:cubicBezTo>
                  <a:pt x="207343" y="1472304"/>
                  <a:pt x="206410" y="1452683"/>
                  <a:pt x="216131" y="1438102"/>
                </a:cubicBezTo>
                <a:cubicBezTo>
                  <a:pt x="237104" y="1406643"/>
                  <a:pt x="225693" y="1420229"/>
                  <a:pt x="249382" y="1396538"/>
                </a:cubicBezTo>
                <a:cubicBezTo>
                  <a:pt x="253149" y="1381470"/>
                  <a:pt x="267575" y="1320156"/>
                  <a:pt x="274320" y="1313411"/>
                </a:cubicBezTo>
                <a:lnTo>
                  <a:pt x="290946" y="1296785"/>
                </a:lnTo>
                <a:cubicBezTo>
                  <a:pt x="299170" y="1255665"/>
                  <a:pt x="306596" y="1224782"/>
                  <a:pt x="307571" y="1180407"/>
                </a:cubicBezTo>
                <a:cubicBezTo>
                  <a:pt x="312564" y="953231"/>
                  <a:pt x="310539" y="725932"/>
                  <a:pt x="315884" y="498764"/>
                </a:cubicBezTo>
                <a:cubicBezTo>
                  <a:pt x="316090" y="490004"/>
                  <a:pt x="322296" y="482379"/>
                  <a:pt x="324197" y="473825"/>
                </a:cubicBezTo>
                <a:cubicBezTo>
                  <a:pt x="328122" y="456164"/>
                  <a:pt x="334738" y="388470"/>
                  <a:pt x="349135" y="374073"/>
                </a:cubicBezTo>
                <a:cubicBezTo>
                  <a:pt x="354677" y="368531"/>
                  <a:pt x="361058" y="363717"/>
                  <a:pt x="365760" y="357447"/>
                </a:cubicBezTo>
                <a:cubicBezTo>
                  <a:pt x="377749" y="341462"/>
                  <a:pt x="384882" y="321700"/>
                  <a:pt x="399011" y="307571"/>
                </a:cubicBezTo>
                <a:lnTo>
                  <a:pt x="415637" y="290945"/>
                </a:lnTo>
                <a:cubicBezTo>
                  <a:pt x="418408" y="282632"/>
                  <a:pt x="419089" y="273298"/>
                  <a:pt x="423950" y="266007"/>
                </a:cubicBezTo>
                <a:cubicBezTo>
                  <a:pt x="440877" y="240617"/>
                  <a:pt x="451918" y="241971"/>
                  <a:pt x="473826" y="224444"/>
                </a:cubicBezTo>
                <a:cubicBezTo>
                  <a:pt x="479946" y="219548"/>
                  <a:pt x="484331" y="212714"/>
                  <a:pt x="490451" y="207818"/>
                </a:cubicBezTo>
                <a:cubicBezTo>
                  <a:pt x="498253" y="201577"/>
                  <a:pt x="507588" y="197434"/>
                  <a:pt x="515390" y="191193"/>
                </a:cubicBezTo>
                <a:cubicBezTo>
                  <a:pt x="521510" y="186297"/>
                  <a:pt x="525895" y="179463"/>
                  <a:pt x="532015" y="174567"/>
                </a:cubicBezTo>
                <a:cubicBezTo>
                  <a:pt x="539816" y="168326"/>
                  <a:pt x="549434" y="164521"/>
                  <a:pt x="556953" y="157942"/>
                </a:cubicBezTo>
                <a:cubicBezTo>
                  <a:pt x="571699" y="145040"/>
                  <a:pt x="582214" y="127246"/>
                  <a:pt x="598517" y="116378"/>
                </a:cubicBezTo>
                <a:cubicBezTo>
                  <a:pt x="606830" y="110836"/>
                  <a:pt x="615654" y="105994"/>
                  <a:pt x="623455" y="99753"/>
                </a:cubicBezTo>
                <a:cubicBezTo>
                  <a:pt x="646846" y="81040"/>
                  <a:pt x="639731" y="79582"/>
                  <a:pt x="656706" y="49876"/>
                </a:cubicBezTo>
                <a:cubicBezTo>
                  <a:pt x="661663" y="41202"/>
                  <a:pt x="668863" y="33874"/>
                  <a:pt x="673331" y="24938"/>
                </a:cubicBezTo>
                <a:cubicBezTo>
                  <a:pt x="677250" y="17101"/>
                  <a:pt x="681644" y="0"/>
                  <a:pt x="6816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8559182" y="4197927"/>
            <a:ext cx="1224898" cy="1795549"/>
          </a:xfrm>
          <a:custGeom>
            <a:avLst/>
            <a:gdLst>
              <a:gd name="connsiteX0" fmla="*/ 1224898 w 1224898"/>
              <a:gd name="connsiteY0" fmla="*/ 1795549 h 1795549"/>
              <a:gd name="connsiteX1" fmla="*/ 1199960 w 1224898"/>
              <a:gd name="connsiteY1" fmla="*/ 1645920 h 1795549"/>
              <a:gd name="connsiteX2" fmla="*/ 1191647 w 1224898"/>
              <a:gd name="connsiteY2" fmla="*/ 1404851 h 1795549"/>
              <a:gd name="connsiteX3" fmla="*/ 1183334 w 1224898"/>
              <a:gd name="connsiteY3" fmla="*/ 1363288 h 1795549"/>
              <a:gd name="connsiteX4" fmla="*/ 1175022 w 1224898"/>
              <a:gd name="connsiteY4" fmla="*/ 1288473 h 1795549"/>
              <a:gd name="connsiteX5" fmla="*/ 1166709 w 1224898"/>
              <a:gd name="connsiteY5" fmla="*/ 1263535 h 1795549"/>
              <a:gd name="connsiteX6" fmla="*/ 1158396 w 1224898"/>
              <a:gd name="connsiteY6" fmla="*/ 1230284 h 1795549"/>
              <a:gd name="connsiteX7" fmla="*/ 1150083 w 1224898"/>
              <a:gd name="connsiteY7" fmla="*/ 1188720 h 1795549"/>
              <a:gd name="connsiteX8" fmla="*/ 1133458 w 1224898"/>
              <a:gd name="connsiteY8" fmla="*/ 1138844 h 1795549"/>
              <a:gd name="connsiteX9" fmla="*/ 1108520 w 1224898"/>
              <a:gd name="connsiteY9" fmla="*/ 1055717 h 1795549"/>
              <a:gd name="connsiteX10" fmla="*/ 1091894 w 1224898"/>
              <a:gd name="connsiteY10" fmla="*/ 1005840 h 1795549"/>
              <a:gd name="connsiteX11" fmla="*/ 1075269 w 1224898"/>
              <a:gd name="connsiteY11" fmla="*/ 980902 h 1795549"/>
              <a:gd name="connsiteX12" fmla="*/ 1050331 w 1224898"/>
              <a:gd name="connsiteY12" fmla="*/ 931026 h 1795549"/>
              <a:gd name="connsiteX13" fmla="*/ 1042018 w 1224898"/>
              <a:gd name="connsiteY13" fmla="*/ 897775 h 1795549"/>
              <a:gd name="connsiteX14" fmla="*/ 1008767 w 1224898"/>
              <a:gd name="connsiteY14" fmla="*/ 847898 h 1795549"/>
              <a:gd name="connsiteX15" fmla="*/ 1000454 w 1224898"/>
              <a:gd name="connsiteY15" fmla="*/ 814648 h 1795549"/>
              <a:gd name="connsiteX16" fmla="*/ 942265 w 1224898"/>
              <a:gd name="connsiteY16" fmla="*/ 739833 h 1795549"/>
              <a:gd name="connsiteX17" fmla="*/ 917327 w 1224898"/>
              <a:gd name="connsiteY17" fmla="*/ 698269 h 1795549"/>
              <a:gd name="connsiteX18" fmla="*/ 900702 w 1224898"/>
              <a:gd name="connsiteY18" fmla="*/ 673331 h 1795549"/>
              <a:gd name="connsiteX19" fmla="*/ 867451 w 1224898"/>
              <a:gd name="connsiteY19" fmla="*/ 640080 h 1795549"/>
              <a:gd name="connsiteX20" fmla="*/ 850825 w 1224898"/>
              <a:gd name="connsiteY20" fmla="*/ 623455 h 1795549"/>
              <a:gd name="connsiteX21" fmla="*/ 834200 w 1224898"/>
              <a:gd name="connsiteY21" fmla="*/ 598517 h 1795549"/>
              <a:gd name="connsiteX22" fmla="*/ 792636 w 1224898"/>
              <a:gd name="connsiteY22" fmla="*/ 556953 h 1795549"/>
              <a:gd name="connsiteX23" fmla="*/ 759385 w 1224898"/>
              <a:gd name="connsiteY23" fmla="*/ 515389 h 1795549"/>
              <a:gd name="connsiteX24" fmla="*/ 734447 w 1224898"/>
              <a:gd name="connsiteY24" fmla="*/ 507077 h 1795549"/>
              <a:gd name="connsiteX25" fmla="*/ 717822 w 1224898"/>
              <a:gd name="connsiteY25" fmla="*/ 490451 h 1795549"/>
              <a:gd name="connsiteX26" fmla="*/ 634694 w 1224898"/>
              <a:gd name="connsiteY26" fmla="*/ 457200 h 1795549"/>
              <a:gd name="connsiteX27" fmla="*/ 609756 w 1224898"/>
              <a:gd name="connsiteY27" fmla="*/ 448888 h 1795549"/>
              <a:gd name="connsiteX28" fmla="*/ 593131 w 1224898"/>
              <a:gd name="connsiteY28" fmla="*/ 432262 h 1795549"/>
              <a:gd name="connsiteX29" fmla="*/ 551567 w 1224898"/>
              <a:gd name="connsiteY29" fmla="*/ 423949 h 1795549"/>
              <a:gd name="connsiteX30" fmla="*/ 526629 w 1224898"/>
              <a:gd name="connsiteY30" fmla="*/ 415637 h 1795549"/>
              <a:gd name="connsiteX31" fmla="*/ 493378 w 1224898"/>
              <a:gd name="connsiteY31" fmla="*/ 399011 h 1795549"/>
              <a:gd name="connsiteX32" fmla="*/ 410251 w 1224898"/>
              <a:gd name="connsiteY32" fmla="*/ 374073 h 1795549"/>
              <a:gd name="connsiteX33" fmla="*/ 360374 w 1224898"/>
              <a:gd name="connsiteY33" fmla="*/ 357448 h 1795549"/>
              <a:gd name="connsiteX34" fmla="*/ 310498 w 1224898"/>
              <a:gd name="connsiteY34" fmla="*/ 340822 h 1795549"/>
              <a:gd name="connsiteX35" fmla="*/ 260622 w 1224898"/>
              <a:gd name="connsiteY35" fmla="*/ 315884 h 1795549"/>
              <a:gd name="connsiteX36" fmla="*/ 210745 w 1224898"/>
              <a:gd name="connsiteY36" fmla="*/ 299258 h 1795549"/>
              <a:gd name="connsiteX37" fmla="*/ 144243 w 1224898"/>
              <a:gd name="connsiteY37" fmla="*/ 266008 h 1795549"/>
              <a:gd name="connsiteX38" fmla="*/ 102680 w 1224898"/>
              <a:gd name="connsiteY38" fmla="*/ 241069 h 1795549"/>
              <a:gd name="connsiteX39" fmla="*/ 69429 w 1224898"/>
              <a:gd name="connsiteY39" fmla="*/ 207818 h 1795549"/>
              <a:gd name="connsiteX40" fmla="*/ 27865 w 1224898"/>
              <a:gd name="connsiteY40" fmla="*/ 174568 h 1795549"/>
              <a:gd name="connsiteX41" fmla="*/ 11240 w 1224898"/>
              <a:gd name="connsiteY41" fmla="*/ 124691 h 1795549"/>
              <a:gd name="connsiteX42" fmla="*/ 2927 w 1224898"/>
              <a:gd name="connsiteY42" fmla="*/ 0 h 179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24898" h="1795549">
                <a:moveTo>
                  <a:pt x="1224898" y="1795549"/>
                </a:moveTo>
                <a:cubicBezTo>
                  <a:pt x="1203892" y="1690516"/>
                  <a:pt x="1211778" y="1740461"/>
                  <a:pt x="1199960" y="1645920"/>
                </a:cubicBezTo>
                <a:cubicBezTo>
                  <a:pt x="1197189" y="1565564"/>
                  <a:pt x="1196369" y="1485116"/>
                  <a:pt x="1191647" y="1404851"/>
                </a:cubicBezTo>
                <a:cubicBezTo>
                  <a:pt x="1190817" y="1390747"/>
                  <a:pt x="1185332" y="1377275"/>
                  <a:pt x="1183334" y="1363288"/>
                </a:cubicBezTo>
                <a:cubicBezTo>
                  <a:pt x="1179786" y="1338448"/>
                  <a:pt x="1179147" y="1313223"/>
                  <a:pt x="1175022" y="1288473"/>
                </a:cubicBezTo>
                <a:cubicBezTo>
                  <a:pt x="1173582" y="1279830"/>
                  <a:pt x="1169116" y="1271960"/>
                  <a:pt x="1166709" y="1263535"/>
                </a:cubicBezTo>
                <a:cubicBezTo>
                  <a:pt x="1163570" y="1252550"/>
                  <a:pt x="1160874" y="1241437"/>
                  <a:pt x="1158396" y="1230284"/>
                </a:cubicBezTo>
                <a:cubicBezTo>
                  <a:pt x="1155331" y="1216491"/>
                  <a:pt x="1153801" y="1202351"/>
                  <a:pt x="1150083" y="1188720"/>
                </a:cubicBezTo>
                <a:cubicBezTo>
                  <a:pt x="1145472" y="1171813"/>
                  <a:pt x="1137708" y="1155845"/>
                  <a:pt x="1133458" y="1138844"/>
                </a:cubicBezTo>
                <a:cubicBezTo>
                  <a:pt x="1120895" y="1088593"/>
                  <a:pt x="1128757" y="1116430"/>
                  <a:pt x="1108520" y="1055717"/>
                </a:cubicBezTo>
                <a:cubicBezTo>
                  <a:pt x="1108520" y="1055716"/>
                  <a:pt x="1091895" y="1005841"/>
                  <a:pt x="1091894" y="1005840"/>
                </a:cubicBezTo>
                <a:cubicBezTo>
                  <a:pt x="1086352" y="997527"/>
                  <a:pt x="1079737" y="989838"/>
                  <a:pt x="1075269" y="980902"/>
                </a:cubicBezTo>
                <a:cubicBezTo>
                  <a:pt x="1040853" y="912070"/>
                  <a:pt x="1097976" y="1002494"/>
                  <a:pt x="1050331" y="931026"/>
                </a:cubicBezTo>
                <a:cubicBezTo>
                  <a:pt x="1047560" y="919942"/>
                  <a:pt x="1047127" y="907994"/>
                  <a:pt x="1042018" y="897775"/>
                </a:cubicBezTo>
                <a:cubicBezTo>
                  <a:pt x="1033082" y="879903"/>
                  <a:pt x="1008767" y="847898"/>
                  <a:pt x="1008767" y="847898"/>
                </a:cubicBezTo>
                <a:cubicBezTo>
                  <a:pt x="1005996" y="836815"/>
                  <a:pt x="1005563" y="824866"/>
                  <a:pt x="1000454" y="814648"/>
                </a:cubicBezTo>
                <a:cubicBezTo>
                  <a:pt x="980567" y="774874"/>
                  <a:pt x="969633" y="767201"/>
                  <a:pt x="942265" y="739833"/>
                </a:cubicBezTo>
                <a:cubicBezTo>
                  <a:pt x="927830" y="696525"/>
                  <a:pt x="943409" y="730871"/>
                  <a:pt x="917327" y="698269"/>
                </a:cubicBezTo>
                <a:cubicBezTo>
                  <a:pt x="911086" y="690468"/>
                  <a:pt x="907204" y="680916"/>
                  <a:pt x="900702" y="673331"/>
                </a:cubicBezTo>
                <a:cubicBezTo>
                  <a:pt x="890501" y="661430"/>
                  <a:pt x="878535" y="651164"/>
                  <a:pt x="867451" y="640080"/>
                </a:cubicBezTo>
                <a:cubicBezTo>
                  <a:pt x="861909" y="634538"/>
                  <a:pt x="855172" y="629976"/>
                  <a:pt x="850825" y="623455"/>
                </a:cubicBezTo>
                <a:cubicBezTo>
                  <a:pt x="845283" y="615142"/>
                  <a:pt x="840779" y="606036"/>
                  <a:pt x="834200" y="598517"/>
                </a:cubicBezTo>
                <a:cubicBezTo>
                  <a:pt x="821298" y="583771"/>
                  <a:pt x="803504" y="573256"/>
                  <a:pt x="792636" y="556953"/>
                </a:cubicBezTo>
                <a:cubicBezTo>
                  <a:pt x="785085" y="545626"/>
                  <a:pt x="772547" y="523286"/>
                  <a:pt x="759385" y="515389"/>
                </a:cubicBezTo>
                <a:cubicBezTo>
                  <a:pt x="751871" y="510881"/>
                  <a:pt x="742760" y="509848"/>
                  <a:pt x="734447" y="507077"/>
                </a:cubicBezTo>
                <a:cubicBezTo>
                  <a:pt x="728905" y="501535"/>
                  <a:pt x="724343" y="494798"/>
                  <a:pt x="717822" y="490451"/>
                </a:cubicBezTo>
                <a:cubicBezTo>
                  <a:pt x="693363" y="474145"/>
                  <a:pt x="661725" y="466210"/>
                  <a:pt x="634694" y="457200"/>
                </a:cubicBezTo>
                <a:lnTo>
                  <a:pt x="609756" y="448888"/>
                </a:lnTo>
                <a:cubicBezTo>
                  <a:pt x="604214" y="443346"/>
                  <a:pt x="600335" y="435349"/>
                  <a:pt x="593131" y="432262"/>
                </a:cubicBezTo>
                <a:cubicBezTo>
                  <a:pt x="580144" y="426696"/>
                  <a:pt x="565274" y="427376"/>
                  <a:pt x="551567" y="423949"/>
                </a:cubicBezTo>
                <a:cubicBezTo>
                  <a:pt x="543066" y="421824"/>
                  <a:pt x="534683" y="419089"/>
                  <a:pt x="526629" y="415637"/>
                </a:cubicBezTo>
                <a:cubicBezTo>
                  <a:pt x="515239" y="410756"/>
                  <a:pt x="504884" y="403613"/>
                  <a:pt x="493378" y="399011"/>
                </a:cubicBezTo>
                <a:cubicBezTo>
                  <a:pt x="434613" y="375505"/>
                  <a:pt x="459232" y="388767"/>
                  <a:pt x="410251" y="374073"/>
                </a:cubicBezTo>
                <a:cubicBezTo>
                  <a:pt x="393465" y="369037"/>
                  <a:pt x="377000" y="362990"/>
                  <a:pt x="360374" y="357448"/>
                </a:cubicBezTo>
                <a:lnTo>
                  <a:pt x="310498" y="340822"/>
                </a:lnTo>
                <a:cubicBezTo>
                  <a:pt x="219544" y="310503"/>
                  <a:pt x="357313" y="358858"/>
                  <a:pt x="260622" y="315884"/>
                </a:cubicBezTo>
                <a:cubicBezTo>
                  <a:pt x="244607" y="308766"/>
                  <a:pt x="226420" y="307095"/>
                  <a:pt x="210745" y="299258"/>
                </a:cubicBezTo>
                <a:lnTo>
                  <a:pt x="144243" y="266008"/>
                </a:lnTo>
                <a:cubicBezTo>
                  <a:pt x="82823" y="204584"/>
                  <a:pt x="178209" y="295019"/>
                  <a:pt x="102680" y="241069"/>
                </a:cubicBezTo>
                <a:cubicBezTo>
                  <a:pt x="89925" y="231958"/>
                  <a:pt x="82471" y="216513"/>
                  <a:pt x="69429" y="207818"/>
                </a:cubicBezTo>
                <a:cubicBezTo>
                  <a:pt x="37970" y="186846"/>
                  <a:pt x="51556" y="198257"/>
                  <a:pt x="27865" y="174568"/>
                </a:cubicBezTo>
                <a:lnTo>
                  <a:pt x="11240" y="124691"/>
                </a:lnTo>
                <a:cubicBezTo>
                  <a:pt x="-7588" y="68205"/>
                  <a:pt x="2927" y="108527"/>
                  <a:pt x="29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8894618" y="4231178"/>
            <a:ext cx="2726575" cy="1729047"/>
          </a:xfrm>
          <a:custGeom>
            <a:avLst/>
            <a:gdLst>
              <a:gd name="connsiteX0" fmla="*/ 2726575 w 2726575"/>
              <a:gd name="connsiteY0" fmla="*/ 1729047 h 1729047"/>
              <a:gd name="connsiteX1" fmla="*/ 2701637 w 2726575"/>
              <a:gd name="connsiteY1" fmla="*/ 1620982 h 1729047"/>
              <a:gd name="connsiteX2" fmla="*/ 2693324 w 2726575"/>
              <a:gd name="connsiteY2" fmla="*/ 1562793 h 1729047"/>
              <a:gd name="connsiteX3" fmla="*/ 2685011 w 2726575"/>
              <a:gd name="connsiteY3" fmla="*/ 1529542 h 1729047"/>
              <a:gd name="connsiteX4" fmla="*/ 2676698 w 2726575"/>
              <a:gd name="connsiteY4" fmla="*/ 1463040 h 1729047"/>
              <a:gd name="connsiteX5" fmla="*/ 2660073 w 2726575"/>
              <a:gd name="connsiteY5" fmla="*/ 1404851 h 1729047"/>
              <a:gd name="connsiteX6" fmla="*/ 2643447 w 2726575"/>
              <a:gd name="connsiteY6" fmla="*/ 1305098 h 1729047"/>
              <a:gd name="connsiteX7" fmla="*/ 2618509 w 2726575"/>
              <a:gd name="connsiteY7" fmla="*/ 1246909 h 1729047"/>
              <a:gd name="connsiteX8" fmla="*/ 2610197 w 2726575"/>
              <a:gd name="connsiteY8" fmla="*/ 1213658 h 1729047"/>
              <a:gd name="connsiteX9" fmla="*/ 2593571 w 2726575"/>
              <a:gd name="connsiteY9" fmla="*/ 1197033 h 1729047"/>
              <a:gd name="connsiteX10" fmla="*/ 2585258 w 2726575"/>
              <a:gd name="connsiteY10" fmla="*/ 1147157 h 1729047"/>
              <a:gd name="connsiteX11" fmla="*/ 2568633 w 2726575"/>
              <a:gd name="connsiteY11" fmla="*/ 1097280 h 1729047"/>
              <a:gd name="connsiteX12" fmla="*/ 2560320 w 2726575"/>
              <a:gd name="connsiteY12" fmla="*/ 1064029 h 1729047"/>
              <a:gd name="connsiteX13" fmla="*/ 2543695 w 2726575"/>
              <a:gd name="connsiteY13" fmla="*/ 1014153 h 1729047"/>
              <a:gd name="connsiteX14" fmla="*/ 2535382 w 2726575"/>
              <a:gd name="connsiteY14" fmla="*/ 989215 h 1729047"/>
              <a:gd name="connsiteX15" fmla="*/ 2527069 w 2726575"/>
              <a:gd name="connsiteY15" fmla="*/ 947651 h 1729047"/>
              <a:gd name="connsiteX16" fmla="*/ 2518757 w 2726575"/>
              <a:gd name="connsiteY16" fmla="*/ 922713 h 1729047"/>
              <a:gd name="connsiteX17" fmla="*/ 2510444 w 2726575"/>
              <a:gd name="connsiteY17" fmla="*/ 881149 h 1729047"/>
              <a:gd name="connsiteX18" fmla="*/ 2502131 w 2726575"/>
              <a:gd name="connsiteY18" fmla="*/ 856211 h 1729047"/>
              <a:gd name="connsiteX19" fmla="*/ 2493818 w 2726575"/>
              <a:gd name="connsiteY19" fmla="*/ 822960 h 1729047"/>
              <a:gd name="connsiteX20" fmla="*/ 2485506 w 2726575"/>
              <a:gd name="connsiteY20" fmla="*/ 781397 h 1729047"/>
              <a:gd name="connsiteX21" fmla="*/ 2468880 w 2726575"/>
              <a:gd name="connsiteY21" fmla="*/ 748146 h 1729047"/>
              <a:gd name="connsiteX22" fmla="*/ 2443942 w 2726575"/>
              <a:gd name="connsiteY22" fmla="*/ 640080 h 1729047"/>
              <a:gd name="connsiteX23" fmla="*/ 2419004 w 2726575"/>
              <a:gd name="connsiteY23" fmla="*/ 606829 h 1729047"/>
              <a:gd name="connsiteX24" fmla="*/ 2394066 w 2726575"/>
              <a:gd name="connsiteY24" fmla="*/ 565266 h 1729047"/>
              <a:gd name="connsiteX25" fmla="*/ 2377440 w 2726575"/>
              <a:gd name="connsiteY25" fmla="*/ 548640 h 1729047"/>
              <a:gd name="connsiteX26" fmla="*/ 2360815 w 2726575"/>
              <a:gd name="connsiteY26" fmla="*/ 523702 h 1729047"/>
              <a:gd name="connsiteX27" fmla="*/ 2352502 w 2726575"/>
              <a:gd name="connsiteY27" fmla="*/ 490451 h 1729047"/>
              <a:gd name="connsiteX28" fmla="*/ 2310938 w 2726575"/>
              <a:gd name="connsiteY28" fmla="*/ 448887 h 1729047"/>
              <a:gd name="connsiteX29" fmla="*/ 2261062 w 2726575"/>
              <a:gd name="connsiteY29" fmla="*/ 407324 h 1729047"/>
              <a:gd name="connsiteX30" fmla="*/ 2219498 w 2726575"/>
              <a:gd name="connsiteY30" fmla="*/ 374073 h 1729047"/>
              <a:gd name="connsiteX31" fmla="*/ 2194560 w 2726575"/>
              <a:gd name="connsiteY31" fmla="*/ 365760 h 1729047"/>
              <a:gd name="connsiteX32" fmla="*/ 2169622 w 2726575"/>
              <a:gd name="connsiteY32" fmla="*/ 349135 h 1729047"/>
              <a:gd name="connsiteX33" fmla="*/ 2078182 w 2726575"/>
              <a:gd name="connsiteY33" fmla="*/ 324197 h 1729047"/>
              <a:gd name="connsiteX34" fmla="*/ 2053244 w 2726575"/>
              <a:gd name="connsiteY34" fmla="*/ 315884 h 1729047"/>
              <a:gd name="connsiteX35" fmla="*/ 1986742 w 2726575"/>
              <a:gd name="connsiteY35" fmla="*/ 307571 h 1729047"/>
              <a:gd name="connsiteX36" fmla="*/ 1862051 w 2726575"/>
              <a:gd name="connsiteY36" fmla="*/ 282633 h 1729047"/>
              <a:gd name="connsiteX37" fmla="*/ 1828800 w 2726575"/>
              <a:gd name="connsiteY37" fmla="*/ 274320 h 1729047"/>
              <a:gd name="connsiteX38" fmla="*/ 1762298 w 2726575"/>
              <a:gd name="connsiteY38" fmla="*/ 266007 h 1729047"/>
              <a:gd name="connsiteX39" fmla="*/ 1512917 w 2726575"/>
              <a:gd name="connsiteY39" fmla="*/ 274320 h 1729047"/>
              <a:gd name="connsiteX40" fmla="*/ 1479666 w 2726575"/>
              <a:gd name="connsiteY40" fmla="*/ 282633 h 1729047"/>
              <a:gd name="connsiteX41" fmla="*/ 1438102 w 2726575"/>
              <a:gd name="connsiteY41" fmla="*/ 290946 h 1729047"/>
              <a:gd name="connsiteX42" fmla="*/ 1413164 w 2726575"/>
              <a:gd name="connsiteY42" fmla="*/ 299258 h 1729047"/>
              <a:gd name="connsiteX43" fmla="*/ 1379913 w 2726575"/>
              <a:gd name="connsiteY43" fmla="*/ 307571 h 1729047"/>
              <a:gd name="connsiteX44" fmla="*/ 1321724 w 2726575"/>
              <a:gd name="connsiteY44" fmla="*/ 324197 h 1729047"/>
              <a:gd name="connsiteX45" fmla="*/ 1238597 w 2726575"/>
              <a:gd name="connsiteY45" fmla="*/ 349135 h 1729047"/>
              <a:gd name="connsiteX46" fmla="*/ 1155469 w 2726575"/>
              <a:gd name="connsiteY46" fmla="*/ 374073 h 1729047"/>
              <a:gd name="connsiteX47" fmla="*/ 1030778 w 2726575"/>
              <a:gd name="connsiteY47" fmla="*/ 382386 h 1729047"/>
              <a:gd name="connsiteX48" fmla="*/ 615142 w 2726575"/>
              <a:gd name="connsiteY48" fmla="*/ 374073 h 1729047"/>
              <a:gd name="connsiteX49" fmla="*/ 590204 w 2726575"/>
              <a:gd name="connsiteY49" fmla="*/ 365760 h 1729047"/>
              <a:gd name="connsiteX50" fmla="*/ 498764 w 2726575"/>
              <a:gd name="connsiteY50" fmla="*/ 349135 h 1729047"/>
              <a:gd name="connsiteX51" fmla="*/ 448887 w 2726575"/>
              <a:gd name="connsiteY51" fmla="*/ 332509 h 1729047"/>
              <a:gd name="connsiteX52" fmla="*/ 423949 w 2726575"/>
              <a:gd name="connsiteY52" fmla="*/ 324197 h 1729047"/>
              <a:gd name="connsiteX53" fmla="*/ 365760 w 2726575"/>
              <a:gd name="connsiteY53" fmla="*/ 307571 h 1729047"/>
              <a:gd name="connsiteX54" fmla="*/ 282633 w 2726575"/>
              <a:gd name="connsiteY54" fmla="*/ 282633 h 1729047"/>
              <a:gd name="connsiteX55" fmla="*/ 232757 w 2726575"/>
              <a:gd name="connsiteY55" fmla="*/ 266007 h 1729047"/>
              <a:gd name="connsiteX56" fmla="*/ 207818 w 2726575"/>
              <a:gd name="connsiteY56" fmla="*/ 257695 h 1729047"/>
              <a:gd name="connsiteX57" fmla="*/ 191193 w 2726575"/>
              <a:gd name="connsiteY57" fmla="*/ 241069 h 1729047"/>
              <a:gd name="connsiteX58" fmla="*/ 116378 w 2726575"/>
              <a:gd name="connsiteY58" fmla="*/ 199506 h 1729047"/>
              <a:gd name="connsiteX59" fmla="*/ 83127 w 2726575"/>
              <a:gd name="connsiteY59" fmla="*/ 166255 h 1729047"/>
              <a:gd name="connsiteX60" fmla="*/ 66502 w 2726575"/>
              <a:gd name="connsiteY60" fmla="*/ 149629 h 1729047"/>
              <a:gd name="connsiteX61" fmla="*/ 33251 w 2726575"/>
              <a:gd name="connsiteY61" fmla="*/ 99753 h 1729047"/>
              <a:gd name="connsiteX62" fmla="*/ 0 w 2726575"/>
              <a:gd name="connsiteY62" fmla="*/ 24938 h 1729047"/>
              <a:gd name="connsiteX63" fmla="*/ 0 w 2726575"/>
              <a:gd name="connsiteY63" fmla="*/ 0 h 172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26575" h="1729047">
                <a:moveTo>
                  <a:pt x="2726575" y="1729047"/>
                </a:moveTo>
                <a:cubicBezTo>
                  <a:pt x="2718262" y="1693025"/>
                  <a:pt x="2708887" y="1657232"/>
                  <a:pt x="2701637" y="1620982"/>
                </a:cubicBezTo>
                <a:cubicBezTo>
                  <a:pt x="2697794" y="1601769"/>
                  <a:pt x="2696829" y="1582070"/>
                  <a:pt x="2693324" y="1562793"/>
                </a:cubicBezTo>
                <a:cubicBezTo>
                  <a:pt x="2691280" y="1551552"/>
                  <a:pt x="2686889" y="1540811"/>
                  <a:pt x="2685011" y="1529542"/>
                </a:cubicBezTo>
                <a:cubicBezTo>
                  <a:pt x="2681338" y="1507506"/>
                  <a:pt x="2680371" y="1485076"/>
                  <a:pt x="2676698" y="1463040"/>
                </a:cubicBezTo>
                <a:cubicBezTo>
                  <a:pt x="2673218" y="1442157"/>
                  <a:pt x="2666663" y="1424621"/>
                  <a:pt x="2660073" y="1404851"/>
                </a:cubicBezTo>
                <a:cubicBezTo>
                  <a:pt x="2655380" y="1372001"/>
                  <a:pt x="2651551" y="1337516"/>
                  <a:pt x="2643447" y="1305098"/>
                </a:cubicBezTo>
                <a:cubicBezTo>
                  <a:pt x="2637331" y="1280631"/>
                  <a:pt x="2630407" y="1270704"/>
                  <a:pt x="2618509" y="1246909"/>
                </a:cubicBezTo>
                <a:cubicBezTo>
                  <a:pt x="2615738" y="1235825"/>
                  <a:pt x="2615306" y="1223877"/>
                  <a:pt x="2610197" y="1213658"/>
                </a:cubicBezTo>
                <a:cubicBezTo>
                  <a:pt x="2606692" y="1206648"/>
                  <a:pt x="2596323" y="1204371"/>
                  <a:pt x="2593571" y="1197033"/>
                </a:cubicBezTo>
                <a:cubicBezTo>
                  <a:pt x="2587653" y="1181252"/>
                  <a:pt x="2589346" y="1163508"/>
                  <a:pt x="2585258" y="1147157"/>
                </a:cubicBezTo>
                <a:cubicBezTo>
                  <a:pt x="2581008" y="1130155"/>
                  <a:pt x="2572884" y="1114282"/>
                  <a:pt x="2568633" y="1097280"/>
                </a:cubicBezTo>
                <a:cubicBezTo>
                  <a:pt x="2565862" y="1086196"/>
                  <a:pt x="2563603" y="1074972"/>
                  <a:pt x="2560320" y="1064029"/>
                </a:cubicBezTo>
                <a:cubicBezTo>
                  <a:pt x="2555284" y="1047243"/>
                  <a:pt x="2549237" y="1030778"/>
                  <a:pt x="2543695" y="1014153"/>
                </a:cubicBezTo>
                <a:cubicBezTo>
                  <a:pt x="2540924" y="1005840"/>
                  <a:pt x="2537100" y="997807"/>
                  <a:pt x="2535382" y="989215"/>
                </a:cubicBezTo>
                <a:cubicBezTo>
                  <a:pt x="2532611" y="975360"/>
                  <a:pt x="2530496" y="961358"/>
                  <a:pt x="2527069" y="947651"/>
                </a:cubicBezTo>
                <a:cubicBezTo>
                  <a:pt x="2524944" y="939150"/>
                  <a:pt x="2520882" y="931214"/>
                  <a:pt x="2518757" y="922713"/>
                </a:cubicBezTo>
                <a:cubicBezTo>
                  <a:pt x="2515330" y="909006"/>
                  <a:pt x="2513871" y="894856"/>
                  <a:pt x="2510444" y="881149"/>
                </a:cubicBezTo>
                <a:cubicBezTo>
                  <a:pt x="2508319" y="872648"/>
                  <a:pt x="2504538" y="864636"/>
                  <a:pt x="2502131" y="856211"/>
                </a:cubicBezTo>
                <a:cubicBezTo>
                  <a:pt x="2498992" y="845226"/>
                  <a:pt x="2496296" y="834113"/>
                  <a:pt x="2493818" y="822960"/>
                </a:cubicBezTo>
                <a:cubicBezTo>
                  <a:pt x="2490753" y="809168"/>
                  <a:pt x="2489974" y="794801"/>
                  <a:pt x="2485506" y="781397"/>
                </a:cubicBezTo>
                <a:cubicBezTo>
                  <a:pt x="2481587" y="769641"/>
                  <a:pt x="2474422" y="759230"/>
                  <a:pt x="2468880" y="748146"/>
                </a:cubicBezTo>
                <a:cubicBezTo>
                  <a:pt x="2465104" y="729266"/>
                  <a:pt x="2449410" y="647370"/>
                  <a:pt x="2443942" y="640080"/>
                </a:cubicBezTo>
                <a:cubicBezTo>
                  <a:pt x="2435629" y="628996"/>
                  <a:pt x="2426689" y="618357"/>
                  <a:pt x="2419004" y="606829"/>
                </a:cubicBezTo>
                <a:cubicBezTo>
                  <a:pt x="2410042" y="593386"/>
                  <a:pt x="2403457" y="578413"/>
                  <a:pt x="2394066" y="565266"/>
                </a:cubicBezTo>
                <a:cubicBezTo>
                  <a:pt x="2389510" y="558888"/>
                  <a:pt x="2382336" y="554760"/>
                  <a:pt x="2377440" y="548640"/>
                </a:cubicBezTo>
                <a:cubicBezTo>
                  <a:pt x="2371199" y="540839"/>
                  <a:pt x="2366357" y="532015"/>
                  <a:pt x="2360815" y="523702"/>
                </a:cubicBezTo>
                <a:cubicBezTo>
                  <a:pt x="2358044" y="512618"/>
                  <a:pt x="2358839" y="499957"/>
                  <a:pt x="2352502" y="490451"/>
                </a:cubicBezTo>
                <a:cubicBezTo>
                  <a:pt x="2341633" y="474148"/>
                  <a:pt x="2324793" y="462742"/>
                  <a:pt x="2310938" y="448887"/>
                </a:cubicBezTo>
                <a:cubicBezTo>
                  <a:pt x="2251692" y="389641"/>
                  <a:pt x="2318934" y="453623"/>
                  <a:pt x="2261062" y="407324"/>
                </a:cubicBezTo>
                <a:cubicBezTo>
                  <a:pt x="2235284" y="386702"/>
                  <a:pt x="2253620" y="391134"/>
                  <a:pt x="2219498" y="374073"/>
                </a:cubicBezTo>
                <a:cubicBezTo>
                  <a:pt x="2211661" y="370154"/>
                  <a:pt x="2202397" y="369679"/>
                  <a:pt x="2194560" y="365760"/>
                </a:cubicBezTo>
                <a:cubicBezTo>
                  <a:pt x="2185624" y="361292"/>
                  <a:pt x="2178751" y="353193"/>
                  <a:pt x="2169622" y="349135"/>
                </a:cubicBezTo>
                <a:cubicBezTo>
                  <a:pt x="2123756" y="328750"/>
                  <a:pt x="2122891" y="335374"/>
                  <a:pt x="2078182" y="324197"/>
                </a:cubicBezTo>
                <a:cubicBezTo>
                  <a:pt x="2069681" y="322072"/>
                  <a:pt x="2061865" y="317452"/>
                  <a:pt x="2053244" y="315884"/>
                </a:cubicBezTo>
                <a:cubicBezTo>
                  <a:pt x="2031265" y="311888"/>
                  <a:pt x="2008909" y="310342"/>
                  <a:pt x="1986742" y="307571"/>
                </a:cubicBezTo>
                <a:cubicBezTo>
                  <a:pt x="1931514" y="270753"/>
                  <a:pt x="1980200" y="297402"/>
                  <a:pt x="1862051" y="282633"/>
                </a:cubicBezTo>
                <a:cubicBezTo>
                  <a:pt x="1850714" y="281216"/>
                  <a:pt x="1840069" y="276198"/>
                  <a:pt x="1828800" y="274320"/>
                </a:cubicBezTo>
                <a:cubicBezTo>
                  <a:pt x="1806764" y="270647"/>
                  <a:pt x="1784465" y="268778"/>
                  <a:pt x="1762298" y="266007"/>
                </a:cubicBezTo>
                <a:cubicBezTo>
                  <a:pt x="1679171" y="268778"/>
                  <a:pt x="1595947" y="269436"/>
                  <a:pt x="1512917" y="274320"/>
                </a:cubicBezTo>
                <a:cubicBezTo>
                  <a:pt x="1501512" y="274991"/>
                  <a:pt x="1490819" y="280155"/>
                  <a:pt x="1479666" y="282633"/>
                </a:cubicBezTo>
                <a:cubicBezTo>
                  <a:pt x="1465873" y="285698"/>
                  <a:pt x="1451809" y="287519"/>
                  <a:pt x="1438102" y="290946"/>
                </a:cubicBezTo>
                <a:cubicBezTo>
                  <a:pt x="1429601" y="293071"/>
                  <a:pt x="1421589" y="296851"/>
                  <a:pt x="1413164" y="299258"/>
                </a:cubicBezTo>
                <a:cubicBezTo>
                  <a:pt x="1402179" y="302397"/>
                  <a:pt x="1390898" y="304432"/>
                  <a:pt x="1379913" y="307571"/>
                </a:cubicBezTo>
                <a:cubicBezTo>
                  <a:pt x="1296434" y="331423"/>
                  <a:pt x="1425673" y="298209"/>
                  <a:pt x="1321724" y="324197"/>
                </a:cubicBezTo>
                <a:cubicBezTo>
                  <a:pt x="1273483" y="356357"/>
                  <a:pt x="1320405" y="330256"/>
                  <a:pt x="1238597" y="349135"/>
                </a:cubicBezTo>
                <a:cubicBezTo>
                  <a:pt x="1217170" y="354080"/>
                  <a:pt x="1180109" y="371479"/>
                  <a:pt x="1155469" y="374073"/>
                </a:cubicBezTo>
                <a:cubicBezTo>
                  <a:pt x="1114042" y="378434"/>
                  <a:pt x="1072342" y="379615"/>
                  <a:pt x="1030778" y="382386"/>
                </a:cubicBezTo>
                <a:lnTo>
                  <a:pt x="615142" y="374073"/>
                </a:lnTo>
                <a:cubicBezTo>
                  <a:pt x="606386" y="373743"/>
                  <a:pt x="598758" y="367661"/>
                  <a:pt x="590204" y="365760"/>
                </a:cubicBezTo>
                <a:cubicBezTo>
                  <a:pt x="556007" y="358160"/>
                  <a:pt x="532029" y="358207"/>
                  <a:pt x="498764" y="349135"/>
                </a:cubicBezTo>
                <a:cubicBezTo>
                  <a:pt x="481856" y="344524"/>
                  <a:pt x="465513" y="338051"/>
                  <a:pt x="448887" y="332509"/>
                </a:cubicBezTo>
                <a:cubicBezTo>
                  <a:pt x="440574" y="329738"/>
                  <a:pt x="432450" y="326322"/>
                  <a:pt x="423949" y="324197"/>
                </a:cubicBezTo>
                <a:cubicBezTo>
                  <a:pt x="320000" y="298209"/>
                  <a:pt x="449239" y="331423"/>
                  <a:pt x="365760" y="307571"/>
                </a:cubicBezTo>
                <a:cubicBezTo>
                  <a:pt x="277814" y="282443"/>
                  <a:pt x="401167" y="322144"/>
                  <a:pt x="282633" y="282633"/>
                </a:cubicBezTo>
                <a:lnTo>
                  <a:pt x="232757" y="266007"/>
                </a:lnTo>
                <a:lnTo>
                  <a:pt x="207818" y="257695"/>
                </a:lnTo>
                <a:cubicBezTo>
                  <a:pt x="202276" y="252153"/>
                  <a:pt x="197913" y="245101"/>
                  <a:pt x="191193" y="241069"/>
                </a:cubicBezTo>
                <a:cubicBezTo>
                  <a:pt x="138924" y="209707"/>
                  <a:pt x="192644" y="275772"/>
                  <a:pt x="116378" y="199506"/>
                </a:cubicBezTo>
                <a:lnTo>
                  <a:pt x="83127" y="166255"/>
                </a:lnTo>
                <a:cubicBezTo>
                  <a:pt x="77585" y="160713"/>
                  <a:pt x="70849" y="156150"/>
                  <a:pt x="66502" y="149629"/>
                </a:cubicBezTo>
                <a:lnTo>
                  <a:pt x="33251" y="99753"/>
                </a:lnTo>
                <a:cubicBezTo>
                  <a:pt x="18184" y="77153"/>
                  <a:pt x="0" y="54613"/>
                  <a:pt x="0" y="24938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Single-Task vs Multi-Task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96686" y="1814286"/>
            <a:ext cx="994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smtClean="0"/>
              <a:t>Multi Tasking: </a:t>
            </a:r>
            <a:r>
              <a:rPr lang="en-CA" sz="2800" smtClean="0"/>
              <a:t>sections of code can be executed in </a:t>
            </a:r>
            <a:r>
              <a:rPr lang="en-CA" sz="2800" b="1" smtClean="0">
                <a:solidFill>
                  <a:schemeClr val="accent2"/>
                </a:solidFill>
              </a:rPr>
              <a:t>parallel</a:t>
            </a:r>
            <a:endParaRPr lang="en-CA" sz="2800" b="1">
              <a:solidFill>
                <a:schemeClr val="accent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3342" y="2406729"/>
            <a:ext cx="6151458" cy="39857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thread_fn(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threads;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threads.push_back(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::thread(thread_fn, i) );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all threads to finish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thread : threads)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thread.join();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6029" y="4788130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thread_fn(0)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09905" y="4790901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thread_fn(1)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05949" y="4782588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thread_fn(2)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435243" y="4782588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thread_fn(3)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an Operating System Kernel?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745342"/>
            <a:ext cx="11170920" cy="49004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>
                <a:latin typeface="Arial" panose="020B0604020202020204" pitchFamily="34" charset="0"/>
              </a:rPr>
              <a:t>A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kernel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the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heart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of an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operating </a:t>
            </a:r>
            <a:r>
              <a:rPr lang="en-US" altLang="en-US" sz="2000" b="1" smtClean="0">
                <a:solidFill>
                  <a:schemeClr val="accent2"/>
                </a:solidFill>
                <a:latin typeface="Arial" panose="020B0604020202020204" pitchFamily="34" charset="0"/>
              </a:rPr>
              <a:t>system</a:t>
            </a:r>
            <a:r>
              <a:rPr lang="en-US" altLang="en-US" sz="2000" smtClean="0">
                <a:latin typeface="Arial" panose="020B0604020202020204" pitchFamily="34" charset="0"/>
              </a:rPr>
              <a:t>, consists of a </a:t>
            </a:r>
            <a:r>
              <a:rPr lang="en-US" altLang="en-US" sz="2000">
                <a:latin typeface="Arial" panose="020B0604020202020204" pitchFamily="34" charset="0"/>
              </a:rPr>
              <a:t>collection of applications, services and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software system calls</a:t>
            </a:r>
            <a:r>
              <a:rPr lang="en-US" altLang="en-US" sz="2000">
                <a:latin typeface="Arial" panose="020B0604020202020204" pitchFamily="34" charset="0"/>
              </a:rPr>
              <a:t> that </a:t>
            </a:r>
            <a:r>
              <a:rPr lang="en-US" altLang="en-US" sz="2000" smtClean="0">
                <a:latin typeface="Arial" panose="020B0604020202020204" pitchFamily="34" charset="0"/>
              </a:rPr>
              <a:t>implement</a:t>
            </a:r>
          </a:p>
          <a:p>
            <a:pPr>
              <a:lnSpc>
                <a:spcPct val="80000"/>
              </a:lnSpc>
              <a:defRPr/>
            </a:pPr>
            <a:endParaRPr lang="en-US" altLang="en-US" sz="200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Creating processes/threads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Mutual exclusion,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Process communication,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Process synchronisation,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Sharing memory,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Scheduling and </a:t>
            </a:r>
            <a:r>
              <a:rPr lang="en-US" altLang="en-US" sz="2000" smtClean="0">
                <a:solidFill>
                  <a:schemeClr val="tx1"/>
                </a:solidFill>
                <a:latin typeface="Arial" panose="020B0604020202020204" pitchFamily="34" charset="0"/>
              </a:rPr>
              <a:t>prioritization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of processes,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Handling the GUI (windows, mouse, keyboard etc.)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Dealing with files &amp; directories, networks etc.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>
                <a:latin typeface="Arial" panose="020B0604020202020204" pitchFamily="34" charset="0"/>
              </a:rPr>
              <a:t>A kernel </a:t>
            </a:r>
            <a:r>
              <a:rPr lang="en-US" altLang="en-US" sz="2000" smtClean="0">
                <a:latin typeface="Arial" panose="020B0604020202020204" pitchFamily="34" charset="0"/>
              </a:rPr>
              <a:t>provides </a:t>
            </a:r>
            <a:r>
              <a:rPr lang="en-US" altLang="en-US" sz="2000">
                <a:latin typeface="Arial" panose="020B0604020202020204" pitchFamily="34" charset="0"/>
              </a:rPr>
              <a:t>a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set of services </a:t>
            </a:r>
            <a:r>
              <a:rPr lang="en-US" altLang="en-US" sz="2000">
                <a:latin typeface="Arial" panose="020B0604020202020204" pitchFamily="34" charset="0"/>
              </a:rPr>
              <a:t>and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system calls </a:t>
            </a:r>
            <a:r>
              <a:rPr lang="en-US" altLang="en-US" sz="2000">
                <a:latin typeface="Arial" panose="020B0604020202020204" pitchFamily="34" charset="0"/>
              </a:rPr>
              <a:t>to the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host programs </a:t>
            </a:r>
            <a:r>
              <a:rPr lang="en-US" altLang="en-US" sz="2000">
                <a:latin typeface="Arial" panose="020B0604020202020204" pitchFamily="34" charset="0"/>
              </a:rPr>
              <a:t>that </a:t>
            </a:r>
            <a:r>
              <a:rPr lang="en-US" altLang="en-US" sz="2000" smtClean="0">
                <a:latin typeface="Arial" panose="020B0604020202020204" pitchFamily="34" charset="0"/>
              </a:rPr>
              <a:t>we can access.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3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Creating a Thread (Windows)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2880" y="1625827"/>
            <a:ext cx="602097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&lt;windows.h&gt;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WINAPI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MyThreadFunction(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lpParam 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data = 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*)lpParam;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data-&gt;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threads[MAX_THREADS]; 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store thread handles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thread_ids[MAX_THREADS];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store thread IDs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data[MAX_THREADS];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to pass to thread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3852" y="1539307"/>
            <a:ext cx="62319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data[i].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i;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data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actual thread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threads[i] = CreateThread(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security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</a:p>
          <a:p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stack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MyThreadFunction,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to be executed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&amp;data[i],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flags that control startup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&amp;thread_ids[i]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ouput, receives </a:t>
            </a:r>
            <a:r>
              <a:rPr lang="en-US" altLang="en-US" sz="12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finish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WaitForMultipleObjects(MAX_THREADS, threads,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all threads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CloseHandle(threads[i]);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/>
          </a:p>
        </p:txBody>
      </p:sp>
      <p:sp>
        <p:nvSpPr>
          <p:cNvPr id="3" name="Bent Arrow 2"/>
          <p:cNvSpPr/>
          <p:nvPr/>
        </p:nvSpPr>
        <p:spPr>
          <a:xfrm flipV="1">
            <a:off x="1930400" y="55626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1587500"/>
            <a:ext cx="2095500" cy="330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03200" y="2870200"/>
            <a:ext cx="1231900" cy="330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3060700" y="2895600"/>
            <a:ext cx="685800" cy="330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93700" y="4711700"/>
            <a:ext cx="685800" cy="5080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7810500" y="2247900"/>
            <a:ext cx="12446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6400800" y="4267200"/>
            <a:ext cx="21844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6565900" y="5003800"/>
            <a:ext cx="11811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mtClean="0"/>
              <a:t>Creating a Thread (OSX or Linux)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2600" y="1793607"/>
            <a:ext cx="582930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&lt;pthread.h&gt;</a:t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MyThreadFunction(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in 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data = 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*)in;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data-&gt;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pthread_t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threads[MAX_THREADS];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ThreadData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data[MAX_THREADS];  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to pass to thread</a:t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3400" y="2313444"/>
            <a:ext cx="464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data[i].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i;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data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 = pthread_create(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&amp;threads[i],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thread handle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attributes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MyThreadFunction,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&amp;data[i]);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threads to finish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i&lt;MAX_THREADS; ++i)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pthread_join( threads[i],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" name="Bent Arrow 7"/>
          <p:cNvSpPr/>
          <p:nvPr/>
        </p:nvSpPr>
        <p:spPr>
          <a:xfrm flipV="1">
            <a:off x="1968500" y="5461000"/>
            <a:ext cx="1739900" cy="40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0700" y="1955800"/>
            <a:ext cx="2095500" cy="330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685800" y="4521200"/>
            <a:ext cx="990600" cy="330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8534400" y="2641600"/>
            <a:ext cx="14605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7251700" y="4305300"/>
            <a:ext cx="12954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2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173931" y="1583715"/>
            <a:ext cx="1620838" cy="1620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OS Kernel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e.g.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W</a:t>
            </a: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indows,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Linux</a:t>
            </a:r>
            <a:r>
              <a:rPr lang="en-CA" altLang="en-US" sz="1600" smtClean="0">
                <a:latin typeface="Arial" panose="020B0604020202020204" pitchFamily="34" charset="0"/>
              </a:rPr>
              <a:t>, </a:t>
            </a: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OSX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/>
            </a:r>
            <a:b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+ </a:t>
            </a:r>
            <a:r>
              <a:rPr lang="en-CA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Multi Core</a:t>
            </a:r>
            <a:r>
              <a:rPr lang="en-CA" altLang="en-US" sz="1600">
                <a:latin typeface="Arial" panose="020B0604020202020204" pitchFamily="34" charset="0"/>
              </a:rPr>
              <a:t>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944119" y="656615"/>
            <a:ext cx="1439862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Thread1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955231" y="2028215"/>
            <a:ext cx="1439863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Thread2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944119" y="3312502"/>
            <a:ext cx="1444625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Thread3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67244" y="1898040"/>
            <a:ext cx="2192337" cy="992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Thread1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Thread2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Thread3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19602874">
            <a:off x="6705869" y="1317015"/>
            <a:ext cx="10350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910656" y="2240940"/>
            <a:ext cx="941388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2243538">
            <a:off x="6588394" y="3110890"/>
            <a:ext cx="11112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4608781" y="2206015"/>
            <a:ext cx="590550" cy="371475"/>
            <a:chOff x="1772" y="2716"/>
            <a:chExt cx="571" cy="2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138756" y="894740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62494" y="529615"/>
            <a:ext cx="1679575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Program begins here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405456" y="3353777"/>
            <a:ext cx="2311400" cy="6492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Three </a:t>
            </a:r>
            <a:r>
              <a:rPr lang="en-CA" altLang="en-US" sz="1200" smtClean="0">
                <a:latin typeface="Arial" panose="020B0604020202020204" pitchFamily="34" charset="0"/>
              </a:rPr>
              <a:t>calls </a:t>
            </a:r>
            <a:r>
              <a:rPr lang="en-CA" altLang="en-US" sz="1200">
                <a:latin typeface="Arial" panose="020B0604020202020204" pitchFamily="34" charset="0"/>
              </a:rPr>
              <a:t>to the OS Kernel requesting it to create and schedule 3 threads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4518294" y="2637815"/>
            <a:ext cx="284162" cy="723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607444" y="843940"/>
            <a:ext cx="963612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Scheduling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6417" y="4580238"/>
            <a:ext cx="11341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000" smtClean="0"/>
              <a:t>The</a:t>
            </a:r>
            <a:r>
              <a:rPr lang="en-CA" altLang="en-US" sz="2000" b="1" smtClean="0">
                <a:solidFill>
                  <a:schemeClr val="accent2"/>
                </a:solidFill>
              </a:rPr>
              <a:t> main</a:t>
            </a:r>
            <a:r>
              <a:rPr lang="en-CA" altLang="en-US" sz="2000" b="1">
                <a:solidFill>
                  <a:schemeClr val="accent2"/>
                </a:solidFill>
              </a:rPr>
              <a:t>()</a:t>
            </a:r>
            <a:r>
              <a:rPr lang="en-CA" altLang="en-US" sz="2000"/>
              <a:t> </a:t>
            </a:r>
            <a:r>
              <a:rPr lang="en-CA" altLang="en-US" sz="2000" smtClean="0"/>
              <a:t>method calls </a:t>
            </a:r>
            <a:r>
              <a:rPr lang="en-CA" altLang="en-US" sz="2000"/>
              <a:t>the </a:t>
            </a:r>
            <a:r>
              <a:rPr lang="en-CA" altLang="en-US" sz="2000" b="1">
                <a:solidFill>
                  <a:schemeClr val="accent2"/>
                </a:solidFill>
              </a:rPr>
              <a:t>OS kernel</a:t>
            </a:r>
            <a:r>
              <a:rPr lang="en-CA" altLang="en-US" sz="2000"/>
              <a:t> to </a:t>
            </a:r>
            <a:r>
              <a:rPr lang="en-CA" altLang="en-US" sz="2000" smtClean="0"/>
              <a:t>create 3 </a:t>
            </a:r>
            <a:r>
              <a:rPr lang="en-CA" altLang="en-US" sz="2000" b="1" smtClean="0">
                <a:solidFill>
                  <a:schemeClr val="accent2"/>
                </a:solidFill>
              </a:rPr>
              <a:t>threads</a:t>
            </a:r>
            <a:r>
              <a:rPr lang="en-CA" altLang="en-US" sz="2000"/>
              <a:t>.  The OS </a:t>
            </a:r>
            <a:r>
              <a:rPr lang="en-CA" altLang="en-US" sz="2000" b="1" smtClean="0">
                <a:solidFill>
                  <a:schemeClr val="accent2"/>
                </a:solidFill>
              </a:rPr>
              <a:t>schedules </a:t>
            </a:r>
            <a:r>
              <a:rPr lang="en-CA" altLang="en-US" sz="2000"/>
              <a:t>them using </a:t>
            </a:r>
            <a:r>
              <a:rPr lang="en-CA" altLang="en-US" sz="2000" b="1" smtClean="0">
                <a:solidFill>
                  <a:schemeClr val="accent2"/>
                </a:solidFill>
              </a:rPr>
              <a:t>time slicing </a:t>
            </a:r>
            <a:r>
              <a:rPr lang="en-CA" altLang="en-US" sz="2000" smtClean="0"/>
              <a:t>if only </a:t>
            </a:r>
            <a:r>
              <a:rPr lang="en-CA" altLang="en-US" sz="2000" smtClean="0">
                <a:solidFill>
                  <a:schemeClr val="folHlink"/>
                </a:solidFill>
              </a:rPr>
              <a:t>1 CPU or core</a:t>
            </a:r>
            <a:r>
              <a:rPr lang="en-CA" altLang="en-US" sz="2000" smtClean="0"/>
              <a:t> is present, or designates them to run in </a:t>
            </a:r>
            <a:r>
              <a:rPr lang="en-CA" altLang="en-US" sz="2000" b="1" smtClean="0">
                <a:solidFill>
                  <a:schemeClr val="accent2"/>
                </a:solidFill>
              </a:rPr>
              <a:t>parallel</a:t>
            </a:r>
            <a:r>
              <a:rPr lang="en-CA" altLang="en-US" sz="2000" smtClean="0"/>
              <a:t> if </a:t>
            </a:r>
            <a:r>
              <a:rPr lang="en-CA" altLang="en-US" sz="2000" smtClean="0">
                <a:solidFill>
                  <a:schemeClr val="folHlink"/>
                </a:solidFill>
              </a:rPr>
              <a:t>more than 1 CPU or core</a:t>
            </a:r>
            <a:r>
              <a:rPr lang="en-CA" altLang="en-US" sz="2000" smtClean="0"/>
              <a:t> is present, or some combination. </a:t>
            </a:r>
            <a:endParaRPr lang="en-CA" altLang="en-US" sz="2000"/>
          </a:p>
          <a:p>
            <a:endParaRPr lang="en-CA" altLang="en-US" sz="2000"/>
          </a:p>
          <a:p>
            <a:r>
              <a:rPr lang="en-CA" altLang="en-US" sz="2000" smtClean="0"/>
              <a:t>The </a:t>
            </a:r>
            <a:r>
              <a:rPr lang="en-CA" altLang="en-US" sz="2000" b="1">
                <a:solidFill>
                  <a:schemeClr val="accent2"/>
                </a:solidFill>
              </a:rPr>
              <a:t>operating </a:t>
            </a:r>
            <a:r>
              <a:rPr lang="en-CA" altLang="en-US" sz="2000" b="1" smtClean="0">
                <a:solidFill>
                  <a:schemeClr val="accent2"/>
                </a:solidFill>
              </a:rPr>
              <a:t>system</a:t>
            </a:r>
            <a:r>
              <a:rPr lang="en-CA" altLang="en-US" sz="2000" smtClean="0"/>
              <a:t> </a:t>
            </a:r>
            <a:r>
              <a:rPr lang="en-CA" altLang="en-US" sz="2000"/>
              <a:t>can then perform </a:t>
            </a:r>
            <a:r>
              <a:rPr lang="en-CA" altLang="en-US" sz="2000">
                <a:solidFill>
                  <a:schemeClr val="folHlink"/>
                </a:solidFill>
              </a:rPr>
              <a:t>load balancing</a:t>
            </a:r>
            <a:r>
              <a:rPr lang="en-CA" altLang="en-US" sz="2000"/>
              <a:t> to distribute the work as fairly as </a:t>
            </a:r>
            <a:r>
              <a:rPr lang="en-CA" altLang="en-US" sz="2000" smtClean="0"/>
              <a:t>possible.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3717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Library Abstractions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2801" y="1778000"/>
            <a:ext cx="1111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Calling OS kernel functions </a:t>
            </a:r>
            <a:r>
              <a:rPr lang="en-CA" sz="2400" b="1" smtClean="0">
                <a:solidFill>
                  <a:schemeClr val="accent2"/>
                </a:solidFill>
              </a:rPr>
              <a:t>explicitly</a:t>
            </a:r>
            <a:r>
              <a:rPr lang="en-CA" sz="2400" smtClean="0"/>
              <a:t> is undesirable.  It </a:t>
            </a:r>
            <a:r>
              <a:rPr lang="en-CA" sz="2400" b="1" smtClean="0">
                <a:solidFill>
                  <a:schemeClr val="accent2"/>
                </a:solidFill>
              </a:rPr>
              <a:t>ties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our programs to a specific OS, making our code less </a:t>
            </a:r>
            <a:r>
              <a:rPr lang="en-CA" sz="2400" b="1" smtClean="0">
                <a:solidFill>
                  <a:schemeClr val="accent2"/>
                </a:solidFill>
              </a:rPr>
              <a:t>portable</a:t>
            </a:r>
            <a:r>
              <a:rPr lang="en-CA" sz="2400" smtClean="0"/>
              <a:t>.</a:t>
            </a:r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825501" y="2895600"/>
            <a:ext cx="1111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Some of the details can be </a:t>
            </a:r>
            <a:r>
              <a:rPr lang="en-CA" sz="2400" b="1" smtClean="0">
                <a:solidFill>
                  <a:schemeClr val="accent2"/>
                </a:solidFill>
              </a:rPr>
              <a:t>abstracted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away, wrapped in a </a:t>
            </a:r>
            <a:r>
              <a:rPr lang="en-CA" sz="2400" b="1" smtClean="0">
                <a:solidFill>
                  <a:schemeClr val="accent2"/>
                </a:solidFill>
              </a:rPr>
              <a:t>library</a:t>
            </a:r>
            <a:r>
              <a:rPr lang="en-CA" sz="2400" smtClean="0"/>
              <a:t> that provides a consistent </a:t>
            </a:r>
            <a:r>
              <a:rPr lang="en-CA" sz="2400" b="1" smtClean="0">
                <a:solidFill>
                  <a:schemeClr val="accent2"/>
                </a:solidFill>
              </a:rPr>
              <a:t>interface</a:t>
            </a:r>
            <a:r>
              <a:rPr lang="en-CA" sz="2400" smtClean="0"/>
              <a:t>.</a:t>
            </a:r>
            <a:endParaRPr lang="en-CA" sz="2400"/>
          </a:p>
        </p:txBody>
      </p:sp>
      <p:sp>
        <p:nvSpPr>
          <p:cNvPr id="8" name="TextBox 7"/>
          <p:cNvSpPr txBox="1"/>
          <p:nvPr/>
        </p:nvSpPr>
        <p:spPr>
          <a:xfrm>
            <a:off x="863601" y="3987800"/>
            <a:ext cx="1111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Many multi-threading capabilities, including inter-thread communication, are now part of the ISO standard C++11 and higher.</a:t>
            </a:r>
          </a:p>
          <a:p>
            <a:endParaRPr lang="en-CA" sz="2400"/>
          </a:p>
          <a:p>
            <a:r>
              <a:rPr lang="en-CA" sz="2400" smtClean="0"/>
              <a:t>For features that are not part of the standard, a CPEN333-specific library is provided.</a:t>
            </a:r>
          </a:p>
          <a:p>
            <a:r>
              <a:rPr lang="en-CA" sz="2400" smtClean="0">
                <a:solidFill>
                  <a:schemeClr val="accent4"/>
                </a:solidFill>
              </a:rPr>
              <a:t>	https://github.com/cpen333/library</a:t>
            </a:r>
            <a:endParaRPr lang="en-CA" sz="24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30925" y="2903538"/>
            <a:ext cx="1620838" cy="1620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OS Kernel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e.g.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W</a:t>
            </a: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indows,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Linux</a:t>
            </a:r>
            <a:r>
              <a:rPr lang="en-CA" altLang="en-US" sz="1600" smtClean="0">
                <a:latin typeface="Arial" panose="020B0604020202020204" pitchFamily="34" charset="0"/>
              </a:rPr>
              <a:t>, </a:t>
            </a:r>
            <a:r>
              <a:rPr lang="en-CA" altLang="en-US" sz="1600" smtClean="0">
                <a:solidFill>
                  <a:schemeClr val="folHlink"/>
                </a:solidFill>
                <a:latin typeface="Arial" panose="020B0604020202020204" pitchFamily="34" charset="0"/>
              </a:rPr>
              <a:t>OSX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/>
            </a:r>
            <a:b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+ </a:t>
            </a:r>
            <a:r>
              <a:rPr lang="en-CA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Multi Core</a:t>
            </a:r>
            <a:r>
              <a:rPr lang="en-CA" altLang="en-US" sz="1600">
                <a:latin typeface="Arial" panose="020B0604020202020204" pitchFamily="34" charset="0"/>
              </a:rPr>
              <a:t>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01113" y="1976438"/>
            <a:ext cx="1439862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Thread1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12225" y="3348038"/>
            <a:ext cx="1439863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Thread2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01113" y="4632325"/>
            <a:ext cx="1444625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void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Thread3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11338" y="3217863"/>
            <a:ext cx="2192337" cy="992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Thread1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Thread2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CreateThread(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Thread3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9602874">
            <a:off x="7662863" y="2636838"/>
            <a:ext cx="10350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867650" y="3560763"/>
            <a:ext cx="941388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2243538">
            <a:off x="7545388" y="4430713"/>
            <a:ext cx="11112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3952874" y="3525838"/>
            <a:ext cx="720725" cy="371475"/>
            <a:chOff x="1772" y="2716"/>
            <a:chExt cx="571" cy="234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482850" y="22145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906588" y="1849438"/>
            <a:ext cx="1679575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Program begins here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564438" y="2163763"/>
            <a:ext cx="963612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Scheduling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4711700" y="2435225"/>
            <a:ext cx="771525" cy="2647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4660900" y="2397125"/>
            <a:ext cx="790575" cy="2632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C++11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Standard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or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CPEN333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Library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384675" y="5211763"/>
            <a:ext cx="1408113" cy="2841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Translation Layer</a:t>
            </a: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5486400" y="3525838"/>
            <a:ext cx="660399" cy="371475"/>
            <a:chOff x="1772" y="2716"/>
            <a:chExt cx="571" cy="234"/>
          </a:xfrm>
        </p:grpSpPr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/>
          <a:p>
            <a:r>
              <a:rPr lang="en-CA" smtClean="0"/>
              <a:t>Library Abstractions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</TotalTime>
  <Words>1541</Words>
  <Application>Microsoft Office PowerPoint</Application>
  <PresentationFormat>Widescreen</PresentationFormat>
  <Paragraphs>315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Myriad Pro</vt:lpstr>
      <vt:lpstr>Open Sans</vt:lpstr>
      <vt:lpstr>Tahoma</vt:lpstr>
      <vt:lpstr>Times New Roman</vt:lpstr>
      <vt:lpstr>Wingdings</vt:lpstr>
      <vt:lpstr>Retrospect</vt:lpstr>
      <vt:lpstr>PowerPoint Presentation</vt:lpstr>
      <vt:lpstr>Single-Task vs Multi-Task</vt:lpstr>
      <vt:lpstr>Single-Task vs Multi-Task</vt:lpstr>
      <vt:lpstr>What is an Operating System Kernel?</vt:lpstr>
      <vt:lpstr>Creating a Thread (Windows)</vt:lpstr>
      <vt:lpstr>Creating a Thread (OSX or Linux)</vt:lpstr>
      <vt:lpstr>PowerPoint Presentation</vt:lpstr>
      <vt:lpstr>Library Abstractions</vt:lpstr>
      <vt:lpstr>Library Abstractions</vt:lpstr>
      <vt:lpstr>Creating a Thread (C++11 Standard)</vt:lpstr>
      <vt:lpstr>Creating a Thread (C++11 Standard)</vt:lpstr>
      <vt:lpstr>Creating a Thread (C++11 Standard)</vt:lpstr>
      <vt:lpstr>C++11 Standard Threads</vt:lpstr>
      <vt:lpstr>Object-Oriented Threads</vt:lpstr>
      <vt:lpstr>Object-Oriented Threads</vt:lpstr>
      <vt:lpstr>Thread Granularity</vt:lpstr>
      <vt:lpstr>Communication and Synchronization Problems</vt:lpstr>
      <vt:lpstr>Thread Communication</vt:lpstr>
      <vt:lpstr>Thread Communication – Shared Memory</vt:lpstr>
      <vt:lpstr>Thread Communication – Message Passing</vt:lpstr>
      <vt:lpstr>Thread Example: QuickSort</vt:lpstr>
      <vt:lpstr>Race Conditions</vt:lpstr>
      <vt:lpstr>Race Conditions</vt:lpstr>
      <vt:lpstr>Threads in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 333 – System Software Engineering</dc:title>
  <dc:creator>Antonio Sánchez</dc:creator>
  <cp:lastModifiedBy>Antonio Sánchez</cp:lastModifiedBy>
  <cp:revision>190</cp:revision>
  <dcterms:created xsi:type="dcterms:W3CDTF">2017-09-04T21:40:07Z</dcterms:created>
  <dcterms:modified xsi:type="dcterms:W3CDTF">2018-01-09T19:09:19Z</dcterms:modified>
</cp:coreProperties>
</file>