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es" id="{5D8130B2-2E4C-416C-AAB1-4B728089E40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46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4889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4: Processes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947" y="1488108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783" y="2374738"/>
            <a:ext cx="10363199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what a </a:t>
            </a:r>
            <a:r>
              <a:rPr lang="en-CA" sz="2400" b="1">
                <a:solidFill>
                  <a:schemeClr val="accent2"/>
                </a:solidFill>
              </a:rPr>
              <a:t>process </a:t>
            </a:r>
            <a:r>
              <a:rPr lang="en-CA" sz="2400"/>
              <a:t>is in your own words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role of the Operating System </a:t>
            </a:r>
            <a:r>
              <a:rPr lang="en-CA" sz="2400" b="1">
                <a:solidFill>
                  <a:schemeClr val="accent2"/>
                </a:solidFill>
              </a:rPr>
              <a:t>kernel</a:t>
            </a:r>
            <a:r>
              <a:rPr lang="en-CA" sz="2400"/>
              <a:t> in process creation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</a:t>
            </a:r>
            <a:r>
              <a:rPr lang="en-CA" sz="2400" b="1">
                <a:solidFill>
                  <a:schemeClr val="accent2"/>
                </a:solidFill>
              </a:rPr>
              <a:t>differences</a:t>
            </a:r>
            <a:r>
              <a:rPr lang="en-CA" sz="2400"/>
              <a:t> between processes and threads, and list some </a:t>
            </a:r>
            <a:r>
              <a:rPr lang="en-CA" sz="2400" b="1">
                <a:solidFill>
                  <a:schemeClr val="accent2"/>
                </a:solidFill>
              </a:rPr>
              <a:t>advantages/disadvantages</a:t>
            </a:r>
            <a:r>
              <a:rPr lang="en-CA" sz="2400"/>
              <a:t> of each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Understand that there are differences in process creation between different operating systems (you don’t need to know how to create them on each platform)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>
                <a:solidFill>
                  <a:schemeClr val="accent2"/>
                </a:solidFill>
              </a:rPr>
              <a:t>Create</a:t>
            </a:r>
            <a:r>
              <a:rPr lang="en-CA" sz="2400"/>
              <a:t> a child process with the help of the course library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/>
          </a:p>
        </p:txBody>
      </p:sp>
      <p:sp>
        <p:nvSpPr>
          <p:cNvPr id="10" name="Rectangle 9"/>
          <p:cNvSpPr/>
          <p:nvPr/>
        </p:nvSpPr>
        <p:spPr>
          <a:xfrm>
            <a:off x="3952478" y="64686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Creating Processes (OSX, Linux)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89000" y="1562100"/>
            <a:ext cx="108715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CA" sz="2800"/>
              <a:t>:  creates a new process by duplicating the calling process</a:t>
            </a:r>
          </a:p>
          <a:p>
            <a:r>
              <a:rPr lang="en-CA" sz="280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CA" sz="2800"/>
              <a:t>:  replaces the current process with a new one</a:t>
            </a:r>
          </a:p>
          <a:p>
            <a:r>
              <a:rPr lang="en-CA" sz="280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CA" sz="2800"/>
              <a:t>:  waits for a child process to receive an event (like terminating)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64" y="3187701"/>
            <a:ext cx="6028511" cy="3078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" y="3267075"/>
            <a:ext cx="2828925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7" y="4568825"/>
            <a:ext cx="4695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Creating Processes (OSX, Linux)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68600" y="1611343"/>
            <a:ext cx="59563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&lt;unistd.h&gt;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&lt;sys/wait.h&gt;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cmd[] = {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"notepad.exe"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"test.txt"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NULL};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pid_t pid = fork();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(pid ==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child process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execvp(cmd[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cmd);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nothing beyond here gets executed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child process to complete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waitpid(pid, &amp;status,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std::cout &lt;&lt;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"done"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std::endl;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06700" y="1651000"/>
            <a:ext cx="2095500" cy="4318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2921000" y="3073400"/>
            <a:ext cx="635000" cy="3048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4102100" y="3060700"/>
            <a:ext cx="8001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3149600" y="3771900"/>
            <a:ext cx="19812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2946400" y="4902200"/>
            <a:ext cx="24511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0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Creating Child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27625" y="2979738"/>
            <a:ext cx="1620838" cy="16208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</a:rPr>
              <a:t>OS Kernel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e.g. </a:t>
            </a: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>Windows,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>Linux</a:t>
            </a:r>
            <a:r>
              <a:rPr lang="en-CA" altLang="en-US" sz="1600">
                <a:latin typeface="Arial" panose="020B0604020202020204" pitchFamily="34" charset="0"/>
              </a:rPr>
              <a:t>, </a:t>
            </a: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>OSX </a:t>
            </a:r>
            <a:b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+ </a:t>
            </a:r>
            <a:r>
              <a:rPr lang="en-CA" altLang="en-US" sz="1600">
                <a:solidFill>
                  <a:schemeClr val="hlink"/>
                </a:solidFill>
                <a:latin typeface="Arial" panose="020B0604020202020204" pitchFamily="34" charset="0"/>
              </a:rPr>
              <a:t>Multi Core</a:t>
            </a:r>
            <a:r>
              <a:rPr lang="en-CA" altLang="en-US" sz="1600">
                <a:latin typeface="Arial" panose="020B0604020202020204" pitchFamily="34" charset="0"/>
              </a:rPr>
              <a:t> 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97813" y="2052638"/>
            <a:ext cx="1439862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08925" y="3424238"/>
            <a:ext cx="1439863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97813" y="4708525"/>
            <a:ext cx="1444625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20938" y="3294063"/>
            <a:ext cx="2192337" cy="99218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CreateProcess(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…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CreateProcess(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…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CreateProcess(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…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9602874">
            <a:off x="6659563" y="2713038"/>
            <a:ext cx="10350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864350" y="3636963"/>
            <a:ext cx="941388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2243538">
            <a:off x="6542088" y="4506913"/>
            <a:ext cx="11112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4562475" y="3602038"/>
            <a:ext cx="590550" cy="371475"/>
            <a:chOff x="1772" y="2716"/>
            <a:chExt cx="571" cy="234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776" y="2716"/>
              <a:ext cx="56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772" y="2841"/>
              <a:ext cx="56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772" y="2950"/>
              <a:ext cx="5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092450" y="229076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516188" y="1925638"/>
            <a:ext cx="1679575" cy="2841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Program begins here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359150" y="4749800"/>
            <a:ext cx="2311400" cy="6492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Three calls to the OS Kernel requesting it to create and schedule 3 processes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4471988" y="4033838"/>
            <a:ext cx="284162" cy="723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561138" y="2239963"/>
            <a:ext cx="963612" cy="2841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62679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Library Abstractions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12801" y="1778000"/>
            <a:ext cx="1111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Calling OS kernel functions </a:t>
            </a:r>
            <a:r>
              <a:rPr lang="en-CA" sz="2400" b="1">
                <a:solidFill>
                  <a:schemeClr val="accent2"/>
                </a:solidFill>
              </a:rPr>
              <a:t>explicitly</a:t>
            </a:r>
            <a:r>
              <a:rPr lang="en-CA" sz="2400"/>
              <a:t> is undesirable.  It </a:t>
            </a:r>
            <a:r>
              <a:rPr lang="en-CA" sz="2400" b="1">
                <a:solidFill>
                  <a:schemeClr val="accent2"/>
                </a:solidFill>
              </a:rPr>
              <a:t>ties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our programs to a specific OS, making our code less </a:t>
            </a:r>
            <a:r>
              <a:rPr lang="en-CA" sz="2400" b="1">
                <a:solidFill>
                  <a:schemeClr val="accent2"/>
                </a:solidFill>
              </a:rPr>
              <a:t>portable</a:t>
            </a:r>
            <a:r>
              <a:rPr lang="en-CA" sz="240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501" y="2895600"/>
            <a:ext cx="1111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Some of the details can be </a:t>
            </a:r>
            <a:r>
              <a:rPr lang="en-CA" sz="2400" b="1">
                <a:solidFill>
                  <a:schemeClr val="accent2"/>
                </a:solidFill>
              </a:rPr>
              <a:t>abstracted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away, wrapped in a </a:t>
            </a:r>
            <a:r>
              <a:rPr lang="en-CA" sz="2400" b="1">
                <a:solidFill>
                  <a:schemeClr val="accent2"/>
                </a:solidFill>
              </a:rPr>
              <a:t>library</a:t>
            </a:r>
            <a:r>
              <a:rPr lang="en-CA" sz="2400"/>
              <a:t> that provides a consistent </a:t>
            </a:r>
            <a:r>
              <a:rPr lang="en-CA" sz="2400" b="1">
                <a:solidFill>
                  <a:schemeClr val="accent2"/>
                </a:solidFill>
              </a:rPr>
              <a:t>interface</a:t>
            </a:r>
            <a:r>
              <a:rPr lang="en-CA" sz="240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601" y="3987800"/>
            <a:ext cx="11112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Child process creation, inter-process synchronization, inter-process communication is </a:t>
            </a:r>
            <a:r>
              <a:rPr lang="en-CA" sz="2400" b="1" i="1"/>
              <a:t>NOT</a:t>
            </a:r>
            <a:r>
              <a:rPr lang="en-CA" sz="2400"/>
              <a:t>  part of any C++ standard.</a:t>
            </a:r>
            <a:endParaRPr lang="en-CA" sz="2400" b="1"/>
          </a:p>
          <a:p>
            <a:endParaRPr lang="en-CA" sz="2400"/>
          </a:p>
          <a:p>
            <a:r>
              <a:rPr lang="en-CA" sz="2400"/>
              <a:t>For ease-of-use and cross-platform portability, a CPEN333-specific library is provided.</a:t>
            </a:r>
          </a:p>
          <a:p>
            <a:r>
              <a:rPr lang="en-CA" sz="2400">
                <a:solidFill>
                  <a:schemeClr val="accent4"/>
                </a:solidFill>
              </a:rPr>
              <a:t>	https://github.com/cpen333/library</a:t>
            </a:r>
          </a:p>
        </p:txBody>
      </p:sp>
    </p:spTree>
    <p:extLst>
      <p:ext uri="{BB962C8B-B14F-4D97-AF65-F5344CB8AC3E}">
        <p14:creationId xmlns:p14="http://schemas.microsoft.com/office/powerpoint/2010/main" val="331680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156325" y="3081338"/>
            <a:ext cx="1620838" cy="16208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</a:rPr>
              <a:t>OS Kernel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e.g. </a:t>
            </a: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>Windows,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>Linux</a:t>
            </a:r>
            <a:r>
              <a:rPr lang="en-CA" altLang="en-US" sz="1600">
                <a:latin typeface="Arial" panose="020B0604020202020204" pitchFamily="34" charset="0"/>
              </a:rPr>
              <a:t>, </a:t>
            </a:r>
            <a: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  <a:t>OSX </a:t>
            </a:r>
            <a:br>
              <a:rPr lang="en-CA" altLang="en-US" sz="1600">
                <a:solidFill>
                  <a:schemeClr val="folHlink"/>
                </a:solidFill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+ </a:t>
            </a:r>
            <a:r>
              <a:rPr lang="en-CA" altLang="en-US" sz="1600">
                <a:solidFill>
                  <a:schemeClr val="hlink"/>
                </a:solidFill>
                <a:latin typeface="Arial" panose="020B0604020202020204" pitchFamily="34" charset="0"/>
              </a:rPr>
              <a:t>Multi Core</a:t>
            </a:r>
            <a:r>
              <a:rPr lang="en-CA" altLang="en-US" sz="1600">
                <a:latin typeface="Arial" panose="020B0604020202020204" pitchFamily="34" charset="0"/>
              </a:rPr>
              <a:t> 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26513" y="2154238"/>
            <a:ext cx="1439862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37625" y="3525838"/>
            <a:ext cx="1439863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26513" y="4810125"/>
            <a:ext cx="1444625" cy="8540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  Statement 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  <a:endParaRPr lang="en-US" altLang="en-US" sz="1200" b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36738" y="3395663"/>
            <a:ext cx="2192337" cy="99218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int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main</a:t>
            </a:r>
            <a:r>
              <a:rPr lang="en-US" altLang="en-US" sz="1200">
                <a:latin typeface="Arial" panose="020B0604020202020204" pitchFamily="34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CreateProcess(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…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CreateProcess(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…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    CreateProcess( 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… </a:t>
            </a:r>
            <a:r>
              <a:rPr lang="en-US" altLang="en-US" sz="1200">
                <a:latin typeface="Arial" panose="020B0604020202020204" pitchFamily="34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9602874">
            <a:off x="7688263" y="2814638"/>
            <a:ext cx="10350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893050" y="3738563"/>
            <a:ext cx="941388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2243538">
            <a:off x="7570788" y="4608513"/>
            <a:ext cx="1111250" cy="485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3978274" y="3703638"/>
            <a:ext cx="720725" cy="371475"/>
            <a:chOff x="1772" y="2716"/>
            <a:chExt cx="571" cy="234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776" y="2716"/>
              <a:ext cx="56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772" y="2841"/>
              <a:ext cx="56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772" y="2950"/>
              <a:ext cx="5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508250" y="239236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931988" y="2027238"/>
            <a:ext cx="1679575" cy="2841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Program begins here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589838" y="2341563"/>
            <a:ext cx="963612" cy="28416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Scheduling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4737100" y="2613025"/>
            <a:ext cx="771525" cy="26479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4686300" y="2574925"/>
            <a:ext cx="790575" cy="2632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CPEN333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Library</a:t>
            </a: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410075" y="5389563"/>
            <a:ext cx="1408113" cy="2841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Translation Layer</a:t>
            </a:r>
          </a:p>
        </p:txBody>
      </p: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5511800" y="3703638"/>
            <a:ext cx="660399" cy="371475"/>
            <a:chOff x="1772" y="2716"/>
            <a:chExt cx="571" cy="234"/>
          </a:xfrm>
        </p:grpSpPr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1776" y="2716"/>
              <a:ext cx="56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1772" y="2841"/>
              <a:ext cx="56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772" y="2950"/>
              <a:ext cx="5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/>
          <a:p>
            <a:r>
              <a:rPr lang="en-CA"/>
              <a:t>Library Abstractions</a:t>
            </a:r>
          </a:p>
        </p:txBody>
      </p:sp>
    </p:spTree>
    <p:extLst>
      <p:ext uri="{BB962C8B-B14F-4D97-AF65-F5344CB8AC3E}">
        <p14:creationId xmlns:p14="http://schemas.microsoft.com/office/powerpoint/2010/main" val="191347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1065691" cy="778109"/>
          </a:xfrm>
        </p:spPr>
        <p:txBody>
          <a:bodyPr>
            <a:normAutofit/>
          </a:bodyPr>
          <a:lstStyle/>
          <a:p>
            <a:r>
              <a:rPr lang="en-CA"/>
              <a:t>Creating Child Process (CPEN333 Library)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1700" y="2744446"/>
            <a:ext cx="10280378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subprocess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Constructors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subprocess(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&amp;cmd,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detached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subprocess(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std::vector&lt;std::string&gt; &amp;exec,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detached =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start();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subprocess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join();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subprocess to complete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terminate();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force termination of process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066" y="1834634"/>
            <a:ext cx="788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>
                <a:cs typeface="Courier New" panose="02070309020205020404" pitchFamily="49" charset="0"/>
              </a:rPr>
              <a:t>The course library introduces a </a:t>
            </a:r>
            <a:r>
              <a:rPr lang="en-CA" sz="2800">
                <a:latin typeface="Courier New" panose="02070309020205020404" pitchFamily="49" charset="0"/>
                <a:cs typeface="Courier New" panose="02070309020205020404" pitchFamily="49" charset="0"/>
              </a:rPr>
              <a:t>subprocess</a:t>
            </a:r>
            <a:r>
              <a:rPr lang="en-CA" sz="2800">
                <a:cs typeface="Courier New" panose="02070309020205020404" pitchFamily="49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54665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773591" cy="778109"/>
          </a:xfrm>
        </p:spPr>
        <p:txBody>
          <a:bodyPr>
            <a:normAutofit/>
          </a:bodyPr>
          <a:lstStyle/>
          <a:p>
            <a:r>
              <a:rPr lang="en-CA"/>
              <a:t>Creating Child Process (CPEN333 Library)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78000" y="2188340"/>
            <a:ext cx="845616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&lt;cpen333/process/subprocess.h&gt;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cpen333::process::subprocess proc(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"notepad.exe test.txt"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proc.join();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std::cout &lt;&lt;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std::endl;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2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1345091" cy="778109"/>
          </a:xfrm>
        </p:spPr>
        <p:txBody>
          <a:bodyPr>
            <a:normAutofit/>
          </a:bodyPr>
          <a:lstStyle/>
          <a:p>
            <a:r>
              <a:rPr lang="en-CA"/>
              <a:t>Creating Child Process (CPEN333 Library)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3100" y="1950640"/>
            <a:ext cx="111633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&lt;cpen333/process/subprocess.h&gt;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exec = {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"notepad.exe"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"filename with spaces.txt"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subprocess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proc2(exec);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proc2.join();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"done"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5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712960"/>
            <a:ext cx="10058400" cy="778109"/>
          </a:xfrm>
        </p:spPr>
        <p:txBody>
          <a:bodyPr/>
          <a:lstStyle/>
          <a:p>
            <a:r>
              <a:rPr lang="en-CA"/>
              <a:t>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85800" y="1879600"/>
            <a:ext cx="10073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Download the course library and read/compile/run the examples 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2900" y="2463800"/>
            <a:ext cx="3175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examples/q0_basics</a:t>
            </a:r>
          </a:p>
          <a:p>
            <a:r>
              <a:rPr lang="en-CA" sz="2400"/>
              <a:t>examples/q1_threads</a:t>
            </a:r>
          </a:p>
          <a:p>
            <a:r>
              <a:rPr lang="en-CA" sz="2400"/>
              <a:t>examples/q2_processes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7030" y="3752334"/>
            <a:ext cx="5417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>
                <a:solidFill>
                  <a:schemeClr val="accent4"/>
                </a:solidFill>
              </a:rPr>
              <a:t>https://github.com/cpen333/library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595" y="4971534"/>
            <a:ext cx="10050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>
                <a:solidFill>
                  <a:srgbClr val="222222"/>
                </a:solidFill>
              </a:rPr>
              <a:t>Look up and learn about </a:t>
            </a:r>
            <a:r>
              <a:rPr lang="en-CA" sz="2800" b="1">
                <a:solidFill>
                  <a:schemeClr val="accent2"/>
                </a:solidFill>
              </a:rPr>
              <a:t>Resource acquisition is initialization (RAII)</a:t>
            </a:r>
          </a:p>
        </p:txBody>
      </p:sp>
    </p:spTree>
    <p:extLst>
      <p:ext uri="{BB962C8B-B14F-4D97-AF65-F5344CB8AC3E}">
        <p14:creationId xmlns:p14="http://schemas.microsoft.com/office/powerpoint/2010/main" val="422038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97083" y="1561938"/>
            <a:ext cx="10363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800"/>
              <a:t>A complete program, consisting of one or more threads of execution, and an </a:t>
            </a:r>
            <a:r>
              <a:rPr lang="en-CA" sz="2800" b="1">
                <a:solidFill>
                  <a:schemeClr val="accent2"/>
                </a:solidFill>
              </a:rPr>
              <a:t>environment</a:t>
            </a:r>
            <a:r>
              <a:rPr lang="en-CA" sz="280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9117" y="2739762"/>
            <a:ext cx="10286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Executable machine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Allocated memory block of virtually addressable memory (stack and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Operating-system-specific descriptors of resources (e.g. file descriptors, handles, data sources/sinks)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Security attributes (e.g. process owner and permissions)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083" y="5029038"/>
            <a:ext cx="10363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800"/>
              <a:t>A process can have child processes, which are </a:t>
            </a:r>
            <a:r>
              <a:rPr lang="en-CA" sz="2800" b="1">
                <a:solidFill>
                  <a:schemeClr val="accent2"/>
                </a:solidFill>
              </a:rPr>
              <a:t>spawned</a:t>
            </a:r>
            <a:r>
              <a:rPr lang="en-CA" sz="2800"/>
              <a:t> and run in parallel, each with its own environment.</a:t>
            </a:r>
          </a:p>
        </p:txBody>
      </p:sp>
    </p:spTree>
    <p:extLst>
      <p:ext uri="{BB962C8B-B14F-4D97-AF65-F5344CB8AC3E}">
        <p14:creationId xmlns:p14="http://schemas.microsoft.com/office/powerpoint/2010/main" val="54976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126038" y="695325"/>
            <a:ext cx="1573212" cy="6302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Monolithic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5178425" y="1995488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3417888" y="19875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0" name="Rectangle 45"/>
          <p:cNvSpPr>
            <a:spLocks noChangeArrowheads="1"/>
          </p:cNvSpPr>
          <p:nvPr/>
        </p:nvSpPr>
        <p:spPr bwMode="auto">
          <a:xfrm>
            <a:off x="6954838" y="2005013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1" name="Rectangle 46"/>
          <p:cNvSpPr>
            <a:spLocks noChangeArrowheads="1"/>
          </p:cNvSpPr>
          <p:nvPr/>
        </p:nvSpPr>
        <p:spPr bwMode="auto">
          <a:xfrm>
            <a:off x="3573463" y="43497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5160963" y="43497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6713538" y="434975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4" name="Rectangle 49"/>
          <p:cNvSpPr>
            <a:spLocks noChangeArrowheads="1"/>
          </p:cNvSpPr>
          <p:nvPr/>
        </p:nvSpPr>
        <p:spPr bwMode="auto">
          <a:xfrm>
            <a:off x="5203825" y="3124200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5" name="Rectangle 50"/>
          <p:cNvSpPr>
            <a:spLocks noChangeArrowheads="1"/>
          </p:cNvSpPr>
          <p:nvPr/>
        </p:nvSpPr>
        <p:spPr bwMode="auto">
          <a:xfrm>
            <a:off x="3443288" y="3116263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6980238" y="313372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7" name="Rectangle 52"/>
          <p:cNvSpPr>
            <a:spLocks noChangeArrowheads="1"/>
          </p:cNvSpPr>
          <p:nvPr/>
        </p:nvSpPr>
        <p:spPr bwMode="auto">
          <a:xfrm>
            <a:off x="3581400" y="559117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5168900" y="559117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6721475" y="5591175"/>
            <a:ext cx="14763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100638" y="669925"/>
            <a:ext cx="1573212" cy="630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Monolithic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151438" y="1968500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390900" y="1960563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6927850" y="1978025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 flipH="1">
            <a:off x="4167188" y="1331913"/>
            <a:ext cx="173355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5892800" y="1331913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892800" y="1331913"/>
            <a:ext cx="17780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3546475" y="432276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5133975" y="432276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686550" y="4322763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4287838" y="3581400"/>
            <a:ext cx="157797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5875338" y="3581400"/>
            <a:ext cx="0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5892800" y="3590925"/>
            <a:ext cx="157797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5176838" y="3097213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3416300" y="3089275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6953250" y="3106738"/>
            <a:ext cx="14763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H="1">
            <a:off x="4192588" y="2460625"/>
            <a:ext cx="1733550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918200" y="2460625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>
            <a:off x="5918200" y="2460625"/>
            <a:ext cx="17780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3554413" y="5564188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5141913" y="5564188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694488" y="5564188"/>
            <a:ext cx="14763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Thread</a:t>
            </a:r>
          </a:p>
        </p:txBody>
      </p:sp>
      <p:sp>
        <p:nvSpPr>
          <p:cNvPr id="42" name="Line 27"/>
          <p:cNvSpPr>
            <a:spLocks noChangeShapeType="1"/>
          </p:cNvSpPr>
          <p:nvPr/>
        </p:nvSpPr>
        <p:spPr bwMode="auto">
          <a:xfrm flipH="1">
            <a:off x="4295775" y="4822825"/>
            <a:ext cx="157797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>
            <a:off x="5883275" y="4822825"/>
            <a:ext cx="0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>
            <a:off x="5900738" y="4832350"/>
            <a:ext cx="1577975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9175750" y="2255838"/>
            <a:ext cx="1974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System</a:t>
            </a:r>
            <a:r>
              <a:rPr lang="en-CA" altLang="en-US" sz="1400">
                <a:latin typeface="Arial" panose="020B0604020202020204" pitchFamily="34" charset="0"/>
              </a:rPr>
              <a:t> broken down into </a:t>
            </a: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processes</a:t>
            </a:r>
            <a:r>
              <a:rPr lang="en-CA" altLang="en-US" sz="1400">
                <a:latin typeface="Arial" panose="020B0604020202020204" pitchFamily="34" charset="0"/>
              </a:rPr>
              <a:t>: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solidFill>
                  <a:schemeClr val="folHlink"/>
                </a:solidFill>
                <a:latin typeface="Arial" panose="020B0604020202020204" pitchFamily="34" charset="0"/>
              </a:rPr>
              <a:t>Coarse grained</a:t>
            </a:r>
            <a:r>
              <a:rPr lang="en-CA" altLang="en-US" sz="1400">
                <a:latin typeface="Arial" panose="020B0604020202020204" pitchFamily="34" charset="0"/>
              </a:rPr>
              <a:t> or </a:t>
            </a:r>
            <a:r>
              <a:rPr lang="en-CA" altLang="en-US" sz="1400" u="sng">
                <a:solidFill>
                  <a:schemeClr val="folHlink"/>
                </a:solidFill>
                <a:latin typeface="Arial" panose="020B0604020202020204" pitchFamily="34" charset="0"/>
              </a:rPr>
              <a:t>Process</a:t>
            </a:r>
            <a:r>
              <a:rPr lang="en-CA" altLang="en-US" sz="1400">
                <a:latin typeface="Arial" panose="020B0604020202020204" pitchFamily="34" charset="0"/>
              </a:rPr>
              <a:t> Granularity 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9177338" y="4135438"/>
            <a:ext cx="1974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Processes</a:t>
            </a:r>
            <a:r>
              <a:rPr lang="en-CA" altLang="en-US" sz="14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CA" altLang="en-US" sz="1400">
                <a:latin typeface="Arial" panose="020B0604020202020204" pitchFamily="34" charset="0"/>
              </a:rPr>
              <a:t>broken down into </a:t>
            </a: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threads</a:t>
            </a:r>
            <a:r>
              <a:rPr lang="en-CA" altLang="en-US" sz="1400">
                <a:latin typeface="Arial" panose="020B0604020202020204" pitchFamily="34" charset="0"/>
              </a:rPr>
              <a:t>: </a:t>
            </a:r>
            <a:r>
              <a:rPr lang="en-CA" altLang="en-US" sz="1400">
                <a:solidFill>
                  <a:schemeClr val="folHlink"/>
                </a:solidFill>
                <a:latin typeface="Arial" panose="020B0604020202020204" pitchFamily="34" charset="0"/>
              </a:rPr>
              <a:t>Fine grained</a:t>
            </a:r>
            <a:r>
              <a:rPr lang="en-CA" altLang="en-US" sz="1400">
                <a:latin typeface="Arial" panose="020B0604020202020204" pitchFamily="34" charset="0"/>
              </a:rPr>
              <a:t> or </a:t>
            </a:r>
            <a:r>
              <a:rPr lang="en-CA" altLang="en-US" sz="1400" u="sng">
                <a:solidFill>
                  <a:schemeClr val="folHlink"/>
                </a:solidFill>
                <a:latin typeface="Arial" panose="020B0604020202020204" pitchFamily="34" charset="0"/>
              </a:rPr>
              <a:t>Thread</a:t>
            </a:r>
            <a:r>
              <a:rPr lang="en-CA" altLang="en-US" sz="1400">
                <a:latin typeface="Arial" panose="020B0604020202020204" pitchFamily="34" charset="0"/>
              </a:rPr>
              <a:t> Granularity </a:t>
            </a:r>
          </a:p>
        </p:txBody>
      </p:sp>
      <p:sp>
        <p:nvSpPr>
          <p:cNvPr id="49" name="AutoShape 34"/>
          <p:cNvSpPr>
            <a:spLocks noChangeArrowheads="1"/>
          </p:cNvSpPr>
          <p:nvPr/>
        </p:nvSpPr>
        <p:spPr bwMode="auto">
          <a:xfrm>
            <a:off x="8739188" y="1417638"/>
            <a:ext cx="517525" cy="4237037"/>
          </a:xfrm>
          <a:prstGeom prst="upDownArrow">
            <a:avLst>
              <a:gd name="adj1" fmla="val 49694"/>
              <a:gd name="adj2" fmla="val 7846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670924" y="841375"/>
            <a:ext cx="1768475" cy="36933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No Granularity</a:t>
            </a: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8793163" y="5762625"/>
            <a:ext cx="1836737" cy="36933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High Granularity</a:t>
            </a:r>
          </a:p>
        </p:txBody>
      </p:sp>
      <p:sp>
        <p:nvSpPr>
          <p:cNvPr id="52" name="AutoShape 37"/>
          <p:cNvSpPr>
            <a:spLocks noChangeArrowheads="1"/>
          </p:cNvSpPr>
          <p:nvPr/>
        </p:nvSpPr>
        <p:spPr bwMode="auto">
          <a:xfrm>
            <a:off x="2527300" y="1236663"/>
            <a:ext cx="517525" cy="4395787"/>
          </a:xfrm>
          <a:prstGeom prst="upDownArrow">
            <a:avLst>
              <a:gd name="adj1" fmla="val 49694"/>
              <a:gd name="adj2" fmla="val 814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469900" y="5657850"/>
            <a:ext cx="27765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Tending towards highly parallel programming with increasing data dependencies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596900" y="609600"/>
            <a:ext cx="2720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Towards Crude, single tasking systems running on 1 CPU/Core</a:t>
            </a: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3257550" y="1493838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Multi-tasking systems</a:t>
            </a:r>
          </a:p>
        </p:txBody>
      </p: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3165475" y="3876675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Multi-threaded systems</a:t>
            </a: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2935288" y="127000"/>
            <a:ext cx="6577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2000" b="1"/>
              <a:t>Application/Process/Thread Decomposition</a:t>
            </a:r>
          </a:p>
        </p:txBody>
      </p:sp>
      <p:sp>
        <p:nvSpPr>
          <p:cNvPr id="58" name="Text Box 40"/>
          <p:cNvSpPr txBox="1">
            <a:spLocks noChangeArrowheads="1"/>
          </p:cNvSpPr>
          <p:nvPr/>
        </p:nvSpPr>
        <p:spPr bwMode="auto">
          <a:xfrm>
            <a:off x="6867525" y="1352550"/>
            <a:ext cx="160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System broken down into processes</a:t>
            </a:r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7273925" y="2482850"/>
            <a:ext cx="16097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Processes broken down into smaller processes</a:t>
            </a:r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7189788" y="3686175"/>
            <a:ext cx="16097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Smaller Processes broken down into threads</a:t>
            </a: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7142163" y="4962525"/>
            <a:ext cx="16097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Threads broken down into smaller threads</a:t>
            </a:r>
          </a:p>
        </p:txBody>
      </p:sp>
    </p:spTree>
    <p:extLst>
      <p:ext uri="{BB962C8B-B14F-4D97-AF65-F5344CB8AC3E}">
        <p14:creationId xmlns:p14="http://schemas.microsoft.com/office/powerpoint/2010/main" val="38611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Process Decomposition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7" name="Oval 37"/>
          <p:cNvSpPr>
            <a:spLocks noChangeArrowheads="1"/>
          </p:cNvSpPr>
          <p:nvPr/>
        </p:nvSpPr>
        <p:spPr bwMode="auto">
          <a:xfrm>
            <a:off x="7445375" y="1774825"/>
            <a:ext cx="1647825" cy="4905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Scheduler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8456613" y="2586038"/>
            <a:ext cx="576262" cy="10080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9464675" y="2586038"/>
            <a:ext cx="576263" cy="10080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873375" y="2193925"/>
            <a:ext cx="1870075" cy="18319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</a:rPr>
              <a:t>Big 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Monolithic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Single Tasking 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7472363" y="2595563"/>
            <a:ext cx="576262" cy="10080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6507163" y="2587625"/>
            <a:ext cx="576262" cy="10080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420100" y="2549525"/>
            <a:ext cx="576263" cy="10080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9428163" y="2549525"/>
            <a:ext cx="576262" cy="10080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416800" y="1728788"/>
            <a:ext cx="1647825" cy="4905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Scheduler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6762750" y="2130425"/>
            <a:ext cx="762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>
            <a:off x="7699375" y="2238375"/>
            <a:ext cx="195263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8577263" y="2244725"/>
            <a:ext cx="1301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8980488" y="2144713"/>
            <a:ext cx="735012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CA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5899150" y="1716088"/>
            <a:ext cx="1511300" cy="527050"/>
          </a:xfrm>
          <a:prstGeom prst="rightArrow">
            <a:avLst>
              <a:gd name="adj1" fmla="val 50000"/>
              <a:gd name="adj2" fmla="val 716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requests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9283700" y="1892300"/>
            <a:ext cx="1020763" cy="284163"/>
          </a:xfrm>
          <a:prstGeom prst="rect">
            <a:avLst/>
          </a:prstGeom>
          <a:solidFill>
            <a:srgbClr val="99CC00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commands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394450" y="3736975"/>
            <a:ext cx="790575" cy="254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000">
                <a:latin typeface="Arial" panose="020B0604020202020204" pitchFamily="34" charset="0"/>
              </a:rPr>
              <a:t>Process 1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7329488" y="3736975"/>
            <a:ext cx="790575" cy="254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000">
                <a:latin typeface="Arial" panose="020B0604020202020204" pitchFamily="34" charset="0"/>
              </a:rPr>
              <a:t>Process 2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337550" y="3736975"/>
            <a:ext cx="790575" cy="254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000">
                <a:latin typeface="Arial" panose="020B0604020202020204" pitchFamily="34" charset="0"/>
              </a:rPr>
              <a:t>Process 3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9328150" y="3736975"/>
            <a:ext cx="790575" cy="254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000">
                <a:latin typeface="Arial" panose="020B0604020202020204" pitchFamily="34" charset="0"/>
              </a:rPr>
              <a:t>Process 4</a:t>
            </a: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2836863" y="2157413"/>
            <a:ext cx="1870075" cy="1831975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>
                <a:latin typeface="Arial" panose="020B0604020202020204" pitchFamily="34" charset="0"/>
              </a:rPr>
              <a:t>Big 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Monolithic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Single Tasking </a:t>
            </a:r>
            <a:br>
              <a:rPr lang="en-CA" altLang="en-US" sz="1600">
                <a:latin typeface="Arial" panose="020B0604020202020204" pitchFamily="34" charset="0"/>
              </a:rPr>
            </a:br>
            <a:r>
              <a:rPr lang="en-CA" altLang="en-US" sz="1600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1603375" y="2806700"/>
            <a:ext cx="1223963" cy="527050"/>
          </a:xfrm>
          <a:prstGeom prst="rightArrow">
            <a:avLst>
              <a:gd name="adj1" fmla="val 50000"/>
              <a:gd name="adj2" fmla="val 580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requests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078663" y="4170363"/>
            <a:ext cx="2559050" cy="314325"/>
          </a:xfrm>
          <a:prstGeom prst="rect">
            <a:avLst/>
          </a:prstGeom>
          <a:solidFill>
            <a:srgbClr val="CC99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 b="1">
                <a:latin typeface="Arial" panose="020B0604020202020204" pitchFamily="34" charset="0"/>
              </a:rPr>
              <a:t>To</a:t>
            </a:r>
            <a:r>
              <a:rPr lang="en-CA" altLang="en-US" sz="1400">
                <a:latin typeface="Arial" panose="020B0604020202020204" pitchFamily="34" charset="0"/>
              </a:rPr>
              <a:t>: </a:t>
            </a: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Multi-Tasking</a:t>
            </a:r>
            <a:r>
              <a:rPr lang="en-CA" altLang="en-US" sz="1400">
                <a:latin typeface="Arial" panose="020B0604020202020204" pitchFamily="34" charset="0"/>
              </a:rPr>
              <a:t> System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7435850" y="2559050"/>
            <a:ext cx="576263" cy="10080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6470650" y="2551113"/>
            <a:ext cx="576263" cy="100806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2411412" y="4176713"/>
            <a:ext cx="2795587" cy="309958"/>
          </a:xfrm>
          <a:prstGeom prst="rect">
            <a:avLst/>
          </a:prstGeom>
          <a:solidFill>
            <a:srgbClr val="CC99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400" b="1">
                <a:latin typeface="Arial" panose="020B0604020202020204" pitchFamily="34" charset="0"/>
              </a:rPr>
              <a:t>From</a:t>
            </a:r>
            <a:r>
              <a:rPr lang="en-CA" altLang="en-US" sz="1400">
                <a:latin typeface="Arial" panose="020B0604020202020204" pitchFamily="34" charset="0"/>
              </a:rPr>
              <a:t>: </a:t>
            </a:r>
            <a:r>
              <a:rPr lang="en-CA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Single-Tasking</a:t>
            </a:r>
            <a:r>
              <a:rPr lang="en-CA" altLang="en-US" sz="1400">
                <a:latin typeface="Arial" panose="020B0604020202020204" pitchFamily="34" charset="0"/>
              </a:rPr>
              <a:t> System</a:t>
            </a: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4808538" y="2443163"/>
            <a:ext cx="1550987" cy="1268412"/>
          </a:xfrm>
          <a:prstGeom prst="rightArrow">
            <a:avLst>
              <a:gd name="adj1" fmla="val 39093"/>
              <a:gd name="adj2" fmla="val 3053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>
                <a:latin typeface="Arial" panose="020B0604020202020204" pitchFamily="34" charset="0"/>
              </a:rPr>
              <a:t>Process </a:t>
            </a:r>
            <a:br>
              <a:rPr lang="en-CA" altLang="en-US" sz="1400">
                <a:latin typeface="Arial" panose="020B0604020202020204" pitchFamily="34" charset="0"/>
              </a:rPr>
            </a:br>
            <a:r>
              <a:rPr lang="en-CA" altLang="en-US" sz="1400">
                <a:latin typeface="Arial" panose="020B0604020202020204" pitchFamily="34" charset="0"/>
              </a:rPr>
              <a:t>Decomposition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9472613" y="2571750"/>
            <a:ext cx="465137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main()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{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8469313" y="2563813"/>
            <a:ext cx="465137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main()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{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483475" y="2590800"/>
            <a:ext cx="465138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main()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{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516688" y="2600325"/>
            <a:ext cx="465137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1200">
                <a:latin typeface="Arial" panose="020B0604020202020204" pitchFamily="34" charset="0"/>
              </a:rPr>
              <a:t>main()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{</a:t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/>
            </a:r>
            <a:br>
              <a:rPr lang="en-CA" altLang="en-US" sz="1200">
                <a:latin typeface="Arial" panose="020B0604020202020204" pitchFamily="34" charset="0"/>
              </a:rPr>
            </a:br>
            <a:r>
              <a:rPr lang="en-CA" altLang="en-US" sz="1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9100" y="5120535"/>
            <a:ext cx="11188700" cy="844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/>
              <a:t>What </a:t>
            </a:r>
            <a:r>
              <a:rPr lang="en-US" altLang="en-US" sz="2400" b="1">
                <a:solidFill>
                  <a:schemeClr val="accent2"/>
                </a:solidFill>
              </a:rPr>
              <a:t>guidelines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/>
              <a:t>should the programmer consider when decomposing a system?</a:t>
            </a:r>
          </a:p>
          <a:p>
            <a:pPr marL="285750" indent="-285750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/>
              <a:t>How many processes and threads should we </a:t>
            </a:r>
            <a:r>
              <a:rPr lang="en-US" altLang="en-US" sz="2400" b="1">
                <a:solidFill>
                  <a:schemeClr val="accent2"/>
                </a:solidFill>
              </a:rPr>
              <a:t>create</a:t>
            </a:r>
            <a:r>
              <a:rPr lang="en-US" altLang="en-US" sz="2400"/>
              <a:t>?</a:t>
            </a: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15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2" grpId="0" animBg="1"/>
      <p:bldP spid="33" grpId="0"/>
      <p:bldP spid="34" grpId="0"/>
      <p:bldP spid="35" grpId="0"/>
      <p:bldP spid="36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Challenges with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50901" y="1612900"/>
            <a:ext cx="1057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Unlike threads within a single process, separate processes </a:t>
            </a:r>
            <a:r>
              <a:rPr lang="en-CA" sz="2800" b="1"/>
              <a:t>do not </a:t>
            </a:r>
            <a:r>
              <a:rPr lang="en-CA" sz="2800"/>
              <a:t>share </a:t>
            </a:r>
            <a:r>
              <a:rPr lang="en-CA" sz="2800" b="1">
                <a:solidFill>
                  <a:schemeClr val="accent2"/>
                </a:solidFill>
              </a:rPr>
              <a:t>address space</a:t>
            </a:r>
            <a:r>
              <a:rPr lang="en-CA" sz="2800"/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47900" y="2857500"/>
            <a:ext cx="3098800" cy="1308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6515100" y="2857500"/>
            <a:ext cx="3098800" cy="1308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00300" y="29845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Process 1 Memory: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8300" y="29591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Process 2 Memory: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7600" y="35814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0x10008000:  FE 85 23 11 …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35814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0x10008000:  E5 64 32 F9 …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738996"/>
            <a:ext cx="4275137" cy="1325253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 rot="5400000">
            <a:off x="4076700" y="4686300"/>
            <a:ext cx="152400" cy="2159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 rot="5400000">
            <a:off x="4584700" y="4686300"/>
            <a:ext cx="152400" cy="2159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Left Brace 17"/>
          <p:cNvSpPr/>
          <p:nvPr/>
        </p:nvSpPr>
        <p:spPr>
          <a:xfrm rot="5400000">
            <a:off x="5435600" y="4686300"/>
            <a:ext cx="152400" cy="2159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Left Brace 18"/>
          <p:cNvSpPr/>
          <p:nvPr/>
        </p:nvSpPr>
        <p:spPr>
          <a:xfrm rot="5400000">
            <a:off x="6248400" y="4699000"/>
            <a:ext cx="152400" cy="2159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Connector 21"/>
          <p:cNvCxnSpPr>
            <a:stCxn id="15" idx="1"/>
          </p:cNvCxnSpPr>
          <p:nvPr/>
        </p:nvCxnSpPr>
        <p:spPr>
          <a:xfrm flipH="1" flipV="1">
            <a:off x="2946400" y="4000500"/>
            <a:ext cx="1206500" cy="717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1"/>
          </p:cNvCxnSpPr>
          <p:nvPr/>
        </p:nvCxnSpPr>
        <p:spPr>
          <a:xfrm flipH="1" flipV="1">
            <a:off x="2946400" y="4000500"/>
            <a:ext cx="1714500" cy="717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1"/>
          </p:cNvCxnSpPr>
          <p:nvPr/>
        </p:nvCxnSpPr>
        <p:spPr>
          <a:xfrm flipV="1">
            <a:off x="5511800" y="3987800"/>
            <a:ext cx="1739900" cy="730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</p:cNvCxnSpPr>
          <p:nvPr/>
        </p:nvCxnSpPr>
        <p:spPr>
          <a:xfrm flipV="1">
            <a:off x="6324600" y="3987800"/>
            <a:ext cx="914400" cy="7429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4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Challenges with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50901" y="1612900"/>
            <a:ext cx="1057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Unlike threads within a single process, separate processes </a:t>
            </a:r>
            <a:r>
              <a:rPr lang="en-CA" sz="2800" b="1"/>
              <a:t>do not </a:t>
            </a:r>
            <a:r>
              <a:rPr lang="en-CA" sz="2800"/>
              <a:t>share </a:t>
            </a:r>
            <a:r>
              <a:rPr lang="en-CA" sz="2800" b="1">
                <a:solidFill>
                  <a:schemeClr val="accent2"/>
                </a:solidFill>
              </a:rPr>
              <a:t>address space</a:t>
            </a:r>
            <a:r>
              <a:rPr lang="en-CA" sz="280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9801" y="2857500"/>
            <a:ext cx="10579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/>
              <a:t>Multi-tasking operating system kernel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/>
              <a:t>Support for process creation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/>
              <a:t>Mechanisms for </a:t>
            </a:r>
            <a:r>
              <a:rPr lang="en-CA" sz="2800" b="1">
                <a:solidFill>
                  <a:schemeClr val="accent2"/>
                </a:solidFill>
              </a:rPr>
              <a:t>inter-process communication</a:t>
            </a:r>
            <a:r>
              <a:rPr lang="en-CA" sz="2800"/>
              <a:t>, </a:t>
            </a:r>
            <a:r>
              <a:rPr lang="en-CA" sz="2800" b="1">
                <a:solidFill>
                  <a:schemeClr val="accent2"/>
                </a:solidFill>
              </a:rPr>
              <a:t>inter-process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04604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Processes vs 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092200" y="2393669"/>
            <a:ext cx="1011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If one process fails, others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New process instances can be started manually, or outside of a main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Processes can be run on separate machines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1809" y="1809469"/>
            <a:ext cx="10058400" cy="563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CA" sz="3200"/>
              <a:t>Advantages of Processes: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200" y="4539969"/>
            <a:ext cx="1057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Less efficient than threads due to additional overhead (more memory, state info)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Communication/synchronization happens across process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1809" y="3955769"/>
            <a:ext cx="10058400" cy="563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CA" sz="3200"/>
              <a:t>Disadvantages of Processes:</a:t>
            </a:r>
          </a:p>
        </p:txBody>
      </p:sp>
    </p:spTree>
    <p:extLst>
      <p:ext uri="{BB962C8B-B14F-4D97-AF65-F5344CB8AC3E}">
        <p14:creationId xmlns:p14="http://schemas.microsoft.com/office/powerpoint/2010/main" val="11647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37108"/>
            <a:ext cx="5978525" cy="42302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2600" y="2603500"/>
            <a:ext cx="435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lpApplicationName</a:t>
            </a:r>
            <a:r>
              <a:rPr lang="en-CA"/>
              <a:t> needs to be full path to executable (or NULL)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lpCommandLine</a:t>
            </a:r>
            <a:r>
              <a:rPr lang="en-CA"/>
              <a:t> will search the system PATH environment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Needs to be non-const (is modified)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Creating Processes (Windows)</a:t>
            </a:r>
          </a:p>
        </p:txBody>
      </p:sp>
    </p:spTree>
    <p:extLst>
      <p:ext uri="{BB962C8B-B14F-4D97-AF65-F5344CB8AC3E}">
        <p14:creationId xmlns:p14="http://schemas.microsoft.com/office/powerpoint/2010/main" val="315869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Creating Processes (Windows)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1200" y="1575743"/>
            <a:ext cx="4749800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&lt;windows.h&gt;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STARTUPINFO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PROCESS_INFORMATION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structures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F84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ZeroMemory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&amp;si,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(si) 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si.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cb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2F84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ZeroMemory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&amp;pi,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(pi) 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variable string command-line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cmd[] 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"notepad.exe test.txt"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vcmd[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strcpy(vcmd, cmd);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9000" y="1493252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 the child process.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CreateProcess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module name (use command line)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vcmd,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Command line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handle not inheritable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Thread handle not inheritable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handle inheritance to FALSE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creation flags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parent's environment block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parent's starting directory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&amp;si,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STARTUPINFO structure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&amp;pi      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Pointer to PROCESS_INFORMATION structure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until child process exits.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WaitForSingleObject( pi.</a:t>
            </a:r>
            <a:r>
              <a:rPr lang="en-US" altLang="en-US" sz="12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hProcess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b="1">
                <a:solidFill>
                  <a:srgbClr val="2F84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process and thread handles.</a:t>
            </a:r>
            <a:b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CloseHandle( pi.</a:t>
            </a:r>
            <a:r>
              <a:rPr lang="en-US" altLang="en-US" sz="12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hThread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CloseHandle( pi.</a:t>
            </a:r>
            <a:r>
              <a:rPr lang="en-US" altLang="en-US" sz="120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hProcess 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"done" </a:t>
            </a:r>
            <a:r>
              <a:rPr lang="en-US" altLang="en-US" sz="12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/>
          </a:p>
        </p:txBody>
      </p:sp>
      <p:sp>
        <p:nvSpPr>
          <p:cNvPr id="8" name="Rounded Rectangle 7"/>
          <p:cNvSpPr/>
          <p:nvPr/>
        </p:nvSpPr>
        <p:spPr>
          <a:xfrm>
            <a:off x="660400" y="1562100"/>
            <a:ext cx="2095500" cy="3302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876300" y="2489200"/>
            <a:ext cx="2324100" cy="4572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6108700" y="1638300"/>
            <a:ext cx="15367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6159500" y="4229100"/>
            <a:ext cx="4318000" cy="3302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6146800" y="4762500"/>
            <a:ext cx="2616200" cy="4953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1460</TotalTime>
  <Words>894</Words>
  <Application>Microsoft Office PowerPoint</Application>
  <PresentationFormat>Widescreen</PresentationFormat>
  <Paragraphs>219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Myriad Pro</vt:lpstr>
      <vt:lpstr>Open Sans</vt:lpstr>
      <vt:lpstr>Tahoma</vt:lpstr>
      <vt:lpstr>Times New Roman</vt:lpstr>
      <vt:lpstr>Wingdings</vt:lpstr>
      <vt:lpstr>Retrospect</vt:lpstr>
      <vt:lpstr>PowerPoint Presentation</vt:lpstr>
      <vt:lpstr>Process</vt:lpstr>
      <vt:lpstr>PowerPoint Presentation</vt:lpstr>
      <vt:lpstr>Process Decomposition</vt:lpstr>
      <vt:lpstr>Challenges with Processes</vt:lpstr>
      <vt:lpstr>Challenges with Processes</vt:lpstr>
      <vt:lpstr>Processes vs Threads</vt:lpstr>
      <vt:lpstr>Creating Processes (Windows)</vt:lpstr>
      <vt:lpstr>Creating Processes (Windows)</vt:lpstr>
      <vt:lpstr>Creating Processes (OSX, Linux)</vt:lpstr>
      <vt:lpstr>Creating Processes (OSX, Linux)</vt:lpstr>
      <vt:lpstr>Creating Child Processes</vt:lpstr>
      <vt:lpstr>Library Abstractions</vt:lpstr>
      <vt:lpstr>Library Abstractions</vt:lpstr>
      <vt:lpstr>Creating Child Process (CPEN333 Library)</vt:lpstr>
      <vt:lpstr>Creating Child Process (CPEN333 Library)</vt:lpstr>
      <vt:lpstr>Creating Child Process (CPEN333 Library)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Sánchez</dc:creator>
  <cp:lastModifiedBy>Antonio Sánchez</cp:lastModifiedBy>
  <cp:revision>38</cp:revision>
  <dcterms:created xsi:type="dcterms:W3CDTF">2017-09-10T00:19:16Z</dcterms:created>
  <dcterms:modified xsi:type="dcterms:W3CDTF">2018-01-09T19:09:36Z</dcterms:modified>
</cp:coreProperties>
</file>