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6"/>
  </p:notesMasterIdLst>
  <p:sldIdLst>
    <p:sldId id="257" r:id="rId2"/>
    <p:sldId id="265" r:id="rId3"/>
    <p:sldId id="268" r:id="rId4"/>
    <p:sldId id="269" r:id="rId5"/>
    <p:sldId id="270" r:id="rId6"/>
    <p:sldId id="272" r:id="rId7"/>
    <p:sldId id="273" r:id="rId8"/>
    <p:sldId id="274" r:id="rId9"/>
    <p:sldId id="275" r:id="rId10"/>
    <p:sldId id="258" r:id="rId11"/>
    <p:sldId id="259" r:id="rId12"/>
    <p:sldId id="260" r:id="rId13"/>
    <p:sldId id="261" r:id="rId14"/>
    <p:sldId id="262" r:id="rId15"/>
    <p:sldId id="263" r:id="rId16"/>
    <p:sldId id="264" r:id="rId17"/>
    <p:sldId id="266" r:id="rId18"/>
    <p:sldId id="276" r:id="rId19"/>
    <p:sldId id="277" r:id="rId20"/>
    <p:sldId id="278" r:id="rId21"/>
    <p:sldId id="279" r:id="rId22"/>
    <p:sldId id="281" r:id="rId23"/>
    <p:sldId id="282"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ceptions, Specifications, and Testing" id="{5D8130B2-2E4C-416C-AAB1-4B728089E40F}">
          <p14:sldIdLst>
            <p14:sldId id="257"/>
            <p14:sldId id="265"/>
            <p14:sldId id="268"/>
            <p14:sldId id="269"/>
            <p14:sldId id="270"/>
            <p14:sldId id="272"/>
            <p14:sldId id="273"/>
            <p14:sldId id="274"/>
            <p14:sldId id="275"/>
            <p14:sldId id="258"/>
            <p14:sldId id="259"/>
            <p14:sldId id="260"/>
            <p14:sldId id="261"/>
            <p14:sldId id="262"/>
            <p14:sldId id="263"/>
            <p14:sldId id="264"/>
            <p14:sldId id="266"/>
            <p14:sldId id="276"/>
            <p14:sldId id="277"/>
            <p14:sldId id="278"/>
            <p14:sldId id="279"/>
            <p14:sldId id="281"/>
            <p14:sldId id="28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BB083-0271-4C34-A092-3EA9DBA1EFBD}" type="datetimeFigureOut">
              <a:rPr lang="en-CA" smtClean="0"/>
              <a:t>2018-01-09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4C357-DAEE-461C-8179-FEA14C898096}" type="slidenum">
              <a:rPr lang="en-CA" smtClean="0"/>
              <a:t>‹#›</a:t>
            </a:fld>
            <a:endParaRPr lang="en-CA"/>
          </a:p>
        </p:txBody>
      </p:sp>
    </p:spTree>
    <p:extLst>
      <p:ext uri="{BB962C8B-B14F-4D97-AF65-F5344CB8AC3E}">
        <p14:creationId xmlns:p14="http://schemas.microsoft.com/office/powerpoint/2010/main" val="424820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9E4C357-DAEE-461C-8179-FEA14C898096}" type="slidenum">
              <a:rPr lang="en-CA" smtClean="0"/>
              <a:t>1</a:t>
            </a:fld>
            <a:endParaRPr lang="en-CA"/>
          </a:p>
        </p:txBody>
      </p:sp>
    </p:spTree>
    <p:extLst>
      <p:ext uri="{BB962C8B-B14F-4D97-AF65-F5344CB8AC3E}">
        <p14:creationId xmlns:p14="http://schemas.microsoft.com/office/powerpoint/2010/main" val="182920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2322451"/>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3131507"/>
            <a:ext cx="10058400" cy="246711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839244" y="6459785"/>
            <a:ext cx="7669745" cy="365125"/>
          </a:xfrm>
        </p:spPr>
        <p:txBody>
          <a:bodyPr/>
          <a:lstStyle>
            <a:lvl1pPr>
              <a:defRPr/>
            </a:lvl1pPr>
          </a:lstStyle>
          <a:p>
            <a:pPr algn="l"/>
            <a:r>
              <a:rPr lang="en-CA" smtClean="0"/>
              <a:t>Exceptions, Specifications, and Testing</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201225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smtClean="0"/>
              <a:t>Exceptions, Specifications, and Testing</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3205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lgn="l"/>
            <a:r>
              <a:rPr lang="en-CA" smtClean="0"/>
              <a:t>Exceptions, Specifications, and Testing</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34815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8309" y="649460"/>
            <a:ext cx="10058400" cy="778109"/>
          </a:xfrm>
        </p:spPr>
        <p:txBody>
          <a:bodyPr/>
          <a:lstStyle>
            <a:lvl1pPr>
              <a:defRPr b="1">
                <a:solidFill>
                  <a:schemeClr val="tx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669143"/>
            <a:ext cx="10058400" cy="4199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smtClean="0"/>
              <a:t>Exceptions, Specifications, and Testing</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902422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lgn="l">
              <a:defRPr/>
            </a:lvl1pPr>
          </a:lstStyle>
          <a:p>
            <a:r>
              <a:rPr lang="en-CA" smtClean="0"/>
              <a:t>Exceptions, Specifications, and Testing</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7277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lgn="l">
              <a:defRPr/>
            </a:lvl1pPr>
          </a:lstStyle>
          <a:p>
            <a:r>
              <a:rPr lang="en-CA" smtClean="0"/>
              <a:t>Exceptions, Specifications, and Testing</a:t>
            </a:r>
            <a:endParaRPr lang="en-CA"/>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906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lvl1pPr algn="l">
              <a:defRPr/>
            </a:lvl1pPr>
          </a:lstStyle>
          <a:p>
            <a:r>
              <a:rPr lang="en-CA" smtClean="0"/>
              <a:t>Exceptions, Specifications, and Testing</a:t>
            </a:r>
            <a:endParaRPr lang="en-CA"/>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1681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lvl1pPr algn="l">
              <a:defRPr/>
            </a:lvl1pPr>
          </a:lstStyle>
          <a:p>
            <a:r>
              <a:rPr lang="en-CA" smtClean="0"/>
              <a:t>Exceptions, Specifications, and Testing</a:t>
            </a:r>
            <a:endParaRPr lang="en-CA"/>
          </a:p>
        </p:txBody>
      </p:sp>
      <p:sp>
        <p:nvSpPr>
          <p:cNvPr id="5" name="Slide Number Placeholder 4"/>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02533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lgn="l"/>
            <a:r>
              <a:rPr lang="en-CA" smtClean="0"/>
              <a:t>Exceptions, Specifications, and Testing</a:t>
            </a:r>
            <a:endParaRPr lang="en-CA"/>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52101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smtClean="0"/>
              <a:t>Exceptions, Specifications, and Testing</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1FE2D-6E70-4277-81CE-0AEFFA29198E}" type="slidenum">
              <a:rPr lang="en-CA" smtClean="0"/>
              <a:t>‹#›</a:t>
            </a:fld>
            <a:endParaRPr lang="en-CA"/>
          </a:p>
        </p:txBody>
      </p:sp>
    </p:spTree>
    <p:extLst>
      <p:ext uri="{BB962C8B-B14F-4D97-AF65-F5344CB8AC3E}">
        <p14:creationId xmlns:p14="http://schemas.microsoft.com/office/powerpoint/2010/main" val="416718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r>
              <a:rPr lang="en-CA" smtClean="0"/>
              <a:t>Exceptions, Specifications, and Testing</a:t>
            </a:r>
            <a:endParaRPr lang="en-CA"/>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6392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794" y="678489"/>
            <a:ext cx="10058400" cy="69042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741714"/>
            <a:ext cx="10058400" cy="412738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39244" y="6459785"/>
            <a:ext cx="7669745" cy="365125"/>
          </a:xfrm>
          <a:prstGeom prst="rect">
            <a:avLst/>
          </a:prstGeom>
        </p:spPr>
        <p:txBody>
          <a:bodyPr vert="horz" lIns="91440" tIns="45720" rIns="91440" bIns="45720" rtlCol="0" anchor="ctr"/>
          <a:lstStyle>
            <a:lvl1pPr algn="ctr">
              <a:defRPr sz="2000" cap="all" baseline="0">
                <a:solidFill>
                  <a:srgbClr val="FFFFFF"/>
                </a:solidFill>
              </a:defRPr>
            </a:lvl1pPr>
          </a:lstStyle>
          <a:p>
            <a:pPr algn="l"/>
            <a:r>
              <a:rPr lang="en-CA" smtClean="0"/>
              <a:t>Exceptions, Specifications, and Testing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AE11FE2D-6E70-4277-81CE-0AEFFA29198E}" type="slidenum">
              <a:rPr lang="en-CA" smtClean="0"/>
              <a:pPr/>
              <a:t>‹#›</a:t>
            </a:fld>
            <a:endParaRPr lang="en-CA"/>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0805438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1"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a:t>
            </a:fld>
            <a:endParaRPr lang="en-CA"/>
          </a:p>
        </p:txBody>
      </p:sp>
      <p:sp>
        <p:nvSpPr>
          <p:cNvPr id="7" name="TextBox 6"/>
          <p:cNvSpPr txBox="1"/>
          <p:nvPr/>
        </p:nvSpPr>
        <p:spPr>
          <a:xfrm>
            <a:off x="508000" y="381000"/>
            <a:ext cx="9100248" cy="1446550"/>
          </a:xfrm>
          <a:prstGeom prst="rect">
            <a:avLst/>
          </a:prstGeom>
          <a:noFill/>
        </p:spPr>
        <p:txBody>
          <a:bodyPr wrap="none" rtlCol="0">
            <a:spAutoFit/>
          </a:bodyPr>
          <a:lstStyle/>
          <a:p>
            <a:r>
              <a:rPr lang="en-CA" sz="4400" b="1" smtClean="0"/>
              <a:t>Lecture </a:t>
            </a:r>
            <a:r>
              <a:rPr lang="en-CA" sz="4400" b="1"/>
              <a:t>5: </a:t>
            </a:r>
            <a:r>
              <a:rPr lang="en-CA" sz="4400" b="1" smtClean="0"/>
              <a:t/>
            </a:r>
            <a:br>
              <a:rPr lang="en-CA" sz="4400" b="1" smtClean="0"/>
            </a:br>
            <a:r>
              <a:rPr lang="en-CA" sz="4400" b="1" smtClean="0"/>
              <a:t>Exceptions</a:t>
            </a:r>
            <a:r>
              <a:rPr lang="en-CA" sz="4400" b="1"/>
              <a:t>, </a:t>
            </a:r>
            <a:r>
              <a:rPr lang="en-CA" sz="4400" b="1" smtClean="0"/>
              <a:t>Specifications, and </a:t>
            </a:r>
            <a:r>
              <a:rPr lang="en-CA" sz="4400" b="1"/>
              <a:t>Testing</a:t>
            </a:r>
          </a:p>
        </p:txBody>
      </p:sp>
      <p:sp>
        <p:nvSpPr>
          <p:cNvPr id="8" name="Rectangle 7"/>
          <p:cNvSpPr/>
          <p:nvPr/>
        </p:nvSpPr>
        <p:spPr>
          <a:xfrm>
            <a:off x="716827" y="1924206"/>
            <a:ext cx="2962671" cy="584775"/>
          </a:xfrm>
          <a:prstGeom prst="rect">
            <a:avLst/>
          </a:prstGeom>
        </p:spPr>
        <p:txBody>
          <a:bodyPr wrap="none">
            <a:spAutoFit/>
          </a:bodyPr>
          <a:lstStyle/>
          <a:p>
            <a:r>
              <a:rPr lang="en-CA" sz="3200" b="0" i="0" smtClean="0">
                <a:solidFill>
                  <a:srgbClr val="159957"/>
                </a:solidFill>
                <a:effectLst/>
                <a:latin typeface="Open Sans"/>
              </a:rPr>
              <a:t>Learning Goals</a:t>
            </a:r>
          </a:p>
        </p:txBody>
      </p:sp>
      <p:sp>
        <p:nvSpPr>
          <p:cNvPr id="9" name="TextBox 8"/>
          <p:cNvSpPr txBox="1"/>
          <p:nvPr/>
        </p:nvSpPr>
        <p:spPr>
          <a:xfrm>
            <a:off x="1092663" y="2721936"/>
            <a:ext cx="10541319" cy="3416320"/>
          </a:xfrm>
          <a:prstGeom prst="rect">
            <a:avLst/>
          </a:prstGeom>
          <a:noFill/>
        </p:spPr>
        <p:txBody>
          <a:bodyPr wrap="square" rtlCol="0">
            <a:spAutoFit/>
          </a:bodyPr>
          <a:lstStyle/>
          <a:p>
            <a:pPr marL="342900" indent="-342900">
              <a:buFont typeface="Arial" panose="020B0604020202020204" pitchFamily="34" charset="0"/>
              <a:buChar char="•"/>
            </a:pPr>
            <a:r>
              <a:rPr lang="en-CA" sz="2400" smtClean="0"/>
              <a:t>Understand what an </a:t>
            </a:r>
            <a:r>
              <a:rPr lang="en-CA" sz="2400" b="1" smtClean="0">
                <a:solidFill>
                  <a:schemeClr val="accent2"/>
                </a:solidFill>
              </a:rPr>
              <a:t>exception </a:t>
            </a:r>
            <a:r>
              <a:rPr lang="en-CA" sz="2400" smtClean="0"/>
              <a:t>is, and what they are useful for</a:t>
            </a:r>
          </a:p>
          <a:p>
            <a:pPr marL="342900" indent="-342900">
              <a:buFont typeface="Arial" panose="020B0604020202020204" pitchFamily="34" charset="0"/>
              <a:buChar char="•"/>
            </a:pPr>
            <a:r>
              <a:rPr lang="en-CA" sz="2400" smtClean="0"/>
              <a:t>Use exceptions in combination with a </a:t>
            </a:r>
            <a:r>
              <a:rPr lang="en-CA" sz="2400" b="1" smtClean="0">
                <a:solidFill>
                  <a:schemeClr val="accent2"/>
                </a:solidFill>
              </a:rPr>
              <a:t>try</a:t>
            </a:r>
            <a:r>
              <a:rPr lang="en-CA" sz="2400" smtClean="0"/>
              <a:t>—</a:t>
            </a:r>
            <a:r>
              <a:rPr lang="en-CA" sz="2400" b="1" smtClean="0">
                <a:solidFill>
                  <a:schemeClr val="accent2"/>
                </a:solidFill>
              </a:rPr>
              <a:t>catch</a:t>
            </a:r>
            <a:r>
              <a:rPr lang="en-CA" sz="2400" smtClean="0"/>
              <a:t> block</a:t>
            </a:r>
          </a:p>
          <a:p>
            <a:pPr marL="342900" indent="-342900">
              <a:buFont typeface="Arial" panose="020B0604020202020204" pitchFamily="34" charset="0"/>
              <a:buChar char="•"/>
            </a:pPr>
            <a:r>
              <a:rPr lang="en-CA" sz="2400" smtClean="0"/>
              <a:t>Create and use a custom exception class</a:t>
            </a:r>
          </a:p>
          <a:p>
            <a:pPr marL="342900" indent="-342900">
              <a:buFont typeface="Arial" panose="020B0604020202020204" pitchFamily="34" charset="0"/>
              <a:buChar char="•"/>
            </a:pPr>
            <a:endParaRPr lang="en-CA" sz="2400"/>
          </a:p>
          <a:p>
            <a:pPr marL="342900" indent="-342900">
              <a:buFont typeface="Arial" panose="020B0604020202020204" pitchFamily="34" charset="0"/>
              <a:buChar char="•"/>
            </a:pPr>
            <a:r>
              <a:rPr lang="en-CA" sz="2400" smtClean="0"/>
              <a:t>Define and give examples of </a:t>
            </a:r>
            <a:r>
              <a:rPr lang="en-CA" sz="2400" b="1" smtClean="0">
                <a:solidFill>
                  <a:schemeClr val="accent2"/>
                </a:solidFill>
              </a:rPr>
              <a:t>preconditions</a:t>
            </a:r>
            <a:r>
              <a:rPr lang="en-CA" sz="2400" smtClean="0">
                <a:solidFill>
                  <a:schemeClr val="accent2"/>
                </a:solidFill>
              </a:rPr>
              <a:t> </a:t>
            </a:r>
            <a:r>
              <a:rPr lang="en-CA" sz="2400" smtClean="0"/>
              <a:t>and </a:t>
            </a:r>
            <a:r>
              <a:rPr lang="en-CA" sz="2400" b="1" smtClean="0">
                <a:solidFill>
                  <a:schemeClr val="accent2"/>
                </a:solidFill>
              </a:rPr>
              <a:t>postconditions</a:t>
            </a:r>
          </a:p>
          <a:p>
            <a:pPr marL="342900" indent="-342900">
              <a:buFont typeface="Arial" panose="020B0604020202020204" pitchFamily="34" charset="0"/>
              <a:buChar char="•"/>
            </a:pPr>
            <a:r>
              <a:rPr lang="en-CA" sz="2400" smtClean="0"/>
              <a:t>Write complete and correct method </a:t>
            </a:r>
            <a:r>
              <a:rPr lang="en-CA" sz="2400" b="1" smtClean="0">
                <a:solidFill>
                  <a:schemeClr val="accent2"/>
                </a:solidFill>
              </a:rPr>
              <a:t>specifications</a:t>
            </a:r>
          </a:p>
          <a:p>
            <a:pPr marL="342900" indent="-342900">
              <a:buFont typeface="Arial" panose="020B0604020202020204" pitchFamily="34" charset="0"/>
              <a:buChar char="•"/>
            </a:pPr>
            <a:endParaRPr lang="en-CA" sz="2400" smtClean="0"/>
          </a:p>
          <a:p>
            <a:pPr marL="342900" indent="-342900">
              <a:buFont typeface="Arial" panose="020B0604020202020204" pitchFamily="34" charset="0"/>
              <a:buChar char="•"/>
            </a:pPr>
            <a:r>
              <a:rPr lang="en-CA" sz="2400" smtClean="0"/>
              <a:t>Partition inputs to design tests for a method that cover all expected behaviours</a:t>
            </a:r>
          </a:p>
          <a:p>
            <a:pPr marL="342900" indent="-342900">
              <a:buFont typeface="Arial" panose="020B0604020202020204" pitchFamily="34" charset="0"/>
              <a:buChar char="•"/>
            </a:pPr>
            <a:r>
              <a:rPr lang="en-CA" sz="2400" smtClean="0"/>
              <a:t>Write unit tests against a method</a:t>
            </a:r>
          </a:p>
        </p:txBody>
      </p:sp>
      <p:sp>
        <p:nvSpPr>
          <p:cNvPr id="10" name="Rectangle 9"/>
          <p:cNvSpPr/>
          <p:nvPr/>
        </p:nvSpPr>
        <p:spPr>
          <a:xfrm>
            <a:off x="6530578" y="6468646"/>
            <a:ext cx="3575844"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r>
              <a:rPr lang="en-US" sz="800" b="1" dirty="0">
                <a:solidFill>
                  <a:schemeClr val="bg1"/>
                </a:solidFill>
                <a:latin typeface="Myriad Pro"/>
                <a:ea typeface="Calibri" panose="020F0502020204030204" pitchFamily="34" charset="0"/>
              </a:rPr>
              <a:t>©</a:t>
            </a:r>
            <a:r>
              <a:rPr lang="en-US" sz="800" b="1">
                <a:solidFill>
                  <a:schemeClr val="bg1"/>
                </a:solidFill>
                <a:latin typeface="Myriad Pro"/>
                <a:ea typeface="Calibri" panose="020F0502020204030204" pitchFamily="34" charset="0"/>
              </a:rPr>
              <a:t>Paul </a:t>
            </a:r>
            <a:r>
              <a:rPr lang="en-US" sz="800" b="1" smtClean="0">
                <a:solidFill>
                  <a:schemeClr val="bg1"/>
                </a:solidFill>
                <a:latin typeface="Myriad Pro"/>
                <a:ea typeface="Calibri" panose="020F0502020204030204" pitchFamily="34" charset="0"/>
              </a:rPr>
              <a:t>Davies, C. Antonio Sanchez. </a:t>
            </a:r>
            <a:r>
              <a:rPr lang="en-US" sz="800" b="1" dirty="0">
                <a:solidFill>
                  <a:schemeClr val="bg1"/>
                </a:solidFill>
                <a:latin typeface="Myriad Pro"/>
                <a:ea typeface="Calibri" panose="020F0502020204030204" pitchFamily="34" charset="0"/>
              </a:rPr>
              <a:t>Not to be copied, used, or revised without explicit written permission from the copyright owner.</a:t>
            </a:r>
            <a:endParaRPr lang="en-US" sz="105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88680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10</a:t>
            </a:fld>
            <a:endParaRPr lang="en-CA"/>
          </a:p>
        </p:txBody>
      </p:sp>
      <p:sp>
        <p:nvSpPr>
          <p:cNvPr id="6" name="TextBox 5"/>
          <p:cNvSpPr txBox="1"/>
          <p:nvPr/>
        </p:nvSpPr>
        <p:spPr>
          <a:xfrm>
            <a:off x="696686" y="1572986"/>
            <a:ext cx="11010900" cy="1200329"/>
          </a:xfrm>
          <a:prstGeom prst="rect">
            <a:avLst/>
          </a:prstGeom>
          <a:noFill/>
        </p:spPr>
        <p:txBody>
          <a:bodyPr wrap="square" rtlCol="0">
            <a:spAutoFit/>
          </a:bodyPr>
          <a:lstStyle/>
          <a:p>
            <a:r>
              <a:rPr lang="en-CA" sz="2400" smtClean="0"/>
              <a:t>Many software bugs arise when interfacing between two pieces of code because of a misunderstanding of what a particular function does, or how it behaves for a set of given set of inputs.</a:t>
            </a:r>
            <a:endParaRPr lang="en-CA" sz="2400"/>
          </a:p>
        </p:txBody>
      </p:sp>
      <p:sp>
        <p:nvSpPr>
          <p:cNvPr id="7" name="Rectangle 1"/>
          <p:cNvSpPr>
            <a:spLocks noChangeArrowheads="1"/>
          </p:cNvSpPr>
          <p:nvPr/>
        </p:nvSpPr>
        <p:spPr bwMode="auto">
          <a:xfrm>
            <a:off x="1524000" y="3569157"/>
            <a:ext cx="7151317"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200" b="1">
                <a:solidFill>
                  <a:srgbClr val="000080"/>
                </a:solidFill>
                <a:latin typeface="Courier New" panose="02070309020205020404" pitchFamily="49" charset="0"/>
                <a:cs typeface="Courier New" panose="02070309020205020404" pitchFamily="49" charset="0"/>
              </a:rPr>
              <a:t>int </a:t>
            </a:r>
            <a:r>
              <a:rPr lang="en-US" altLang="en-US" sz="2200" smtClean="0">
                <a:solidFill>
                  <a:srgbClr val="000000"/>
                </a:solidFill>
                <a:latin typeface="Courier New" panose="02070309020205020404" pitchFamily="49" charset="0"/>
                <a:cs typeface="Courier New" panose="02070309020205020404" pitchFamily="49" charset="0"/>
              </a:rPr>
              <a:t>find(std</a:t>
            </a:r>
            <a:r>
              <a:rPr lang="en-US" altLang="en-US" sz="2200">
                <a:solidFill>
                  <a:srgbClr val="000000"/>
                </a:solidFill>
                <a:latin typeface="Courier New" panose="02070309020205020404" pitchFamily="49" charset="0"/>
                <a:cs typeface="Courier New" panose="02070309020205020404" pitchFamily="49" charset="0"/>
              </a:rPr>
              <a:t>::vector&lt;</a:t>
            </a:r>
            <a:r>
              <a:rPr lang="en-US" altLang="en-US" sz="2200" b="1">
                <a:solidFill>
                  <a:srgbClr val="000080"/>
                </a:solidFill>
                <a:latin typeface="Courier New" panose="02070309020205020404" pitchFamily="49" charset="0"/>
                <a:cs typeface="Courier New" panose="02070309020205020404" pitchFamily="49" charset="0"/>
              </a:rPr>
              <a:t>int</a:t>
            </a:r>
            <a:r>
              <a:rPr lang="en-US" altLang="en-US" sz="2200" smtClean="0">
                <a:solidFill>
                  <a:srgbClr val="000000"/>
                </a:solidFill>
                <a:latin typeface="Courier New" panose="02070309020205020404" pitchFamily="49" charset="0"/>
                <a:cs typeface="Courier New" panose="02070309020205020404" pitchFamily="49" charset="0"/>
              </a:rPr>
              <a:t>&gt;&amp; </a:t>
            </a:r>
            <a:r>
              <a:rPr lang="en-US" altLang="en-US" sz="2200">
                <a:solidFill>
                  <a:srgbClr val="000000"/>
                </a:solidFill>
                <a:latin typeface="Courier New" panose="02070309020205020404" pitchFamily="49" charset="0"/>
                <a:cs typeface="Courier New" panose="02070309020205020404" pitchFamily="49" charset="0"/>
              </a:rPr>
              <a:t>data, </a:t>
            </a:r>
            <a:r>
              <a:rPr lang="en-US" altLang="en-US" sz="2200" b="1">
                <a:solidFill>
                  <a:srgbClr val="000080"/>
                </a:solidFill>
                <a:latin typeface="Courier New" panose="02070309020205020404" pitchFamily="49" charset="0"/>
                <a:cs typeface="Courier New" panose="02070309020205020404" pitchFamily="49" charset="0"/>
              </a:rPr>
              <a:t>int </a:t>
            </a:r>
            <a:r>
              <a:rPr lang="en-US" altLang="en-US" sz="2200">
                <a:solidFill>
                  <a:srgbClr val="000000"/>
                </a:solidFill>
                <a:latin typeface="Courier New" panose="02070309020205020404" pitchFamily="49" charset="0"/>
                <a:cs typeface="Courier New" panose="02070309020205020404" pitchFamily="49" charset="0"/>
              </a:rPr>
              <a:t>val</a:t>
            </a:r>
            <a:r>
              <a:rPr lang="en-US" altLang="en-US" sz="2200" smtClean="0">
                <a:solidFill>
                  <a:srgbClr val="000000"/>
                </a:solidFill>
                <a:latin typeface="Courier New" panose="02070309020205020404" pitchFamily="49" charset="0"/>
                <a:cs typeface="Courier New" panose="02070309020205020404" pitchFamily="49" charset="0"/>
              </a:rPr>
              <a:t>)</a:t>
            </a:r>
            <a:endParaRPr lang="en-US" altLang="en-US" sz="2200">
              <a:latin typeface="Arial" panose="020B0604020202020204" pitchFamily="34" charset="0"/>
            </a:endParaRPr>
          </a:p>
        </p:txBody>
      </p:sp>
      <p:sp>
        <p:nvSpPr>
          <p:cNvPr id="8"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723900" y="3098800"/>
            <a:ext cx="3708387" cy="461665"/>
          </a:xfrm>
          <a:prstGeom prst="rect">
            <a:avLst/>
          </a:prstGeom>
          <a:noFill/>
        </p:spPr>
        <p:txBody>
          <a:bodyPr wrap="none" rtlCol="0">
            <a:spAutoFit/>
          </a:bodyPr>
          <a:lstStyle/>
          <a:p>
            <a:r>
              <a:rPr lang="en-CA" sz="2400" smtClean="0"/>
              <a:t>What does this function do?</a:t>
            </a:r>
            <a:endParaRPr lang="en-CA" sz="2400"/>
          </a:p>
        </p:txBody>
      </p:sp>
      <p:sp>
        <p:nvSpPr>
          <p:cNvPr id="10" name="Rectangle 3"/>
          <p:cNvSpPr>
            <a:spLocks noChangeArrowheads="1"/>
          </p:cNvSpPr>
          <p:nvPr/>
        </p:nvSpPr>
        <p:spPr bwMode="auto">
          <a:xfrm>
            <a:off x="673100" y="42676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a0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673100" y="47248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a1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6</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673100" y="52074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a2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673100" y="5651956"/>
            <a:ext cx="375295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a3 = find({},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36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11</a:t>
            </a:fld>
            <a:endParaRPr lang="en-CA"/>
          </a:p>
        </p:txBody>
      </p:sp>
      <p:sp>
        <p:nvSpPr>
          <p:cNvPr id="6" name="TextBox 5"/>
          <p:cNvSpPr txBox="1"/>
          <p:nvPr/>
        </p:nvSpPr>
        <p:spPr>
          <a:xfrm>
            <a:off x="698500" y="1549400"/>
            <a:ext cx="10896600" cy="1569660"/>
          </a:xfrm>
          <a:prstGeom prst="rect">
            <a:avLst/>
          </a:prstGeom>
          <a:noFill/>
        </p:spPr>
        <p:txBody>
          <a:bodyPr wrap="square" rtlCol="0">
            <a:spAutoFit/>
          </a:bodyPr>
          <a:lstStyle/>
          <a:p>
            <a:r>
              <a:rPr lang="en-CA" sz="2400" smtClean="0"/>
              <a:t>A  </a:t>
            </a:r>
            <a:r>
              <a:rPr lang="en-CA" sz="2400" b="1" smtClean="0">
                <a:solidFill>
                  <a:schemeClr val="accent2"/>
                </a:solidFill>
              </a:rPr>
              <a:t>specification</a:t>
            </a:r>
            <a:r>
              <a:rPr lang="en-CA" sz="2400" smtClean="0">
                <a:solidFill>
                  <a:schemeClr val="accent2"/>
                </a:solidFill>
              </a:rPr>
              <a:t> </a:t>
            </a:r>
            <a:r>
              <a:rPr lang="en-CA" sz="2400" smtClean="0"/>
              <a:t>is a </a:t>
            </a:r>
            <a:r>
              <a:rPr lang="en-CA" sz="2400" b="1" i="1" smtClean="0"/>
              <a:t>contract</a:t>
            </a:r>
            <a:r>
              <a:rPr lang="en-CA" sz="2400" smtClean="0"/>
              <a:t> detailing </a:t>
            </a:r>
            <a:r>
              <a:rPr lang="en-CA" sz="2400" b="1" smtClean="0">
                <a:solidFill>
                  <a:schemeClr val="accent2"/>
                </a:solidFill>
              </a:rPr>
              <a:t>conditions</a:t>
            </a:r>
            <a:r>
              <a:rPr lang="en-CA" sz="2400" smtClean="0">
                <a:solidFill>
                  <a:schemeClr val="accent2"/>
                </a:solidFill>
              </a:rPr>
              <a:t> </a:t>
            </a:r>
            <a:r>
              <a:rPr lang="en-CA" sz="2400" smtClean="0"/>
              <a:t>on the inputs, description of the </a:t>
            </a:r>
            <a:r>
              <a:rPr lang="en-CA" sz="2400" b="1" smtClean="0">
                <a:solidFill>
                  <a:schemeClr val="accent2"/>
                </a:solidFill>
              </a:rPr>
              <a:t>outputs</a:t>
            </a:r>
            <a:r>
              <a:rPr lang="en-CA" sz="2400" smtClean="0"/>
              <a:t>, and any </a:t>
            </a:r>
            <a:r>
              <a:rPr lang="en-CA" sz="2400" b="1" smtClean="0">
                <a:solidFill>
                  <a:schemeClr val="accent2"/>
                </a:solidFill>
              </a:rPr>
              <a:t>guarantees</a:t>
            </a:r>
            <a:r>
              <a:rPr lang="en-CA" sz="2400" smtClean="0">
                <a:solidFill>
                  <a:schemeClr val="accent2"/>
                </a:solidFill>
              </a:rPr>
              <a:t> </a:t>
            </a:r>
            <a:r>
              <a:rPr lang="en-CA" sz="2400" smtClean="0"/>
              <a:t>that the method or class makes.  It should provide all information a programmer needs to be able to use your code effectively, </a:t>
            </a:r>
            <a:r>
              <a:rPr lang="en-CA" sz="2400" b="1" i="1" smtClean="0"/>
              <a:t>without</a:t>
            </a:r>
            <a:r>
              <a:rPr lang="en-CA" sz="2400" smtClean="0"/>
              <a:t> needing to know the implementation details.</a:t>
            </a:r>
            <a:endParaRPr lang="en-CA" sz="2400"/>
          </a:p>
        </p:txBody>
      </p:sp>
      <p:sp>
        <p:nvSpPr>
          <p:cNvPr id="7" name="TextBox 6"/>
          <p:cNvSpPr txBox="1"/>
          <p:nvPr/>
        </p:nvSpPr>
        <p:spPr>
          <a:xfrm>
            <a:off x="736600" y="3416300"/>
            <a:ext cx="9982200" cy="1200329"/>
          </a:xfrm>
          <a:prstGeom prst="rect">
            <a:avLst/>
          </a:prstGeom>
          <a:noFill/>
        </p:spPr>
        <p:txBody>
          <a:bodyPr wrap="square" rtlCol="0">
            <a:spAutoFit/>
          </a:bodyPr>
          <a:lstStyle/>
          <a:p>
            <a:r>
              <a:rPr lang="en-CA" sz="2400" b="1" smtClean="0"/>
              <a:t>Preconditions:  </a:t>
            </a:r>
            <a:r>
              <a:rPr lang="en-CA" sz="2400" smtClean="0"/>
              <a:t>set of conditions that must be satisfied by the input arguments.</a:t>
            </a:r>
            <a:br>
              <a:rPr lang="en-CA" sz="2400" smtClean="0"/>
            </a:br>
            <a:r>
              <a:rPr lang="en-CA" sz="2400" smtClean="0"/>
              <a:t>  	The onus is on the caller to guarantee these, otherwise the behaviour </a:t>
            </a:r>
            <a:br>
              <a:rPr lang="en-CA" sz="2400" smtClean="0"/>
            </a:br>
            <a:r>
              <a:rPr lang="en-CA" sz="2400" smtClean="0"/>
              <a:t>	of the code is left unspecified.</a:t>
            </a:r>
            <a:endParaRPr lang="en-CA" sz="2400" b="1"/>
          </a:p>
        </p:txBody>
      </p:sp>
      <p:sp>
        <p:nvSpPr>
          <p:cNvPr id="8" name="TextBox 7"/>
          <p:cNvSpPr txBox="1"/>
          <p:nvPr/>
        </p:nvSpPr>
        <p:spPr>
          <a:xfrm>
            <a:off x="749300" y="4927600"/>
            <a:ext cx="9982200" cy="1200329"/>
          </a:xfrm>
          <a:prstGeom prst="rect">
            <a:avLst/>
          </a:prstGeom>
          <a:noFill/>
        </p:spPr>
        <p:txBody>
          <a:bodyPr wrap="square" rtlCol="0">
            <a:spAutoFit/>
          </a:bodyPr>
          <a:lstStyle/>
          <a:p>
            <a:r>
              <a:rPr lang="en-CA" sz="2400" b="1" smtClean="0"/>
              <a:t>Postconditions:</a:t>
            </a:r>
            <a:r>
              <a:rPr lang="en-CA" sz="2400" smtClean="0"/>
              <a:t> if the preconditions hold, precisely specifies the outputs: </a:t>
            </a:r>
            <a:br>
              <a:rPr lang="en-CA" sz="2400" smtClean="0"/>
            </a:br>
            <a:r>
              <a:rPr lang="en-CA" sz="2400" smtClean="0"/>
              <a:t>	which variables are modified, if exceptions are thrown, and any other </a:t>
            </a:r>
            <a:br>
              <a:rPr lang="en-CA" sz="2400" smtClean="0"/>
            </a:br>
            <a:r>
              <a:rPr lang="en-CA" sz="2400" smtClean="0"/>
              <a:t>	</a:t>
            </a:r>
            <a:r>
              <a:rPr lang="en-CA" sz="2400" i="1" smtClean="0"/>
              <a:t>effects</a:t>
            </a:r>
            <a:r>
              <a:rPr lang="en-CA" sz="2400" smtClean="0"/>
              <a:t>.  The implementer has the obligation to guarantee these.</a:t>
            </a:r>
            <a:endParaRPr lang="en-CA" sz="2400" b="1"/>
          </a:p>
        </p:txBody>
      </p:sp>
    </p:spTree>
    <p:extLst>
      <p:ext uri="{BB962C8B-B14F-4D97-AF65-F5344CB8AC3E}">
        <p14:creationId xmlns:p14="http://schemas.microsoft.com/office/powerpoint/2010/main" val="244677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12</a:t>
            </a:fld>
            <a:endParaRPr lang="en-CA"/>
          </a:p>
        </p:txBody>
      </p:sp>
      <p:sp>
        <p:nvSpPr>
          <p:cNvPr id="7" name="Rectangle 1"/>
          <p:cNvSpPr>
            <a:spLocks noChangeArrowheads="1"/>
          </p:cNvSpPr>
          <p:nvPr/>
        </p:nvSpPr>
        <p:spPr bwMode="auto">
          <a:xfrm>
            <a:off x="1447800" y="1867525"/>
            <a:ext cx="9360255"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REQUIRES:  data is a non-empty vector</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EFFECTS:   returns the index of the last occurrence</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of val in data, or -1 if not found</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 </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8500" y="40009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a0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698500" y="44581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a1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6</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98500" y="49407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a2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698500" y="5385256"/>
            <a:ext cx="375295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a3 = find({},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4463476" y="5454134"/>
            <a:ext cx="6112571" cy="369332"/>
          </a:xfrm>
          <a:prstGeom prst="rect">
            <a:avLst/>
          </a:prstGeom>
        </p:spPr>
        <p:txBody>
          <a:bodyPr wrap="none">
            <a:spAutoFit/>
          </a:bodyPr>
          <a:lstStyle/>
          <a:p>
            <a:r>
              <a:rPr lang="en-US" altLang="en-US" i="1">
                <a:solidFill>
                  <a:srgbClr val="808080"/>
                </a:solidFill>
                <a:latin typeface="Courier New" panose="02070309020205020404" pitchFamily="49" charset="0"/>
                <a:cs typeface="Courier New" panose="02070309020205020404" pitchFamily="49" charset="0"/>
              </a:rPr>
              <a:t>// f</a:t>
            </a:r>
            <a:r>
              <a:rPr lang="en-US" altLang="en-US" i="1" smtClean="0">
                <a:solidFill>
                  <a:srgbClr val="808080"/>
                </a:solidFill>
                <a:latin typeface="Courier New" panose="02070309020205020404" pitchFamily="49" charset="0"/>
                <a:cs typeface="Courier New" panose="02070309020205020404" pitchFamily="49" charset="0"/>
              </a:rPr>
              <a:t>ails precondition, output indeterminate</a:t>
            </a:r>
            <a:endParaRPr lang="en-CA"/>
          </a:p>
        </p:txBody>
      </p:sp>
      <p:sp>
        <p:nvSpPr>
          <p:cNvPr id="3" name="Rounded Rectangle 2"/>
          <p:cNvSpPr/>
          <p:nvPr/>
        </p:nvSpPr>
        <p:spPr>
          <a:xfrm>
            <a:off x="801112" y="1616364"/>
            <a:ext cx="8439992" cy="65749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mtClean="0">
                <a:solidFill>
                  <a:schemeClr val="accent2"/>
                </a:solidFill>
              </a:rPr>
              <a:t>Preconditions</a:t>
            </a:r>
            <a:endParaRPr lang="en-CA">
              <a:solidFill>
                <a:schemeClr val="accent2"/>
              </a:solidFill>
            </a:endParaRPr>
          </a:p>
        </p:txBody>
      </p:sp>
      <p:sp>
        <p:nvSpPr>
          <p:cNvPr id="13" name="Rounded Rectangle 12"/>
          <p:cNvSpPr/>
          <p:nvPr/>
        </p:nvSpPr>
        <p:spPr>
          <a:xfrm>
            <a:off x="1295256" y="2262541"/>
            <a:ext cx="10361035" cy="674623"/>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CA" smtClean="0">
                <a:solidFill>
                  <a:schemeClr val="tx2">
                    <a:lumMod val="60000"/>
                    <a:lumOff val="40000"/>
                  </a:schemeClr>
                </a:solidFill>
              </a:rPr>
              <a:t>Postconditions</a:t>
            </a:r>
            <a:endParaRPr lang="en-CA">
              <a:solidFill>
                <a:schemeClr val="tx2">
                  <a:lumMod val="60000"/>
                  <a:lumOff val="40000"/>
                </a:schemeClr>
              </a:solidFill>
            </a:endParaRPr>
          </a:p>
        </p:txBody>
      </p:sp>
    </p:spTree>
    <p:extLst>
      <p:ext uri="{BB962C8B-B14F-4D97-AF65-F5344CB8AC3E}">
        <p14:creationId xmlns:p14="http://schemas.microsoft.com/office/powerpoint/2010/main" val="125665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3"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13</a:t>
            </a:fld>
            <a:endParaRPr lang="en-CA"/>
          </a:p>
        </p:txBody>
      </p:sp>
      <p:sp>
        <p:nvSpPr>
          <p:cNvPr id="7" name="Rectangle 1"/>
          <p:cNvSpPr>
            <a:spLocks noChangeArrowheads="1"/>
          </p:cNvSpPr>
          <p:nvPr/>
        </p:nvSpPr>
        <p:spPr bwMode="auto">
          <a:xfrm>
            <a:off x="1360714" y="1698248"/>
            <a:ext cx="9530173"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REQUIRES:  any vector data, integer 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EFFECTS:   returns the index of the </a:t>
            </a:r>
            <a:r>
              <a:rPr kumimoji="0" lang="en-US" altLang="en-US" sz="2200" b="1"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first</a:t>
            </a: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occurrence</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of val in data</a:t>
            </a:r>
            <a:r>
              <a:rPr lang="en-US" altLang="en-US" sz="2200" i="1" smtClean="0">
                <a:solidFill>
                  <a:srgbClr val="808080"/>
                </a:solidFill>
                <a:latin typeface="Courier New" panose="02070309020205020404" pitchFamily="49" charset="0"/>
                <a:cs typeface="Courier New" panose="02070309020205020404" pitchFamily="49" charset="0"/>
              </a:rPr>
              <a:t>, throws an ItemNotFound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i="1" smtClean="0">
                <a:solidFill>
                  <a:srgbClr val="808080"/>
                </a:solidFill>
                <a:latin typeface="Courier New" panose="02070309020205020404" pitchFamily="49" charset="0"/>
                <a:cs typeface="Courier New" panose="02070309020205020404" pitchFamily="49" charset="0"/>
              </a:rPr>
              <a:t>//            exception if not found</a:t>
            </a: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 </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8500" y="40009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a0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698500" y="44581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a1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6</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98500" y="49407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a2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698500" y="5385256"/>
            <a:ext cx="375295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a3 = find({},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980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14</a:t>
            </a:fld>
            <a:endParaRPr lang="en-CA"/>
          </a:p>
        </p:txBody>
      </p:sp>
      <p:sp>
        <p:nvSpPr>
          <p:cNvPr id="6" name="Rectangle 1"/>
          <p:cNvSpPr>
            <a:spLocks noChangeArrowheads="1"/>
          </p:cNvSpPr>
          <p:nvPr/>
        </p:nvSpPr>
        <p:spPr bwMode="auto">
          <a:xfrm>
            <a:off x="1375229" y="1654705"/>
            <a:ext cx="8680581"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REQUIRES:  data to be sorted in ascending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EFFECTS:   returns the index of </a:t>
            </a:r>
            <a:r>
              <a:rPr lang="en-US" altLang="en-US" sz="2200" b="1" i="1" smtClean="0">
                <a:solidFill>
                  <a:srgbClr val="808080"/>
                </a:solidFill>
                <a:latin typeface="Courier New" panose="02070309020205020404" pitchFamily="49" charset="0"/>
                <a:cs typeface="Courier New" panose="02070309020205020404" pitchFamily="49" charset="0"/>
              </a:rPr>
              <a:t>an</a:t>
            </a:r>
            <a:r>
              <a:rPr lang="en-US" altLang="en-US" sz="2200" i="1" smtClean="0">
                <a:solidFill>
                  <a:srgbClr val="808080"/>
                </a:solidFill>
                <a:latin typeface="Courier New" panose="02070309020205020404" pitchFamily="49" charset="0"/>
                <a:cs typeface="Courier New" panose="02070309020205020404" pitchFamily="49" charset="0"/>
              </a:rPr>
              <a:t> </a:t>
            </a: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occurrence</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of val in data</a:t>
            </a:r>
            <a:r>
              <a:rPr lang="en-US" altLang="en-US" sz="2200" i="1" smtClean="0">
                <a:solidFill>
                  <a:srgbClr val="808080"/>
                </a:solidFill>
                <a:latin typeface="Courier New" panose="02070309020205020404" pitchFamily="49" charset="0"/>
                <a:cs typeface="Courier New" panose="02070309020205020404" pitchFamily="49" charset="0"/>
              </a:rPr>
              <a:t>, -1 if not found.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i="1" smtClean="0">
                <a:solidFill>
                  <a:srgbClr val="808080"/>
                </a:solidFill>
                <a:latin typeface="Courier New" panose="02070309020205020404" pitchFamily="49" charset="0"/>
                <a:cs typeface="Courier New" panose="02070309020205020404" pitchFamily="49" charset="0"/>
              </a:rPr>
              <a:t>// GUARANTEES: search time is O(log(n))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 </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98500" y="40009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a0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8500" y="4458156"/>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a1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6</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698500" y="4911727"/>
            <a:ext cx="647164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a2 = find({</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4</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98500" y="5385256"/>
            <a:ext cx="375295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a3 = find({}, </a:t>
            </a:r>
            <a:r>
              <a:rPr lang="en-US" altLang="en-US" sz="2200" smtClean="0">
                <a:solidFill>
                  <a:srgbClr val="0000FF"/>
                </a:solidFill>
                <a:latin typeface="Courier New" panose="02070309020205020404" pitchFamily="49" charset="0"/>
                <a:cs typeface="Courier New" panose="02070309020205020404" pitchFamily="49" charset="0"/>
              </a:rPr>
              <a:t>1</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530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 as Documentation</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15</a:t>
            </a:fld>
            <a:endParaRPr lang="en-CA"/>
          </a:p>
        </p:txBody>
      </p:sp>
      <p:sp>
        <p:nvSpPr>
          <p:cNvPr id="6" name="Rectangle 1"/>
          <p:cNvSpPr>
            <a:spLocks noChangeArrowheads="1"/>
          </p:cNvSpPr>
          <p:nvPr/>
        </p:nvSpPr>
        <p:spPr bwMode="auto">
          <a:xfrm>
            <a:off x="1204686" y="1436062"/>
            <a:ext cx="10039928"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Searches the vector data to find the element val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i="1">
                <a:solidFill>
                  <a:srgbClr val="808080"/>
                </a:solidFill>
                <a:latin typeface="Courier New" panose="02070309020205020404" pitchFamily="49" charset="0"/>
                <a:cs typeface="Courier New" panose="02070309020205020404" pitchFamily="49" charset="0"/>
              </a:rPr>
              <a:t> </a:t>
            </a:r>
            <a:r>
              <a:rPr lang="en-US" altLang="en-US" sz="2200" i="1" smtClean="0">
                <a:solidFill>
                  <a:srgbClr val="808080"/>
                </a:solidFill>
                <a:latin typeface="Courier New" panose="02070309020205020404" pitchFamily="49" charset="0"/>
                <a:cs typeface="Courier New" panose="02070309020205020404" pitchFamily="49" charset="0"/>
              </a:rPr>
              <a:t>* </a:t>
            </a: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in O(log(n)) time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i="1">
                <a:solidFill>
                  <a:srgbClr val="808080"/>
                </a:solidFill>
                <a:latin typeface="Courier New" panose="02070309020205020404" pitchFamily="49" charset="0"/>
                <a:cs typeface="Courier New" panose="02070309020205020404" pitchFamily="49" charset="0"/>
              </a:rPr>
              <a:t> *</a:t>
            </a: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data vector to search, sorted in ascending order</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val  value to find</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first occurence of val in data</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@throws ItemNotFound if val is not found</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2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 </a:t>
            </a:r>
            <a:r>
              <a:rPr kumimoji="0" lang="en-US" altLang="en-US" sz="2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a:t>
            </a:r>
            <a:endParaRPr kumimoji="0" lang="en-US" altLang="en-US" sz="22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667657" y="5167086"/>
            <a:ext cx="11059886" cy="1200329"/>
          </a:xfrm>
          <a:prstGeom prst="rect">
            <a:avLst/>
          </a:prstGeom>
          <a:noFill/>
        </p:spPr>
        <p:txBody>
          <a:bodyPr wrap="square" rtlCol="0">
            <a:spAutoFit/>
          </a:bodyPr>
          <a:lstStyle/>
          <a:p>
            <a:r>
              <a:rPr lang="en-CA" sz="2400" b="1" smtClean="0"/>
              <a:t>Note:</a:t>
            </a:r>
            <a:r>
              <a:rPr lang="en-CA" sz="2400"/>
              <a:t> These are Doxygen-style comments.  Doxygen is a tool that can be used to automatically compile online </a:t>
            </a:r>
            <a:r>
              <a:rPr lang="en-CA" sz="2400" smtClean="0"/>
              <a:t>documentation.  </a:t>
            </a:r>
            <a:r>
              <a:rPr lang="en-CA" sz="2400" smtClean="0">
                <a:solidFill>
                  <a:schemeClr val="accent3"/>
                </a:solidFill>
              </a:rPr>
              <a:t>http</a:t>
            </a:r>
            <a:r>
              <a:rPr lang="en-CA" sz="2400">
                <a:solidFill>
                  <a:schemeClr val="accent3"/>
                </a:solidFill>
              </a:rPr>
              <a:t>://www.stack.nl/~dimitri/doxygen</a:t>
            </a:r>
            <a:r>
              <a:rPr lang="en-CA" sz="2400" smtClean="0">
                <a:solidFill>
                  <a:schemeClr val="accent3"/>
                </a:solidFill>
              </a:rPr>
              <a:t>/</a:t>
            </a:r>
          </a:p>
          <a:p>
            <a:endParaRPr lang="en-CA" sz="2400"/>
          </a:p>
        </p:txBody>
      </p:sp>
    </p:spTree>
    <p:extLst>
      <p:ext uri="{BB962C8B-B14F-4D97-AF65-F5344CB8AC3E}">
        <p14:creationId xmlns:p14="http://schemas.microsoft.com/office/powerpoint/2010/main" val="4277721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16</a:t>
            </a:fld>
            <a:endParaRPr lang="en-CA"/>
          </a:p>
        </p:txBody>
      </p:sp>
      <p:sp>
        <p:nvSpPr>
          <p:cNvPr id="7" name="TextBox 6"/>
          <p:cNvSpPr txBox="1"/>
          <p:nvPr/>
        </p:nvSpPr>
        <p:spPr>
          <a:xfrm>
            <a:off x="711199" y="1686296"/>
            <a:ext cx="10668000" cy="4524315"/>
          </a:xfrm>
          <a:prstGeom prst="rect">
            <a:avLst/>
          </a:prstGeom>
          <a:noFill/>
        </p:spPr>
        <p:txBody>
          <a:bodyPr wrap="square" rtlCol="0">
            <a:spAutoFit/>
          </a:bodyPr>
          <a:lstStyle/>
          <a:p>
            <a:r>
              <a:rPr lang="en-CA" sz="2400" smtClean="0"/>
              <a:t>If there are no specified </a:t>
            </a:r>
            <a:r>
              <a:rPr lang="en-CA" sz="2400" b="1" smtClean="0">
                <a:solidFill>
                  <a:schemeClr val="accent2"/>
                </a:solidFill>
              </a:rPr>
              <a:t>preconditions</a:t>
            </a:r>
            <a:r>
              <a:rPr lang="en-CA" sz="2400" smtClean="0">
                <a:solidFill>
                  <a:schemeClr val="accent2"/>
                </a:solidFill>
              </a:rPr>
              <a:t> </a:t>
            </a:r>
            <a:r>
              <a:rPr lang="en-CA" sz="2400" smtClean="0"/>
              <a:t>on an input, then it is assumed to accept any value according to its type.  </a:t>
            </a:r>
          </a:p>
          <a:p>
            <a:endParaRPr lang="en-CA" sz="2400"/>
          </a:p>
          <a:p>
            <a:r>
              <a:rPr lang="en-CA" sz="2400" smtClean="0"/>
              <a:t>If the </a:t>
            </a:r>
            <a:r>
              <a:rPr lang="en-CA" sz="2400" b="1" smtClean="0">
                <a:solidFill>
                  <a:schemeClr val="accent2"/>
                </a:solidFill>
              </a:rPr>
              <a:t>postconditions</a:t>
            </a:r>
            <a:r>
              <a:rPr lang="en-CA" sz="2400" smtClean="0">
                <a:solidFill>
                  <a:schemeClr val="accent2"/>
                </a:solidFill>
              </a:rPr>
              <a:t> </a:t>
            </a:r>
            <a:r>
              <a:rPr lang="en-CA" sz="2400" smtClean="0"/>
              <a:t>don’t mention modifying an input, then it is assumed they remain untouched.  </a:t>
            </a:r>
          </a:p>
          <a:p>
            <a:endParaRPr lang="en-CA" sz="2400"/>
          </a:p>
          <a:p>
            <a:r>
              <a:rPr lang="en-CA" sz="2400" b="1" i="1" smtClean="0"/>
              <a:t>All</a:t>
            </a:r>
            <a:r>
              <a:rPr lang="en-CA" sz="2400" smtClean="0"/>
              <a:t> </a:t>
            </a:r>
            <a:r>
              <a:rPr lang="en-CA" sz="2400" b="1" smtClean="0">
                <a:solidFill>
                  <a:schemeClr val="accent2"/>
                </a:solidFill>
              </a:rPr>
              <a:t>effects</a:t>
            </a:r>
            <a:r>
              <a:rPr lang="en-CA" sz="2400" smtClean="0">
                <a:solidFill>
                  <a:schemeClr val="accent2"/>
                </a:solidFill>
              </a:rPr>
              <a:t> </a:t>
            </a:r>
            <a:r>
              <a:rPr lang="en-CA" sz="2400" smtClean="0"/>
              <a:t>must be </a:t>
            </a:r>
            <a:r>
              <a:rPr lang="en-CA" sz="2400" b="1" smtClean="0"/>
              <a:t>explicitly</a:t>
            </a:r>
            <a:r>
              <a:rPr lang="en-CA" sz="2400" smtClean="0"/>
              <a:t> described, including if internal member variables are modified in a way to have observable changes in the class’s behaviour.</a:t>
            </a:r>
          </a:p>
          <a:p>
            <a:endParaRPr lang="en-CA" sz="2400" smtClean="0"/>
          </a:p>
          <a:p>
            <a:r>
              <a:rPr lang="en-CA" sz="2400" smtClean="0"/>
              <a:t>Specifications should </a:t>
            </a:r>
            <a:r>
              <a:rPr lang="en-CA" sz="2400" i="1"/>
              <a:t>never</a:t>
            </a:r>
            <a:r>
              <a:rPr lang="en-CA" sz="2400"/>
              <a:t> mention </a:t>
            </a:r>
            <a:r>
              <a:rPr lang="en-CA" sz="2400" smtClean="0"/>
              <a:t>local </a:t>
            </a:r>
            <a:r>
              <a:rPr lang="en-CA" sz="2400"/>
              <a:t>variables, private fields, or implementation </a:t>
            </a:r>
            <a:r>
              <a:rPr lang="en-CA" sz="2400" smtClean="0"/>
              <a:t>details.  That way, the programmer should be free to change the implementation without needing to modify the specification. </a:t>
            </a:r>
            <a:endParaRPr lang="en-CA" sz="2400"/>
          </a:p>
        </p:txBody>
      </p:sp>
    </p:spTree>
    <p:extLst>
      <p:ext uri="{BB962C8B-B14F-4D97-AF65-F5344CB8AC3E}">
        <p14:creationId xmlns:p14="http://schemas.microsoft.com/office/powerpoint/2010/main" val="153952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mtClean="0"/>
              <a:t>Specifications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17</a:t>
            </a:fld>
            <a:endParaRPr lang="en-CA"/>
          </a:p>
        </p:txBody>
      </p:sp>
      <p:sp>
        <p:nvSpPr>
          <p:cNvPr id="6" name="Rectangle 1"/>
          <p:cNvSpPr>
            <a:spLocks noChangeArrowheads="1"/>
          </p:cNvSpPr>
          <p:nvPr/>
        </p:nvSpPr>
        <p:spPr bwMode="auto">
          <a:xfrm>
            <a:off x="812800" y="1576307"/>
            <a:ext cx="6551473" cy="4416594"/>
          </a:xfrm>
          <a:prstGeom prst="rect">
            <a:avLst/>
          </a:prstGeom>
          <a:solidFill>
            <a:schemeClr val="bg1">
              <a:lumMod val="95000"/>
            </a:schemeClr>
          </a:solidFill>
          <a:ln>
            <a:noFill/>
          </a:ln>
          <a:effectLs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if c1 is used but not modified, use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use_cylinder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c1</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400">
              <a:solidFill>
                <a:srgbClr val="56748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if c1 will be modified directly, use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use_cylinder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c1</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if a copy of c1 is needed, use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use_cylinder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c1</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400">
              <a:solidFill>
                <a:srgbClr val="56748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if c1 is allowed to be NULL (and you are going to check),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but you are not going to modify it, use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use_cylinder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Cylinder</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c1</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400">
              <a:solidFill>
                <a:srgbClr val="56748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if c1 is allowed to be NULL and (if not NULL) the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1" u="none" strike="noStrike" cap="none" normalizeH="0" baseline="0" smtClean="0">
                <a:ln>
                  <a:noFill/>
                </a:ln>
                <a:solidFill>
                  <a:srgbClr val="999988"/>
                </a:solidFill>
                <a:effectLst/>
                <a:latin typeface="Courier New" panose="02070309020205020404" pitchFamily="49" charset="0"/>
                <a:cs typeface="Courier New" panose="02070309020205020404" pitchFamily="49" charset="0"/>
              </a:rPr>
              <a:t>// contents will be modified directly, use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use_cylinder</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Cylinder</a:t>
            </a:r>
            <a:r>
              <a:rPr kumimoji="0" lang="en-US" altLang="en-US" sz="1400" b="1"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c1</a:t>
            </a:r>
            <a:r>
              <a:rPr kumimoji="0" lang="en-US" altLang="en-US" sz="1400" b="0" i="0" u="none" strike="noStrike" cap="none" normalizeH="0" baseline="0" smtClean="0">
                <a:ln>
                  <a:noFill/>
                </a:ln>
                <a:solidFill>
                  <a:srgbClr val="56748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p:cNvSpPr txBox="1"/>
          <p:nvPr/>
        </p:nvSpPr>
        <p:spPr>
          <a:xfrm>
            <a:off x="7620000" y="1509485"/>
            <a:ext cx="3889829" cy="646331"/>
          </a:xfrm>
          <a:prstGeom prst="rect">
            <a:avLst/>
          </a:prstGeom>
          <a:noFill/>
        </p:spPr>
        <p:txBody>
          <a:bodyPr wrap="square" rtlCol="0">
            <a:spAutoFit/>
          </a:bodyPr>
          <a:lstStyle/>
          <a:p>
            <a:r>
              <a:rPr lang="en-CA" smtClean="0"/>
              <a:t>Forces c1 to be non-null, and cannot be modified</a:t>
            </a:r>
            <a:endParaRPr lang="en-CA"/>
          </a:p>
        </p:txBody>
      </p:sp>
      <p:sp>
        <p:nvSpPr>
          <p:cNvPr id="8" name="TextBox 7"/>
          <p:cNvSpPr txBox="1"/>
          <p:nvPr/>
        </p:nvSpPr>
        <p:spPr>
          <a:xfrm>
            <a:off x="7670800" y="2329543"/>
            <a:ext cx="3889829" cy="646331"/>
          </a:xfrm>
          <a:prstGeom prst="rect">
            <a:avLst/>
          </a:prstGeom>
          <a:noFill/>
        </p:spPr>
        <p:txBody>
          <a:bodyPr wrap="square" rtlCol="0">
            <a:spAutoFit/>
          </a:bodyPr>
          <a:lstStyle/>
          <a:p>
            <a:r>
              <a:rPr lang="en-CA" smtClean="0"/>
              <a:t>Forces c1 to be non-null, but can be modified</a:t>
            </a:r>
            <a:endParaRPr lang="en-CA"/>
          </a:p>
        </p:txBody>
      </p:sp>
      <p:sp>
        <p:nvSpPr>
          <p:cNvPr id="9" name="TextBox 8"/>
          <p:cNvSpPr txBox="1"/>
          <p:nvPr/>
        </p:nvSpPr>
        <p:spPr>
          <a:xfrm>
            <a:off x="7663543" y="3135086"/>
            <a:ext cx="3889829" cy="646331"/>
          </a:xfrm>
          <a:prstGeom prst="rect">
            <a:avLst/>
          </a:prstGeom>
          <a:noFill/>
        </p:spPr>
        <p:txBody>
          <a:bodyPr wrap="square" rtlCol="0">
            <a:spAutoFit/>
          </a:bodyPr>
          <a:lstStyle/>
          <a:p>
            <a:r>
              <a:rPr lang="en-CA" smtClean="0"/>
              <a:t>Forces c1 to be non-null, guaranteed not to modify original (makes a copy)</a:t>
            </a:r>
            <a:endParaRPr lang="en-CA"/>
          </a:p>
        </p:txBody>
      </p:sp>
      <p:sp>
        <p:nvSpPr>
          <p:cNvPr id="10" name="TextBox 9"/>
          <p:cNvSpPr txBox="1"/>
          <p:nvPr/>
        </p:nvSpPr>
        <p:spPr>
          <a:xfrm>
            <a:off x="7699829" y="4230915"/>
            <a:ext cx="3889829" cy="369332"/>
          </a:xfrm>
          <a:prstGeom prst="rect">
            <a:avLst/>
          </a:prstGeom>
          <a:noFill/>
        </p:spPr>
        <p:txBody>
          <a:bodyPr wrap="square" rtlCol="0">
            <a:spAutoFit/>
          </a:bodyPr>
          <a:lstStyle/>
          <a:p>
            <a:r>
              <a:rPr lang="en-CA" smtClean="0"/>
              <a:t>c1 can be null, but cannot be modified</a:t>
            </a:r>
            <a:endParaRPr lang="en-CA"/>
          </a:p>
        </p:txBody>
      </p:sp>
      <p:sp>
        <p:nvSpPr>
          <p:cNvPr id="11" name="TextBox 10"/>
          <p:cNvSpPr txBox="1"/>
          <p:nvPr/>
        </p:nvSpPr>
        <p:spPr>
          <a:xfrm>
            <a:off x="7707086" y="5326743"/>
            <a:ext cx="3889829" cy="369332"/>
          </a:xfrm>
          <a:prstGeom prst="rect">
            <a:avLst/>
          </a:prstGeom>
          <a:noFill/>
        </p:spPr>
        <p:txBody>
          <a:bodyPr wrap="square" rtlCol="0">
            <a:spAutoFit/>
          </a:bodyPr>
          <a:lstStyle/>
          <a:p>
            <a:r>
              <a:rPr lang="en-CA" smtClean="0"/>
              <a:t>c1 can be null, and can be modified</a:t>
            </a:r>
            <a:endParaRPr lang="en-CA"/>
          </a:p>
        </p:txBody>
      </p:sp>
    </p:spTree>
    <p:extLst>
      <p:ext uri="{BB962C8B-B14F-4D97-AF65-F5344CB8AC3E}">
        <p14:creationId xmlns:p14="http://schemas.microsoft.com/office/powerpoint/2010/main" val="24794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Testing</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18</a:t>
            </a:fld>
            <a:endParaRPr lang="en-CA"/>
          </a:p>
        </p:txBody>
      </p:sp>
      <p:sp>
        <p:nvSpPr>
          <p:cNvPr id="7" name="TextBox 6"/>
          <p:cNvSpPr txBox="1"/>
          <p:nvPr/>
        </p:nvSpPr>
        <p:spPr>
          <a:xfrm>
            <a:off x="928468" y="1758462"/>
            <a:ext cx="10311618" cy="3877985"/>
          </a:xfrm>
          <a:prstGeom prst="rect">
            <a:avLst/>
          </a:prstGeom>
          <a:noFill/>
        </p:spPr>
        <p:txBody>
          <a:bodyPr wrap="square" rtlCol="0">
            <a:spAutoFit/>
          </a:bodyPr>
          <a:lstStyle/>
          <a:p>
            <a:r>
              <a:rPr lang="en-CA" sz="2400" smtClean="0"/>
              <a:t>Testing is a component of a more general process called </a:t>
            </a:r>
            <a:r>
              <a:rPr lang="en-CA" sz="2400" b="1" smtClean="0">
                <a:solidFill>
                  <a:schemeClr val="accent2"/>
                </a:solidFill>
              </a:rPr>
              <a:t>validation</a:t>
            </a:r>
            <a:r>
              <a:rPr lang="en-CA" sz="2400" smtClean="0"/>
              <a:t>.</a:t>
            </a:r>
          </a:p>
          <a:p>
            <a:endParaRPr lang="en-CA" sz="2400"/>
          </a:p>
          <a:p>
            <a:pPr>
              <a:spcAft>
                <a:spcPts val="1200"/>
              </a:spcAft>
            </a:pPr>
            <a:r>
              <a:rPr lang="en-CA" sz="2400" smtClean="0"/>
              <a:t>Validation includes:</a:t>
            </a:r>
          </a:p>
          <a:p>
            <a:pPr marL="342900" indent="-342900">
              <a:spcAft>
                <a:spcPts val="1200"/>
              </a:spcAft>
              <a:buFont typeface="Arial" panose="020B0604020202020204" pitchFamily="34" charset="0"/>
              <a:buChar char="•"/>
            </a:pPr>
            <a:r>
              <a:rPr lang="en-CA" sz="2400" b="1" smtClean="0"/>
              <a:t>Formal reasoning</a:t>
            </a:r>
            <a:r>
              <a:rPr lang="en-CA" sz="2400" smtClean="0"/>
              <a:t>: also called </a:t>
            </a:r>
            <a:r>
              <a:rPr lang="en-CA" sz="2400" b="1" smtClean="0">
                <a:solidFill>
                  <a:schemeClr val="accent2"/>
                </a:solidFill>
              </a:rPr>
              <a:t>verification</a:t>
            </a:r>
            <a:r>
              <a:rPr lang="en-CA" sz="2400" smtClean="0"/>
              <a:t>, constructs a formal proof that the program is correct.</a:t>
            </a:r>
          </a:p>
          <a:p>
            <a:pPr marL="342900" indent="-342900">
              <a:spcAft>
                <a:spcPts val="1200"/>
              </a:spcAft>
              <a:buFont typeface="Arial" panose="020B0604020202020204" pitchFamily="34" charset="0"/>
              <a:buChar char="•"/>
            </a:pPr>
            <a:r>
              <a:rPr lang="en-CA" sz="2400" b="1" smtClean="0"/>
              <a:t>Code review</a:t>
            </a:r>
            <a:r>
              <a:rPr lang="en-CA" sz="2400" smtClean="0"/>
              <a:t>: code “proof-reading” by a colleague or peer to look for bugs/inefficiencies.</a:t>
            </a:r>
          </a:p>
          <a:p>
            <a:pPr marL="342900" indent="-342900">
              <a:spcAft>
                <a:spcPts val="1200"/>
              </a:spcAft>
              <a:buFont typeface="Arial" panose="020B0604020202020204" pitchFamily="34" charset="0"/>
              <a:buChar char="•"/>
            </a:pPr>
            <a:r>
              <a:rPr lang="en-CA" sz="2400" b="1" smtClean="0"/>
              <a:t>Testing</a:t>
            </a:r>
            <a:r>
              <a:rPr lang="en-CA" sz="2400" smtClean="0"/>
              <a:t>: running the program on </a:t>
            </a:r>
            <a:r>
              <a:rPr lang="en-CA" sz="2400" i="1" smtClean="0"/>
              <a:t>carefully </a:t>
            </a:r>
            <a:r>
              <a:rPr lang="en-CA" sz="2400" b="1" smtClean="0">
                <a:solidFill>
                  <a:schemeClr val="accent2"/>
                </a:solidFill>
              </a:rPr>
              <a:t>selected inputs</a:t>
            </a:r>
            <a:r>
              <a:rPr lang="en-CA" sz="2400" i="1" smtClean="0"/>
              <a:t> </a:t>
            </a:r>
            <a:r>
              <a:rPr lang="en-CA" sz="2400" smtClean="0"/>
              <a:t>and checking the results against </a:t>
            </a:r>
            <a:r>
              <a:rPr lang="en-CA" sz="2400" b="1" smtClean="0">
                <a:solidFill>
                  <a:schemeClr val="accent2"/>
                </a:solidFill>
              </a:rPr>
              <a:t>known answers</a:t>
            </a:r>
            <a:r>
              <a:rPr lang="en-CA" sz="2400" smtClean="0"/>
              <a:t>.</a:t>
            </a:r>
            <a:endParaRPr lang="en-CA" sz="2400"/>
          </a:p>
        </p:txBody>
      </p:sp>
      <p:sp>
        <p:nvSpPr>
          <p:cNvPr id="3" name="Rounded Rectangle 2"/>
          <p:cNvSpPr/>
          <p:nvPr/>
        </p:nvSpPr>
        <p:spPr>
          <a:xfrm>
            <a:off x="803564" y="4738255"/>
            <a:ext cx="10344727" cy="94210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64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Testing</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19</a:t>
            </a:fld>
            <a:endParaRPr lang="en-CA"/>
          </a:p>
        </p:txBody>
      </p:sp>
      <p:sp>
        <p:nvSpPr>
          <p:cNvPr id="6" name="TextBox 5"/>
          <p:cNvSpPr txBox="1"/>
          <p:nvPr/>
        </p:nvSpPr>
        <p:spPr>
          <a:xfrm>
            <a:off x="562708" y="1491175"/>
            <a:ext cx="11366695" cy="4832092"/>
          </a:xfrm>
          <a:prstGeom prst="rect">
            <a:avLst/>
          </a:prstGeom>
          <a:noFill/>
        </p:spPr>
        <p:txBody>
          <a:bodyPr wrap="square" rtlCol="0">
            <a:spAutoFit/>
          </a:bodyPr>
          <a:lstStyle/>
          <a:p>
            <a:r>
              <a:rPr lang="en-CA" sz="2200" smtClean="0"/>
              <a:t>Proper testing can be hard.  It requires us to switch from programmer to tester, </a:t>
            </a:r>
            <a:r>
              <a:rPr lang="en-CA" sz="2200" b="1" i="1" smtClean="0"/>
              <a:t>lose the ego</a:t>
            </a:r>
            <a:r>
              <a:rPr lang="en-CA" sz="2200" smtClean="0"/>
              <a:t>, and purposely </a:t>
            </a:r>
            <a:r>
              <a:rPr lang="en-CA" sz="2200" b="1" smtClean="0">
                <a:solidFill>
                  <a:schemeClr val="accent2"/>
                </a:solidFill>
              </a:rPr>
              <a:t>try to break </a:t>
            </a:r>
            <a:r>
              <a:rPr lang="en-CA" sz="2200" smtClean="0"/>
              <a:t>our own code.</a:t>
            </a:r>
          </a:p>
          <a:p>
            <a:endParaRPr lang="en-CA" sz="2200"/>
          </a:p>
          <a:p>
            <a:r>
              <a:rPr lang="en-CA" sz="2200" b="1" smtClean="0"/>
              <a:t>Exhaustive Testing:</a:t>
            </a:r>
            <a:r>
              <a:rPr lang="en-CA" sz="2200" smtClean="0"/>
              <a:t> going through every possible input, checking all outputs against known </a:t>
            </a:r>
            <a:r>
              <a:rPr lang="en-CA" sz="2200"/>
              <a:t/>
            </a:r>
            <a:br>
              <a:rPr lang="en-CA" sz="2200"/>
            </a:br>
            <a:r>
              <a:rPr lang="en-CA" sz="2200" smtClean="0"/>
              <a:t>	solution.  This is often infeasible.</a:t>
            </a:r>
          </a:p>
          <a:p>
            <a:endParaRPr lang="en-CA" sz="2200"/>
          </a:p>
          <a:p>
            <a:r>
              <a:rPr lang="en-CA" sz="2200" b="1" smtClean="0"/>
              <a:t>Haphazard Testing:</a:t>
            </a:r>
            <a:r>
              <a:rPr lang="en-CA" sz="2200" smtClean="0"/>
              <a:t> choosing a few inputs/outputs to verify method functions as expected.  This is </a:t>
            </a:r>
          </a:p>
          <a:p>
            <a:r>
              <a:rPr lang="en-CA" sz="2200"/>
              <a:t>	</a:t>
            </a:r>
            <a:r>
              <a:rPr lang="en-CA" sz="2200" smtClean="0"/>
              <a:t>often a first step, will likely catch basic bugs, shows that code is at least partially </a:t>
            </a:r>
          </a:p>
          <a:p>
            <a:r>
              <a:rPr lang="en-CA" sz="2200"/>
              <a:t>	</a:t>
            </a:r>
            <a:r>
              <a:rPr lang="en-CA" sz="2200" smtClean="0"/>
              <a:t>functional.  Does nothing to instill confidence in program is correct.</a:t>
            </a:r>
          </a:p>
          <a:p>
            <a:endParaRPr lang="en-CA" sz="2200" b="1"/>
          </a:p>
          <a:p>
            <a:r>
              <a:rPr lang="en-CA" sz="2200" b="1" smtClean="0"/>
              <a:t>Random/Statistical Testing:</a:t>
            </a:r>
            <a:r>
              <a:rPr lang="en-CA" sz="2200" smtClean="0"/>
              <a:t> randomly generate inputs, potentially comparing outputs to a </a:t>
            </a:r>
          </a:p>
          <a:p>
            <a:r>
              <a:rPr lang="en-CA" sz="2200"/>
              <a:t>	</a:t>
            </a:r>
            <a:r>
              <a:rPr lang="en-CA" sz="2200" smtClean="0"/>
              <a:t>different implementation already proven to be correct.  Unfortunately, software behaves </a:t>
            </a:r>
          </a:p>
          <a:p>
            <a:r>
              <a:rPr lang="en-CA" sz="2200"/>
              <a:t>	</a:t>
            </a:r>
            <a:r>
              <a:rPr lang="en-CA" sz="2200" smtClean="0"/>
              <a:t>discontinuously </a:t>
            </a:r>
            <a:r>
              <a:rPr lang="en-CA" sz="2200"/>
              <a:t>and discretely across the space of possible </a:t>
            </a:r>
            <a:r>
              <a:rPr lang="en-CA" sz="2200" smtClean="0"/>
              <a:t>inputs, often at an input </a:t>
            </a:r>
          </a:p>
          <a:p>
            <a:r>
              <a:rPr lang="en-CA" sz="2200"/>
              <a:t>	</a:t>
            </a:r>
            <a:r>
              <a:rPr lang="en-CA" sz="2200" smtClean="0"/>
              <a:t>boundary.  e.g</a:t>
            </a:r>
            <a:r>
              <a:rPr lang="en-CA" sz="2200"/>
              <a:t>. </a:t>
            </a:r>
            <a:r>
              <a:rPr lang="en-CA" sz="2200" smtClean="0"/>
              <a:t> the Pentium </a:t>
            </a:r>
            <a:r>
              <a:rPr lang="en-CA" sz="2200"/>
              <a:t>division </a:t>
            </a:r>
            <a:r>
              <a:rPr lang="en-CA" sz="2200" smtClean="0"/>
              <a:t>bug.</a:t>
            </a:r>
            <a:endParaRPr lang="en-CA" sz="2200" b="1"/>
          </a:p>
        </p:txBody>
      </p:sp>
      <p:sp>
        <p:nvSpPr>
          <p:cNvPr id="7" name="Rectangle 6"/>
          <p:cNvSpPr/>
          <p:nvPr/>
        </p:nvSpPr>
        <p:spPr>
          <a:xfrm>
            <a:off x="6787976" y="5949309"/>
            <a:ext cx="5246052" cy="369332"/>
          </a:xfrm>
          <a:prstGeom prst="rect">
            <a:avLst/>
          </a:prstGeom>
        </p:spPr>
        <p:txBody>
          <a:bodyPr wrap="none">
            <a:spAutoFit/>
          </a:bodyPr>
          <a:lstStyle/>
          <a:p>
            <a:r>
              <a:rPr lang="en-CA">
                <a:solidFill>
                  <a:schemeClr val="accent4"/>
                </a:solidFill>
              </a:rPr>
              <a:t>http://www.willamette.edu/~mjaneba/pentprob.html</a:t>
            </a:r>
          </a:p>
        </p:txBody>
      </p:sp>
    </p:spTree>
    <p:extLst>
      <p:ext uri="{BB962C8B-B14F-4D97-AF65-F5344CB8AC3E}">
        <p14:creationId xmlns:p14="http://schemas.microsoft.com/office/powerpoint/2010/main" val="149633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Exceptions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a:t>
            </a:fld>
            <a:endParaRPr lang="en-CA"/>
          </a:p>
        </p:txBody>
      </p:sp>
      <p:sp>
        <p:nvSpPr>
          <p:cNvPr id="7" name="TextBox 6"/>
          <p:cNvSpPr txBox="1"/>
          <p:nvPr/>
        </p:nvSpPr>
        <p:spPr>
          <a:xfrm>
            <a:off x="1524001" y="1509486"/>
            <a:ext cx="9232592" cy="1200329"/>
          </a:xfrm>
          <a:prstGeom prst="rect">
            <a:avLst/>
          </a:prstGeom>
          <a:noFill/>
        </p:spPr>
        <p:txBody>
          <a:bodyPr wrap="none" rtlCol="0">
            <a:spAutoFit/>
          </a:bodyPr>
          <a:lstStyle/>
          <a:p>
            <a:r>
              <a:rPr lang="en-CA" sz="2400" b="1" smtClean="0">
                <a:solidFill>
                  <a:schemeClr val="accent2"/>
                </a:solidFill>
              </a:rPr>
              <a:t>Exceptions</a:t>
            </a:r>
            <a:r>
              <a:rPr lang="en-CA" sz="2400" smtClean="0"/>
              <a:t> are special objects used to signal</a:t>
            </a:r>
          </a:p>
          <a:p>
            <a:pPr marL="342900" indent="-342900">
              <a:buFont typeface="Arial" panose="020B0604020202020204" pitchFamily="34" charset="0"/>
              <a:buChar char="•"/>
            </a:pPr>
            <a:r>
              <a:rPr lang="en-CA" sz="2400" smtClean="0"/>
              <a:t>bugs in code, allowing us to track down coding errors more effectively</a:t>
            </a:r>
          </a:p>
          <a:p>
            <a:pPr marL="342900" indent="-342900">
              <a:buFont typeface="Arial" panose="020B0604020202020204" pitchFamily="34" charset="0"/>
              <a:buChar char="•"/>
            </a:pPr>
            <a:r>
              <a:rPr lang="en-CA" sz="2400" smtClean="0"/>
              <a:t>special conditions which should be handled differently</a:t>
            </a:r>
            <a:endParaRPr lang="en-CA" sz="2400"/>
          </a:p>
        </p:txBody>
      </p:sp>
      <p:sp>
        <p:nvSpPr>
          <p:cNvPr id="8" name="Rectangle 7"/>
          <p:cNvSpPr/>
          <p:nvPr/>
        </p:nvSpPr>
        <p:spPr>
          <a:xfrm>
            <a:off x="1422400" y="5426893"/>
            <a:ext cx="8447314" cy="646331"/>
          </a:xfrm>
          <a:prstGeom prst="rect">
            <a:avLst/>
          </a:prstGeom>
        </p:spPr>
        <p:txBody>
          <a:bodyPr wrap="square">
            <a:spAutoFit/>
          </a:bodyPr>
          <a:lstStyle/>
          <a:p>
            <a:r>
              <a:rPr lang="en-CA">
                <a:solidFill>
                  <a:srgbClr val="C00000"/>
                </a:solidFill>
              </a:rPr>
              <a:t>terminate called after throwing an instance of 'std::out_of_range'</a:t>
            </a:r>
          </a:p>
          <a:p>
            <a:r>
              <a:rPr lang="en-CA">
                <a:solidFill>
                  <a:srgbClr val="C00000"/>
                </a:solidFill>
              </a:rPr>
              <a:t>  what():  vector::_M_range_check: __n (which is 10) &gt;= this-&gt;size() (which is 5)</a:t>
            </a:r>
          </a:p>
        </p:txBody>
      </p:sp>
      <p:sp>
        <p:nvSpPr>
          <p:cNvPr id="9" name="Rectangle 1"/>
          <p:cNvSpPr>
            <a:spLocks noChangeArrowheads="1"/>
          </p:cNvSpPr>
          <p:nvPr/>
        </p:nvSpPr>
        <p:spPr bwMode="auto">
          <a:xfrm>
            <a:off x="2873827" y="2920725"/>
            <a:ext cx="706845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data =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 data.at(</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mtClean="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mtClean="0">
                <a:solidFill>
                  <a:srgbClr val="000000"/>
                </a:solidFill>
                <a:latin typeface="Courier New" panose="02070309020205020404" pitchFamily="49" charset="0"/>
                <a:cs typeface="Courier New" panose="02070309020205020404" pitchFamily="49" charset="0"/>
              </a:rPr>
              <a:t>  </a:t>
            </a:r>
            <a:r>
              <a:rPr lang="en-US" altLang="en-US">
                <a:solidFill>
                  <a:srgbClr val="008080"/>
                </a:solidFill>
                <a:latin typeface="Courier New" panose="02070309020205020404" pitchFamily="49" charset="0"/>
                <a:cs typeface="Courier New" panose="02070309020205020404" pitchFamily="49" charset="0"/>
              </a:rPr>
              <a:t>std</a:t>
            </a:r>
            <a:r>
              <a:rPr lang="en-US" altLang="en-US">
                <a:solidFill>
                  <a:srgbClr val="000000"/>
                </a:solidFill>
                <a:latin typeface="Courier New" panose="02070309020205020404" pitchFamily="49" charset="0"/>
                <a:cs typeface="Courier New" panose="02070309020205020404" pitchFamily="49" charset="0"/>
              </a:rPr>
              <a:t>::cout </a:t>
            </a:r>
            <a:r>
              <a:rPr lang="en-US" altLang="en-US">
                <a:solidFill>
                  <a:srgbClr val="008080"/>
                </a:solidFill>
                <a:latin typeface="Courier New" panose="02070309020205020404" pitchFamily="49" charset="0"/>
                <a:cs typeface="Courier New" panose="02070309020205020404" pitchFamily="49" charset="0"/>
              </a:rPr>
              <a:t>&lt;&lt; </a:t>
            </a:r>
            <a:r>
              <a:rPr lang="en-US" altLang="en-US" b="1">
                <a:solidFill>
                  <a:srgbClr val="008000"/>
                </a:solidFill>
                <a:latin typeface="Courier New" panose="02070309020205020404" pitchFamily="49" charset="0"/>
                <a:cs typeface="Courier New" panose="02070309020205020404" pitchFamily="49" charset="0"/>
              </a:rPr>
              <a:t>"exit" </a:t>
            </a:r>
            <a:r>
              <a:rPr lang="en-US" altLang="en-US">
                <a:solidFill>
                  <a:srgbClr val="008080"/>
                </a:solidFill>
                <a:latin typeface="Courier New" panose="02070309020205020404" pitchFamily="49" charset="0"/>
                <a:cs typeface="Courier New" panose="02070309020205020404" pitchFamily="49" charset="0"/>
              </a:rPr>
              <a:t>&lt;&lt; std</a:t>
            </a:r>
            <a:r>
              <a:rPr lang="en-US" altLang="en-US">
                <a:solidFill>
                  <a:srgbClr val="000000"/>
                </a:solidFill>
                <a:latin typeface="Courier New" panose="02070309020205020404" pitchFamily="49" charset="0"/>
                <a:cs typeface="Courier New" panose="02070309020205020404" pitchFamily="49" charset="0"/>
              </a:rPr>
              <a:t>::endl</a:t>
            </a:r>
            <a:r>
              <a:rPr lang="en-US" altLang="en-US" smtClean="0">
                <a:solidFill>
                  <a:srgbClr val="000000"/>
                </a:solidFill>
                <a:latin typeface="Courier New" panose="02070309020205020404" pitchFamily="49" charset="0"/>
                <a:cs typeface="Courier New" panose="02070309020205020404" pitchFamily="49" charset="0"/>
              </a:rPr>
              <a:t>;</a:t>
            </a:r>
            <a:endParaRPr lang="en-US" altLang="en-US">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lang="en-US" altLang="en-US" b="1" smtClean="0">
                <a:solidFill>
                  <a:srgbClr val="000080"/>
                </a:solidFill>
                <a:latin typeface="Courier New" panose="02070309020205020404" pitchFamily="49" charset="0"/>
                <a:cs typeface="Courier New" panose="02070309020205020404" pitchFamily="49" charset="0"/>
              </a:rPr>
              <a:t>return </a:t>
            </a:r>
            <a:r>
              <a:rPr lang="en-US" altLang="en-US">
                <a:solidFill>
                  <a:srgbClr val="0000FF"/>
                </a:solidFill>
                <a:latin typeface="Courier New" panose="02070309020205020404" pitchFamily="49" charset="0"/>
                <a:cs typeface="Courier New" panose="02070309020205020404" pitchFamily="49" charset="0"/>
              </a:rPr>
              <a:t>0</a:t>
            </a:r>
            <a:r>
              <a:rPr lang="en-US" altLang="en-US" smtClean="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mtClean="0">
                <a:solidFill>
                  <a:srgbClr val="000000"/>
                </a:solidFill>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a:xfrm>
            <a:off x="3149600" y="3792694"/>
            <a:ext cx="3062514" cy="333828"/>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024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Testing</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20</a:t>
            </a:fld>
            <a:endParaRPr lang="en-CA"/>
          </a:p>
        </p:txBody>
      </p:sp>
      <p:sp>
        <p:nvSpPr>
          <p:cNvPr id="6" name="TextBox 5"/>
          <p:cNvSpPr txBox="1"/>
          <p:nvPr/>
        </p:nvSpPr>
        <p:spPr>
          <a:xfrm>
            <a:off x="787790" y="1617784"/>
            <a:ext cx="10592973" cy="830997"/>
          </a:xfrm>
          <a:prstGeom prst="rect">
            <a:avLst/>
          </a:prstGeom>
          <a:noFill/>
        </p:spPr>
        <p:txBody>
          <a:bodyPr wrap="square" rtlCol="0">
            <a:spAutoFit/>
          </a:bodyPr>
          <a:lstStyle/>
          <a:p>
            <a:r>
              <a:rPr lang="en-CA" sz="2400" smtClean="0"/>
              <a:t>The most effective approach is to smartly and </a:t>
            </a:r>
            <a:r>
              <a:rPr lang="en-CA" sz="2400" b="1" smtClean="0">
                <a:solidFill>
                  <a:schemeClr val="accent2"/>
                </a:solidFill>
              </a:rPr>
              <a:t>systematically</a:t>
            </a:r>
            <a:r>
              <a:rPr lang="en-CA" sz="2400" smtClean="0">
                <a:solidFill>
                  <a:schemeClr val="accent2"/>
                </a:solidFill>
              </a:rPr>
              <a:t> </a:t>
            </a:r>
            <a:r>
              <a:rPr lang="en-CA" sz="2400" smtClean="0"/>
              <a:t>choose test cases, based on the specifications, that cover all sets of expected distinct behaviours.</a:t>
            </a:r>
            <a:endParaRPr lang="en-CA" sz="2400"/>
          </a:p>
        </p:txBody>
      </p:sp>
      <p:sp>
        <p:nvSpPr>
          <p:cNvPr id="7" name="TextBox 6"/>
          <p:cNvSpPr txBox="1"/>
          <p:nvPr/>
        </p:nvSpPr>
        <p:spPr>
          <a:xfrm>
            <a:off x="731521" y="2700998"/>
            <a:ext cx="7118252" cy="350865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CA" sz="2400" b="1" smtClean="0">
                <a:solidFill>
                  <a:schemeClr val="accent2"/>
                </a:solidFill>
              </a:rPr>
              <a:t>Partition</a:t>
            </a:r>
            <a:r>
              <a:rPr lang="en-CA" sz="2400" smtClean="0">
                <a:solidFill>
                  <a:schemeClr val="accent2"/>
                </a:solidFill>
              </a:rPr>
              <a:t> </a:t>
            </a:r>
            <a:r>
              <a:rPr lang="en-CA" sz="2400" smtClean="0"/>
              <a:t>the input domain into a set of sub-domains, each consisting of inputs with similar expected program behaviours </a:t>
            </a:r>
          </a:p>
          <a:p>
            <a:pPr marL="285750" indent="-285750">
              <a:spcAft>
                <a:spcPts val="1200"/>
              </a:spcAft>
              <a:buFont typeface="Arial" panose="020B0604020202020204" pitchFamily="34" charset="0"/>
              <a:buChar char="•"/>
            </a:pPr>
            <a:r>
              <a:rPr lang="en-CA" sz="2400" smtClean="0"/>
              <a:t>Choose one or two test cases from each sub-domain</a:t>
            </a:r>
          </a:p>
          <a:p>
            <a:pPr marL="285750" indent="-285750">
              <a:spcAft>
                <a:spcPts val="1200"/>
              </a:spcAft>
              <a:buFont typeface="Arial" panose="020B0604020202020204" pitchFamily="34" charset="0"/>
              <a:buChar char="•"/>
            </a:pPr>
            <a:r>
              <a:rPr lang="en-CA" sz="2400"/>
              <a:t>Choose test cases to trigger every possible </a:t>
            </a:r>
            <a:r>
              <a:rPr lang="en-CA" sz="2400" i="1"/>
              <a:t>effect</a:t>
            </a:r>
            <a:br>
              <a:rPr lang="en-CA" sz="2400" i="1"/>
            </a:br>
            <a:r>
              <a:rPr lang="en-CA" sz="2400"/>
              <a:t>(i.e. postcondition</a:t>
            </a:r>
            <a:r>
              <a:rPr lang="en-CA" sz="2400" smtClean="0"/>
              <a:t>)</a:t>
            </a:r>
          </a:p>
          <a:p>
            <a:pPr marL="285750" indent="-285750">
              <a:spcAft>
                <a:spcPts val="1200"/>
              </a:spcAft>
              <a:buFont typeface="Arial" panose="020B0604020202020204" pitchFamily="34" charset="0"/>
              <a:buChar char="•"/>
            </a:pPr>
            <a:r>
              <a:rPr lang="en-CA" sz="2400" smtClean="0"/>
              <a:t>Choose one or two test cases from each </a:t>
            </a:r>
            <a:r>
              <a:rPr lang="en-CA" sz="2400" b="1" smtClean="0">
                <a:solidFill>
                  <a:schemeClr val="accent2"/>
                </a:solidFill>
              </a:rPr>
              <a:t>boundary</a:t>
            </a:r>
            <a:r>
              <a:rPr lang="en-CA" sz="2400" smtClean="0">
                <a:solidFill>
                  <a:schemeClr val="accent2"/>
                </a:solidFill>
              </a:rPr>
              <a:t> </a:t>
            </a:r>
            <a:r>
              <a:rPr lang="en-CA" sz="2400" smtClean="0"/>
              <a:t>(or </a:t>
            </a:r>
            <a:r>
              <a:rPr lang="en-CA" sz="2400" b="1" smtClean="0">
                <a:solidFill>
                  <a:schemeClr val="accent2"/>
                </a:solidFill>
              </a:rPr>
              <a:t>edge</a:t>
            </a:r>
            <a:r>
              <a:rPr lang="en-CA" sz="2400" smtClean="0"/>
              <a:t>, or </a:t>
            </a:r>
            <a:r>
              <a:rPr lang="en-CA" sz="2400" b="1" smtClean="0">
                <a:solidFill>
                  <a:schemeClr val="accent2"/>
                </a:solidFill>
              </a:rPr>
              <a:t>corner</a:t>
            </a:r>
            <a:r>
              <a:rPr lang="en-CA" sz="2400" smtClean="0"/>
              <a:t>)</a:t>
            </a:r>
            <a:r>
              <a:rPr lang="en-CA" sz="2400" smtClean="0">
                <a:solidFill>
                  <a:schemeClr val="accent2"/>
                </a:solidFill>
              </a:rPr>
              <a:t> </a:t>
            </a:r>
            <a:r>
              <a:rPr lang="en-CA" sz="2400" smtClean="0"/>
              <a:t>between sub-domains</a:t>
            </a:r>
          </a:p>
        </p:txBody>
      </p:sp>
      <p:pic>
        <p:nvPicPr>
          <p:cNvPr id="14338" name="Picture 2" descr="partitioning a function's input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295" y="3011072"/>
            <a:ext cx="3219450" cy="2466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341715" y="5452961"/>
            <a:ext cx="2794355" cy="215444"/>
          </a:xfrm>
          <a:prstGeom prst="rect">
            <a:avLst/>
          </a:prstGeom>
        </p:spPr>
        <p:txBody>
          <a:bodyPr wrap="none">
            <a:spAutoFit/>
          </a:bodyPr>
          <a:lstStyle/>
          <a:p>
            <a:r>
              <a:rPr lang="en-CA" sz="800"/>
              <a:t>https://ocw.mit.edu/ans7870/6/6.005/s16/classes/03-testing/</a:t>
            </a:r>
          </a:p>
        </p:txBody>
      </p:sp>
    </p:spTree>
    <p:extLst>
      <p:ext uri="{BB962C8B-B14F-4D97-AF65-F5344CB8AC3E}">
        <p14:creationId xmlns:p14="http://schemas.microsoft.com/office/powerpoint/2010/main" val="1058616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Testing</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21</a:t>
            </a:fld>
            <a:endParaRPr lang="en-CA"/>
          </a:p>
        </p:txBody>
      </p:sp>
      <p:sp>
        <p:nvSpPr>
          <p:cNvPr id="6" name="Rectangle 1"/>
          <p:cNvSpPr>
            <a:spLocks noChangeArrowheads="1"/>
          </p:cNvSpPr>
          <p:nvPr/>
        </p:nvSpPr>
        <p:spPr bwMode="auto">
          <a:xfrm>
            <a:off x="3089758" y="745033"/>
            <a:ext cx="818044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Searches the vector data to find the element val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a:solidFill>
                  <a:srgbClr val="808080"/>
                </a:solidFill>
                <a:latin typeface="Courier New" panose="02070309020205020404" pitchFamily="49" charset="0"/>
                <a:cs typeface="Courier New" panose="02070309020205020404" pitchFamily="49" charset="0"/>
              </a:rPr>
              <a:t> </a:t>
            </a:r>
            <a:r>
              <a:rPr lang="en-US" altLang="en-US" i="1" smtClean="0">
                <a:solidFill>
                  <a:srgbClr val="808080"/>
                </a:solidFill>
                <a:latin typeface="Courier New" panose="02070309020205020404" pitchFamily="49" charset="0"/>
                <a:cs typeface="Courier New" panose="02070309020205020404" pitchFamily="49" charset="0"/>
              </a:rPr>
              <a:t>* </a:t>
            </a: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in O(log(n)) time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a:solidFill>
                  <a:srgbClr val="808080"/>
                </a:solidFill>
                <a:latin typeface="Courier New" panose="02070309020205020404" pitchFamily="49" charset="0"/>
                <a:cs typeface="Courier New" panose="02070309020205020404" pitchFamily="49" charset="0"/>
              </a:rPr>
              <a:t> *</a:t>
            </a: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data vector to search, sorted in ascending order</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val  value to find</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first occurence of val in data</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@throws ItemNotFound if val is not found</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801858" y="4276578"/>
            <a:ext cx="5824025" cy="1569660"/>
          </a:xfrm>
          <a:prstGeom prst="rect">
            <a:avLst/>
          </a:prstGeom>
          <a:noFill/>
        </p:spPr>
        <p:txBody>
          <a:bodyPr wrap="square" rtlCol="0">
            <a:spAutoFit/>
          </a:bodyPr>
          <a:lstStyle/>
          <a:p>
            <a:r>
              <a:rPr lang="en-CA" sz="2400" b="1" smtClean="0"/>
              <a:t>Input sub-domains:</a:t>
            </a:r>
          </a:p>
          <a:p>
            <a:pPr marL="342900" indent="-342900">
              <a:buFont typeface="Arial" panose="020B0604020202020204" pitchFamily="34" charset="0"/>
              <a:buChar char="•"/>
            </a:pPr>
            <a:r>
              <a:rPr lang="en-CA" sz="2400" smtClean="0"/>
              <a:t>data contains one instance of val</a:t>
            </a:r>
          </a:p>
          <a:p>
            <a:pPr marL="342900" indent="-342900">
              <a:buFont typeface="Arial" panose="020B0604020202020204" pitchFamily="34" charset="0"/>
              <a:buChar char="•"/>
            </a:pPr>
            <a:r>
              <a:rPr lang="en-CA" sz="2400" smtClean="0"/>
              <a:t>data contains multiple instances of val</a:t>
            </a:r>
          </a:p>
          <a:p>
            <a:pPr marL="342900" indent="-342900">
              <a:buFont typeface="Arial" panose="020B0604020202020204" pitchFamily="34" charset="0"/>
              <a:buChar char="•"/>
            </a:pPr>
            <a:r>
              <a:rPr lang="en-CA" sz="2400"/>
              <a:t>data contains no instance of </a:t>
            </a:r>
            <a:r>
              <a:rPr lang="en-CA" sz="2400" smtClean="0"/>
              <a:t>val</a:t>
            </a:r>
            <a:endParaRPr lang="en-CA" sz="2400"/>
          </a:p>
        </p:txBody>
      </p:sp>
      <p:sp>
        <p:nvSpPr>
          <p:cNvPr id="8" name="Rectangle 7"/>
          <p:cNvSpPr/>
          <p:nvPr/>
        </p:nvSpPr>
        <p:spPr>
          <a:xfrm>
            <a:off x="7451188" y="4249672"/>
            <a:ext cx="2987040" cy="1938992"/>
          </a:xfrm>
          <a:prstGeom prst="rect">
            <a:avLst/>
          </a:prstGeom>
        </p:spPr>
        <p:txBody>
          <a:bodyPr wrap="square">
            <a:spAutoFit/>
          </a:bodyPr>
          <a:lstStyle/>
          <a:p>
            <a:r>
              <a:rPr lang="en-CA" sz="2400" b="1"/>
              <a:t>Boundaries:</a:t>
            </a:r>
          </a:p>
          <a:p>
            <a:pPr marL="342900" indent="-342900">
              <a:buFont typeface="Arial" panose="020B0604020202020204" pitchFamily="34" charset="0"/>
              <a:buChar char="•"/>
            </a:pPr>
            <a:r>
              <a:rPr lang="en-CA" sz="2400"/>
              <a:t>vector of size </a:t>
            </a:r>
            <a:r>
              <a:rPr lang="en-CA" sz="2400" smtClean="0"/>
              <a:t>zero</a:t>
            </a:r>
          </a:p>
          <a:p>
            <a:pPr marL="342900" indent="-342900">
              <a:buFont typeface="Arial" panose="020B0604020202020204" pitchFamily="34" charset="0"/>
              <a:buChar char="•"/>
            </a:pPr>
            <a:r>
              <a:rPr lang="en-CA" sz="2400" smtClean="0"/>
              <a:t>vector of size one</a:t>
            </a:r>
            <a:endParaRPr lang="en-CA" sz="2400"/>
          </a:p>
          <a:p>
            <a:pPr marL="342900" indent="-342900">
              <a:buFont typeface="Arial" panose="020B0604020202020204" pitchFamily="34" charset="0"/>
              <a:buChar char="•"/>
            </a:pPr>
            <a:r>
              <a:rPr lang="en-CA" sz="2400"/>
              <a:t>val is first item</a:t>
            </a:r>
          </a:p>
          <a:p>
            <a:pPr marL="342900" indent="-342900">
              <a:buFont typeface="Arial" panose="020B0604020202020204" pitchFamily="34" charset="0"/>
              <a:buChar char="•"/>
            </a:pPr>
            <a:r>
              <a:rPr lang="en-CA" sz="2400"/>
              <a:t>val is last item</a:t>
            </a:r>
          </a:p>
        </p:txBody>
      </p:sp>
    </p:spTree>
    <p:extLst>
      <p:ext uri="{BB962C8B-B14F-4D97-AF65-F5344CB8AC3E}">
        <p14:creationId xmlns:p14="http://schemas.microsoft.com/office/powerpoint/2010/main" val="32703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Testing</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22</a:t>
            </a:fld>
            <a:endParaRPr lang="en-CA"/>
          </a:p>
        </p:txBody>
      </p:sp>
      <p:sp>
        <p:nvSpPr>
          <p:cNvPr id="6" name="TextBox 5"/>
          <p:cNvSpPr txBox="1"/>
          <p:nvPr/>
        </p:nvSpPr>
        <p:spPr>
          <a:xfrm>
            <a:off x="825500" y="1701800"/>
            <a:ext cx="10439400" cy="1138773"/>
          </a:xfrm>
          <a:prstGeom prst="rect">
            <a:avLst/>
          </a:prstGeom>
          <a:noFill/>
        </p:spPr>
        <p:txBody>
          <a:bodyPr wrap="square" rtlCol="0">
            <a:spAutoFit/>
          </a:bodyPr>
          <a:lstStyle/>
          <a:p>
            <a:r>
              <a:rPr lang="en-CA" sz="2400" b="1" smtClean="0"/>
              <a:t>Unit Testing: </a:t>
            </a:r>
            <a:r>
              <a:rPr lang="en-CA" sz="2200" smtClean="0"/>
              <a:t>testing each method/class (i.e. a </a:t>
            </a:r>
            <a:r>
              <a:rPr lang="en-CA" sz="2200" b="1" smtClean="0">
                <a:solidFill>
                  <a:schemeClr val="accent2"/>
                </a:solidFill>
              </a:rPr>
              <a:t>unit</a:t>
            </a:r>
            <a:r>
              <a:rPr lang="en-CA" sz="2200" smtClean="0"/>
              <a:t>) in </a:t>
            </a:r>
            <a:r>
              <a:rPr lang="en-CA" sz="2200" b="1" smtClean="0">
                <a:solidFill>
                  <a:schemeClr val="accent2"/>
                </a:solidFill>
              </a:rPr>
              <a:t>isolation</a:t>
            </a:r>
            <a:r>
              <a:rPr lang="en-CA" sz="2200" smtClean="0"/>
              <a:t>.  Each partition of inputs </a:t>
            </a:r>
          </a:p>
          <a:p>
            <a:r>
              <a:rPr lang="en-CA" sz="2200"/>
              <a:t>	</a:t>
            </a:r>
            <a:r>
              <a:rPr lang="en-CA" sz="2200" smtClean="0"/>
              <a:t>is usually separated into a separate test so that a failed test will indicate exactly </a:t>
            </a:r>
          </a:p>
          <a:p>
            <a:r>
              <a:rPr lang="en-CA" sz="2200"/>
              <a:t>	</a:t>
            </a:r>
            <a:r>
              <a:rPr lang="en-CA" sz="2200" smtClean="0"/>
              <a:t>what type of bug to search for.</a:t>
            </a:r>
            <a:endParaRPr lang="en-CA" sz="2200" b="1"/>
          </a:p>
        </p:txBody>
      </p:sp>
      <p:sp>
        <p:nvSpPr>
          <p:cNvPr id="7" name="TextBox 6"/>
          <p:cNvSpPr txBox="1"/>
          <p:nvPr/>
        </p:nvSpPr>
        <p:spPr>
          <a:xfrm>
            <a:off x="850900" y="3073400"/>
            <a:ext cx="10439400" cy="1200329"/>
          </a:xfrm>
          <a:prstGeom prst="rect">
            <a:avLst/>
          </a:prstGeom>
          <a:noFill/>
        </p:spPr>
        <p:txBody>
          <a:bodyPr wrap="square" rtlCol="0">
            <a:spAutoFit/>
          </a:bodyPr>
          <a:lstStyle/>
          <a:p>
            <a:r>
              <a:rPr lang="en-CA" sz="2400" b="1" smtClean="0"/>
              <a:t>Integration Testing:</a:t>
            </a:r>
            <a:r>
              <a:rPr lang="en-CA" sz="2800" b="1" smtClean="0"/>
              <a:t> </a:t>
            </a:r>
            <a:r>
              <a:rPr lang="en-CA" sz="2200" smtClean="0"/>
              <a:t>testing the </a:t>
            </a:r>
            <a:r>
              <a:rPr lang="en-CA" sz="2200" b="1" smtClean="0">
                <a:solidFill>
                  <a:schemeClr val="accent2"/>
                </a:solidFill>
              </a:rPr>
              <a:t>system as a whole </a:t>
            </a:r>
            <a:r>
              <a:rPr lang="en-CA" sz="2200" smtClean="0"/>
              <a:t>to ensure the various components of </a:t>
            </a:r>
          </a:p>
          <a:p>
            <a:r>
              <a:rPr lang="en-CA" sz="2200"/>
              <a:t>	</a:t>
            </a:r>
            <a:r>
              <a:rPr lang="en-CA" sz="2200" smtClean="0"/>
              <a:t>the software function properly in combination.  If all unit tests pass, then you </a:t>
            </a:r>
          </a:p>
          <a:p>
            <a:r>
              <a:rPr lang="en-CA" sz="2200"/>
              <a:t>	</a:t>
            </a:r>
            <a:r>
              <a:rPr lang="en-CA" sz="2200" smtClean="0"/>
              <a:t>know the issue is somewhere in the interfacing or timings.</a:t>
            </a:r>
            <a:endParaRPr lang="en-CA" sz="2200" b="1"/>
          </a:p>
        </p:txBody>
      </p:sp>
      <p:sp>
        <p:nvSpPr>
          <p:cNvPr id="8" name="TextBox 7"/>
          <p:cNvSpPr txBox="1"/>
          <p:nvPr/>
        </p:nvSpPr>
        <p:spPr>
          <a:xfrm>
            <a:off x="838200" y="4584700"/>
            <a:ext cx="10668000" cy="1200329"/>
          </a:xfrm>
          <a:prstGeom prst="rect">
            <a:avLst/>
          </a:prstGeom>
          <a:noFill/>
        </p:spPr>
        <p:txBody>
          <a:bodyPr wrap="square" rtlCol="0">
            <a:spAutoFit/>
          </a:bodyPr>
          <a:lstStyle/>
          <a:p>
            <a:r>
              <a:rPr lang="en-CA" sz="2400" b="1" smtClean="0"/>
              <a:t>Regression Testing:</a:t>
            </a:r>
            <a:r>
              <a:rPr lang="en-CA" sz="2800" b="1" smtClean="0"/>
              <a:t> </a:t>
            </a:r>
            <a:r>
              <a:rPr lang="en-CA" sz="2200" smtClean="0"/>
              <a:t>testing the system to ensure it performs exactly as it did in a </a:t>
            </a:r>
            <a:r>
              <a:rPr lang="en-CA" sz="2200" b="1" smtClean="0">
                <a:solidFill>
                  <a:schemeClr val="accent2"/>
                </a:solidFill>
              </a:rPr>
              <a:t>previous</a:t>
            </a:r>
            <a:r>
              <a:rPr lang="en-CA" sz="2200" smtClean="0"/>
              <a:t> </a:t>
            </a:r>
          </a:p>
          <a:p>
            <a:r>
              <a:rPr lang="en-CA" sz="2200"/>
              <a:t>	</a:t>
            </a:r>
            <a:r>
              <a:rPr lang="en-CA" sz="2200" b="1" smtClean="0">
                <a:solidFill>
                  <a:schemeClr val="accent2"/>
                </a:solidFill>
              </a:rPr>
              <a:t>functional</a:t>
            </a:r>
            <a:r>
              <a:rPr lang="en-CA" sz="2200" smtClean="0"/>
              <a:t> version.  Often important when adding new features or optimizing parts </a:t>
            </a:r>
          </a:p>
          <a:p>
            <a:r>
              <a:rPr lang="en-CA" sz="2200"/>
              <a:t>	</a:t>
            </a:r>
            <a:r>
              <a:rPr lang="en-CA" sz="2200" smtClean="0"/>
              <a:t>of code, making sure you don’t break any part that works.</a:t>
            </a:r>
            <a:endParaRPr lang="en-CA" sz="2200" b="1"/>
          </a:p>
        </p:txBody>
      </p:sp>
    </p:spTree>
    <p:extLst>
      <p:ext uri="{BB962C8B-B14F-4D97-AF65-F5344CB8AC3E}">
        <p14:creationId xmlns:p14="http://schemas.microsoft.com/office/powerpoint/2010/main" val="4227600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Unit Testing Frameworks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23</a:t>
            </a:fld>
            <a:endParaRPr lang="en-CA"/>
          </a:p>
        </p:txBody>
      </p:sp>
      <p:sp>
        <p:nvSpPr>
          <p:cNvPr id="6" name="Rectangle 5"/>
          <p:cNvSpPr/>
          <p:nvPr/>
        </p:nvSpPr>
        <p:spPr>
          <a:xfrm>
            <a:off x="6237675" y="2736334"/>
            <a:ext cx="4964821" cy="461665"/>
          </a:xfrm>
          <a:prstGeom prst="rect">
            <a:avLst/>
          </a:prstGeom>
        </p:spPr>
        <p:txBody>
          <a:bodyPr wrap="none">
            <a:spAutoFit/>
          </a:bodyPr>
          <a:lstStyle/>
          <a:p>
            <a:r>
              <a:rPr lang="en-CA" sz="2400">
                <a:solidFill>
                  <a:schemeClr val="accent4"/>
                </a:solidFill>
              </a:rPr>
              <a:t>https://github.com/philsquared/Catch</a:t>
            </a:r>
          </a:p>
        </p:txBody>
      </p:sp>
      <p:sp>
        <p:nvSpPr>
          <p:cNvPr id="7" name="TextBox 6"/>
          <p:cNvSpPr txBox="1"/>
          <p:nvPr/>
        </p:nvSpPr>
        <p:spPr>
          <a:xfrm>
            <a:off x="1155700" y="2247900"/>
            <a:ext cx="7953011" cy="523220"/>
          </a:xfrm>
          <a:prstGeom prst="rect">
            <a:avLst/>
          </a:prstGeom>
          <a:noFill/>
        </p:spPr>
        <p:txBody>
          <a:bodyPr wrap="none" rtlCol="0">
            <a:spAutoFit/>
          </a:bodyPr>
          <a:lstStyle/>
          <a:p>
            <a:r>
              <a:rPr lang="en-CA" sz="2800" b="1" smtClean="0"/>
              <a:t>Catch: </a:t>
            </a:r>
            <a:r>
              <a:rPr lang="en-CA" sz="2800" smtClean="0"/>
              <a:t>a “simple” header-only unit testing framework</a:t>
            </a:r>
            <a:endParaRPr lang="en-CA" sz="2800" b="1"/>
          </a:p>
        </p:txBody>
      </p:sp>
      <p:sp>
        <p:nvSpPr>
          <p:cNvPr id="8" name="TextBox 7"/>
          <p:cNvSpPr txBox="1"/>
          <p:nvPr/>
        </p:nvSpPr>
        <p:spPr>
          <a:xfrm>
            <a:off x="1168401" y="3746500"/>
            <a:ext cx="9753600" cy="954107"/>
          </a:xfrm>
          <a:prstGeom prst="rect">
            <a:avLst/>
          </a:prstGeom>
          <a:noFill/>
        </p:spPr>
        <p:txBody>
          <a:bodyPr wrap="square" rtlCol="0">
            <a:spAutoFit/>
          </a:bodyPr>
          <a:lstStyle/>
          <a:p>
            <a:r>
              <a:rPr lang="en-CA" sz="2800" b="1" smtClean="0"/>
              <a:t>Google Test: </a:t>
            </a:r>
            <a:r>
              <a:rPr lang="en-CA" sz="2800" smtClean="0"/>
              <a:t>a more feature-rich testing framework brought to </a:t>
            </a:r>
            <a:br>
              <a:rPr lang="en-CA" sz="2800" smtClean="0"/>
            </a:br>
            <a:r>
              <a:rPr lang="en-CA" sz="2800" smtClean="0"/>
              <a:t>		you by Google.  Requires compilation/installation.</a:t>
            </a:r>
            <a:endParaRPr lang="en-CA" sz="2800" b="1"/>
          </a:p>
        </p:txBody>
      </p:sp>
      <p:sp>
        <p:nvSpPr>
          <p:cNvPr id="9" name="Rectangle 8"/>
          <p:cNvSpPr/>
          <p:nvPr/>
        </p:nvSpPr>
        <p:spPr>
          <a:xfrm>
            <a:off x="6279040" y="4768334"/>
            <a:ext cx="4920258" cy="461665"/>
          </a:xfrm>
          <a:prstGeom prst="rect">
            <a:avLst/>
          </a:prstGeom>
        </p:spPr>
        <p:txBody>
          <a:bodyPr wrap="none">
            <a:spAutoFit/>
          </a:bodyPr>
          <a:lstStyle/>
          <a:p>
            <a:r>
              <a:rPr lang="en-CA" sz="2400">
                <a:solidFill>
                  <a:schemeClr val="accent4"/>
                </a:solidFill>
              </a:rPr>
              <a:t>https://github.com/google/googletest</a:t>
            </a:r>
          </a:p>
        </p:txBody>
      </p:sp>
    </p:spTree>
    <p:extLst>
      <p:ext uri="{BB962C8B-B14F-4D97-AF65-F5344CB8AC3E}">
        <p14:creationId xmlns:p14="http://schemas.microsoft.com/office/powerpoint/2010/main" val="2412693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Activity:</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24</a:t>
            </a:fld>
            <a:endParaRPr lang="en-CA"/>
          </a:p>
        </p:txBody>
      </p:sp>
      <p:sp>
        <p:nvSpPr>
          <p:cNvPr id="6" name="Rectangle 1"/>
          <p:cNvSpPr>
            <a:spLocks noChangeArrowheads="1"/>
          </p:cNvSpPr>
          <p:nvPr/>
        </p:nvSpPr>
        <p:spPr bwMode="auto">
          <a:xfrm>
            <a:off x="3446585" y="766917"/>
            <a:ext cx="713232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Modular arithmetic multiplication, </a:t>
            </a:r>
            <a:r>
              <a:rPr lang="en-US" altLang="en-US" i="1">
                <a:solidFill>
                  <a:srgbClr val="808080"/>
                </a:solidFill>
                <a:latin typeface="Courier New" panose="02070309020205020404" pitchFamily="49" charset="0"/>
                <a:cs typeface="Courier New" panose="02070309020205020404" pitchFamily="49" charset="0"/>
              </a:rPr>
              <a:t>(</a:t>
            </a:r>
            <a:r>
              <a:rPr lang="en-US" altLang="en-US" i="1" smtClean="0">
                <a:solidFill>
                  <a:srgbClr val="808080"/>
                </a:solidFill>
                <a:latin typeface="Courier New" panose="02070309020205020404" pitchFamily="49" charset="0"/>
                <a:cs typeface="Courier New" panose="02070309020205020404" pitchFamily="49" charset="0"/>
              </a:rPr>
              <a:t>x*y)%n</a:t>
            </a:r>
            <a:r>
              <a:rPr lang="en-US" altLang="en-US" i="1">
                <a:solidFill>
                  <a:srgbClr val="808080"/>
                </a:solidFill>
                <a:latin typeface="Courier New" panose="02070309020205020404" pitchFamily="49" charset="0"/>
                <a:cs typeface="Courier New" panose="02070309020205020404" pitchFamily="49" charset="0"/>
              </a:rPr>
              <a:t/>
            </a:r>
            <a:br>
              <a:rPr lang="en-US" altLang="en-US" i="1">
                <a:solidFill>
                  <a:srgbClr val="808080"/>
                </a:solidFill>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x left-multiplicant, &gt;= 0</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y right-multiplier, &gt;= 0</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@param n modulus, &gt; 0</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the remainder of (x*y)/n</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mod_mul(</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745587" y="4079630"/>
            <a:ext cx="5824025" cy="1569660"/>
          </a:xfrm>
          <a:prstGeom prst="rect">
            <a:avLst/>
          </a:prstGeom>
          <a:noFill/>
        </p:spPr>
        <p:txBody>
          <a:bodyPr wrap="square" rtlCol="0">
            <a:spAutoFit/>
          </a:bodyPr>
          <a:lstStyle/>
          <a:p>
            <a:r>
              <a:rPr lang="en-CA" sz="2400" b="1" smtClean="0"/>
              <a:t>Input sub-domains:</a:t>
            </a:r>
            <a:endParaRPr lang="en-CA" sz="2400" smtClean="0"/>
          </a:p>
          <a:p>
            <a:pPr marL="342900" indent="-342900">
              <a:buFont typeface="Arial" panose="020B0604020202020204" pitchFamily="34" charset="0"/>
              <a:buChar char="•"/>
            </a:pPr>
            <a:r>
              <a:rPr lang="en-CA" sz="2400" smtClean="0"/>
              <a:t>result = 0, … , n-1</a:t>
            </a:r>
          </a:p>
          <a:p>
            <a:pPr marL="342900" indent="-342900">
              <a:buFont typeface="Arial" panose="020B0604020202020204" pitchFamily="34" charset="0"/>
              <a:buChar char="•"/>
            </a:pPr>
            <a:r>
              <a:rPr lang="en-CA" sz="2400" smtClean="0"/>
              <a:t>x, y &lt; n</a:t>
            </a:r>
          </a:p>
          <a:p>
            <a:pPr marL="342900" indent="-342900">
              <a:buFont typeface="Arial" panose="020B0604020202020204" pitchFamily="34" charset="0"/>
              <a:buChar char="•"/>
            </a:pPr>
            <a:r>
              <a:rPr lang="en-CA" sz="2400" smtClean="0"/>
              <a:t>x, y &gt;= n</a:t>
            </a:r>
          </a:p>
        </p:txBody>
      </p:sp>
      <p:sp>
        <p:nvSpPr>
          <p:cNvPr id="8" name="Rectangle 7"/>
          <p:cNvSpPr/>
          <p:nvPr/>
        </p:nvSpPr>
        <p:spPr>
          <a:xfrm>
            <a:off x="7591864" y="4066793"/>
            <a:ext cx="2987040" cy="1569660"/>
          </a:xfrm>
          <a:prstGeom prst="rect">
            <a:avLst/>
          </a:prstGeom>
        </p:spPr>
        <p:txBody>
          <a:bodyPr wrap="square">
            <a:spAutoFit/>
          </a:bodyPr>
          <a:lstStyle/>
          <a:p>
            <a:r>
              <a:rPr lang="en-CA" sz="2400" b="1"/>
              <a:t>Boundaries:</a:t>
            </a:r>
          </a:p>
          <a:p>
            <a:pPr marL="342900" indent="-342900">
              <a:buFont typeface="Arial" panose="020B0604020202020204" pitchFamily="34" charset="0"/>
              <a:buChar char="•"/>
            </a:pPr>
            <a:r>
              <a:rPr lang="en-CA" sz="2400" smtClean="0"/>
              <a:t>x = 0</a:t>
            </a:r>
          </a:p>
          <a:p>
            <a:pPr marL="342900" indent="-342900">
              <a:buFont typeface="Arial" panose="020B0604020202020204" pitchFamily="34" charset="0"/>
              <a:buChar char="•"/>
            </a:pPr>
            <a:r>
              <a:rPr lang="en-CA" sz="2400" smtClean="0"/>
              <a:t>y = 0</a:t>
            </a:r>
          </a:p>
          <a:p>
            <a:pPr marL="342900" indent="-342900">
              <a:buFont typeface="Arial" panose="020B0604020202020204" pitchFamily="34" charset="0"/>
              <a:buChar char="•"/>
            </a:pPr>
            <a:r>
              <a:rPr lang="en-CA" sz="2400" smtClean="0"/>
              <a:t>n = 1</a:t>
            </a:r>
          </a:p>
        </p:txBody>
      </p:sp>
      <p:sp>
        <p:nvSpPr>
          <p:cNvPr id="9" name="TextBox 8"/>
          <p:cNvSpPr txBox="1"/>
          <p:nvPr/>
        </p:nvSpPr>
        <p:spPr>
          <a:xfrm>
            <a:off x="731519" y="5669280"/>
            <a:ext cx="5043112" cy="461665"/>
          </a:xfrm>
          <a:prstGeom prst="rect">
            <a:avLst/>
          </a:prstGeom>
          <a:noFill/>
        </p:spPr>
        <p:txBody>
          <a:bodyPr wrap="none" rtlCol="0">
            <a:spAutoFit/>
          </a:bodyPr>
          <a:lstStyle/>
          <a:p>
            <a:pPr marL="285750" indent="-285750">
              <a:buFont typeface="Arial" panose="020B0604020202020204" pitchFamily="34" charset="0"/>
              <a:buChar char="•"/>
            </a:pPr>
            <a:r>
              <a:rPr lang="en-CA" sz="2400" smtClean="0"/>
              <a:t>**large n?  e.g. &gt;= sqrt(2147483647)</a:t>
            </a:r>
          </a:p>
        </p:txBody>
      </p:sp>
      <p:sp>
        <p:nvSpPr>
          <p:cNvPr id="10" name="TextBox 9"/>
          <p:cNvSpPr txBox="1"/>
          <p:nvPr/>
        </p:nvSpPr>
        <p:spPr>
          <a:xfrm>
            <a:off x="6991643" y="5950632"/>
            <a:ext cx="5020798" cy="369332"/>
          </a:xfrm>
          <a:prstGeom prst="rect">
            <a:avLst/>
          </a:prstGeom>
          <a:noFill/>
        </p:spPr>
        <p:txBody>
          <a:bodyPr wrap="none" rtlCol="0">
            <a:spAutoFit/>
          </a:bodyPr>
          <a:lstStyle/>
          <a:p>
            <a:r>
              <a:rPr lang="en-CA" smtClean="0"/>
              <a:t>** random testing can sometimes help reveal these</a:t>
            </a:r>
            <a:endParaRPr lang="en-CA"/>
          </a:p>
        </p:txBody>
      </p:sp>
    </p:spTree>
    <p:extLst>
      <p:ext uri="{BB962C8B-B14F-4D97-AF65-F5344CB8AC3E}">
        <p14:creationId xmlns:p14="http://schemas.microsoft.com/office/powerpoint/2010/main" val="27291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206172" y="3108183"/>
            <a:ext cx="7939314"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void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add_student(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id,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const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name,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&gt;&amp; database)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database.find(id)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database.end() )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StudentIdAlreadyExists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database.insert({id, name});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CA" smtClean="0"/>
              <a:t>Exceptions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3</a:t>
            </a:fld>
            <a:endParaRPr lang="en-CA"/>
          </a:p>
        </p:txBody>
      </p:sp>
      <p:sp>
        <p:nvSpPr>
          <p:cNvPr id="7" name="TextBox 6"/>
          <p:cNvSpPr txBox="1"/>
          <p:nvPr/>
        </p:nvSpPr>
        <p:spPr>
          <a:xfrm>
            <a:off x="1524001" y="1509486"/>
            <a:ext cx="7310656" cy="1200329"/>
          </a:xfrm>
          <a:prstGeom prst="rect">
            <a:avLst/>
          </a:prstGeom>
          <a:noFill/>
        </p:spPr>
        <p:txBody>
          <a:bodyPr wrap="none" rtlCol="0">
            <a:spAutoFit/>
          </a:bodyPr>
          <a:lstStyle/>
          <a:p>
            <a:r>
              <a:rPr lang="en-CA" sz="2400" b="1" smtClean="0">
                <a:solidFill>
                  <a:schemeClr val="accent2"/>
                </a:solidFill>
              </a:rPr>
              <a:t>Exceptions</a:t>
            </a:r>
            <a:r>
              <a:rPr lang="en-CA" sz="2400" smtClean="0"/>
              <a:t> are special objects used to signalling</a:t>
            </a:r>
          </a:p>
          <a:p>
            <a:pPr marL="342900" indent="-342900">
              <a:buFont typeface="Arial" panose="020B0604020202020204" pitchFamily="34" charset="0"/>
              <a:buChar char="•"/>
            </a:pPr>
            <a:r>
              <a:rPr lang="en-CA" sz="2400" smtClean="0"/>
              <a:t>bugs in code</a:t>
            </a:r>
          </a:p>
          <a:p>
            <a:pPr marL="342900" indent="-342900">
              <a:buFont typeface="Arial" panose="020B0604020202020204" pitchFamily="34" charset="0"/>
              <a:buChar char="•"/>
            </a:pPr>
            <a:r>
              <a:rPr lang="en-CA" sz="2400" smtClean="0"/>
              <a:t>special conditions which should be handled differently</a:t>
            </a:r>
            <a:endParaRPr lang="en-CA" sz="2400"/>
          </a:p>
        </p:txBody>
      </p:sp>
      <p:sp>
        <p:nvSpPr>
          <p:cNvPr id="10"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a:xfrm>
            <a:off x="2423886" y="4238171"/>
            <a:ext cx="6516913" cy="319314"/>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418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Exceptions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4</a:t>
            </a:fld>
            <a:endParaRPr lang="en-CA"/>
          </a:p>
        </p:txBody>
      </p:sp>
      <p:sp>
        <p:nvSpPr>
          <p:cNvPr id="6" name="TextBox 5"/>
          <p:cNvSpPr txBox="1"/>
          <p:nvPr/>
        </p:nvSpPr>
        <p:spPr>
          <a:xfrm>
            <a:off x="754743" y="1814285"/>
            <a:ext cx="10653485" cy="3046988"/>
          </a:xfrm>
          <a:prstGeom prst="rect">
            <a:avLst/>
          </a:prstGeom>
          <a:noFill/>
        </p:spPr>
        <p:txBody>
          <a:bodyPr wrap="square" rtlCol="0">
            <a:spAutoFit/>
          </a:bodyPr>
          <a:lstStyle/>
          <a:p>
            <a:r>
              <a:rPr lang="en-CA" sz="2400" smtClean="0"/>
              <a:t>Exceptions can by </a:t>
            </a:r>
            <a:r>
              <a:rPr lang="en-CA" sz="2400" b="1" smtClean="0">
                <a:solidFill>
                  <a:schemeClr val="accent2"/>
                </a:solidFill>
              </a:rPr>
              <a:t>thrown</a:t>
            </a:r>
            <a:r>
              <a:rPr lang="en-CA" sz="2400" smtClean="0"/>
              <a:t> in code using a </a:t>
            </a:r>
            <a:r>
              <a:rPr lang="en-CA" sz="2200" smtClean="0">
                <a:latin typeface="Courier New" panose="02070309020205020404" pitchFamily="49" charset="0"/>
                <a:cs typeface="Courier New" panose="02070309020205020404" pitchFamily="49" charset="0"/>
              </a:rPr>
              <a:t>throw</a:t>
            </a:r>
            <a:r>
              <a:rPr lang="en-CA" sz="2400" smtClean="0"/>
              <a:t> statement (actually, </a:t>
            </a:r>
            <a:r>
              <a:rPr lang="en-CA" sz="2400" i="1" smtClean="0"/>
              <a:t>anything</a:t>
            </a:r>
            <a:r>
              <a:rPr lang="en-CA" sz="2400" smtClean="0"/>
              <a:t> can be thrown, but good programming practice dictates that they should be some child of </a:t>
            </a:r>
            <a:r>
              <a:rPr lang="en-CA" sz="2200" smtClean="0">
                <a:latin typeface="Courier New" panose="02070309020205020404" pitchFamily="49" charset="0"/>
                <a:cs typeface="Courier New" panose="02070309020205020404" pitchFamily="49" charset="0"/>
              </a:rPr>
              <a:t>std::exception</a:t>
            </a:r>
            <a:r>
              <a:rPr lang="en-CA" sz="2400" smtClean="0"/>
              <a:t>).</a:t>
            </a:r>
          </a:p>
          <a:p>
            <a:endParaRPr lang="en-CA" sz="2400" i="1"/>
          </a:p>
          <a:p>
            <a:r>
              <a:rPr lang="en-CA" sz="2400" smtClean="0"/>
              <a:t>Exceptions can be </a:t>
            </a:r>
            <a:r>
              <a:rPr lang="en-CA" sz="2400" b="1" smtClean="0">
                <a:solidFill>
                  <a:schemeClr val="accent2"/>
                </a:solidFill>
              </a:rPr>
              <a:t>caught</a:t>
            </a:r>
            <a:r>
              <a:rPr lang="en-CA" sz="2400" smtClean="0"/>
              <a:t> in a  </a:t>
            </a:r>
            <a:r>
              <a:rPr lang="en-CA" sz="2200" smtClean="0">
                <a:latin typeface="Courier New" panose="02070309020205020404" pitchFamily="49" charset="0"/>
                <a:cs typeface="Courier New" panose="02070309020205020404" pitchFamily="49" charset="0"/>
              </a:rPr>
              <a:t>try – catch</a:t>
            </a:r>
            <a:r>
              <a:rPr lang="en-CA" sz="2400" smtClean="0"/>
              <a:t> block.  If an exception is not caught, it propagates up the call stack, exiting each function call at the current location, destroying all local variables in the process.  If left uncaught, it will eventually trigger the program to terminate.</a:t>
            </a:r>
            <a:endParaRPr lang="en-CA" sz="2400" b="1"/>
          </a:p>
        </p:txBody>
      </p:sp>
    </p:spTree>
    <p:extLst>
      <p:ext uri="{BB962C8B-B14F-4D97-AF65-F5344CB8AC3E}">
        <p14:creationId xmlns:p14="http://schemas.microsoft.com/office/powerpoint/2010/main" val="270380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Exceptions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5</a:t>
            </a:fld>
            <a:endParaRPr lang="en-CA"/>
          </a:p>
        </p:txBody>
      </p:sp>
      <p:sp>
        <p:nvSpPr>
          <p:cNvPr id="6" name="Rectangle 1"/>
          <p:cNvSpPr>
            <a:spLocks noChangeArrowheads="1"/>
          </p:cNvSpPr>
          <p:nvPr/>
        </p:nvSpPr>
        <p:spPr bwMode="auto">
          <a:xfrm>
            <a:off x="3512460" y="1543432"/>
            <a:ext cx="579119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data =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 data.at(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out_of_range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oor)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lang="en-US" altLang="en-US" sz="1600" smtClean="0">
                <a:solidFill>
                  <a:srgbClr val="000000"/>
                </a:solidFill>
                <a:latin typeface="Courier New" panose="02070309020205020404" pitchFamily="49" charset="0"/>
                <a:cs typeface="Courier New" panose="02070309020205020404" pitchFamily="49" charset="0"/>
              </a:rPr>
              <a:t>oor.what()</a:t>
            </a:r>
            <a:endPar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smtClean="0">
                <a:ln>
                  <a:noFill/>
                </a:ln>
                <a:solidFill>
                  <a:srgbClr val="0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"exit"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1277257" y="5529718"/>
            <a:ext cx="9593943" cy="707886"/>
          </a:xfrm>
          <a:prstGeom prst="rect">
            <a:avLst/>
          </a:prstGeom>
        </p:spPr>
        <p:txBody>
          <a:bodyPr wrap="square">
            <a:spAutoFit/>
          </a:bodyPr>
          <a:lstStyle/>
          <a:p>
            <a:r>
              <a:rPr lang="en-CA" sz="2400" b="1" smtClean="0"/>
              <a:t>Output:</a:t>
            </a:r>
            <a:r>
              <a:rPr lang="en-CA" sz="1600" smtClean="0"/>
              <a:t>             vector::_M_range_check: __n (which is 10) &gt;= this-&gt;size() (which is 5) </a:t>
            </a:r>
          </a:p>
          <a:p>
            <a:r>
              <a:rPr lang="en-CA" sz="1600" smtClean="0"/>
              <a:t>                                   exit</a:t>
            </a:r>
            <a:endParaRPr lang="en-CA" sz="1600"/>
          </a:p>
        </p:txBody>
      </p:sp>
      <p:sp>
        <p:nvSpPr>
          <p:cNvPr id="8" name="Rounded Rectangle 7"/>
          <p:cNvSpPr/>
          <p:nvPr/>
        </p:nvSpPr>
        <p:spPr>
          <a:xfrm>
            <a:off x="3788229" y="2801256"/>
            <a:ext cx="3077029" cy="304799"/>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ounded Rectangle 8"/>
          <p:cNvSpPr/>
          <p:nvPr/>
        </p:nvSpPr>
        <p:spPr>
          <a:xfrm>
            <a:off x="3766458" y="3236686"/>
            <a:ext cx="4506685" cy="1103086"/>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054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Exceptions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a:xfrm>
            <a:off x="4922058" y="6438489"/>
            <a:ext cx="1312025" cy="365125"/>
          </a:xfrm>
        </p:spPr>
        <p:txBody>
          <a:bodyPr/>
          <a:lstStyle/>
          <a:p>
            <a:fld id="{AE11FE2D-6E70-4277-81CE-0AEFFA29198E}" type="slidenum">
              <a:rPr lang="en-CA" smtClean="0"/>
              <a:t>6</a:t>
            </a:fld>
            <a:endParaRPr lang="en-CA"/>
          </a:p>
        </p:txBody>
      </p:sp>
      <p:sp>
        <p:nvSpPr>
          <p:cNvPr id="6" name="TextBox 5"/>
          <p:cNvSpPr txBox="1"/>
          <p:nvPr/>
        </p:nvSpPr>
        <p:spPr>
          <a:xfrm>
            <a:off x="787400" y="1841500"/>
            <a:ext cx="1638334" cy="461665"/>
          </a:xfrm>
          <a:prstGeom prst="rect">
            <a:avLst/>
          </a:prstGeom>
          <a:noFill/>
        </p:spPr>
        <p:txBody>
          <a:bodyPr wrap="none" rtlCol="0">
            <a:spAutoFit/>
          </a:bodyPr>
          <a:lstStyle/>
          <a:p>
            <a:r>
              <a:rPr lang="en-CA" sz="2400" b="1" smtClean="0"/>
              <a:t>Exceptions:</a:t>
            </a:r>
            <a:endParaRPr lang="en-CA" sz="2400" b="1"/>
          </a:p>
        </p:txBody>
      </p:sp>
      <p:sp>
        <p:nvSpPr>
          <p:cNvPr id="7" name="TextBox 6"/>
          <p:cNvSpPr txBox="1"/>
          <p:nvPr/>
        </p:nvSpPr>
        <p:spPr>
          <a:xfrm>
            <a:off x="901700" y="2260600"/>
            <a:ext cx="3733800" cy="2031325"/>
          </a:xfrm>
          <a:prstGeom prst="rect">
            <a:avLst/>
          </a:prstGeom>
          <a:noFill/>
        </p:spPr>
        <p:txBody>
          <a:bodyPr wrap="square" rtlCol="0">
            <a:spAutoFit/>
          </a:bodyPr>
          <a:lstStyle/>
          <a:p>
            <a:pPr marL="285750" indent="-285750">
              <a:buFont typeface="Arial" panose="020B0604020202020204" pitchFamily="34" charset="0"/>
              <a:buChar char="•"/>
            </a:pPr>
            <a:r>
              <a:rPr lang="en-CA" smtClean="0"/>
              <a:t>Can be </a:t>
            </a:r>
            <a:r>
              <a:rPr lang="en-CA" b="1" smtClean="0">
                <a:solidFill>
                  <a:schemeClr val="accent2"/>
                </a:solidFill>
              </a:rPr>
              <a:t>thrown</a:t>
            </a:r>
            <a:r>
              <a:rPr lang="en-CA" smtClean="0"/>
              <a:t> and </a:t>
            </a:r>
            <a:r>
              <a:rPr lang="en-CA" b="1" smtClean="0">
                <a:solidFill>
                  <a:schemeClr val="accent2"/>
                </a:solidFill>
              </a:rPr>
              <a:t>caught</a:t>
            </a:r>
            <a:r>
              <a:rPr lang="en-CA" smtClean="0"/>
              <a:t> in code</a:t>
            </a:r>
          </a:p>
          <a:p>
            <a:pPr marL="285750" indent="-285750">
              <a:buFont typeface="Arial" panose="020B0604020202020204" pitchFamily="34" charset="0"/>
              <a:buChar char="•"/>
            </a:pPr>
            <a:r>
              <a:rPr lang="en-CA" smtClean="0"/>
              <a:t>Stop execution of current function at throw statement</a:t>
            </a:r>
          </a:p>
          <a:p>
            <a:pPr marL="285750" indent="-285750">
              <a:buFont typeface="Arial" panose="020B0604020202020204" pitchFamily="34" charset="0"/>
              <a:buChar char="•"/>
            </a:pPr>
            <a:r>
              <a:rPr lang="en-CA" smtClean="0"/>
              <a:t>Propagate upwards through call stack until caught</a:t>
            </a:r>
          </a:p>
          <a:p>
            <a:pPr marL="285750" indent="-285750">
              <a:buFont typeface="Arial" panose="020B0604020202020204" pitchFamily="34" charset="0"/>
              <a:buChar char="•"/>
            </a:pPr>
            <a:r>
              <a:rPr lang="en-CA" smtClean="0"/>
              <a:t>All local variables are destroyed as exception propagates</a:t>
            </a:r>
          </a:p>
        </p:txBody>
      </p:sp>
      <p:sp>
        <p:nvSpPr>
          <p:cNvPr id="8" name="TextBox 7"/>
          <p:cNvSpPr txBox="1"/>
          <p:nvPr/>
        </p:nvSpPr>
        <p:spPr>
          <a:xfrm>
            <a:off x="774700" y="4495800"/>
            <a:ext cx="1521057" cy="461665"/>
          </a:xfrm>
          <a:prstGeom prst="rect">
            <a:avLst/>
          </a:prstGeom>
          <a:noFill/>
        </p:spPr>
        <p:txBody>
          <a:bodyPr wrap="none" rtlCol="0">
            <a:spAutoFit/>
          </a:bodyPr>
          <a:lstStyle/>
          <a:p>
            <a:r>
              <a:rPr lang="en-CA" sz="2400" b="1" smtClean="0"/>
              <a:t>Useful for:</a:t>
            </a:r>
            <a:endParaRPr lang="en-CA" sz="2400" b="1"/>
          </a:p>
        </p:txBody>
      </p:sp>
      <p:sp>
        <p:nvSpPr>
          <p:cNvPr id="9" name="TextBox 8"/>
          <p:cNvSpPr txBox="1"/>
          <p:nvPr/>
        </p:nvSpPr>
        <p:spPr>
          <a:xfrm>
            <a:off x="863600" y="4889500"/>
            <a:ext cx="4241800" cy="1477328"/>
          </a:xfrm>
          <a:prstGeom prst="rect">
            <a:avLst/>
          </a:prstGeom>
          <a:noFill/>
        </p:spPr>
        <p:txBody>
          <a:bodyPr wrap="square" rtlCol="0">
            <a:spAutoFit/>
          </a:bodyPr>
          <a:lstStyle/>
          <a:p>
            <a:pPr marL="285750" indent="-285750">
              <a:buFont typeface="Arial" panose="020B0604020202020204" pitchFamily="34" charset="0"/>
              <a:buChar char="•"/>
            </a:pPr>
            <a:r>
              <a:rPr lang="en-CA" smtClean="0"/>
              <a:t>Special handling of unexpected or detrimental events</a:t>
            </a:r>
          </a:p>
          <a:p>
            <a:pPr marL="285750" indent="-285750">
              <a:buFont typeface="Arial" panose="020B0604020202020204" pitchFamily="34" charset="0"/>
              <a:buChar char="•"/>
            </a:pPr>
            <a:r>
              <a:rPr lang="en-CA" smtClean="0"/>
              <a:t>Separation of normal and error-handling code</a:t>
            </a:r>
          </a:p>
          <a:p>
            <a:pPr marL="285750" indent="-285750">
              <a:buFont typeface="Arial" panose="020B0604020202020204" pitchFamily="34" charset="0"/>
              <a:buChar char="•"/>
            </a:pPr>
            <a:endParaRPr lang="en-CA"/>
          </a:p>
        </p:txBody>
      </p:sp>
      <p:sp>
        <p:nvSpPr>
          <p:cNvPr id="10" name="Rectangle 1"/>
          <p:cNvSpPr>
            <a:spLocks noChangeArrowheads="1"/>
          </p:cNvSpPr>
          <p:nvPr/>
        </p:nvSpPr>
        <p:spPr bwMode="auto">
          <a:xfrm>
            <a:off x="6489700" y="210026"/>
            <a:ext cx="57023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#include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&lt;exception&gt;</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#include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&lt;iostream&gt;</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div(</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division by zero</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::exception();</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 = x/y;</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"Div is "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percent(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 = div(x, y);</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 = p*</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"Percent is "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grade(</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lang="en-US" altLang="en-US" sz="1200">
                <a:solidFill>
                  <a:srgbClr val="000000"/>
                </a:solidFill>
                <a:latin typeface="Courier New" panose="02070309020205020404" pitchFamily="49" charset="0"/>
                <a:cs typeface="Courier New" panose="02070309020205020404" pitchFamily="49" charset="0"/>
              </a:rPr>
              <a:t>g</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 = percent(x, y)/5;</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exception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ex)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"An exception was caught"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lang="en-US" altLang="en-US" sz="1200">
                <a:solidFill>
                  <a:srgbClr val="000000"/>
                </a:solidFill>
                <a:latin typeface="Courier New" panose="02070309020205020404" pitchFamily="49" charset="0"/>
                <a:cs typeface="Courier New" panose="02070309020205020404" pitchFamily="49" charset="0"/>
              </a:rPr>
              <a:t>g</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 = grade(</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"Grade is "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11" name="Curved Right Arrow 10"/>
          <p:cNvSpPr/>
          <p:nvPr/>
        </p:nvSpPr>
        <p:spPr>
          <a:xfrm flipV="1">
            <a:off x="5880100" y="3937000"/>
            <a:ext cx="533400"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2" name="Curved Right Arrow 11"/>
          <p:cNvSpPr/>
          <p:nvPr/>
        </p:nvSpPr>
        <p:spPr>
          <a:xfrm flipV="1">
            <a:off x="5880100" y="2654300"/>
            <a:ext cx="533400" cy="195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3" name="Curved Right Arrow 12"/>
          <p:cNvSpPr/>
          <p:nvPr/>
        </p:nvSpPr>
        <p:spPr>
          <a:xfrm flipV="1">
            <a:off x="5892800" y="838200"/>
            <a:ext cx="533400" cy="218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Curved Right Arrow 13"/>
          <p:cNvSpPr/>
          <p:nvPr/>
        </p:nvSpPr>
        <p:spPr>
          <a:xfrm>
            <a:off x="6045200" y="1397000"/>
            <a:ext cx="533400" cy="1689100"/>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Curved Right Arrow 14"/>
          <p:cNvSpPr/>
          <p:nvPr/>
        </p:nvSpPr>
        <p:spPr>
          <a:xfrm>
            <a:off x="6007100" y="2869809"/>
            <a:ext cx="533400" cy="2222891"/>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6" name="Rounded Rectangle 15"/>
          <p:cNvSpPr/>
          <p:nvPr/>
        </p:nvSpPr>
        <p:spPr>
          <a:xfrm>
            <a:off x="6705600" y="1739900"/>
            <a:ext cx="5359400" cy="558800"/>
          </a:xfrm>
          <a:prstGeom prst="roundRect">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ounded Rectangle 16"/>
          <p:cNvSpPr/>
          <p:nvPr/>
        </p:nvSpPr>
        <p:spPr>
          <a:xfrm>
            <a:off x="6695768" y="3042675"/>
            <a:ext cx="5359400" cy="558800"/>
          </a:xfrm>
          <a:prstGeom prst="roundRect">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ounded Rectangle 17"/>
          <p:cNvSpPr/>
          <p:nvPr/>
        </p:nvSpPr>
        <p:spPr>
          <a:xfrm>
            <a:off x="6669315" y="4659086"/>
            <a:ext cx="5174342" cy="566057"/>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67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Custom Exception in C++</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7</a:t>
            </a:fld>
            <a:endParaRPr lang="en-CA"/>
          </a:p>
        </p:txBody>
      </p:sp>
      <p:sp>
        <p:nvSpPr>
          <p:cNvPr id="6" name="Rectangle 1"/>
          <p:cNvSpPr>
            <a:spLocks noChangeArrowheads="1"/>
          </p:cNvSpPr>
          <p:nvPr/>
        </p:nvSpPr>
        <p:spPr bwMode="auto">
          <a:xfrm>
            <a:off x="2307995" y="3343872"/>
            <a:ext cx="777854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a:solidFill>
                  <a:srgbClr val="808000"/>
                </a:solidFill>
                <a:latin typeface="Courier New" panose="02070309020205020404" pitchFamily="49" charset="0"/>
                <a:cs typeface="Courier New" panose="02070309020205020404" pitchFamily="49" charset="0"/>
              </a:rPr>
              <a:t>#include </a:t>
            </a:r>
            <a:r>
              <a:rPr lang="en-US" altLang="en-US" b="1">
                <a:solidFill>
                  <a:srgbClr val="008000"/>
                </a:solidFill>
                <a:latin typeface="Courier New" panose="02070309020205020404" pitchFamily="49" charset="0"/>
                <a:cs typeface="Courier New" panose="02070309020205020404" pitchFamily="49" charset="0"/>
              </a:rPr>
              <a:t>&lt;exception&gt;</a:t>
            </a: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StudentIdAlreadyExists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exception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const char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what()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noexcept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 already exists"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25714" y="1756228"/>
            <a:ext cx="10827214" cy="1200329"/>
          </a:xfrm>
          <a:prstGeom prst="rect">
            <a:avLst/>
          </a:prstGeom>
          <a:noFill/>
        </p:spPr>
        <p:txBody>
          <a:bodyPr wrap="square" rtlCol="0">
            <a:spAutoFit/>
          </a:bodyPr>
          <a:lstStyle/>
          <a:p>
            <a:r>
              <a:rPr lang="en-CA" sz="2400" smtClean="0"/>
              <a:t>Create a class that inherits from</a:t>
            </a:r>
            <a:r>
              <a:rPr lang="en-CA" sz="2400" smtClean="0">
                <a:latin typeface="Courier New" panose="02070309020205020404" pitchFamily="49" charset="0"/>
                <a:cs typeface="Courier New" panose="02070309020205020404" pitchFamily="49" charset="0"/>
              </a:rPr>
              <a:t> std::exception</a:t>
            </a:r>
            <a:r>
              <a:rPr lang="en-CA" sz="2400" smtClean="0"/>
              <a:t>, override the</a:t>
            </a:r>
            <a:r>
              <a:rPr lang="en-CA" sz="2400" smtClean="0">
                <a:latin typeface="Courier New" panose="02070309020205020404" pitchFamily="49" charset="0"/>
                <a:cs typeface="Courier New" panose="02070309020205020404" pitchFamily="49" charset="0"/>
              </a:rPr>
              <a:t> what() </a:t>
            </a:r>
            <a:r>
              <a:rPr lang="en-CA" sz="2400" smtClean="0"/>
              <a:t>method to return a description.  Feel free to add any other useful members/methods for extracting useful information about the exception.</a:t>
            </a:r>
            <a:endParaRPr lang="en-CA" sz="2400"/>
          </a:p>
        </p:txBody>
      </p:sp>
    </p:spTree>
    <p:extLst>
      <p:ext uri="{BB962C8B-B14F-4D97-AF65-F5344CB8AC3E}">
        <p14:creationId xmlns:p14="http://schemas.microsoft.com/office/powerpoint/2010/main" val="332130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Multiple Catch Statements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8</a:t>
            </a:fld>
            <a:endParaRPr lang="en-CA"/>
          </a:p>
        </p:txBody>
      </p:sp>
      <p:sp>
        <p:nvSpPr>
          <p:cNvPr id="6" name="Rectangle 1"/>
          <p:cNvSpPr>
            <a:spLocks noChangeArrowheads="1"/>
          </p:cNvSpPr>
          <p:nvPr/>
        </p:nvSpPr>
        <p:spPr bwMode="auto">
          <a:xfrm>
            <a:off x="2264229" y="1638557"/>
            <a:ext cx="7721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map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add_student(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1234567</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"Antonio"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add_student(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1234567</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"Sanika"</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StudentIdAlreadyExists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siae)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siae.what()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exception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ex)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ex.what()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"caught something else"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smtClean="0">
                <a:solidFill>
                  <a:srgbClr val="008080"/>
                </a:solidFill>
                <a:latin typeface="Courier New" panose="02070309020205020404" pitchFamily="49" charset="0"/>
                <a:cs typeface="Courier New" panose="02070309020205020404" pitchFamily="49" charset="0"/>
              </a:rPr>
              <a:t>  std</a:t>
            </a:r>
            <a:r>
              <a:rPr lang="en-US" altLang="en-US" sz="1600">
                <a:solidFill>
                  <a:srgbClr val="000000"/>
                </a:solidFill>
                <a:latin typeface="Courier New" panose="02070309020205020404" pitchFamily="49" charset="0"/>
                <a:cs typeface="Courier New" panose="02070309020205020404" pitchFamily="49" charset="0"/>
              </a:rPr>
              <a:t>::cout </a:t>
            </a:r>
            <a:r>
              <a:rPr lang="en-US" altLang="en-US" sz="1600">
                <a:solidFill>
                  <a:srgbClr val="008080"/>
                </a:solidFill>
                <a:latin typeface="Courier New" panose="02070309020205020404" pitchFamily="49" charset="0"/>
                <a:cs typeface="Courier New" panose="02070309020205020404" pitchFamily="49" charset="0"/>
              </a:rPr>
              <a:t>&lt;&lt; </a:t>
            </a:r>
            <a:r>
              <a:rPr lang="en-US" altLang="en-US" sz="1600" b="1" smtClean="0">
                <a:solidFill>
                  <a:srgbClr val="008000"/>
                </a:solidFill>
                <a:latin typeface="Courier New" panose="02070309020205020404" pitchFamily="49" charset="0"/>
                <a:cs typeface="Courier New" panose="02070309020205020404" pitchFamily="49" charset="0"/>
              </a:rPr>
              <a:t>"exit" </a:t>
            </a:r>
            <a:r>
              <a:rPr lang="en-US" altLang="en-US" sz="1600">
                <a:solidFill>
                  <a:srgbClr val="008080"/>
                </a:solidFill>
                <a:latin typeface="Courier New" panose="02070309020205020404" pitchFamily="49" charset="0"/>
                <a:cs typeface="Courier New" panose="02070309020205020404" pitchFamily="49" charset="0"/>
              </a:rPr>
              <a:t>&lt;&lt; std</a:t>
            </a:r>
            <a:r>
              <a:rPr lang="en-US" altLang="en-US" sz="1600">
                <a:solidFill>
                  <a:srgbClr val="000000"/>
                </a:solidFill>
                <a:latin typeface="Courier New" panose="02070309020205020404" pitchFamily="49" charset="0"/>
                <a:cs typeface="Courier New" panose="02070309020205020404" pitchFamily="49" charset="0"/>
              </a:rPr>
              <a:t>::endl</a:t>
            </a:r>
            <a:r>
              <a:rPr lang="en-US" altLang="en-US" sz="1600" smtClean="0">
                <a:solidFill>
                  <a:srgbClr val="000000"/>
                </a:solidFill>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7" name="Curved Right Arrow 6"/>
          <p:cNvSpPr/>
          <p:nvPr/>
        </p:nvSpPr>
        <p:spPr>
          <a:xfrm>
            <a:off x="2220686" y="3294744"/>
            <a:ext cx="319314" cy="5805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Curved Right Arrow 7"/>
          <p:cNvSpPr/>
          <p:nvPr/>
        </p:nvSpPr>
        <p:spPr>
          <a:xfrm>
            <a:off x="2046514" y="3730171"/>
            <a:ext cx="464457" cy="18578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3176877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Exceptions: Uses and Abuses</a:t>
            </a:r>
            <a:endParaRPr lang="en-CA"/>
          </a:p>
        </p:txBody>
      </p:sp>
      <p:sp>
        <p:nvSpPr>
          <p:cNvPr id="4" name="Footer Placeholder 3"/>
          <p:cNvSpPr>
            <a:spLocks noGrp="1"/>
          </p:cNvSpPr>
          <p:nvPr>
            <p:ph type="ftr" sz="quarter" idx="11"/>
          </p:nvPr>
        </p:nvSpPr>
        <p:spPr/>
        <p:txBody>
          <a:bodyPr/>
          <a:lstStyle/>
          <a:p>
            <a:r>
              <a:rPr lang="en-CA" smtClean="0"/>
              <a:t>Exceptions, Specifications, and Testing</a:t>
            </a:r>
          </a:p>
        </p:txBody>
      </p:sp>
      <p:sp>
        <p:nvSpPr>
          <p:cNvPr id="5" name="Slide Number Placeholder 4"/>
          <p:cNvSpPr>
            <a:spLocks noGrp="1"/>
          </p:cNvSpPr>
          <p:nvPr>
            <p:ph type="sldNum" sz="quarter" idx="12"/>
          </p:nvPr>
        </p:nvSpPr>
        <p:spPr/>
        <p:txBody>
          <a:bodyPr/>
          <a:lstStyle/>
          <a:p>
            <a:fld id="{AE11FE2D-6E70-4277-81CE-0AEFFA29198E}" type="slidenum">
              <a:rPr lang="en-CA" smtClean="0"/>
              <a:t>9</a:t>
            </a:fld>
            <a:endParaRPr lang="en-CA"/>
          </a:p>
        </p:txBody>
      </p:sp>
      <p:sp>
        <p:nvSpPr>
          <p:cNvPr id="6" name="TextBox 5"/>
          <p:cNvSpPr txBox="1"/>
          <p:nvPr/>
        </p:nvSpPr>
        <p:spPr>
          <a:xfrm>
            <a:off x="812800" y="1915886"/>
            <a:ext cx="10235789" cy="3046988"/>
          </a:xfrm>
          <a:prstGeom prst="rect">
            <a:avLst/>
          </a:prstGeom>
          <a:noFill/>
        </p:spPr>
        <p:txBody>
          <a:bodyPr wrap="square" rtlCol="0">
            <a:spAutoFit/>
          </a:bodyPr>
          <a:lstStyle/>
          <a:p>
            <a:r>
              <a:rPr lang="en-CA" sz="2400" smtClean="0"/>
              <a:t>Exceptions are designed for </a:t>
            </a:r>
            <a:r>
              <a:rPr lang="en-CA" sz="2400" b="1" smtClean="0">
                <a:solidFill>
                  <a:schemeClr val="accent2"/>
                </a:solidFill>
              </a:rPr>
              <a:t>exceptional circumstances</a:t>
            </a:r>
            <a:r>
              <a:rPr lang="en-CA" sz="2400" smtClean="0"/>
              <a:t>.  They should not be used for common occurrences.</a:t>
            </a:r>
          </a:p>
          <a:p>
            <a:endParaRPr lang="en-CA" sz="2400" smtClean="0"/>
          </a:p>
          <a:p>
            <a:r>
              <a:rPr lang="en-CA" sz="2400" smtClean="0"/>
              <a:t>There is a performance </a:t>
            </a:r>
            <a:r>
              <a:rPr lang="en-CA" sz="2400" b="1" smtClean="0">
                <a:solidFill>
                  <a:schemeClr val="accent2"/>
                </a:solidFill>
              </a:rPr>
              <a:t>penalty</a:t>
            </a:r>
            <a:r>
              <a:rPr lang="en-CA" sz="2400" smtClean="0">
                <a:solidFill>
                  <a:schemeClr val="accent2"/>
                </a:solidFill>
              </a:rPr>
              <a:t> </a:t>
            </a:r>
            <a:r>
              <a:rPr lang="en-CA" sz="2400" smtClean="0"/>
              <a:t>when code takes the exception path.</a:t>
            </a:r>
          </a:p>
          <a:p>
            <a:endParaRPr lang="en-CA" sz="2400"/>
          </a:p>
          <a:p>
            <a:r>
              <a:rPr lang="en-CA" sz="2400" smtClean="0"/>
              <a:t>Exceptions allow us to </a:t>
            </a:r>
            <a:r>
              <a:rPr lang="en-CA" sz="2400" b="1" smtClean="0">
                <a:solidFill>
                  <a:schemeClr val="accent2"/>
                </a:solidFill>
              </a:rPr>
              <a:t>separate</a:t>
            </a:r>
            <a:r>
              <a:rPr lang="en-CA" sz="2400" smtClean="0">
                <a:solidFill>
                  <a:schemeClr val="accent2"/>
                </a:solidFill>
              </a:rPr>
              <a:t> </a:t>
            </a:r>
            <a:r>
              <a:rPr lang="en-CA" sz="2400" smtClean="0"/>
              <a:t>error-handling code from the normal execution path.  Important uses are in File IO, network communication, and when users enter invalid inputs in GUIs (think: error message boxes).</a:t>
            </a:r>
            <a:endParaRPr lang="en-CA" sz="2400"/>
          </a:p>
        </p:txBody>
      </p:sp>
      <p:sp>
        <p:nvSpPr>
          <p:cNvPr id="7" name="Rectangle 6"/>
          <p:cNvSpPr/>
          <p:nvPr/>
        </p:nvSpPr>
        <p:spPr>
          <a:xfrm>
            <a:off x="7534141" y="5769820"/>
            <a:ext cx="3829318" cy="369332"/>
          </a:xfrm>
          <a:prstGeom prst="rect">
            <a:avLst/>
          </a:prstGeom>
        </p:spPr>
        <p:txBody>
          <a:bodyPr wrap="none">
            <a:spAutoFit/>
          </a:bodyPr>
          <a:lstStyle/>
          <a:p>
            <a:r>
              <a:rPr lang="en-CA">
                <a:solidFill>
                  <a:schemeClr val="accent3">
                    <a:lumMod val="75000"/>
                  </a:schemeClr>
                </a:solidFill>
              </a:rPr>
              <a:t>https://isocpp.org/wiki/faq/exceptions</a:t>
            </a:r>
          </a:p>
        </p:txBody>
      </p:sp>
    </p:spTree>
    <p:extLst>
      <p:ext uri="{BB962C8B-B14F-4D97-AF65-F5344CB8AC3E}">
        <p14:creationId xmlns:p14="http://schemas.microsoft.com/office/powerpoint/2010/main" val="2441189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 3 - Threads.pptx" id="{EF5CDC09-5296-4D62-ABAD-3E4E412B3BFA}" vid="{F7D8C077-4DC8-44B4-888F-4F162FC67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LectureSlides</Template>
  <TotalTime>420</TotalTime>
  <Words>1757</Words>
  <Application>Microsoft Office PowerPoint</Application>
  <PresentationFormat>Widescreen</PresentationFormat>
  <Paragraphs>256</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Myriad Pro</vt:lpstr>
      <vt:lpstr>Open Sans</vt:lpstr>
      <vt:lpstr>Times New Roman</vt:lpstr>
      <vt:lpstr>Retrospect</vt:lpstr>
      <vt:lpstr>PowerPoint Presentation</vt:lpstr>
      <vt:lpstr>Exceptions</vt:lpstr>
      <vt:lpstr>Exceptions</vt:lpstr>
      <vt:lpstr>Exceptions</vt:lpstr>
      <vt:lpstr>Exceptions</vt:lpstr>
      <vt:lpstr>Exceptions</vt:lpstr>
      <vt:lpstr>Custom Exception in C++</vt:lpstr>
      <vt:lpstr>Multiple Catch Statements</vt:lpstr>
      <vt:lpstr>Exceptions: Uses and Abuses</vt:lpstr>
      <vt:lpstr>Specifications</vt:lpstr>
      <vt:lpstr>Specifications</vt:lpstr>
      <vt:lpstr>Specifications</vt:lpstr>
      <vt:lpstr>Specifications</vt:lpstr>
      <vt:lpstr>Specifications</vt:lpstr>
      <vt:lpstr>Specifications as Documentation</vt:lpstr>
      <vt:lpstr>Specifications</vt:lpstr>
      <vt:lpstr>Specifications</vt:lpstr>
      <vt:lpstr>Testing</vt:lpstr>
      <vt:lpstr>Testing</vt:lpstr>
      <vt:lpstr>Testing</vt:lpstr>
      <vt:lpstr>Testing</vt:lpstr>
      <vt:lpstr>Testing</vt:lpstr>
      <vt:lpstr>Unit Testing Frameworks</vt:lpstr>
      <vt:lpstr>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Sánchez</dc:creator>
  <cp:lastModifiedBy>Antonio Sánchez</cp:lastModifiedBy>
  <cp:revision>54</cp:revision>
  <dcterms:created xsi:type="dcterms:W3CDTF">2017-09-19T20:55:10Z</dcterms:created>
  <dcterms:modified xsi:type="dcterms:W3CDTF">2018-01-09T19:09:55Z</dcterms:modified>
</cp:coreProperties>
</file>