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9" r:id="rId1"/>
  </p:sldMasterIdLst>
  <p:notesMasterIdLst>
    <p:notesMasterId r:id="rId34"/>
  </p:notesMasterIdLst>
  <p:sldIdLst>
    <p:sldId id="257" r:id="rId2"/>
    <p:sldId id="259" r:id="rId3"/>
    <p:sldId id="282" r:id="rId4"/>
    <p:sldId id="258" r:id="rId5"/>
    <p:sldId id="271" r:id="rId6"/>
    <p:sldId id="284" r:id="rId7"/>
    <p:sldId id="276" r:id="rId8"/>
    <p:sldId id="260" r:id="rId9"/>
    <p:sldId id="272" r:id="rId10"/>
    <p:sldId id="274" r:id="rId11"/>
    <p:sldId id="261" r:id="rId12"/>
    <p:sldId id="263" r:id="rId13"/>
    <p:sldId id="264" r:id="rId14"/>
    <p:sldId id="275" r:id="rId15"/>
    <p:sldId id="262" r:id="rId16"/>
    <p:sldId id="265" r:id="rId17"/>
    <p:sldId id="283" r:id="rId18"/>
    <p:sldId id="266" r:id="rId19"/>
    <p:sldId id="267" r:id="rId20"/>
    <p:sldId id="268" r:id="rId21"/>
    <p:sldId id="269" r:id="rId22"/>
    <p:sldId id="277" r:id="rId23"/>
    <p:sldId id="270" r:id="rId24"/>
    <p:sldId id="279" r:id="rId25"/>
    <p:sldId id="280" r:id="rId26"/>
    <p:sldId id="281" r:id="rId27"/>
    <p:sldId id="285" r:id="rId28"/>
    <p:sldId id="286" r:id="rId29"/>
    <p:sldId id="287" r:id="rId30"/>
    <p:sldId id="288" r:id="rId31"/>
    <p:sldId id="289" r:id="rId32"/>
    <p:sldId id="290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utual Exclusion" id="{5D8130B2-2E4C-416C-AAB1-4B728089E40F}">
          <p14:sldIdLst>
            <p14:sldId id="257"/>
            <p14:sldId id="259"/>
            <p14:sldId id="282"/>
            <p14:sldId id="258"/>
            <p14:sldId id="271"/>
            <p14:sldId id="284"/>
            <p14:sldId id="276"/>
            <p14:sldId id="260"/>
            <p14:sldId id="272"/>
            <p14:sldId id="274"/>
            <p14:sldId id="261"/>
            <p14:sldId id="263"/>
            <p14:sldId id="264"/>
            <p14:sldId id="275"/>
            <p14:sldId id="262"/>
            <p14:sldId id="265"/>
            <p14:sldId id="283"/>
            <p14:sldId id="266"/>
            <p14:sldId id="267"/>
            <p14:sldId id="268"/>
            <p14:sldId id="269"/>
            <p14:sldId id="277"/>
            <p14:sldId id="270"/>
            <p14:sldId id="279"/>
            <p14:sldId id="280"/>
            <p14:sldId id="281"/>
            <p14:sldId id="285"/>
            <p14:sldId id="286"/>
            <p14:sldId id="287"/>
            <p14:sldId id="288"/>
            <p14:sldId id="289"/>
            <p14:sldId id="29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D2B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540" y="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6BB083-0271-4C34-A092-3EA9DBA1EFBD}" type="datetimeFigureOut">
              <a:rPr lang="en-CA" smtClean="0"/>
              <a:t>2018-01-09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E4C357-DAEE-461C-8179-FEA14C89809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8205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E4C357-DAEE-461C-8179-FEA14C898096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297556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E4C357-DAEE-461C-8179-FEA14C898096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193649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2322451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3131507"/>
            <a:ext cx="10058400" cy="2467114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9244" y="6459785"/>
            <a:ext cx="7669745" cy="365125"/>
          </a:xfrm>
        </p:spPr>
        <p:txBody>
          <a:bodyPr/>
          <a:lstStyle>
            <a:lvl1pPr>
              <a:defRPr/>
            </a:lvl1pPr>
          </a:lstStyle>
          <a:p>
            <a:pPr algn="l"/>
            <a:r>
              <a:rPr lang="en-CA"/>
              <a:t>Mutual Exclusion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‹#›</a:t>
            </a:fld>
            <a:endParaRPr lang="en-CA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43" y="6436424"/>
            <a:ext cx="281758" cy="379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253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CA"/>
              <a:t>Mutual Exclusion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20508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/>
            <a:r>
              <a:rPr lang="en-CA"/>
              <a:t>Mutual Exclusion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‹#›</a:t>
            </a:fld>
            <a:endParaRPr lang="en-CA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43" y="6436424"/>
            <a:ext cx="281758" cy="379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155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8309" y="649460"/>
            <a:ext cx="10058400" cy="778109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69143"/>
            <a:ext cx="10058400" cy="41999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CA"/>
              <a:t>Mutual Exclusion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02422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CA"/>
              <a:t>Mutual Exclusion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‹#›</a:t>
            </a:fld>
            <a:endParaRPr lang="en-CA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43" y="6436424"/>
            <a:ext cx="281758" cy="379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750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CA"/>
              <a:t>Mutual Exclusion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90644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CA"/>
              <a:t>Mutual Exclusion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6814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CA"/>
              <a:t>Mutual Exclusion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25336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algn="l"/>
            <a:r>
              <a:rPr lang="en-CA"/>
              <a:t>Mutual Exclusion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‹#›</a:t>
            </a:fld>
            <a:endParaRPr lang="en-CA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43" y="6436424"/>
            <a:ext cx="281758" cy="379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019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CA"/>
              <a:t>Mutual Exclusion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E11FE2D-6E70-4277-81CE-0AEFFA2919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67183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/>
              <a:t>Mutual Exclusion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39204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3794" y="678489"/>
            <a:ext cx="10058400" cy="69042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741714"/>
            <a:ext cx="10058400" cy="412738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9244" y="6459785"/>
            <a:ext cx="76697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000" cap="all" baseline="0">
                <a:solidFill>
                  <a:srgbClr val="FFFFFF"/>
                </a:solidFill>
              </a:defRPr>
            </a:lvl1pPr>
          </a:lstStyle>
          <a:p>
            <a:pPr algn="l"/>
            <a:r>
              <a:rPr lang="en-CA"/>
              <a:t>Mutual Exclusion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FFFFF"/>
                </a:solidFill>
              </a:defRPr>
            </a:lvl1pPr>
          </a:lstStyle>
          <a:p>
            <a:fld id="{AE11FE2D-6E70-4277-81CE-0AEFFA29198E}" type="slidenum">
              <a:rPr lang="en-CA" smtClean="0"/>
              <a:pPr/>
              <a:t>‹#›</a:t>
            </a:fld>
            <a:endParaRPr lang="en-CA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43" y="6436424"/>
            <a:ext cx="281758" cy="379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543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b="1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Mutual Exclusion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1</a:t>
            </a:fld>
            <a:endParaRPr lang="en-CA"/>
          </a:p>
        </p:txBody>
      </p:sp>
      <p:sp>
        <p:nvSpPr>
          <p:cNvPr id="7" name="TextBox 6"/>
          <p:cNvSpPr txBox="1"/>
          <p:nvPr/>
        </p:nvSpPr>
        <p:spPr>
          <a:xfrm>
            <a:off x="508000" y="381000"/>
            <a:ext cx="662386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400" b="1"/>
              <a:t>Lecture 6: Mutual Exclusion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666027" y="1606706"/>
            <a:ext cx="296267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3200" b="0" i="0">
                <a:solidFill>
                  <a:srgbClr val="159957"/>
                </a:solidFill>
                <a:effectLst/>
                <a:latin typeface="Open Sans"/>
              </a:rPr>
              <a:t>Learning Goals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81443" y="2506036"/>
            <a:ext cx="1081443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CA" sz="2400"/>
              <a:t>Define </a:t>
            </a:r>
            <a:r>
              <a:rPr lang="en-CA" sz="2400" b="1">
                <a:solidFill>
                  <a:schemeClr val="accent2"/>
                </a:solidFill>
              </a:rPr>
              <a:t>mutual exclusion</a:t>
            </a:r>
            <a:r>
              <a:rPr lang="en-CA" sz="2400"/>
              <a:t> and describe its use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CA" sz="2400"/>
              <a:t>Define and differentiate between an </a:t>
            </a:r>
            <a:r>
              <a:rPr lang="en-CA" sz="2400" b="1">
                <a:solidFill>
                  <a:schemeClr val="accent2"/>
                </a:solidFill>
              </a:rPr>
              <a:t>atomic operation </a:t>
            </a:r>
            <a:r>
              <a:rPr lang="en-CA" sz="2400"/>
              <a:t>and a </a:t>
            </a:r>
            <a:r>
              <a:rPr lang="en-CA" sz="2400" b="1">
                <a:solidFill>
                  <a:schemeClr val="accent2"/>
                </a:solidFill>
              </a:rPr>
              <a:t>critical section</a:t>
            </a:r>
            <a:endParaRPr lang="en-CA" sz="2400" b="1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CA" sz="2400"/>
              <a:t>Create your own mutual exclusion class from scratch using atomic operations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CA" sz="2400"/>
              <a:t>Create your own </a:t>
            </a:r>
            <a:r>
              <a:rPr lang="en-CA" sz="2400" b="1">
                <a:solidFill>
                  <a:schemeClr val="accent2"/>
                </a:solidFill>
              </a:rPr>
              <a:t>lock</a:t>
            </a:r>
            <a:r>
              <a:rPr lang="en-CA" sz="2400"/>
              <a:t> class that uses RAII principles to guarantee exception safety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CA" sz="2400"/>
              <a:t>Use a </a:t>
            </a:r>
            <a:r>
              <a:rPr lang="en-CA" sz="2400" b="1">
                <a:solidFill>
                  <a:schemeClr val="accent2"/>
                </a:solidFill>
              </a:rPr>
              <a:t>mutex</a:t>
            </a:r>
            <a:r>
              <a:rPr lang="en-CA" sz="2400">
                <a:solidFill>
                  <a:schemeClr val="accent2"/>
                </a:solidFill>
              </a:rPr>
              <a:t> </a:t>
            </a:r>
            <a:r>
              <a:rPr lang="en-CA" sz="2400"/>
              <a:t>and </a:t>
            </a:r>
            <a:r>
              <a:rPr lang="en-CA" sz="2400" b="1">
                <a:solidFill>
                  <a:schemeClr val="accent2"/>
                </a:solidFill>
              </a:rPr>
              <a:t>lock</a:t>
            </a:r>
            <a:r>
              <a:rPr lang="en-CA" sz="2400">
                <a:solidFill>
                  <a:schemeClr val="accent2"/>
                </a:solidFill>
              </a:rPr>
              <a:t> </a:t>
            </a:r>
            <a:r>
              <a:rPr lang="en-CA" sz="2400"/>
              <a:t>to prevent inter-thread race conditions in a code example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CA" sz="2400"/>
              <a:t>Use an </a:t>
            </a:r>
            <a:r>
              <a:rPr lang="en-CA" sz="2400" b="1">
                <a:solidFill>
                  <a:schemeClr val="accent2"/>
                </a:solidFill>
              </a:rPr>
              <a:t>inter-process</a:t>
            </a:r>
            <a:r>
              <a:rPr lang="en-CA" sz="2400"/>
              <a:t> mutex to prevent race conditions between multiple processes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CA" sz="2400" b="1">
                <a:solidFill>
                  <a:schemeClr val="accent2"/>
                </a:solidFill>
              </a:rPr>
              <a:t>Identify</a:t>
            </a:r>
            <a:r>
              <a:rPr lang="en-CA" sz="2400"/>
              <a:t> critical sections in a provided task or code</a:t>
            </a:r>
          </a:p>
        </p:txBody>
      </p:sp>
      <p:sp>
        <p:nvSpPr>
          <p:cNvPr id="10" name="Rectangle 9"/>
          <p:cNvSpPr/>
          <p:nvPr/>
        </p:nvSpPr>
        <p:spPr>
          <a:xfrm>
            <a:off x="4701778" y="6455946"/>
            <a:ext cx="3575844" cy="33855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defRPr/>
            </a:pPr>
            <a:r>
              <a:rPr lang="en-US" sz="800" b="1" dirty="0">
                <a:solidFill>
                  <a:schemeClr val="bg1"/>
                </a:solidFill>
                <a:latin typeface="Myriad Pro"/>
                <a:ea typeface="Calibri" panose="020F0502020204030204" pitchFamily="34" charset="0"/>
              </a:rPr>
              <a:t>©</a:t>
            </a:r>
            <a:r>
              <a:rPr lang="en-US" sz="800" b="1">
                <a:solidFill>
                  <a:schemeClr val="bg1"/>
                </a:solidFill>
                <a:latin typeface="Myriad Pro"/>
                <a:ea typeface="Calibri" panose="020F0502020204030204" pitchFamily="34" charset="0"/>
              </a:rPr>
              <a:t>Paul </a:t>
            </a:r>
            <a:r>
              <a:rPr lang="en-US" sz="800" b="1" smtClean="0">
                <a:solidFill>
                  <a:schemeClr val="bg1"/>
                </a:solidFill>
                <a:latin typeface="Myriad Pro"/>
                <a:ea typeface="Calibri" panose="020F0502020204030204" pitchFamily="34" charset="0"/>
              </a:rPr>
              <a:t>Davies, C. Antonio Sanchez. </a:t>
            </a:r>
            <a:r>
              <a:rPr lang="en-US" sz="800" b="1" dirty="0">
                <a:solidFill>
                  <a:schemeClr val="bg1"/>
                </a:solidFill>
                <a:latin typeface="Myriad Pro"/>
                <a:ea typeface="Calibri" panose="020F0502020204030204" pitchFamily="34" charset="0"/>
              </a:rPr>
              <a:t>Not to be copied, used, or revised without explicit written permission from the copyright owner.</a:t>
            </a:r>
            <a:endParaRPr lang="en-US" sz="1050" dirty="0">
              <a:solidFill>
                <a:schemeClr val="bg1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6936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8308" y="649460"/>
            <a:ext cx="11345091" cy="778109"/>
          </a:xfrm>
        </p:spPr>
        <p:txBody>
          <a:bodyPr>
            <a:normAutofit/>
          </a:bodyPr>
          <a:lstStyle/>
          <a:p>
            <a:r>
              <a:rPr lang="en-CA"/>
              <a:t>Mutual Exclusion: How would </a:t>
            </a:r>
            <a:r>
              <a:rPr lang="en-CA" i="1"/>
              <a:t>you</a:t>
            </a:r>
            <a:r>
              <a:rPr lang="en-CA"/>
              <a:t> do it?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Mutual Exclusion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10</a:t>
            </a:fld>
            <a:endParaRPr lang="en-CA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399141" y="1574344"/>
            <a:ext cx="9172575" cy="470898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threadinc(</a:t>
            </a:r>
            <a:r>
              <a:rPr lang="en-US" altLang="en-US" sz="2000" b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 usage_flag, </a:t>
            </a:r>
            <a:r>
              <a:rPr lang="en-US" altLang="en-US" sz="2000">
                <a:solidFill>
                  <a:srgbClr val="371F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 counter) {</a:t>
            </a:r>
            <a:b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20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increment</a:t>
            </a:r>
            <a:br>
              <a:rPr lang="en-US" altLang="en-US" sz="20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2000" b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000">
                <a:solidFill>
                  <a:srgbClr val="371F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size_t </a:t>
            </a: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i=</a:t>
            </a:r>
            <a:r>
              <a:rPr lang="en-US" altLang="en-US" sz="200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i&lt;</a:t>
            </a:r>
            <a:r>
              <a:rPr lang="en-US" altLang="en-US" sz="200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5000000</a:t>
            </a: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++i) {</a:t>
            </a:r>
            <a:b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altLang="en-US" sz="200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0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wait until not being used</a:t>
            </a:r>
            <a:br>
              <a:rPr lang="en-US" altLang="en-US" sz="20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000" b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</a:t>
            </a: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(usage_flag == </a:t>
            </a:r>
            <a:r>
              <a:rPr lang="en-US" altLang="en-US" sz="2000" b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{}</a:t>
            </a:r>
            <a:r>
              <a:rPr lang="en-US" altLang="en-US" sz="20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20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usage_flag = </a:t>
            </a:r>
            <a:r>
              <a:rPr lang="en-US" altLang="en-US" sz="2000" b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counter += </a:t>
            </a:r>
            <a:r>
              <a:rPr lang="en-US" altLang="en-US" sz="200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altLang="en-US" sz="200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 let next thread use counter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usage_flag = </a:t>
            </a:r>
            <a:r>
              <a:rPr lang="en-US" altLang="en-US" sz="2000" b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b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3200">
              <a:latin typeface="Arial" panose="020B0604020202020204" pitchFamily="34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783770" y="3106058"/>
            <a:ext cx="5312229" cy="1103085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Rounded Rectangle 2"/>
          <p:cNvSpPr/>
          <p:nvPr/>
        </p:nvSpPr>
        <p:spPr>
          <a:xfrm>
            <a:off x="6743700" y="3060700"/>
            <a:ext cx="5168900" cy="121587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CA" sz="2800" b="1"/>
              <a:t>We want this to be captured in a single, uninterrupted operation</a:t>
            </a:r>
          </a:p>
          <a:p>
            <a:endParaRPr lang="en-CA" sz="600"/>
          </a:p>
        </p:txBody>
      </p:sp>
      <p:cxnSp>
        <p:nvCxnSpPr>
          <p:cNvPr id="12" name="Straight Connector 11"/>
          <p:cNvCxnSpPr>
            <a:stCxn id="10" idx="3"/>
          </p:cNvCxnSpPr>
          <p:nvPr/>
        </p:nvCxnSpPr>
        <p:spPr>
          <a:xfrm>
            <a:off x="6095999" y="3657601"/>
            <a:ext cx="647701" cy="12699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83649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Atomic Operations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Mutual Exclusion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11</a:t>
            </a:fld>
            <a:endParaRPr lang="en-CA"/>
          </a:p>
        </p:txBody>
      </p:sp>
      <p:sp>
        <p:nvSpPr>
          <p:cNvPr id="6" name="Rectangle 5"/>
          <p:cNvSpPr/>
          <p:nvPr/>
        </p:nvSpPr>
        <p:spPr>
          <a:xfrm>
            <a:off x="827315" y="3744464"/>
            <a:ext cx="255451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000"/>
              <a:t>CC BY-SA 3.0, https://commons.wikimedia.org/w/index.php?curid=295612</a:t>
            </a:r>
          </a:p>
        </p:txBody>
      </p:sp>
      <p:pic>
        <p:nvPicPr>
          <p:cNvPr id="3074" name="Picture 2" descr="Stylised atom with three Bohr model orbits and stylised nucleu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6286" y="2015691"/>
            <a:ext cx="1485445" cy="1691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962400" y="1756228"/>
            <a:ext cx="74765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b="1"/>
              <a:t>atomic: </a:t>
            </a:r>
            <a:r>
              <a:rPr lang="en-CA" sz="2800"/>
              <a:t>cannot be broken down into smaller parts</a:t>
            </a:r>
            <a:endParaRPr lang="en-CA" sz="2800" b="1"/>
          </a:p>
        </p:txBody>
      </p:sp>
      <p:sp>
        <p:nvSpPr>
          <p:cNvPr id="10" name="TextBox 9"/>
          <p:cNvSpPr txBox="1"/>
          <p:nvPr/>
        </p:nvSpPr>
        <p:spPr>
          <a:xfrm>
            <a:off x="3976915" y="2598057"/>
            <a:ext cx="51544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/>
              <a:t>Q: Are the following atomic operations?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310742" y="3178628"/>
            <a:ext cx="4667945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400"/>
              <a:t>assigning a constant byte value</a:t>
            </a:r>
          </a:p>
          <a:p>
            <a:r>
              <a:rPr lang="en-CA" sz="2400"/>
              <a:t>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400"/>
              <a:t>assigning a constant integer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400"/>
              <a:t>copying an integer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400"/>
              <a:t>incrementing an integer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2400"/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9216571" y="3206299"/>
            <a:ext cx="2481943" cy="430887"/>
          </a:xfrm>
          <a:prstGeom prst="rect">
            <a:avLst/>
          </a:prstGeom>
          <a:solidFill>
            <a:schemeClr val="bg1">
              <a:lumMod val="95000"/>
            </a:schemeClr>
          </a:soli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2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kumimoji="0" lang="en-US" altLang="en-US" sz="22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‘x'</a:t>
            </a:r>
            <a:r>
              <a:rPr lang="en-US" altLang="en-US" sz="2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en-US" altLang="en-US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3"/>
          <p:cNvSpPr>
            <a:spLocks noChangeArrowheads="1"/>
          </p:cNvSpPr>
          <p:nvPr/>
        </p:nvSpPr>
        <p:spPr bwMode="auto">
          <a:xfrm>
            <a:off x="9223828" y="3939272"/>
            <a:ext cx="2481943" cy="430887"/>
          </a:xfrm>
          <a:prstGeom prst="rect">
            <a:avLst/>
          </a:prstGeom>
          <a:solidFill>
            <a:schemeClr val="bg1">
              <a:lumMod val="95000"/>
            </a:schemeClr>
          </a:soli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2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en-US" sz="2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10</a:t>
            </a:r>
            <a:r>
              <a:rPr lang="en-US" altLang="en-US" sz="2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en-US" altLang="en-US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9202056" y="4643215"/>
            <a:ext cx="2481943" cy="430887"/>
          </a:xfrm>
          <a:prstGeom prst="rect">
            <a:avLst/>
          </a:prstGeom>
          <a:solidFill>
            <a:schemeClr val="bg1">
              <a:lumMod val="95000"/>
            </a:schemeClr>
          </a:soli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2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en-US" sz="2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y</a:t>
            </a:r>
            <a:r>
              <a:rPr lang="en-US" altLang="en-US" sz="2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en-US" altLang="en-US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3"/>
          <p:cNvSpPr>
            <a:spLocks noChangeArrowheads="1"/>
          </p:cNvSpPr>
          <p:nvPr/>
        </p:nvSpPr>
        <p:spPr bwMode="auto">
          <a:xfrm>
            <a:off x="9194798" y="5419729"/>
            <a:ext cx="2481943" cy="430887"/>
          </a:xfrm>
          <a:prstGeom prst="rect">
            <a:avLst/>
          </a:prstGeom>
          <a:solidFill>
            <a:schemeClr val="bg1">
              <a:lumMod val="95000"/>
            </a:schemeClr>
          </a:soli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+= 1</a:t>
            </a:r>
            <a:r>
              <a:rPr lang="en-US" altLang="en-US" sz="2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en-US" altLang="en-US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02862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Atomic Operations in Assembly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Mutual Exclusion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12</a:t>
            </a:fld>
            <a:endParaRPr lang="en-CA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339785" y="2014888"/>
            <a:ext cx="6850744" cy="35394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pushq  %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movq  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rsp,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movb   $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120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-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rbp)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movl   $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-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rbp)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movl   -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rbp),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movl  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eax, -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rbp)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1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addl   $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-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rbp)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1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nop</a:t>
            </a:r>
            <a:b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popq   </a:t>
            </a:r>
            <a:r>
              <a:rPr lang="en-US" altLang="en-US" sz="1400" b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b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</a:t>
            </a:r>
            <a:endParaRPr lang="en-US" altLang="en-US" sz="1400">
              <a:latin typeface="Arial" panose="020B0604020202020204" pitchFamily="34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538935" y="2297281"/>
            <a:ext cx="4406334" cy="415498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%rbp</a:t>
            </a:r>
            <a:r>
              <a:rPr lang="en-US" altLang="en-US" sz="2400">
                <a:solidFill>
                  <a:srgbClr val="000000"/>
                </a:solidFill>
                <a:cs typeface="Courier New" panose="02070309020205020404" pitchFamily="49" charset="0"/>
              </a:rPr>
              <a:t>: 64-bit stack “base” pointer</a:t>
            </a:r>
          </a:p>
          <a:p>
            <a:r>
              <a:rPr lang="en-US" sz="2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%rsp</a:t>
            </a:r>
            <a:r>
              <a:rPr lang="en-US" sz="2400">
                <a:solidFill>
                  <a:srgbClr val="000000"/>
                </a:solidFill>
                <a:cs typeface="Courier New" panose="02070309020205020404" pitchFamily="49" charset="0"/>
              </a:rPr>
              <a:t>: 64-bit stack “top” pointer</a:t>
            </a:r>
          </a:p>
          <a:p>
            <a:endParaRPr lang="en-US" sz="240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%eax</a:t>
            </a:r>
            <a:r>
              <a:rPr lang="en-US" sz="2400">
                <a:solidFill>
                  <a:srgbClr val="000000"/>
                </a:solidFill>
                <a:cs typeface="Courier New" panose="02070309020205020404" pitchFamily="49" charset="0"/>
              </a:rPr>
              <a:t>: 32-bit general purpose</a:t>
            </a:r>
          </a:p>
          <a:p>
            <a:endParaRPr lang="en-US" sz="2400">
              <a:solidFill>
                <a:srgbClr val="000000"/>
              </a:solidFill>
              <a:cs typeface="Courier New" panose="02070309020205020404" pitchFamily="49" charset="0"/>
            </a:endParaRPr>
          </a:p>
          <a:p>
            <a:r>
              <a:rPr lang="en-US" sz="2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%rax</a:t>
            </a:r>
            <a:r>
              <a:rPr lang="en-US" sz="2400">
                <a:solidFill>
                  <a:srgbClr val="000000"/>
                </a:solidFill>
                <a:cs typeface="Courier New" panose="02070309020205020404" pitchFamily="49" charset="0"/>
              </a:rPr>
              <a:t>: 64-bit general purpose</a:t>
            </a:r>
          </a:p>
          <a:p>
            <a:r>
              <a:rPr lang="en-US" sz="2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%rbx</a:t>
            </a:r>
            <a:r>
              <a:rPr lang="en-US" sz="2400">
                <a:solidFill>
                  <a:srgbClr val="000000"/>
                </a:solidFill>
                <a:cs typeface="Courier New" panose="02070309020205020404" pitchFamily="49" charset="0"/>
              </a:rPr>
              <a:t>: 64-bit general purpose</a:t>
            </a:r>
            <a:endParaRPr lang="en-CA" sz="2400"/>
          </a:p>
          <a:p>
            <a:r>
              <a:rPr lang="en-US" sz="2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%rcx</a:t>
            </a:r>
            <a:r>
              <a:rPr lang="en-US" sz="2400">
                <a:solidFill>
                  <a:srgbClr val="000000"/>
                </a:solidFill>
                <a:cs typeface="Courier New" panose="02070309020205020404" pitchFamily="49" charset="0"/>
              </a:rPr>
              <a:t>: 64-bit general purpose</a:t>
            </a:r>
            <a:endParaRPr lang="en-CA" sz="2400"/>
          </a:p>
          <a:p>
            <a:r>
              <a:rPr lang="en-US" sz="2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%rdx</a:t>
            </a:r>
            <a:r>
              <a:rPr lang="en-US" sz="2400">
                <a:solidFill>
                  <a:srgbClr val="000000"/>
                </a:solidFill>
                <a:cs typeface="Courier New" panose="02070309020205020404" pitchFamily="49" charset="0"/>
              </a:rPr>
              <a:t>: 64-bit general purpose</a:t>
            </a:r>
            <a:endParaRPr lang="en-CA" sz="2400"/>
          </a:p>
          <a:p>
            <a:endParaRPr lang="en-CA" sz="2400"/>
          </a:p>
          <a:p>
            <a:endParaRPr lang="en-CA" sz="2400"/>
          </a:p>
        </p:txBody>
      </p:sp>
      <p:sp>
        <p:nvSpPr>
          <p:cNvPr id="10" name="Rectangle 9"/>
          <p:cNvSpPr/>
          <p:nvPr/>
        </p:nvSpPr>
        <p:spPr>
          <a:xfrm>
            <a:off x="667028" y="2223059"/>
            <a:ext cx="33554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is_this_atomic() {</a:t>
            </a:r>
            <a:endParaRPr lang="en-CA"/>
          </a:p>
        </p:txBody>
      </p:sp>
      <p:sp>
        <p:nvSpPr>
          <p:cNvPr id="11" name="Rectangle 10"/>
          <p:cNvSpPr/>
          <p:nvPr/>
        </p:nvSpPr>
        <p:spPr>
          <a:xfrm>
            <a:off x="1170696" y="2866966"/>
            <a:ext cx="1976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 x = 'x'</a:t>
            </a:r>
            <a:r>
              <a:rPr lang="en-US" altLang="en-US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CA"/>
          </a:p>
        </p:txBody>
      </p:sp>
      <p:sp>
        <p:nvSpPr>
          <p:cNvPr id="12" name="Rectangle 11"/>
          <p:cNvSpPr/>
          <p:nvPr/>
        </p:nvSpPr>
        <p:spPr>
          <a:xfrm>
            <a:off x="1177927" y="3345938"/>
            <a:ext cx="17011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y = </a:t>
            </a:r>
            <a:r>
              <a:rPr lang="en-US" altLang="en-US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altLang="en-US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CA"/>
          </a:p>
        </p:txBody>
      </p:sp>
      <p:sp>
        <p:nvSpPr>
          <p:cNvPr id="13" name="Rectangle 12"/>
          <p:cNvSpPr/>
          <p:nvPr/>
        </p:nvSpPr>
        <p:spPr>
          <a:xfrm>
            <a:off x="1159770" y="3795881"/>
            <a:ext cx="15632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z = y</a:t>
            </a:r>
            <a:r>
              <a:rPr lang="en-US" altLang="en-US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CA"/>
          </a:p>
        </p:txBody>
      </p:sp>
      <p:sp>
        <p:nvSpPr>
          <p:cNvPr id="14" name="Rectangle 13"/>
          <p:cNvSpPr/>
          <p:nvPr/>
        </p:nvSpPr>
        <p:spPr>
          <a:xfrm>
            <a:off x="1190184" y="4310524"/>
            <a:ext cx="18868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+= 1</a:t>
            </a:r>
            <a:r>
              <a:rPr lang="en-US" altLang="en-US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CA"/>
          </a:p>
        </p:txBody>
      </p:sp>
      <p:sp>
        <p:nvSpPr>
          <p:cNvPr id="16" name="Rectangle 15"/>
          <p:cNvSpPr/>
          <p:nvPr/>
        </p:nvSpPr>
        <p:spPr>
          <a:xfrm>
            <a:off x="771362" y="4869939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72286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Atomic Operations in Assembly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Mutual Exclusion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13</a:t>
            </a:fld>
            <a:endParaRPr lang="en-CA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7053945" y="1730887"/>
            <a:ext cx="3033484" cy="433965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pushq  </a:t>
            </a: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movq   </a:t>
            </a: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rsp, </a:t>
            </a: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movq   </a:t>
            </a: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rdi, -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24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rbp)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1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movq   $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-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rbp)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1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.L36: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cmpq   $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4999999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-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rbp)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ja .L37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1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movq   -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24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rbp), </a:t>
            </a: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movq   (</a:t>
            </a: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rax), </a:t>
            </a: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leaq  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rax), </a:t>
            </a: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rdx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movq   -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24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rbp), </a:t>
            </a: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movq   </a:t>
            </a: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rdx, (</a:t>
            </a: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rax)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1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addq   $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-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rbp)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jmp    .L36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1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.L37: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nop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popq   </a:t>
            </a: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</a:t>
            </a:r>
            <a:endParaRPr kumimoji="0" lang="en-US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348665" y="1865476"/>
            <a:ext cx="47339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threadinc(size_t&amp; counter) {</a:t>
            </a:r>
            <a:endParaRPr lang="en-CA"/>
          </a:p>
        </p:txBody>
      </p:sp>
      <p:sp>
        <p:nvSpPr>
          <p:cNvPr id="8" name="Rectangle 7"/>
          <p:cNvSpPr/>
          <p:nvPr/>
        </p:nvSpPr>
        <p:spPr>
          <a:xfrm>
            <a:off x="1729677" y="2431534"/>
            <a:ext cx="48718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(size_t i=</a:t>
            </a:r>
            <a:r>
              <a:rPr lang="en-US" altLang="en-US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en-US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i&lt;5000000; ++i) {</a:t>
            </a:r>
            <a:endParaRPr lang="en-CA"/>
          </a:p>
        </p:txBody>
      </p:sp>
      <p:sp>
        <p:nvSpPr>
          <p:cNvPr id="9" name="Rectangle 8"/>
          <p:cNvSpPr/>
          <p:nvPr/>
        </p:nvSpPr>
        <p:spPr>
          <a:xfrm>
            <a:off x="2351688" y="3892033"/>
            <a:ext cx="1976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counter += </a:t>
            </a:r>
            <a:r>
              <a:rPr lang="en-US" altLang="en-US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en-US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CA"/>
          </a:p>
        </p:txBody>
      </p:sp>
      <p:sp>
        <p:nvSpPr>
          <p:cNvPr id="10" name="Rectangle 9"/>
          <p:cNvSpPr/>
          <p:nvPr/>
        </p:nvSpPr>
        <p:spPr>
          <a:xfrm>
            <a:off x="1736482" y="4741118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CA"/>
          </a:p>
        </p:txBody>
      </p:sp>
      <p:sp>
        <p:nvSpPr>
          <p:cNvPr id="11" name="Rectangle 10"/>
          <p:cNvSpPr/>
          <p:nvPr/>
        </p:nvSpPr>
        <p:spPr>
          <a:xfrm>
            <a:off x="1304682" y="5479533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CA"/>
          </a:p>
        </p:txBody>
      </p:sp>
      <p:sp>
        <p:nvSpPr>
          <p:cNvPr id="3" name="Rounded Rectangle 2"/>
          <p:cNvSpPr/>
          <p:nvPr/>
        </p:nvSpPr>
        <p:spPr>
          <a:xfrm>
            <a:off x="1168400" y="3517900"/>
            <a:ext cx="9601200" cy="1117600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96413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Atomic Operations in Assembly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Mutual Exclusion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14</a:t>
            </a:fld>
            <a:endParaRPr lang="en-CA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6819900" y="2839016"/>
            <a:ext cx="3450046" cy="224676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.L37: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movq   -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24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rbp),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movzbl (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rax),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testb 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al,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je     .L36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jmp    .L37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.L36: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movq   -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24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rbp),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movb   $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(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rax)</a:t>
            </a:r>
            <a:endParaRPr kumimoji="0" lang="en-US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955800" y="33598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(usage_flag == true) {}</a:t>
            </a:r>
            <a:b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CA"/>
          </a:p>
        </p:txBody>
      </p:sp>
      <p:sp>
        <p:nvSpPr>
          <p:cNvPr id="6" name="Rectangle 5"/>
          <p:cNvSpPr/>
          <p:nvPr/>
        </p:nvSpPr>
        <p:spPr>
          <a:xfrm>
            <a:off x="1987797" y="4523043"/>
            <a:ext cx="2666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usage_flag = true;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899052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Atomic Operations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Mutual Exclusion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15</a:t>
            </a:fld>
            <a:endParaRPr lang="en-CA"/>
          </a:p>
        </p:txBody>
      </p:sp>
      <p:sp>
        <p:nvSpPr>
          <p:cNvPr id="6" name="Rectangle 5"/>
          <p:cNvSpPr/>
          <p:nvPr/>
        </p:nvSpPr>
        <p:spPr>
          <a:xfrm>
            <a:off x="827315" y="3744464"/>
            <a:ext cx="255451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000"/>
              <a:t>CC BY-SA 3.0, https://commons.wikimedia.org/w/index.php?curid=295612</a:t>
            </a:r>
          </a:p>
        </p:txBody>
      </p:sp>
      <p:pic>
        <p:nvPicPr>
          <p:cNvPr id="3074" name="Picture 2" descr="Stylised atom with three Bohr model orbits and stylised nucleu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6286" y="2015691"/>
            <a:ext cx="1485445" cy="1691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962400" y="1756228"/>
            <a:ext cx="64453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/>
              <a:t>atomic: </a:t>
            </a:r>
            <a:r>
              <a:rPr lang="en-CA" sz="2400"/>
              <a:t>cannot be broken down into smaller parts</a:t>
            </a:r>
            <a:endParaRPr lang="en-CA" sz="2400" b="1"/>
          </a:p>
        </p:txBody>
      </p:sp>
      <p:sp>
        <p:nvSpPr>
          <p:cNvPr id="8" name="TextBox 7"/>
          <p:cNvSpPr txBox="1"/>
          <p:nvPr/>
        </p:nvSpPr>
        <p:spPr>
          <a:xfrm>
            <a:off x="290286" y="5210629"/>
            <a:ext cx="11495314" cy="519708"/>
          </a:xfrm>
          <a:prstGeom prst="roundRect">
            <a:avLst>
              <a:gd name="adj" fmla="val 19509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CA" sz="2400"/>
              <a:t>We want some way to check that our flag has been cleared and if so, </a:t>
            </a:r>
            <a:r>
              <a:rPr lang="en-CA" sz="2400" b="1">
                <a:solidFill>
                  <a:schemeClr val="accent2"/>
                </a:solidFill>
              </a:rPr>
              <a:t>simultaneously</a:t>
            </a:r>
            <a:r>
              <a:rPr lang="en-CA" sz="2400"/>
              <a:t> set it.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622801" y="2823026"/>
            <a:ext cx="590005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/>
              <a:t>An </a:t>
            </a:r>
            <a:r>
              <a:rPr lang="en-CA" sz="2400" b="1">
                <a:solidFill>
                  <a:schemeClr val="accent2"/>
                </a:solidFill>
              </a:rPr>
              <a:t>atomic operation</a:t>
            </a:r>
            <a:r>
              <a:rPr lang="en-CA" sz="2400">
                <a:solidFill>
                  <a:schemeClr val="accent2"/>
                </a:solidFill>
              </a:rPr>
              <a:t> </a:t>
            </a:r>
            <a:r>
              <a:rPr lang="en-CA" sz="2400"/>
              <a:t>is a </a:t>
            </a:r>
            <a:r>
              <a:rPr lang="en-CA" sz="2400" b="1">
                <a:solidFill>
                  <a:schemeClr val="accent2"/>
                </a:solidFill>
              </a:rPr>
              <a:t>single</a:t>
            </a:r>
            <a:r>
              <a:rPr lang="en-CA" sz="2400"/>
              <a:t> operation which cannot be interrupted by the real-time clock interrupt (time-slicing), or by another thread (e.g. when accessing shared memory).</a:t>
            </a:r>
            <a:endParaRPr lang="en-CA" sz="2400" b="1"/>
          </a:p>
        </p:txBody>
      </p:sp>
    </p:spTree>
    <p:extLst>
      <p:ext uri="{BB962C8B-B14F-4D97-AF65-F5344CB8AC3E}">
        <p14:creationId xmlns:p14="http://schemas.microsoft.com/office/powerpoint/2010/main" val="2822711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Atomic Flags in C++11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Mutual Exclusion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16</a:t>
            </a:fld>
            <a:endParaRPr lang="en-CA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577" y="1719715"/>
            <a:ext cx="10051064" cy="3824741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791226" y="5943992"/>
            <a:ext cx="54007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/>
              <a:t>http://en.cppreference.com/w/cpp/atomic/atomic_flag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016001" y="5007428"/>
            <a:ext cx="8098971" cy="696686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80602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8308" y="649460"/>
            <a:ext cx="10659291" cy="778109"/>
          </a:xfrm>
        </p:spPr>
        <p:txBody>
          <a:bodyPr>
            <a:normAutofit/>
          </a:bodyPr>
          <a:lstStyle/>
          <a:p>
            <a:r>
              <a:rPr lang="en-CA"/>
              <a:t>Atomic vs Critical Section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Mutual Exclusion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17</a:t>
            </a:fld>
            <a:endParaRPr lang="en-CA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611086" y="1421364"/>
            <a:ext cx="10203542" cy="501675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threadinc(std::atomic_flag&amp; usage_flag, size_t&amp; counter) {</a:t>
            </a:r>
            <a:b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2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increment</a:t>
            </a:r>
            <a:br>
              <a:rPr kumimoji="0" lang="en-US" altLang="en-US" sz="2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2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(size_t i=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i&lt;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5000000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++i) {</a:t>
            </a:r>
            <a:b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b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wait until not being used</a:t>
            </a:r>
            <a:br>
              <a:rPr kumimoji="0" lang="en-US" altLang="en-US" sz="2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while 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(usage_flag.test_and_set() == </a:t>
            </a:r>
            <a:r>
              <a:rPr kumimoji="0" lang="en-US" altLang="en-US" sz="2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{}</a:t>
            </a:r>
            <a:b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counter += 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clear to let others access counter</a:t>
            </a:r>
            <a:br>
              <a:rPr kumimoji="0" lang="en-US" altLang="en-US" sz="2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usage_flag.clear();</a:t>
            </a:r>
            <a:b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b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3362178" y="3291839"/>
            <a:ext cx="3840481" cy="661182"/>
          </a:xfrm>
          <a:prstGeom prst="roundRect">
            <a:avLst/>
          </a:prstGeom>
          <a:noFill/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CA" b="1">
                <a:solidFill>
                  <a:schemeClr val="accent4"/>
                </a:solidFill>
              </a:rPr>
              <a:t>atomic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2192214" y="4246097"/>
            <a:ext cx="3840481" cy="661182"/>
          </a:xfrm>
          <a:prstGeom prst="roundRect">
            <a:avLst/>
          </a:prstGeom>
          <a:noFill/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CA" b="1">
                <a:solidFill>
                  <a:schemeClr val="accent4"/>
                </a:solidFill>
              </a:rPr>
              <a:t>critical section</a:t>
            </a:r>
          </a:p>
        </p:txBody>
      </p:sp>
    </p:spTree>
    <p:extLst>
      <p:ext uri="{BB962C8B-B14F-4D97-AF65-F5344CB8AC3E}">
        <p14:creationId xmlns:p14="http://schemas.microsoft.com/office/powerpoint/2010/main" val="2394555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8308" y="649460"/>
            <a:ext cx="10659291" cy="778109"/>
          </a:xfrm>
        </p:spPr>
        <p:txBody>
          <a:bodyPr>
            <a:normAutofit/>
          </a:bodyPr>
          <a:lstStyle/>
          <a:p>
            <a:r>
              <a:rPr lang="en-CA"/>
              <a:t>Mutual Exclusion: How would </a:t>
            </a:r>
            <a:r>
              <a:rPr lang="en-CA" i="1"/>
              <a:t>you</a:t>
            </a:r>
            <a:r>
              <a:rPr lang="en-CA"/>
              <a:t> do it?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Mutual Exclusion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18</a:t>
            </a:fld>
            <a:endParaRPr lang="en-CA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611086" y="1729140"/>
            <a:ext cx="10203542" cy="440120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threadinc(std::atomic_flag&amp; usage_flag, size_t&amp; counter) {</a:t>
            </a:r>
            <a:b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2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increment</a:t>
            </a:r>
            <a:br>
              <a:rPr kumimoji="0" lang="en-US" altLang="en-US" sz="2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2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(size_t i=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i&lt;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5000000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++i) {</a:t>
            </a:r>
            <a:b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b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wait until not being used</a:t>
            </a:r>
            <a:br>
              <a:rPr kumimoji="0" lang="en-US" altLang="en-US" sz="2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while 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(usage_flag.test_and_set() == </a:t>
            </a:r>
            <a:r>
              <a:rPr kumimoji="0" lang="en-US" altLang="en-US" sz="2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{}</a:t>
            </a:r>
            <a:b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b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counter += 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b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clear to let others access counter</a:t>
            </a:r>
            <a:br>
              <a:rPr kumimoji="0" lang="en-US" altLang="en-US" sz="2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usage_flag.clear();</a:t>
            </a:r>
            <a:b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b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35429" y="3193143"/>
            <a:ext cx="9056915" cy="928915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3200" b="1">
                <a:solidFill>
                  <a:schemeClr val="accent2"/>
                </a:solidFill>
              </a:rPr>
              <a:t>lock: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457200" y="4608286"/>
            <a:ext cx="9056915" cy="928915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3200" b="1">
                <a:solidFill>
                  <a:schemeClr val="accent2"/>
                </a:solidFill>
              </a:rPr>
              <a:t>unlock:</a:t>
            </a:r>
          </a:p>
        </p:txBody>
      </p:sp>
    </p:spTree>
    <p:extLst>
      <p:ext uri="{BB962C8B-B14F-4D97-AF65-F5344CB8AC3E}">
        <p14:creationId xmlns:p14="http://schemas.microsoft.com/office/powerpoint/2010/main" val="3021556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8308" y="649460"/>
            <a:ext cx="10862491" cy="778109"/>
          </a:xfrm>
        </p:spPr>
        <p:txBody>
          <a:bodyPr>
            <a:normAutofit/>
          </a:bodyPr>
          <a:lstStyle/>
          <a:p>
            <a:r>
              <a:rPr lang="en-CA"/>
              <a:t>Spin-Lock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Mutual Exclusion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19</a:t>
            </a:fld>
            <a:endParaRPr lang="en-CA"/>
          </a:p>
        </p:txBody>
      </p:sp>
      <p:sp>
        <p:nvSpPr>
          <p:cNvPr id="6" name="Rectangle 5"/>
          <p:cNvSpPr/>
          <p:nvPr/>
        </p:nvSpPr>
        <p:spPr>
          <a:xfrm>
            <a:off x="2832100" y="1679139"/>
            <a:ext cx="6654800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14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wait until not being used</a:t>
            </a:r>
            <a:br>
              <a:rPr lang="en-US" altLang="en-US" sz="14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b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</a:t>
            </a: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(usage_flag.test_and_set() == </a:t>
            </a:r>
            <a:r>
              <a:rPr lang="en-US" altLang="en-US" sz="1400" b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{}</a:t>
            </a:r>
            <a:b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b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...</a:t>
            </a:r>
            <a:b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b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clear to let others access counter</a:t>
            </a:r>
            <a:br>
              <a:rPr lang="en-US" altLang="en-US" sz="14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usage_flag.clear();</a:t>
            </a: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CA"/>
          </a:p>
        </p:txBody>
      </p:sp>
      <p:sp>
        <p:nvSpPr>
          <p:cNvPr id="7" name="Rounded Rectangle 6"/>
          <p:cNvSpPr/>
          <p:nvPr/>
        </p:nvSpPr>
        <p:spPr>
          <a:xfrm>
            <a:off x="1019629" y="1618343"/>
            <a:ext cx="8683171" cy="654957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3200" b="1">
                <a:solidFill>
                  <a:schemeClr val="accent2"/>
                </a:solidFill>
              </a:rPr>
              <a:t>lock: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17600" y="3733800"/>
            <a:ext cx="12985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b="1"/>
              <a:t>Notes: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730500" y="3835400"/>
            <a:ext cx="94615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26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CA" sz="2200"/>
              <a:t>Atomic flag initialization</a:t>
            </a:r>
            <a:r>
              <a:rPr lang="en-CA"/>
              <a:t>   </a:t>
            </a:r>
            <a:br>
              <a:rPr lang="en-CA"/>
            </a:br>
            <a:r>
              <a:rPr lang="en-CA"/>
              <a:t>	</a:t>
            </a:r>
            <a:r>
              <a:rPr lang="en-US" altLang="en-US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CA">
                <a:latin typeface="Courier New" panose="02070309020205020404" pitchFamily="49" charset="0"/>
                <a:cs typeface="Courier New" panose="02070309020205020404" pitchFamily="49" charset="0"/>
              </a:rPr>
              <a:t>atomic_flag usage_flag = </a:t>
            </a:r>
            <a:r>
              <a:rPr lang="en-CA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ATOMIC_FLAG_INIT</a:t>
            </a:r>
            <a:r>
              <a:rPr lang="en-CA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342900" indent="-342900">
              <a:lnSpc>
                <a:spcPts val="26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CA" sz="2200"/>
              <a:t>Spin-wait should </a:t>
            </a:r>
            <a:r>
              <a:rPr lang="en-CA" sz="2200" b="1">
                <a:solidFill>
                  <a:schemeClr val="accent2"/>
                </a:solidFill>
              </a:rPr>
              <a:t>yield</a:t>
            </a:r>
            <a:r>
              <a:rPr lang="en-CA" sz="2200"/>
              <a:t> to other threads rather than loop indefinitely</a:t>
            </a:r>
            <a:br>
              <a:rPr lang="en-CA" sz="2200"/>
            </a:br>
            <a:r>
              <a:rPr lang="en-CA"/>
              <a:t>	</a:t>
            </a:r>
            <a:r>
              <a:rPr lang="en-US" altLang="en-US" b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</a:t>
            </a: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(usage_flag.test_and_set() == </a:t>
            </a:r>
            <a:r>
              <a:rPr lang="en-US" altLang="en-US" b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en-US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altLang="en-US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this_thread</a:t>
            </a: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::yield();</a:t>
            </a:r>
            <a:b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  <a:endParaRPr lang="en-CA" sz="22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1019629" y="2697843"/>
            <a:ext cx="8683171" cy="654957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3200" b="1">
                <a:solidFill>
                  <a:schemeClr val="accent2"/>
                </a:solidFill>
              </a:rPr>
              <a:t>unlock:</a:t>
            </a:r>
          </a:p>
        </p:txBody>
      </p:sp>
    </p:spTree>
    <p:extLst>
      <p:ext uri="{BB962C8B-B14F-4D97-AF65-F5344CB8AC3E}">
        <p14:creationId xmlns:p14="http://schemas.microsoft.com/office/powerpoint/2010/main" val="2791347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Mutual Exclusion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Mutual Exclusion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2</a:t>
            </a:fld>
            <a:endParaRPr lang="en-CA"/>
          </a:p>
        </p:txBody>
      </p:sp>
      <p:sp>
        <p:nvSpPr>
          <p:cNvPr id="6" name="Rectangle 5"/>
          <p:cNvSpPr/>
          <p:nvPr/>
        </p:nvSpPr>
        <p:spPr>
          <a:xfrm>
            <a:off x="2859871" y="1745734"/>
            <a:ext cx="598914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2400" i="1">
                <a:solidFill>
                  <a:srgbClr val="333333"/>
                </a:solidFill>
                <a:latin typeface="Georgia" panose="02040502050405020303" pitchFamily="18" charset="0"/>
              </a:rPr>
              <a:t>… neither can live while the other survives</a:t>
            </a:r>
          </a:p>
          <a:p>
            <a:r>
              <a:rPr lang="en-CA" sz="2400">
                <a:solidFill>
                  <a:srgbClr val="333333"/>
                </a:solidFill>
                <a:latin typeface="Georgia" panose="02040502050405020303" pitchFamily="18" charset="0"/>
              </a:rPr>
              <a:t>				~J.K. Rowling</a:t>
            </a:r>
            <a:endParaRPr lang="en-CA" sz="2400"/>
          </a:p>
        </p:txBody>
      </p:sp>
      <p:sp>
        <p:nvSpPr>
          <p:cNvPr id="8" name="TextBox 7"/>
          <p:cNvSpPr txBox="1"/>
          <p:nvPr/>
        </p:nvSpPr>
        <p:spPr>
          <a:xfrm>
            <a:off x="660400" y="5105400"/>
            <a:ext cx="108077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b="1"/>
              <a:t>Mutual Exclusion:</a:t>
            </a:r>
            <a:r>
              <a:rPr lang="en-CA" sz="2400"/>
              <a:t> </a:t>
            </a:r>
          </a:p>
          <a:p>
            <a:r>
              <a:rPr lang="en-CA" sz="2400"/>
              <a:t>	If any thread is accessing a resource, all others are </a:t>
            </a:r>
            <a:r>
              <a:rPr lang="en-CA" sz="2400" b="1">
                <a:solidFill>
                  <a:schemeClr val="accent2"/>
                </a:solidFill>
              </a:rPr>
              <a:t>excluded</a:t>
            </a:r>
            <a:r>
              <a:rPr lang="en-CA" sz="2400"/>
              <a:t> from doing so.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00100" y="2768600"/>
            <a:ext cx="108077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/>
              <a:t>Certain resources cannot be used </a:t>
            </a:r>
            <a:r>
              <a:rPr lang="en-CA" sz="2400" b="1">
                <a:solidFill>
                  <a:schemeClr val="accent2"/>
                </a:solidFill>
              </a:rPr>
              <a:t>simultaneously</a:t>
            </a:r>
            <a:r>
              <a:rPr lang="en-CA" sz="2400"/>
              <a:t> by two or more processes/threads without </a:t>
            </a:r>
            <a:r>
              <a:rPr lang="en-CA" sz="2400" b="1">
                <a:solidFill>
                  <a:schemeClr val="accent2"/>
                </a:solidFill>
              </a:rPr>
              <a:t>interfering</a:t>
            </a:r>
            <a:r>
              <a:rPr lang="en-CA" sz="2400"/>
              <a:t> with each other in a </a:t>
            </a:r>
            <a:r>
              <a:rPr lang="en-CA" sz="2400" b="1">
                <a:solidFill>
                  <a:schemeClr val="accent2"/>
                </a:solidFill>
              </a:rPr>
              <a:t>detrimental</a:t>
            </a:r>
            <a:r>
              <a:rPr lang="en-CA" sz="2400"/>
              <a:t> way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12800" y="3860800"/>
            <a:ext cx="108077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/>
              <a:t>We require a way to </a:t>
            </a:r>
            <a:r>
              <a:rPr lang="en-CA" sz="2400" b="1">
                <a:solidFill>
                  <a:schemeClr val="accent2"/>
                </a:solidFill>
              </a:rPr>
              <a:t>limit</a:t>
            </a:r>
            <a:r>
              <a:rPr lang="en-CA" sz="2400"/>
              <a:t> access, so that if one process/thread is using a resource, all others are forced to </a:t>
            </a:r>
            <a:r>
              <a:rPr lang="en-CA" sz="2400" b="1">
                <a:solidFill>
                  <a:schemeClr val="accent2"/>
                </a:solidFill>
              </a:rPr>
              <a:t>wait</a:t>
            </a:r>
            <a:r>
              <a:rPr lang="en-CA" sz="2400"/>
              <a:t> until the resource becomes available.</a:t>
            </a:r>
          </a:p>
        </p:txBody>
      </p:sp>
    </p:spTree>
    <p:extLst>
      <p:ext uri="{BB962C8B-B14F-4D97-AF65-F5344CB8AC3E}">
        <p14:creationId xmlns:p14="http://schemas.microsoft.com/office/powerpoint/2010/main" val="1650877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(Mut)ual (Ex)clusion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Mutual Exclusion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20</a:t>
            </a:fld>
            <a:endParaRPr lang="en-CA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6277" y="1448089"/>
            <a:ext cx="7820025" cy="470535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7305726" y="5974834"/>
            <a:ext cx="48862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/>
              <a:t>http://en.cppreference.com/w/cpp/thread/mutex</a:t>
            </a:r>
          </a:p>
        </p:txBody>
      </p:sp>
    </p:spTree>
    <p:extLst>
      <p:ext uri="{BB962C8B-B14F-4D97-AF65-F5344CB8AC3E}">
        <p14:creationId xmlns:p14="http://schemas.microsoft.com/office/powerpoint/2010/main" val="38960612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8308" y="649460"/>
            <a:ext cx="10659291" cy="778109"/>
          </a:xfrm>
        </p:spPr>
        <p:txBody>
          <a:bodyPr>
            <a:normAutofit/>
          </a:bodyPr>
          <a:lstStyle/>
          <a:p>
            <a:r>
              <a:rPr lang="en-CA"/>
              <a:t>Mutex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Mutual Exclusion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21</a:t>
            </a:fld>
            <a:endParaRPr lang="en-CA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611086" y="1729140"/>
            <a:ext cx="10203542" cy="440120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threadinc(std::mutex&amp; mutex, size_t&amp; counter) {</a:t>
            </a:r>
            <a:b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2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increment</a:t>
            </a:r>
            <a:br>
              <a:rPr kumimoji="0" lang="en-US" altLang="en-US" sz="2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2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(size_t i=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i&lt;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5000000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++i) {</a:t>
            </a:r>
            <a:b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b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wait until not being used</a:t>
            </a:r>
            <a:br>
              <a:rPr kumimoji="0" lang="en-US" altLang="en-US" sz="2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1" u="none" strike="noStrike" cap="none" normalizeH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mutex.lock()</a:t>
            </a:r>
            <a:b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b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counter += 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b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clear to let others access counter</a:t>
            </a:r>
            <a:br>
              <a:rPr kumimoji="0" lang="en-US" altLang="en-US" sz="2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mutex.unlock();</a:t>
            </a:r>
            <a:b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b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35429" y="3193143"/>
            <a:ext cx="9056915" cy="928915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3200" b="1">
                <a:solidFill>
                  <a:schemeClr val="accent2"/>
                </a:solidFill>
              </a:rPr>
              <a:t>lock: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457200" y="4608286"/>
            <a:ext cx="9056915" cy="928915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3200" b="1">
                <a:solidFill>
                  <a:schemeClr val="accent2"/>
                </a:solidFill>
              </a:rPr>
              <a:t>unlock: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3980873" y="1782619"/>
            <a:ext cx="2678546" cy="304800"/>
          </a:xfrm>
          <a:prstGeom prst="roundRect">
            <a:avLst/>
          </a:prstGeom>
          <a:noFill/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9994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Mutex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Mutual Exclusion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22</a:t>
            </a:fld>
            <a:endParaRPr lang="en-CA"/>
          </a:p>
        </p:txBody>
      </p:sp>
      <p:sp>
        <p:nvSpPr>
          <p:cNvPr id="7" name="TextBox 6"/>
          <p:cNvSpPr txBox="1"/>
          <p:nvPr/>
        </p:nvSpPr>
        <p:spPr>
          <a:xfrm>
            <a:off x="853635" y="1523414"/>
            <a:ext cx="105682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i="1"/>
              <a:t>Always</a:t>
            </a:r>
            <a:r>
              <a:rPr lang="en-CA" sz="2400"/>
              <a:t> remember to unlock, or you could lock everyone out of using a resource!!!  </a:t>
            </a: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2085089" y="2268688"/>
            <a:ext cx="8802914" cy="31700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threadinc(std::mutex&amp; mutex, size_t&amp; counter) {</a:t>
            </a:r>
            <a:b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2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increment</a:t>
            </a:r>
            <a:br>
              <a:rPr kumimoji="0" lang="en-US" altLang="en-US" sz="2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2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(size_t i=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i&lt;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5000000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++i) {</a:t>
            </a:r>
            <a:b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b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wait until not being used</a:t>
            </a:r>
            <a:br>
              <a:rPr kumimoji="0" lang="en-US" altLang="en-US" sz="2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1" u="none" strike="noStrike" cap="none" normalizeH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mutex.lock()</a:t>
            </a:r>
            <a:b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counter += 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23155" y="5726030"/>
            <a:ext cx="67378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/>
              <a:t>Only the thread who locks the mutex can unlock it!!!</a:t>
            </a:r>
          </a:p>
        </p:txBody>
      </p:sp>
    </p:spTree>
    <p:extLst>
      <p:ext uri="{BB962C8B-B14F-4D97-AF65-F5344CB8AC3E}">
        <p14:creationId xmlns:p14="http://schemas.microsoft.com/office/powerpoint/2010/main" val="8086271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Mutex: Exception Safety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Mutual Exclusion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23</a:t>
            </a:fld>
            <a:endParaRPr lang="en-CA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504287" y="1627764"/>
            <a:ext cx="5003800" cy="440120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&lt;exception&gt;</a:t>
            </a:r>
            <a:b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TenMillionException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exception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 char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 what()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 noexcept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"ten million exception"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1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increments the counter by 1, throwing an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  </a:t>
            </a:r>
            <a:r>
              <a:rPr kumimoji="0" lang="en-US" altLang="en-US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exception at 10 million</a:t>
            </a:r>
            <a:br>
              <a:rPr kumimoji="0" lang="en-US" altLang="en-US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increment(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371F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&amp; counter) {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(counter ==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10000000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throw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TenMillionException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++counter;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936176" y="1678586"/>
            <a:ext cx="614797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increments counter by 5 million in increments of 1</a:t>
            </a:r>
            <a:br>
              <a:rPr lang="en-US" altLang="en-US" sz="14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b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threadinc(</a:t>
            </a:r>
            <a:r>
              <a:rPr lang="en-US" altLang="en-US" sz="140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altLang="en-US" sz="140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mutex</a:t>
            </a: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 mutex, </a:t>
            </a:r>
            <a:r>
              <a:rPr lang="en-US" altLang="en-US" sz="1400">
                <a:solidFill>
                  <a:srgbClr val="371F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 counter) {</a:t>
            </a:r>
            <a:b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400" b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>
                <a:solidFill>
                  <a:srgbClr val="371F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size_t </a:t>
            </a: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i=</a:t>
            </a:r>
            <a:r>
              <a:rPr lang="en-US" altLang="en-US" sz="140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i&lt;</a:t>
            </a:r>
            <a:r>
              <a:rPr lang="en-US" altLang="en-US" sz="140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5000000</a:t>
            </a: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++i) {</a:t>
            </a:r>
            <a:b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mutex.lock();</a:t>
            </a:r>
            <a:b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increment(counter); </a:t>
            </a:r>
            <a:r>
              <a:rPr lang="en-US" altLang="en-US" sz="14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might throw exception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mutex.unlock();</a:t>
            </a:r>
            <a:b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b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catches any exception to prevent program termination</a:t>
            </a:r>
            <a:br>
              <a:rPr lang="en-US" altLang="en-US" sz="14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b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threadcatch(</a:t>
            </a:r>
            <a:r>
              <a:rPr lang="en-US" altLang="en-US" sz="140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altLang="en-US" sz="140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mutex</a:t>
            </a: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 mutex, </a:t>
            </a:r>
            <a:r>
              <a:rPr lang="en-US" altLang="en-US" sz="1400">
                <a:solidFill>
                  <a:srgbClr val="371F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 counter) {</a:t>
            </a:r>
            <a:b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400" b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 </a:t>
            </a: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threadinc(mutex, counter);</a:t>
            </a:r>
            <a:b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 </a:t>
            </a:r>
            <a:r>
              <a:rPr lang="en-US" altLang="en-US" sz="1400" b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catch </a:t>
            </a: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altLang="en-US" sz="140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 ex) {</a:t>
            </a:r>
            <a:b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40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::cout </a:t>
            </a:r>
            <a:r>
              <a:rPr lang="en-US" altLang="en-US" sz="140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altLang="en-US" sz="1400" b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"An exception was thrown: "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altLang="en-US" sz="140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ex.what() </a:t>
            </a:r>
            <a:r>
              <a:rPr lang="en-US" altLang="en-US" sz="140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 std</a:t>
            </a: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::endl;</a:t>
            </a:r>
            <a:b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b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1400">
              <a:latin typeface="Arial" panose="020B0604020202020204" pitchFamily="3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781822" y="2363372"/>
            <a:ext cx="6049107" cy="67525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735395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Mutex: Exception Safety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Mutual Exclusion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24</a:t>
            </a:fld>
            <a:endParaRPr lang="en-CA"/>
          </a:p>
        </p:txBody>
      </p:sp>
      <p:sp>
        <p:nvSpPr>
          <p:cNvPr id="6" name="TextBox 5"/>
          <p:cNvSpPr txBox="1"/>
          <p:nvPr/>
        </p:nvSpPr>
        <p:spPr>
          <a:xfrm>
            <a:off x="717453" y="1744395"/>
            <a:ext cx="98496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b="1"/>
              <a:t>Solution:</a:t>
            </a:r>
            <a:r>
              <a:rPr lang="en-CA" sz="2800"/>
              <a:t> use RAII principles, destructors guaranteed to be called!!</a:t>
            </a: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506437" y="2585147"/>
            <a:ext cx="4979962" cy="3108543"/>
          </a:xfrm>
          <a:prstGeom prst="rect">
            <a:avLst/>
          </a:prstGeom>
          <a:solidFill>
            <a:schemeClr val="bg1">
              <a:lumMod val="9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&lt;mutex&gt;</a:t>
            </a:r>
            <a:b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lock {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std::mutex&amp; mutex_; </a:t>
            </a:r>
            <a:r>
              <a:rPr kumimoji="0" lang="en-US" altLang="en-US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reference to a mutex</a:t>
            </a:r>
            <a:br>
              <a:rPr kumimoji="0" lang="en-US" altLang="en-US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br>
              <a:rPr kumimoji="0" lang="en-US" altLang="en-US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lock(std::mutex&amp; mutex) : mutex_(mutex) {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mutex_.lock();    </a:t>
            </a:r>
            <a:r>
              <a:rPr kumimoji="0" lang="en-US" altLang="en-US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lock in constructor</a:t>
            </a:r>
            <a:br>
              <a:rPr kumimoji="0" lang="en-US" altLang="en-US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~lock() {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mutex_.unlock();  </a:t>
            </a:r>
            <a:r>
              <a:rPr kumimoji="0" lang="en-US" altLang="en-US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unlock in destructor</a:t>
            </a:r>
            <a:br>
              <a:rPr kumimoji="0" lang="en-US" altLang="en-US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kumimoji="0" lang="en-US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5972071" y="2951855"/>
            <a:ext cx="5929197" cy="24622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threadinc(std::mutex&amp; mutex, size_t&amp; counter) {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(size_t i=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i&lt;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5000000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++i) {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kumimoji="0" lang="en-US" altLang="en-US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1" u="none" strike="noStrike" cap="none" normalizeH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lock mylock(mutex);</a:t>
            </a:r>
            <a:r>
              <a:rPr kumimoji="0" lang="en-US" altLang="en-US" sz="1400" b="0" i="0" u="none" strike="noStrike" cap="none" normalizeH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locks mutex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counter +=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 </a:t>
            </a:r>
            <a:r>
              <a:rPr lang="en-US" altLang="en-US" sz="14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mutex guaranteed to be unlocked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50956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Locks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Mutual Exclusion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25</a:t>
            </a:fld>
            <a:endParaRPr lang="en-CA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2615" y="1826821"/>
            <a:ext cx="7620000" cy="16287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4208" y="4235035"/>
            <a:ext cx="7581900" cy="128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5769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Locks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Mutual Exclusion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26</a:t>
            </a:fld>
            <a:endParaRPr lang="en-CA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387198" y="2211088"/>
            <a:ext cx="5774451" cy="2677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threadinc(std::mutex&amp; mutex, size_t&amp; counter) {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(size_t i=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i&lt;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5000000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++i) {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// locks mutex</a:t>
            </a:r>
            <a:r>
              <a:rPr kumimoji="0" lang="en-US" altLang="en-US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1" u="none" strike="noStrike" cap="none" normalizeH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std::lock_guard&lt;std::mutex&gt;</a:t>
            </a:r>
            <a:r>
              <a:rPr kumimoji="0" lang="en-US" altLang="en-US" sz="1400" b="0" i="0" u="none" strike="noStrike" cap="none" normalizeH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mylock(mutex);</a:t>
            </a:r>
            <a:r>
              <a:rPr kumimoji="0" lang="en-US" altLang="en-US" sz="1400" b="0" i="0" u="none" strike="noStrike" cap="none" normalizeH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counter +=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 </a:t>
            </a:r>
            <a:r>
              <a:rPr lang="en-US" altLang="en-US" sz="14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mutex guaranteed to be unlocked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6292307" y="1783915"/>
            <a:ext cx="5774451" cy="418576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threadinc(std::mutex&amp; mutex, size_t&amp; counter) {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(size_t i=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i&lt;</a:t>
            </a:r>
            <a:r>
              <a:rPr lang="en-US" altLang="en-US" sz="140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25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00000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++i) {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// locks mutex</a:t>
            </a:r>
            <a:r>
              <a:rPr kumimoji="0" lang="en-US" altLang="en-US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1" u="none" strike="noStrike" cap="none" normalizeH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std::unique_lock&lt;std::mutex&gt;</a:t>
            </a:r>
            <a:r>
              <a:rPr kumimoji="0" lang="en-US" altLang="en-US" sz="1400" b="0" i="0" u="none" strike="noStrike" cap="none" normalizeH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mylock(mutex);</a:t>
            </a:r>
            <a:r>
              <a:rPr kumimoji="0" lang="en-US" altLang="en-US" sz="1400" b="0" i="0" u="none" strike="noStrike" cap="none" normalizeH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counter +=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mylock.unlock(); 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// ... do other stuff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mylock.lock();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counter += </a:t>
            </a:r>
            <a:r>
              <a:rPr lang="en-US" altLang="en-US" sz="140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endParaRPr lang="en-US" altLang="en-US" sz="140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 </a:t>
            </a:r>
            <a:r>
              <a:rPr lang="en-US" altLang="en-US" sz="14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mutex guaranteed to be unlocked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81709" y="1685637"/>
            <a:ext cx="16732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/>
              <a:t>lock_guard: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43336" y="1317337"/>
            <a:ext cx="18309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/>
              <a:t>unique_lock: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762000" y="3073400"/>
            <a:ext cx="304800" cy="11811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Rounded Rectangle 9"/>
          <p:cNvSpPr/>
          <p:nvPr/>
        </p:nvSpPr>
        <p:spPr>
          <a:xfrm>
            <a:off x="6781800" y="3556000"/>
            <a:ext cx="2260600" cy="241300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Rounded Rectangle 10"/>
          <p:cNvSpPr/>
          <p:nvPr/>
        </p:nvSpPr>
        <p:spPr>
          <a:xfrm>
            <a:off x="6756400" y="4394200"/>
            <a:ext cx="2260600" cy="241300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0988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Mutexes and Locks Between Processes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Mutual Exclusion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27</a:t>
            </a:fld>
            <a:endParaRPr lang="en-CA"/>
          </a:p>
        </p:txBody>
      </p:sp>
      <p:sp>
        <p:nvSpPr>
          <p:cNvPr id="7" name="TextBox 6"/>
          <p:cNvSpPr txBox="1"/>
          <p:nvPr/>
        </p:nvSpPr>
        <p:spPr>
          <a:xfrm>
            <a:off x="858129" y="1716259"/>
            <a:ext cx="103678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/>
              <a:t>The current </a:t>
            </a:r>
            <a:r>
              <a:rPr lang="en-CA" sz="2400">
                <a:latin typeface="Courier New" panose="02070309020205020404" pitchFamily="49" charset="0"/>
                <a:cs typeface="Courier New" panose="02070309020205020404" pitchFamily="49" charset="0"/>
              </a:rPr>
              <a:t>std::atomic_flag </a:t>
            </a:r>
            <a:r>
              <a:rPr lang="en-CA" sz="2400"/>
              <a:t>and </a:t>
            </a:r>
            <a:r>
              <a:rPr lang="en-CA" sz="2400">
                <a:latin typeface="Courier New" panose="02070309020205020404" pitchFamily="49" charset="0"/>
                <a:cs typeface="Courier New" panose="02070309020205020404" pitchFamily="49" charset="0"/>
              </a:rPr>
              <a:t>std::mutex</a:t>
            </a:r>
            <a:r>
              <a:rPr lang="en-CA" sz="2400"/>
              <a:t> only work between threads in the </a:t>
            </a:r>
            <a:r>
              <a:rPr lang="en-CA" sz="2400" b="1">
                <a:solidFill>
                  <a:schemeClr val="accent2"/>
                </a:solidFill>
              </a:rPr>
              <a:t>same</a:t>
            </a:r>
            <a:r>
              <a:rPr lang="en-CA" sz="2400"/>
              <a:t> process.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83919" y="2923736"/>
            <a:ext cx="103678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/>
              <a:t>To coordinate between separate </a:t>
            </a:r>
            <a:r>
              <a:rPr lang="en-CA" sz="2400" b="1">
                <a:solidFill>
                  <a:schemeClr val="accent2"/>
                </a:solidFill>
              </a:rPr>
              <a:t>processes</a:t>
            </a:r>
            <a:r>
              <a:rPr lang="en-CA" sz="2400"/>
              <a:t>, we need a mechanism to create a mutex that is accessible without needing to share the same virtual memory block.</a:t>
            </a:r>
            <a:endParaRPr lang="en-CA" sz="2400" b="1">
              <a:solidFill>
                <a:schemeClr val="accent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67506" y="4145281"/>
            <a:ext cx="1036789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/>
              <a:t>Most operating systems provide a mutex implementation that is accessible using a </a:t>
            </a:r>
            <a:r>
              <a:rPr lang="en-CA" sz="2400" b="1">
                <a:solidFill>
                  <a:schemeClr val="accent2"/>
                </a:solidFill>
              </a:rPr>
              <a:t>name</a:t>
            </a:r>
            <a:r>
              <a:rPr lang="en-CA" sz="2400">
                <a:solidFill>
                  <a:schemeClr val="accent2"/>
                </a:solidFill>
              </a:rPr>
              <a:t> </a:t>
            </a:r>
            <a:r>
              <a:rPr lang="en-CA" sz="2400"/>
              <a:t>or </a:t>
            </a:r>
            <a:r>
              <a:rPr lang="en-CA" sz="2400" b="1">
                <a:solidFill>
                  <a:schemeClr val="accent2"/>
                </a:solidFill>
              </a:rPr>
              <a:t>path</a:t>
            </a:r>
            <a:r>
              <a:rPr lang="en-CA" sz="2400"/>
              <a:t>.  If a mutex with the given name doesn’t exist, the OS kernel will create one.  If a mutex with the name </a:t>
            </a:r>
            <a:r>
              <a:rPr lang="en-CA" sz="2400" i="1"/>
              <a:t>does</a:t>
            </a:r>
            <a:r>
              <a:rPr lang="en-CA" sz="2400"/>
              <a:t> exist, the OS kernel will return it so the process can share access to it.</a:t>
            </a:r>
            <a:endParaRPr lang="en-CA" sz="2400" b="1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43826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Mutexes and Locks Between Processes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Mutual Exclusion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28</a:t>
            </a:fld>
            <a:endParaRPr lang="en-CA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r="51967"/>
          <a:stretch/>
        </p:blipFill>
        <p:spPr>
          <a:xfrm>
            <a:off x="272488" y="2597468"/>
            <a:ext cx="5368656" cy="2677917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18867" y="5187854"/>
            <a:ext cx="558956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200"/>
              <a:t>https://msdn.microsoft.com/en-us/library/windows/desktop/ms682411(v=vs.85).aspx</a:t>
            </a: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6353907" y="2618103"/>
            <a:ext cx="5613009" cy="33239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threadinc(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371F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&amp; counter) {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connect to mutex named "windows_mutex"</a:t>
            </a:r>
            <a:br>
              <a:rPr kumimoji="0" lang="en-US" altLang="en-US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371F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HANDLE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mutex = </a:t>
            </a:r>
            <a:r>
              <a:rPr kumimoji="0" lang="en-US" altLang="en-US" sz="1400" i="0" u="none" strike="noStrike" cap="none" normalizeH="0" baseline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CreateMutex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2F844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2F844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"windows_mutex"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i=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i&lt;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5000000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++i) {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WaitForSingleObject(mutex,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2F844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INFINITE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kumimoji="0" lang="en-US" altLang="en-US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lock</a:t>
            </a:r>
            <a:br>
              <a:rPr kumimoji="0" lang="en-US" altLang="en-US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++counter;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ReleaseMutex(mutex);                  </a:t>
            </a:r>
            <a:r>
              <a:rPr kumimoji="0" lang="en-US" altLang="en-US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unlock</a:t>
            </a:r>
            <a:br>
              <a:rPr kumimoji="0" lang="en-US" altLang="en-US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40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CloseHandle(mutex);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3218" y="1927274"/>
            <a:ext cx="52050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b="1"/>
              <a:t>Windows:</a:t>
            </a:r>
          </a:p>
        </p:txBody>
      </p:sp>
    </p:spTree>
    <p:extLst>
      <p:ext uri="{BB962C8B-B14F-4D97-AF65-F5344CB8AC3E}">
        <p14:creationId xmlns:p14="http://schemas.microsoft.com/office/powerpoint/2010/main" val="120326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Mutexes and Locks Between Processes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Mutual Exclusion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29</a:t>
            </a:fld>
            <a:endParaRPr lang="en-CA"/>
          </a:p>
        </p:txBody>
      </p:sp>
      <p:sp>
        <p:nvSpPr>
          <p:cNvPr id="7" name="TextBox 6"/>
          <p:cNvSpPr txBox="1"/>
          <p:nvPr/>
        </p:nvSpPr>
        <p:spPr>
          <a:xfrm>
            <a:off x="559155" y="2510017"/>
            <a:ext cx="52050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b="1"/>
              <a:t>CPEN333 Library:</a:t>
            </a: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4932094" y="2683230"/>
            <a:ext cx="6485206" cy="310854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&lt;cpen333/process/mutex.h&gt;</a:t>
            </a:r>
            <a:b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threadinc(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371F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&amp; counter) {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inter-process mutex</a:t>
            </a:r>
            <a:br>
              <a:rPr kumimoji="0" lang="en-US" altLang="en-US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cpen333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process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371F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mutex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mutex(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"process_mutex"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increment</a:t>
            </a:r>
            <a:br>
              <a:rPr kumimoji="0" lang="en-US" altLang="en-US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371F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size_t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i=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i&lt;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500000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++i) {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4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locks</a:t>
            </a:r>
            <a:endParaRPr kumimoji="0" lang="en-US" altLang="en-US" sz="1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lock_guard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cpen333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process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371F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mutex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lock(mutex);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counter +=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787" y="3187700"/>
            <a:ext cx="3609637" cy="1931987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5118100" y="4826000"/>
            <a:ext cx="6159500" cy="2921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ounded Rectangle 8"/>
          <p:cNvSpPr/>
          <p:nvPr/>
        </p:nvSpPr>
        <p:spPr>
          <a:xfrm>
            <a:off x="8343900" y="3759200"/>
            <a:ext cx="1790700" cy="317500"/>
          </a:xfrm>
          <a:prstGeom prst="round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19645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Mutual Exclusion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Mutual Exclusion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3</a:t>
            </a:fld>
            <a:endParaRPr lang="en-CA"/>
          </a:p>
        </p:txBody>
      </p:sp>
      <p:sp>
        <p:nvSpPr>
          <p:cNvPr id="6" name="Rectangle 5"/>
          <p:cNvSpPr/>
          <p:nvPr/>
        </p:nvSpPr>
        <p:spPr>
          <a:xfrm>
            <a:off x="923778" y="1603090"/>
            <a:ext cx="7671582" cy="2217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en-US" sz="2800" b="1">
                <a:cs typeface="Arial" panose="020B0604020202020204" pitchFamily="34" charset="0"/>
              </a:rPr>
              <a:t>Hardware Resources Requiring Mutual Exclusion</a:t>
            </a:r>
          </a:p>
          <a:p>
            <a:pPr>
              <a:lnSpc>
                <a:spcPct val="80000"/>
              </a:lnSpc>
            </a:pPr>
            <a:endParaRPr lang="en-US" altLang="en-US" sz="2400" b="1">
              <a:cs typeface="Arial" panose="020B0604020202020204" pitchFamily="34" charset="0"/>
            </a:endParaRPr>
          </a:p>
          <a:p>
            <a:pPr marL="800100" lvl="1" indent="-34290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en-US" sz="2400">
                <a:cs typeface="Arial" panose="020B0604020202020204" pitchFamily="34" charset="0"/>
              </a:rPr>
              <a:t>Printers.</a:t>
            </a:r>
          </a:p>
          <a:p>
            <a:pPr marL="800100" lvl="1" indent="-34290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en-US" sz="2400">
                <a:cs typeface="Arial" panose="020B0604020202020204" pitchFamily="34" charset="0"/>
              </a:rPr>
              <a:t>Memory</a:t>
            </a:r>
          </a:p>
          <a:p>
            <a:pPr marL="800100" lvl="1" indent="-34290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en-US" sz="2400">
                <a:cs typeface="Arial" panose="020B0604020202020204" pitchFamily="34" charset="0"/>
              </a:rPr>
              <a:t>I/O devices such as</a:t>
            </a:r>
          </a:p>
          <a:p>
            <a:pPr marL="1257300" lvl="2" indent="-34290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en-US" sz="2400">
                <a:cs typeface="Arial" panose="020B0604020202020204" pitchFamily="34" charset="0"/>
              </a:rPr>
              <a:t>Graphics Displays</a:t>
            </a:r>
          </a:p>
          <a:p>
            <a:pPr marL="1257300" lvl="2" indent="-34290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en-US" sz="2400">
                <a:cs typeface="Arial" panose="020B0604020202020204" pitchFamily="34" charset="0"/>
              </a:rPr>
              <a:t>Disk Files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937845" y="4165270"/>
            <a:ext cx="10822745" cy="9787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defRPr/>
            </a:pPr>
            <a:r>
              <a:rPr lang="en-CA" altLang="en-US" sz="2400"/>
              <a:t>The OS takes care of the problem by using </a:t>
            </a:r>
            <a:r>
              <a:rPr lang="en-CA" altLang="en-US" sz="2400" b="1">
                <a:solidFill>
                  <a:schemeClr val="accent2"/>
                </a:solidFill>
              </a:rPr>
              <a:t>print spoolers</a:t>
            </a:r>
            <a:r>
              <a:rPr lang="en-CA" altLang="en-US" sz="2400"/>
              <a:t>, </a:t>
            </a:r>
            <a:r>
              <a:rPr lang="en-CA" altLang="en-US" sz="2400" b="1">
                <a:solidFill>
                  <a:schemeClr val="accent2"/>
                </a:solidFill>
              </a:rPr>
              <a:t>memory allocation algorithms</a:t>
            </a:r>
            <a:r>
              <a:rPr lang="en-CA" altLang="en-US" sz="2400">
                <a:solidFill>
                  <a:schemeClr val="hlink"/>
                </a:solidFill>
              </a:rPr>
              <a:t> </a:t>
            </a:r>
            <a:r>
              <a:rPr lang="en-CA" altLang="en-US" sz="2400"/>
              <a:t>and </a:t>
            </a:r>
            <a:r>
              <a:rPr lang="en-CA" altLang="en-US" sz="2400" b="1">
                <a:solidFill>
                  <a:schemeClr val="accent2"/>
                </a:solidFill>
              </a:rPr>
              <a:t>device drivers</a:t>
            </a:r>
            <a:r>
              <a:rPr lang="en-CA" altLang="en-US" sz="2400"/>
              <a:t>,</a:t>
            </a:r>
            <a:r>
              <a:rPr lang="en-CA" altLang="en-US" sz="2400">
                <a:solidFill>
                  <a:schemeClr val="hlink"/>
                </a:solidFill>
              </a:rPr>
              <a:t> </a:t>
            </a:r>
            <a:r>
              <a:rPr lang="en-CA" altLang="en-US" sz="2400" b="1">
                <a:solidFill>
                  <a:schemeClr val="accent2"/>
                </a:solidFill>
              </a:rPr>
              <a:t>windowing software</a:t>
            </a:r>
            <a:r>
              <a:rPr lang="en-CA" altLang="en-US" sz="2400"/>
              <a:t> (i.e. one window per process) built into the kernel to </a:t>
            </a:r>
            <a:r>
              <a:rPr lang="en-CA" altLang="en-US" sz="2400" b="1">
                <a:solidFill>
                  <a:schemeClr val="accent2"/>
                </a:solidFill>
              </a:rPr>
              <a:t>queue</a:t>
            </a:r>
            <a:r>
              <a:rPr lang="en-CA" altLang="en-US" sz="2400"/>
              <a:t> up accesses to the resource. </a:t>
            </a:r>
            <a:endParaRPr lang="en-CA" alt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949568" y="5555625"/>
            <a:ext cx="10822745" cy="4456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defRPr/>
            </a:pPr>
            <a:r>
              <a:rPr lang="en-CA" altLang="en-US" sz="2800" b="1"/>
              <a:t>Q: How do we implement this in our own software?</a:t>
            </a:r>
            <a:endParaRPr lang="en-CA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441382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Mutexes and Locks Between Processes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Mutual Exclusion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30</a:t>
            </a:fld>
            <a:endParaRPr lang="en-CA"/>
          </a:p>
        </p:txBody>
      </p:sp>
      <p:sp>
        <p:nvSpPr>
          <p:cNvPr id="6" name="TextBox 5"/>
          <p:cNvSpPr txBox="1"/>
          <p:nvPr/>
        </p:nvSpPr>
        <p:spPr>
          <a:xfrm>
            <a:off x="718820" y="1747129"/>
            <a:ext cx="1091652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/>
              <a:t>Notes: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CA" sz="2400"/>
              <a:t>Windows mutexes have </a:t>
            </a:r>
            <a:r>
              <a:rPr lang="en-CA" sz="2400" b="1">
                <a:solidFill>
                  <a:schemeClr val="accent2"/>
                </a:solidFill>
              </a:rPr>
              <a:t>process persistence</a:t>
            </a:r>
            <a:r>
              <a:rPr lang="en-CA" sz="2400"/>
              <a:t>, which means they continue to exist as long as at least one process still has a reference to it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CA" sz="2400"/>
              <a:t>Linux/OSX mutexes have </a:t>
            </a:r>
            <a:r>
              <a:rPr lang="en-CA" sz="2400" b="1">
                <a:solidFill>
                  <a:schemeClr val="accent2"/>
                </a:solidFill>
              </a:rPr>
              <a:t>kernel persistence</a:t>
            </a:r>
            <a:r>
              <a:rPr lang="en-CA" sz="2400"/>
              <a:t>, which means they continue to exist until the system is rebooted.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CA" sz="2400"/>
              <a:t>A Linux/OSX named mutex can have the name </a:t>
            </a:r>
            <a:r>
              <a:rPr lang="en-CA" sz="2400" b="1">
                <a:solidFill>
                  <a:schemeClr val="accent2"/>
                </a:solidFill>
              </a:rPr>
              <a:t>unlinked</a:t>
            </a:r>
            <a:r>
              <a:rPr lang="en-CA" sz="2400">
                <a:solidFill>
                  <a:schemeClr val="accent2"/>
                </a:solidFill>
              </a:rPr>
              <a:t> </a:t>
            </a:r>
            <a:r>
              <a:rPr lang="en-CA" sz="2400"/>
              <a:t>from the mutex, meaning that future mutexes constructed using original name will create a new and unrelated mutex.  This is useful for when a program terminates or crashes.</a:t>
            </a:r>
            <a:br>
              <a:rPr lang="en-CA" sz="2400"/>
            </a:br>
            <a:r>
              <a:rPr lang="en-CA" sz="2400"/>
              <a:t/>
            </a:r>
            <a:br>
              <a:rPr lang="en-CA" sz="2400"/>
            </a:br>
            <a:r>
              <a:rPr lang="en-CA" sz="2400"/>
              <a:t>On Windows, there is no concept of “unlinking” a resource name. </a:t>
            </a:r>
          </a:p>
        </p:txBody>
      </p:sp>
    </p:spTree>
    <p:extLst>
      <p:ext uri="{BB962C8B-B14F-4D97-AF65-F5344CB8AC3E}">
        <p14:creationId xmlns:p14="http://schemas.microsoft.com/office/powerpoint/2010/main" val="15051044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Mutexes and Locks Between Processes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Mutual Exclusion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31</a:t>
            </a:fld>
            <a:endParaRPr lang="en-CA"/>
          </a:p>
        </p:txBody>
      </p:sp>
      <p:sp>
        <p:nvSpPr>
          <p:cNvPr id="6" name="TextBox 5"/>
          <p:cNvSpPr txBox="1"/>
          <p:nvPr/>
        </p:nvSpPr>
        <p:spPr>
          <a:xfrm>
            <a:off x="769621" y="1518529"/>
            <a:ext cx="10660380" cy="4739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CA" sz="2200"/>
              <a:t>In the CPEN 333 library, we provide an </a:t>
            </a:r>
            <a:r>
              <a:rPr lang="en-CA" sz="2200">
                <a:latin typeface="Courier New" panose="02070309020205020404" pitchFamily="49" charset="0"/>
                <a:cs typeface="Courier New" panose="02070309020205020404" pitchFamily="49" charset="0"/>
              </a:rPr>
              <a:t>unlink()</a:t>
            </a:r>
            <a:r>
              <a:rPr lang="en-CA" sz="2200"/>
              <a:t> function to all inter-process resources, including mutexes.  On Windows, this function does nothing.  On Linux/OSX, it unlinks the name from the resource (e.g. mutex) so the next time the program is run, a new resource will be created.  </a:t>
            </a:r>
            <a:br>
              <a:rPr lang="en-CA" sz="2200"/>
            </a:br>
            <a:endParaRPr lang="en-CA" sz="2400"/>
          </a:p>
          <a:p>
            <a:pPr>
              <a:spcAft>
                <a:spcPts val="1200"/>
              </a:spcAft>
            </a:pPr>
            <a:endParaRPr lang="en-CA" sz="2400"/>
          </a:p>
          <a:p>
            <a:pPr>
              <a:spcAft>
                <a:spcPts val="1200"/>
              </a:spcAft>
            </a:pPr>
            <a:endParaRPr lang="en-CA" sz="2400"/>
          </a:p>
          <a:p>
            <a:pPr>
              <a:spcAft>
                <a:spcPts val="1200"/>
              </a:spcAft>
            </a:pPr>
            <a:endParaRPr lang="en-CA" sz="2400"/>
          </a:p>
          <a:p>
            <a:pPr>
              <a:spcAft>
                <a:spcPts val="1200"/>
              </a:spcAft>
            </a:pPr>
            <a:endParaRPr lang="en-CA" sz="2400"/>
          </a:p>
          <a:p>
            <a:pPr>
              <a:spcAft>
                <a:spcPts val="1200"/>
              </a:spcAft>
            </a:pPr>
            <a:r>
              <a:rPr lang="en-CA" sz="2200"/>
              <a:t>For cross-platform portability, you should always make sure to unlink a resource when all processes are done with it, even if on Windows.</a:t>
            </a:r>
          </a:p>
        </p:txBody>
      </p:sp>
      <p:sp>
        <p:nvSpPr>
          <p:cNvPr id="3" name="Rectangle 2"/>
          <p:cNvSpPr/>
          <p:nvPr/>
        </p:nvSpPr>
        <p:spPr>
          <a:xfrm>
            <a:off x="1206500" y="3365500"/>
            <a:ext cx="3340100" cy="17653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CA" b="1"/>
              <a:t>*NIX Kernel</a:t>
            </a:r>
          </a:p>
        </p:txBody>
      </p:sp>
      <p:sp>
        <p:nvSpPr>
          <p:cNvPr id="7" name="Rectangle 6"/>
          <p:cNvSpPr/>
          <p:nvPr/>
        </p:nvSpPr>
        <p:spPr>
          <a:xfrm>
            <a:off x="4965700" y="3245535"/>
            <a:ext cx="64897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altLang="en-US" sz="16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cpen333</a:t>
            </a: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altLang="en-US" sz="160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process</a:t>
            </a: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altLang="en-US" sz="1600">
                <a:solidFill>
                  <a:srgbClr val="371F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mutex </a:t>
            </a: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mutex1(</a:t>
            </a:r>
            <a:r>
              <a:rPr lang="en-US" altLang="en-US" sz="1600" b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"process_mutex"</a:t>
            </a: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CA" sz="1600"/>
          </a:p>
        </p:txBody>
      </p:sp>
      <p:sp>
        <p:nvSpPr>
          <p:cNvPr id="8" name="Rounded Rectangle 7"/>
          <p:cNvSpPr/>
          <p:nvPr/>
        </p:nvSpPr>
        <p:spPr>
          <a:xfrm>
            <a:off x="1511300" y="3873500"/>
            <a:ext cx="2908300" cy="342900"/>
          </a:xfrm>
          <a:prstGeom prst="roundRect">
            <a:avLst/>
          </a:prstGeom>
          <a:solidFill>
            <a:srgbClr val="FFC000"/>
          </a:solidFill>
          <a:ln>
            <a:solidFill>
              <a:srgbClr val="8D2B2B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CA" b="1"/>
              <a:t>mutex:</a:t>
            </a:r>
          </a:p>
        </p:txBody>
      </p:sp>
      <p:sp>
        <p:nvSpPr>
          <p:cNvPr id="9" name="Rectangle 8"/>
          <p:cNvSpPr/>
          <p:nvPr/>
        </p:nvSpPr>
        <p:spPr>
          <a:xfrm>
            <a:off x="2391630" y="3904734"/>
            <a:ext cx="17956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1400" b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"process_mutex"</a:t>
            </a:r>
            <a:endParaRPr lang="en-CA" sz="1400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4445000" y="3416300"/>
            <a:ext cx="635000" cy="5334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4965700" y="3651935"/>
            <a:ext cx="64897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altLang="en-US" sz="16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cpen333</a:t>
            </a: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altLang="en-US" sz="160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process</a:t>
            </a: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altLang="en-US" sz="1600">
                <a:solidFill>
                  <a:srgbClr val="371F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mutex </a:t>
            </a: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mutex2(</a:t>
            </a:r>
            <a:r>
              <a:rPr lang="en-US" altLang="en-US" sz="1600" b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"process_mutex"</a:t>
            </a: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CA" sz="160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4470400" y="3848100"/>
            <a:ext cx="635000" cy="2286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4991100" y="4210735"/>
            <a:ext cx="64897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mutex1.unlink();</a:t>
            </a:r>
            <a:endParaRPr lang="en-CA" sz="1600"/>
          </a:p>
        </p:txBody>
      </p:sp>
      <p:sp>
        <p:nvSpPr>
          <p:cNvPr id="21" name="Rectangle 20"/>
          <p:cNvSpPr/>
          <p:nvPr/>
        </p:nvSpPr>
        <p:spPr>
          <a:xfrm>
            <a:off x="4978400" y="4718735"/>
            <a:ext cx="64897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altLang="en-US" sz="16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cpen333</a:t>
            </a: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altLang="en-US" sz="160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process</a:t>
            </a: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altLang="en-US" sz="1600">
                <a:solidFill>
                  <a:srgbClr val="371F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mutex </a:t>
            </a: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mutex3(</a:t>
            </a:r>
            <a:r>
              <a:rPr lang="en-US" altLang="en-US" sz="1600" b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"process_mutex"</a:t>
            </a: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CA" sz="1600"/>
          </a:p>
        </p:txBody>
      </p:sp>
      <p:cxnSp>
        <p:nvCxnSpPr>
          <p:cNvPr id="22" name="Straight Arrow Connector 21"/>
          <p:cNvCxnSpPr/>
          <p:nvPr/>
        </p:nvCxnSpPr>
        <p:spPr>
          <a:xfrm flipH="1" flipV="1">
            <a:off x="4445000" y="4724400"/>
            <a:ext cx="673100" cy="1651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1511300" y="4521200"/>
            <a:ext cx="2908300" cy="342900"/>
          </a:xfrm>
          <a:prstGeom prst="roundRect">
            <a:avLst/>
          </a:prstGeom>
          <a:solidFill>
            <a:srgbClr val="FFC000"/>
          </a:solidFill>
          <a:ln>
            <a:solidFill>
              <a:srgbClr val="8D2B2B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CA" b="1"/>
              <a:t>mutex:</a:t>
            </a:r>
          </a:p>
        </p:txBody>
      </p:sp>
      <p:sp>
        <p:nvSpPr>
          <p:cNvPr id="24" name="Rectangle 23"/>
          <p:cNvSpPr/>
          <p:nvPr/>
        </p:nvSpPr>
        <p:spPr>
          <a:xfrm>
            <a:off x="2391630" y="4552434"/>
            <a:ext cx="17956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1400" b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"process_mutex"</a:t>
            </a:r>
            <a:endParaRPr lang="en-CA" sz="1400"/>
          </a:p>
        </p:txBody>
      </p:sp>
    </p:spTree>
    <p:extLst>
      <p:ext uri="{BB962C8B-B14F-4D97-AF65-F5344CB8AC3E}">
        <p14:creationId xmlns:p14="http://schemas.microsoft.com/office/powerpoint/2010/main" val="3616752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9" grpId="0"/>
      <p:bldP spid="9" grpId="1"/>
      <p:bldP spid="13" grpId="0"/>
      <p:bldP spid="20" grpId="0"/>
      <p:bldP spid="21" grpId="0"/>
      <p:bldP spid="23" grpId="0" animBg="1"/>
      <p:bldP spid="2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Homework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Mutual Exclusion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32</a:t>
            </a:fld>
            <a:endParaRPr lang="en-CA"/>
          </a:p>
        </p:txBody>
      </p:sp>
      <p:sp>
        <p:nvSpPr>
          <p:cNvPr id="6" name="TextBox 5"/>
          <p:cNvSpPr txBox="1"/>
          <p:nvPr/>
        </p:nvSpPr>
        <p:spPr>
          <a:xfrm>
            <a:off x="838200" y="5486400"/>
            <a:ext cx="73308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/>
              <a:t>Quiz 2 next week on threads, processes, mutexes</a:t>
            </a:r>
          </a:p>
        </p:txBody>
      </p:sp>
      <p:pic>
        <p:nvPicPr>
          <p:cNvPr id="7" name="Picture 2" descr="Image result for iclick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6220">
            <a:off x="9186062" y="3227370"/>
            <a:ext cx="146685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876300" y="1460500"/>
            <a:ext cx="99187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/>
              <a:t>Download the </a:t>
            </a:r>
            <a:r>
              <a:rPr lang="en-CA" sz="2800" b="1">
                <a:solidFill>
                  <a:schemeClr val="accent2"/>
                </a:solidFill>
              </a:rPr>
              <a:t>updated</a:t>
            </a:r>
            <a:r>
              <a:rPr lang="en-CA" sz="2800">
                <a:solidFill>
                  <a:schemeClr val="accent2"/>
                </a:solidFill>
              </a:rPr>
              <a:t> </a:t>
            </a:r>
            <a:r>
              <a:rPr lang="en-CA" sz="2800"/>
              <a:t>course library and read/compile/run the examples in: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714500" y="2489200"/>
            <a:ext cx="273921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/>
              <a:t>examples/q7_mutex</a:t>
            </a:r>
          </a:p>
          <a:p>
            <a:endParaRPr lang="en-CA" sz="2400"/>
          </a:p>
        </p:txBody>
      </p:sp>
      <p:sp>
        <p:nvSpPr>
          <p:cNvPr id="10" name="Rectangle 9"/>
          <p:cNvSpPr/>
          <p:nvPr/>
        </p:nvSpPr>
        <p:spPr>
          <a:xfrm>
            <a:off x="849430" y="3028434"/>
            <a:ext cx="541757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2800">
                <a:solidFill>
                  <a:schemeClr val="accent4"/>
                </a:solidFill>
              </a:rPr>
              <a:t>https://github.com/cpen333/library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20807" y="4044434"/>
            <a:ext cx="6526467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2800"/>
              <a:t>Read a tutorial on a unit testing framework </a:t>
            </a:r>
            <a:br>
              <a:rPr lang="en-CA" sz="2800"/>
            </a:br>
            <a:r>
              <a:rPr lang="en-CA" sz="2800"/>
              <a:t>(e.g. Google-Test, Catch) and try it out</a:t>
            </a:r>
          </a:p>
        </p:txBody>
      </p:sp>
    </p:spTree>
    <p:extLst>
      <p:ext uri="{BB962C8B-B14F-4D97-AF65-F5344CB8AC3E}">
        <p14:creationId xmlns:p14="http://schemas.microsoft.com/office/powerpoint/2010/main" val="429196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8308" y="649460"/>
            <a:ext cx="10735491" cy="778109"/>
          </a:xfrm>
        </p:spPr>
        <p:txBody>
          <a:bodyPr>
            <a:normAutofit/>
          </a:bodyPr>
          <a:lstStyle/>
          <a:p>
            <a:r>
              <a:rPr lang="en-CA"/>
              <a:t>Race Conditions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Mutual Exclusion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4</a:t>
            </a:fld>
            <a:endParaRPr lang="en-CA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914400" y="1965691"/>
            <a:ext cx="7823200" cy="163121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threadinc(</a:t>
            </a:r>
            <a:r>
              <a:rPr lang="en-US" altLang="en-US" sz="2000">
                <a:solidFill>
                  <a:srgbClr val="371F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 counter) {</a:t>
            </a:r>
            <a:r>
              <a:rPr lang="en-US" altLang="en-US" sz="20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20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2000" b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000">
                <a:solidFill>
                  <a:srgbClr val="371F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size_t </a:t>
            </a: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i=</a:t>
            </a:r>
            <a:r>
              <a:rPr lang="en-US" altLang="en-US" sz="200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i&lt;</a:t>
            </a:r>
            <a:r>
              <a:rPr lang="en-US" altLang="en-US" sz="200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5000000</a:t>
            </a: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++i) {</a:t>
            </a:r>
            <a:b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counter +=</a:t>
            </a:r>
            <a:r>
              <a:rPr lang="en-US" altLang="en-US" sz="200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b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3200">
              <a:latin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556500" y="1803400"/>
            <a:ext cx="172675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9600"/>
              <a:t>X 3</a:t>
            </a: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1536700" y="2628900"/>
            <a:ext cx="1981200" cy="3302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TextBox 12"/>
          <p:cNvSpPr txBox="1"/>
          <p:nvPr/>
        </p:nvSpPr>
        <p:spPr>
          <a:xfrm>
            <a:off x="952500" y="4279900"/>
            <a:ext cx="509870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400"/>
              <a:t>Reads the current value of counter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400"/>
              <a:t>Adds 1 to that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400"/>
              <a:t>Stores the new value back to counter</a:t>
            </a:r>
          </a:p>
        </p:txBody>
      </p:sp>
      <p:sp>
        <p:nvSpPr>
          <p:cNvPr id="14" name="Freeform 13"/>
          <p:cNvSpPr/>
          <p:nvPr/>
        </p:nvSpPr>
        <p:spPr>
          <a:xfrm>
            <a:off x="419100" y="2755900"/>
            <a:ext cx="3721100" cy="2222500"/>
          </a:xfrm>
          <a:custGeom>
            <a:avLst/>
            <a:gdLst>
              <a:gd name="connsiteX0" fmla="*/ 3086100 w 3721100"/>
              <a:gd name="connsiteY0" fmla="*/ 38100 h 2222500"/>
              <a:gd name="connsiteX1" fmla="*/ 3149600 w 3721100"/>
              <a:gd name="connsiteY1" fmla="*/ 12700 h 2222500"/>
              <a:gd name="connsiteX2" fmla="*/ 3187700 w 3721100"/>
              <a:gd name="connsiteY2" fmla="*/ 0 h 2222500"/>
              <a:gd name="connsiteX3" fmla="*/ 3390900 w 3721100"/>
              <a:gd name="connsiteY3" fmla="*/ 12700 h 2222500"/>
              <a:gd name="connsiteX4" fmla="*/ 3479800 w 3721100"/>
              <a:gd name="connsiteY4" fmla="*/ 50800 h 2222500"/>
              <a:gd name="connsiteX5" fmla="*/ 3556000 w 3721100"/>
              <a:gd name="connsiteY5" fmla="*/ 88900 h 2222500"/>
              <a:gd name="connsiteX6" fmla="*/ 3594100 w 3721100"/>
              <a:gd name="connsiteY6" fmla="*/ 165100 h 2222500"/>
              <a:gd name="connsiteX7" fmla="*/ 3619500 w 3721100"/>
              <a:gd name="connsiteY7" fmla="*/ 203200 h 2222500"/>
              <a:gd name="connsiteX8" fmla="*/ 3632200 w 3721100"/>
              <a:gd name="connsiteY8" fmla="*/ 241300 h 2222500"/>
              <a:gd name="connsiteX9" fmla="*/ 3657600 w 3721100"/>
              <a:gd name="connsiteY9" fmla="*/ 279400 h 2222500"/>
              <a:gd name="connsiteX10" fmla="*/ 3683000 w 3721100"/>
              <a:gd name="connsiteY10" fmla="*/ 355600 h 2222500"/>
              <a:gd name="connsiteX11" fmla="*/ 3708400 w 3721100"/>
              <a:gd name="connsiteY11" fmla="*/ 431800 h 2222500"/>
              <a:gd name="connsiteX12" fmla="*/ 3721100 w 3721100"/>
              <a:gd name="connsiteY12" fmla="*/ 469900 h 2222500"/>
              <a:gd name="connsiteX13" fmla="*/ 3708400 w 3721100"/>
              <a:gd name="connsiteY13" fmla="*/ 584200 h 2222500"/>
              <a:gd name="connsiteX14" fmla="*/ 3594100 w 3721100"/>
              <a:gd name="connsiteY14" fmla="*/ 622300 h 2222500"/>
              <a:gd name="connsiteX15" fmla="*/ 3403600 w 3721100"/>
              <a:gd name="connsiteY15" fmla="*/ 647700 h 2222500"/>
              <a:gd name="connsiteX16" fmla="*/ 3352800 w 3721100"/>
              <a:gd name="connsiteY16" fmla="*/ 660400 h 2222500"/>
              <a:gd name="connsiteX17" fmla="*/ 3073400 w 3721100"/>
              <a:gd name="connsiteY17" fmla="*/ 673100 h 2222500"/>
              <a:gd name="connsiteX18" fmla="*/ 2959100 w 3721100"/>
              <a:gd name="connsiteY18" fmla="*/ 698500 h 2222500"/>
              <a:gd name="connsiteX19" fmla="*/ 2921000 w 3721100"/>
              <a:gd name="connsiteY19" fmla="*/ 711200 h 2222500"/>
              <a:gd name="connsiteX20" fmla="*/ 2819400 w 3721100"/>
              <a:gd name="connsiteY20" fmla="*/ 736600 h 2222500"/>
              <a:gd name="connsiteX21" fmla="*/ 2768600 w 3721100"/>
              <a:gd name="connsiteY21" fmla="*/ 762000 h 2222500"/>
              <a:gd name="connsiteX22" fmla="*/ 2717800 w 3721100"/>
              <a:gd name="connsiteY22" fmla="*/ 774700 h 2222500"/>
              <a:gd name="connsiteX23" fmla="*/ 2667000 w 3721100"/>
              <a:gd name="connsiteY23" fmla="*/ 800100 h 2222500"/>
              <a:gd name="connsiteX24" fmla="*/ 2603500 w 3721100"/>
              <a:gd name="connsiteY24" fmla="*/ 812800 h 2222500"/>
              <a:gd name="connsiteX25" fmla="*/ 2540000 w 3721100"/>
              <a:gd name="connsiteY25" fmla="*/ 838200 h 2222500"/>
              <a:gd name="connsiteX26" fmla="*/ 2463800 w 3721100"/>
              <a:gd name="connsiteY26" fmla="*/ 850900 h 2222500"/>
              <a:gd name="connsiteX27" fmla="*/ 2413000 w 3721100"/>
              <a:gd name="connsiteY27" fmla="*/ 863600 h 2222500"/>
              <a:gd name="connsiteX28" fmla="*/ 2247900 w 3721100"/>
              <a:gd name="connsiteY28" fmla="*/ 889000 h 2222500"/>
              <a:gd name="connsiteX29" fmla="*/ 2044700 w 3721100"/>
              <a:gd name="connsiteY29" fmla="*/ 927100 h 2222500"/>
              <a:gd name="connsiteX30" fmla="*/ 1981200 w 3721100"/>
              <a:gd name="connsiteY30" fmla="*/ 939800 h 2222500"/>
              <a:gd name="connsiteX31" fmla="*/ 1930400 w 3721100"/>
              <a:gd name="connsiteY31" fmla="*/ 952500 h 2222500"/>
              <a:gd name="connsiteX32" fmla="*/ 1790700 w 3721100"/>
              <a:gd name="connsiteY32" fmla="*/ 965200 h 2222500"/>
              <a:gd name="connsiteX33" fmla="*/ 1574800 w 3721100"/>
              <a:gd name="connsiteY33" fmla="*/ 990600 h 2222500"/>
              <a:gd name="connsiteX34" fmla="*/ 1460500 w 3721100"/>
              <a:gd name="connsiteY34" fmla="*/ 1016000 h 2222500"/>
              <a:gd name="connsiteX35" fmla="*/ 1371600 w 3721100"/>
              <a:gd name="connsiteY35" fmla="*/ 1028700 h 2222500"/>
              <a:gd name="connsiteX36" fmla="*/ 1244600 w 3721100"/>
              <a:gd name="connsiteY36" fmla="*/ 1066800 h 2222500"/>
              <a:gd name="connsiteX37" fmla="*/ 1206500 w 3721100"/>
              <a:gd name="connsiteY37" fmla="*/ 1079500 h 2222500"/>
              <a:gd name="connsiteX38" fmla="*/ 1130300 w 3721100"/>
              <a:gd name="connsiteY38" fmla="*/ 1092200 h 2222500"/>
              <a:gd name="connsiteX39" fmla="*/ 850900 w 3721100"/>
              <a:gd name="connsiteY39" fmla="*/ 1117600 h 2222500"/>
              <a:gd name="connsiteX40" fmla="*/ 787400 w 3721100"/>
              <a:gd name="connsiteY40" fmla="*/ 1130300 h 2222500"/>
              <a:gd name="connsiteX41" fmla="*/ 609600 w 3721100"/>
              <a:gd name="connsiteY41" fmla="*/ 1168400 h 2222500"/>
              <a:gd name="connsiteX42" fmla="*/ 571500 w 3721100"/>
              <a:gd name="connsiteY42" fmla="*/ 1193800 h 2222500"/>
              <a:gd name="connsiteX43" fmla="*/ 495300 w 3721100"/>
              <a:gd name="connsiteY43" fmla="*/ 1219200 h 2222500"/>
              <a:gd name="connsiteX44" fmla="*/ 444500 w 3721100"/>
              <a:gd name="connsiteY44" fmla="*/ 1257300 h 2222500"/>
              <a:gd name="connsiteX45" fmla="*/ 368300 w 3721100"/>
              <a:gd name="connsiteY45" fmla="*/ 1308100 h 2222500"/>
              <a:gd name="connsiteX46" fmla="*/ 342900 w 3721100"/>
              <a:gd name="connsiteY46" fmla="*/ 1346200 h 2222500"/>
              <a:gd name="connsiteX47" fmla="*/ 304800 w 3721100"/>
              <a:gd name="connsiteY47" fmla="*/ 1397000 h 2222500"/>
              <a:gd name="connsiteX48" fmla="*/ 292100 w 3721100"/>
              <a:gd name="connsiteY48" fmla="*/ 1435100 h 2222500"/>
              <a:gd name="connsiteX49" fmla="*/ 215900 w 3721100"/>
              <a:gd name="connsiteY49" fmla="*/ 1549400 h 2222500"/>
              <a:gd name="connsiteX50" fmla="*/ 165100 w 3721100"/>
              <a:gd name="connsiteY50" fmla="*/ 1625600 h 2222500"/>
              <a:gd name="connsiteX51" fmla="*/ 139700 w 3721100"/>
              <a:gd name="connsiteY51" fmla="*/ 1663700 h 2222500"/>
              <a:gd name="connsiteX52" fmla="*/ 101600 w 3721100"/>
              <a:gd name="connsiteY52" fmla="*/ 1739900 h 2222500"/>
              <a:gd name="connsiteX53" fmla="*/ 76200 w 3721100"/>
              <a:gd name="connsiteY53" fmla="*/ 1816100 h 2222500"/>
              <a:gd name="connsiteX54" fmla="*/ 63500 w 3721100"/>
              <a:gd name="connsiteY54" fmla="*/ 1854200 h 2222500"/>
              <a:gd name="connsiteX55" fmla="*/ 38100 w 3721100"/>
              <a:gd name="connsiteY55" fmla="*/ 1905000 h 2222500"/>
              <a:gd name="connsiteX56" fmla="*/ 12700 w 3721100"/>
              <a:gd name="connsiteY56" fmla="*/ 1943100 h 2222500"/>
              <a:gd name="connsiteX57" fmla="*/ 0 w 3721100"/>
              <a:gd name="connsiteY57" fmla="*/ 1981200 h 2222500"/>
              <a:gd name="connsiteX58" fmla="*/ 38100 w 3721100"/>
              <a:gd name="connsiteY58" fmla="*/ 2108200 h 2222500"/>
              <a:gd name="connsiteX59" fmla="*/ 76200 w 3721100"/>
              <a:gd name="connsiteY59" fmla="*/ 2120900 h 2222500"/>
              <a:gd name="connsiteX60" fmla="*/ 139700 w 3721100"/>
              <a:gd name="connsiteY60" fmla="*/ 2171700 h 2222500"/>
              <a:gd name="connsiteX61" fmla="*/ 177800 w 3721100"/>
              <a:gd name="connsiteY61" fmla="*/ 2197100 h 2222500"/>
              <a:gd name="connsiteX62" fmla="*/ 254000 w 3721100"/>
              <a:gd name="connsiteY62" fmla="*/ 2222500 h 2222500"/>
              <a:gd name="connsiteX63" fmla="*/ 330200 w 3721100"/>
              <a:gd name="connsiteY63" fmla="*/ 2184400 h 222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3721100" h="2222500">
                <a:moveTo>
                  <a:pt x="3086100" y="38100"/>
                </a:moveTo>
                <a:cubicBezTo>
                  <a:pt x="3107267" y="29633"/>
                  <a:pt x="3128254" y="20705"/>
                  <a:pt x="3149600" y="12700"/>
                </a:cubicBezTo>
                <a:cubicBezTo>
                  <a:pt x="3162135" y="8000"/>
                  <a:pt x="3174313" y="0"/>
                  <a:pt x="3187700" y="0"/>
                </a:cubicBezTo>
                <a:cubicBezTo>
                  <a:pt x="3255565" y="0"/>
                  <a:pt x="3323167" y="8467"/>
                  <a:pt x="3390900" y="12700"/>
                </a:cubicBezTo>
                <a:cubicBezTo>
                  <a:pt x="3496626" y="39131"/>
                  <a:pt x="3392095" y="6947"/>
                  <a:pt x="3479800" y="50800"/>
                </a:cubicBezTo>
                <a:cubicBezTo>
                  <a:pt x="3584960" y="103380"/>
                  <a:pt x="3446811" y="16107"/>
                  <a:pt x="3556000" y="88900"/>
                </a:cubicBezTo>
                <a:cubicBezTo>
                  <a:pt x="3628793" y="198089"/>
                  <a:pt x="3541520" y="59940"/>
                  <a:pt x="3594100" y="165100"/>
                </a:cubicBezTo>
                <a:cubicBezTo>
                  <a:pt x="3600926" y="178752"/>
                  <a:pt x="3612674" y="189548"/>
                  <a:pt x="3619500" y="203200"/>
                </a:cubicBezTo>
                <a:cubicBezTo>
                  <a:pt x="3625487" y="215174"/>
                  <a:pt x="3626213" y="229326"/>
                  <a:pt x="3632200" y="241300"/>
                </a:cubicBezTo>
                <a:cubicBezTo>
                  <a:pt x="3639026" y="254952"/>
                  <a:pt x="3651401" y="265452"/>
                  <a:pt x="3657600" y="279400"/>
                </a:cubicBezTo>
                <a:cubicBezTo>
                  <a:pt x="3668474" y="303866"/>
                  <a:pt x="3674533" y="330200"/>
                  <a:pt x="3683000" y="355600"/>
                </a:cubicBezTo>
                <a:lnTo>
                  <a:pt x="3708400" y="431800"/>
                </a:lnTo>
                <a:lnTo>
                  <a:pt x="3721100" y="469900"/>
                </a:lnTo>
                <a:cubicBezTo>
                  <a:pt x="3716867" y="508000"/>
                  <a:pt x="3721501" y="548174"/>
                  <a:pt x="3708400" y="584200"/>
                </a:cubicBezTo>
                <a:cubicBezTo>
                  <a:pt x="3696935" y="615730"/>
                  <a:pt x="3604276" y="620846"/>
                  <a:pt x="3594100" y="622300"/>
                </a:cubicBezTo>
                <a:cubicBezTo>
                  <a:pt x="3542501" y="629671"/>
                  <a:pt x="3456382" y="638103"/>
                  <a:pt x="3403600" y="647700"/>
                </a:cubicBezTo>
                <a:cubicBezTo>
                  <a:pt x="3386427" y="650822"/>
                  <a:pt x="3370203" y="659061"/>
                  <a:pt x="3352800" y="660400"/>
                </a:cubicBezTo>
                <a:cubicBezTo>
                  <a:pt x="3259845" y="667550"/>
                  <a:pt x="3166533" y="668867"/>
                  <a:pt x="3073400" y="673100"/>
                </a:cubicBezTo>
                <a:cubicBezTo>
                  <a:pt x="3029752" y="681830"/>
                  <a:pt x="3000949" y="686543"/>
                  <a:pt x="2959100" y="698500"/>
                </a:cubicBezTo>
                <a:cubicBezTo>
                  <a:pt x="2946228" y="702178"/>
                  <a:pt x="2933987" y="707953"/>
                  <a:pt x="2921000" y="711200"/>
                </a:cubicBezTo>
                <a:cubicBezTo>
                  <a:pt x="2873293" y="723127"/>
                  <a:pt x="2860043" y="719182"/>
                  <a:pt x="2819400" y="736600"/>
                </a:cubicBezTo>
                <a:cubicBezTo>
                  <a:pt x="2801999" y="744058"/>
                  <a:pt x="2786327" y="755353"/>
                  <a:pt x="2768600" y="762000"/>
                </a:cubicBezTo>
                <a:cubicBezTo>
                  <a:pt x="2752257" y="768129"/>
                  <a:pt x="2734143" y="768571"/>
                  <a:pt x="2717800" y="774700"/>
                </a:cubicBezTo>
                <a:cubicBezTo>
                  <a:pt x="2700073" y="781347"/>
                  <a:pt x="2684961" y="794113"/>
                  <a:pt x="2667000" y="800100"/>
                </a:cubicBezTo>
                <a:cubicBezTo>
                  <a:pt x="2646522" y="806926"/>
                  <a:pt x="2624175" y="806597"/>
                  <a:pt x="2603500" y="812800"/>
                </a:cubicBezTo>
                <a:cubicBezTo>
                  <a:pt x="2581664" y="819351"/>
                  <a:pt x="2561994" y="832202"/>
                  <a:pt x="2540000" y="838200"/>
                </a:cubicBezTo>
                <a:cubicBezTo>
                  <a:pt x="2515157" y="844975"/>
                  <a:pt x="2489050" y="845850"/>
                  <a:pt x="2463800" y="850900"/>
                </a:cubicBezTo>
                <a:cubicBezTo>
                  <a:pt x="2446684" y="854323"/>
                  <a:pt x="2430116" y="860177"/>
                  <a:pt x="2413000" y="863600"/>
                </a:cubicBezTo>
                <a:cubicBezTo>
                  <a:pt x="2368947" y="872411"/>
                  <a:pt x="2290597" y="882900"/>
                  <a:pt x="2247900" y="889000"/>
                </a:cubicBezTo>
                <a:cubicBezTo>
                  <a:pt x="2131170" y="935692"/>
                  <a:pt x="2227236" y="904283"/>
                  <a:pt x="2044700" y="927100"/>
                </a:cubicBezTo>
                <a:cubicBezTo>
                  <a:pt x="2023281" y="929777"/>
                  <a:pt x="2002272" y="935117"/>
                  <a:pt x="1981200" y="939800"/>
                </a:cubicBezTo>
                <a:cubicBezTo>
                  <a:pt x="1964161" y="943586"/>
                  <a:pt x="1947701" y="950193"/>
                  <a:pt x="1930400" y="952500"/>
                </a:cubicBezTo>
                <a:cubicBezTo>
                  <a:pt x="1884051" y="958680"/>
                  <a:pt x="1837267" y="960967"/>
                  <a:pt x="1790700" y="965200"/>
                </a:cubicBezTo>
                <a:cubicBezTo>
                  <a:pt x="1646529" y="994034"/>
                  <a:pt x="1821174" y="961615"/>
                  <a:pt x="1574800" y="990600"/>
                </a:cubicBezTo>
                <a:cubicBezTo>
                  <a:pt x="1503374" y="999003"/>
                  <a:pt x="1524811" y="1004307"/>
                  <a:pt x="1460500" y="1016000"/>
                </a:cubicBezTo>
                <a:cubicBezTo>
                  <a:pt x="1431049" y="1021355"/>
                  <a:pt x="1401233" y="1024467"/>
                  <a:pt x="1371600" y="1028700"/>
                </a:cubicBezTo>
                <a:cubicBezTo>
                  <a:pt x="1190516" y="1089061"/>
                  <a:pt x="1378955" y="1028413"/>
                  <a:pt x="1244600" y="1066800"/>
                </a:cubicBezTo>
                <a:cubicBezTo>
                  <a:pt x="1231728" y="1070478"/>
                  <a:pt x="1219568" y="1076596"/>
                  <a:pt x="1206500" y="1079500"/>
                </a:cubicBezTo>
                <a:cubicBezTo>
                  <a:pt x="1181363" y="1085086"/>
                  <a:pt x="1155792" y="1088558"/>
                  <a:pt x="1130300" y="1092200"/>
                </a:cubicBezTo>
                <a:cubicBezTo>
                  <a:pt x="1009881" y="1109403"/>
                  <a:pt x="992864" y="1107460"/>
                  <a:pt x="850900" y="1117600"/>
                </a:cubicBezTo>
                <a:lnTo>
                  <a:pt x="787400" y="1130300"/>
                </a:lnTo>
                <a:lnTo>
                  <a:pt x="609600" y="1168400"/>
                </a:lnTo>
                <a:cubicBezTo>
                  <a:pt x="596900" y="1176867"/>
                  <a:pt x="585448" y="1187601"/>
                  <a:pt x="571500" y="1193800"/>
                </a:cubicBezTo>
                <a:cubicBezTo>
                  <a:pt x="547034" y="1204674"/>
                  <a:pt x="495300" y="1219200"/>
                  <a:pt x="495300" y="1219200"/>
                </a:cubicBezTo>
                <a:cubicBezTo>
                  <a:pt x="478367" y="1231900"/>
                  <a:pt x="461840" y="1245162"/>
                  <a:pt x="444500" y="1257300"/>
                </a:cubicBezTo>
                <a:cubicBezTo>
                  <a:pt x="419491" y="1274806"/>
                  <a:pt x="368300" y="1308100"/>
                  <a:pt x="368300" y="1308100"/>
                </a:cubicBezTo>
                <a:cubicBezTo>
                  <a:pt x="359833" y="1320800"/>
                  <a:pt x="351772" y="1333780"/>
                  <a:pt x="342900" y="1346200"/>
                </a:cubicBezTo>
                <a:cubicBezTo>
                  <a:pt x="330597" y="1363424"/>
                  <a:pt x="315302" y="1378622"/>
                  <a:pt x="304800" y="1397000"/>
                </a:cubicBezTo>
                <a:cubicBezTo>
                  <a:pt x="298158" y="1408623"/>
                  <a:pt x="298601" y="1423398"/>
                  <a:pt x="292100" y="1435100"/>
                </a:cubicBezTo>
                <a:lnTo>
                  <a:pt x="215900" y="1549400"/>
                </a:lnTo>
                <a:lnTo>
                  <a:pt x="165100" y="1625600"/>
                </a:lnTo>
                <a:cubicBezTo>
                  <a:pt x="156633" y="1638300"/>
                  <a:pt x="144527" y="1649220"/>
                  <a:pt x="139700" y="1663700"/>
                </a:cubicBezTo>
                <a:cubicBezTo>
                  <a:pt x="93383" y="1802651"/>
                  <a:pt x="167252" y="1592184"/>
                  <a:pt x="101600" y="1739900"/>
                </a:cubicBezTo>
                <a:cubicBezTo>
                  <a:pt x="90726" y="1764366"/>
                  <a:pt x="84667" y="1790700"/>
                  <a:pt x="76200" y="1816100"/>
                </a:cubicBezTo>
                <a:cubicBezTo>
                  <a:pt x="71967" y="1828800"/>
                  <a:pt x="69487" y="1842226"/>
                  <a:pt x="63500" y="1854200"/>
                </a:cubicBezTo>
                <a:cubicBezTo>
                  <a:pt x="55033" y="1871133"/>
                  <a:pt x="47493" y="1888562"/>
                  <a:pt x="38100" y="1905000"/>
                </a:cubicBezTo>
                <a:cubicBezTo>
                  <a:pt x="30527" y="1918252"/>
                  <a:pt x="19526" y="1929448"/>
                  <a:pt x="12700" y="1943100"/>
                </a:cubicBezTo>
                <a:cubicBezTo>
                  <a:pt x="6713" y="1955074"/>
                  <a:pt x="4233" y="1968500"/>
                  <a:pt x="0" y="1981200"/>
                </a:cubicBezTo>
                <a:cubicBezTo>
                  <a:pt x="5558" y="2020105"/>
                  <a:pt x="838" y="2078390"/>
                  <a:pt x="38100" y="2108200"/>
                </a:cubicBezTo>
                <a:cubicBezTo>
                  <a:pt x="48553" y="2116563"/>
                  <a:pt x="63500" y="2116667"/>
                  <a:pt x="76200" y="2120900"/>
                </a:cubicBezTo>
                <a:cubicBezTo>
                  <a:pt x="119018" y="2185126"/>
                  <a:pt x="78356" y="2141028"/>
                  <a:pt x="139700" y="2171700"/>
                </a:cubicBezTo>
                <a:cubicBezTo>
                  <a:pt x="153352" y="2178526"/>
                  <a:pt x="163852" y="2190901"/>
                  <a:pt x="177800" y="2197100"/>
                </a:cubicBezTo>
                <a:cubicBezTo>
                  <a:pt x="202266" y="2207974"/>
                  <a:pt x="254000" y="2222500"/>
                  <a:pt x="254000" y="2222500"/>
                </a:cubicBezTo>
                <a:cubicBezTo>
                  <a:pt x="316416" y="2206896"/>
                  <a:pt x="292458" y="2222142"/>
                  <a:pt x="330200" y="218440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28103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8308" y="649460"/>
            <a:ext cx="11484791" cy="778109"/>
          </a:xfrm>
        </p:spPr>
        <p:txBody>
          <a:bodyPr>
            <a:normAutofit/>
          </a:bodyPr>
          <a:lstStyle/>
          <a:p>
            <a:r>
              <a:rPr lang="en-CA"/>
              <a:t>Race Conditions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Mutual Exclusion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5</a:t>
            </a:fld>
            <a:endParaRPr lang="en-CA"/>
          </a:p>
        </p:txBody>
      </p:sp>
      <p:sp>
        <p:nvSpPr>
          <p:cNvPr id="6" name="Line 21"/>
          <p:cNvSpPr>
            <a:spLocks noChangeShapeType="1"/>
          </p:cNvSpPr>
          <p:nvPr/>
        </p:nvSpPr>
        <p:spPr bwMode="auto">
          <a:xfrm>
            <a:off x="3484563" y="2276475"/>
            <a:ext cx="0" cy="20320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7" name="Rectangle 22"/>
          <p:cNvSpPr>
            <a:spLocks noChangeArrowheads="1"/>
          </p:cNvSpPr>
          <p:nvPr/>
        </p:nvSpPr>
        <p:spPr bwMode="auto">
          <a:xfrm>
            <a:off x="2808288" y="2501900"/>
            <a:ext cx="1557337" cy="309563"/>
          </a:xfrm>
          <a:prstGeom prst="rect">
            <a:avLst/>
          </a:prstGeom>
          <a:solidFill>
            <a:srgbClr val="9E9E9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latin typeface="Arial" panose="020B0604020202020204" pitchFamily="34" charset="0"/>
              </a:rPr>
              <a:t>Miscellaneous</a:t>
            </a:r>
          </a:p>
        </p:txBody>
      </p:sp>
      <p:sp>
        <p:nvSpPr>
          <p:cNvPr id="8" name="Rectangle 23"/>
          <p:cNvSpPr>
            <a:spLocks noChangeArrowheads="1"/>
          </p:cNvSpPr>
          <p:nvPr/>
        </p:nvSpPr>
        <p:spPr bwMode="auto">
          <a:xfrm>
            <a:off x="2801938" y="3286125"/>
            <a:ext cx="1557337" cy="309563"/>
          </a:xfrm>
          <a:prstGeom prst="rect">
            <a:avLst/>
          </a:prstGeom>
          <a:solidFill>
            <a:srgbClr val="9E9E9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latin typeface="Arial" panose="020B0604020202020204" pitchFamily="34" charset="0"/>
              </a:rPr>
              <a:t>Read value of a (</a:t>
            </a:r>
            <a:r>
              <a:rPr lang="en-US" altLang="en-US" sz="1200">
                <a:solidFill>
                  <a:schemeClr val="hlink"/>
                </a:solidFill>
                <a:latin typeface="Arial" panose="020B0604020202020204" pitchFamily="34" charset="0"/>
              </a:rPr>
              <a:t>0</a:t>
            </a:r>
            <a:r>
              <a:rPr lang="en-US" altLang="en-US" sz="1200">
                <a:latin typeface="Arial" panose="020B0604020202020204" pitchFamily="34" charset="0"/>
              </a:rPr>
              <a:t>)</a:t>
            </a:r>
          </a:p>
        </p:txBody>
      </p:sp>
      <p:sp>
        <p:nvSpPr>
          <p:cNvPr id="9" name="Rectangle 24"/>
          <p:cNvSpPr>
            <a:spLocks noChangeArrowheads="1"/>
          </p:cNvSpPr>
          <p:nvPr/>
        </p:nvSpPr>
        <p:spPr bwMode="auto">
          <a:xfrm>
            <a:off x="2803525" y="3633788"/>
            <a:ext cx="1557338" cy="309562"/>
          </a:xfrm>
          <a:prstGeom prst="rect">
            <a:avLst/>
          </a:prstGeom>
          <a:solidFill>
            <a:srgbClr val="9E9E9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latin typeface="Arial" panose="020B0604020202020204" pitchFamily="34" charset="0"/>
              </a:rPr>
              <a:t>Add 1 to value (</a:t>
            </a:r>
            <a:r>
              <a:rPr lang="en-US" altLang="en-US" sz="1200">
                <a:solidFill>
                  <a:schemeClr val="hlink"/>
                </a:solidFill>
                <a:latin typeface="Arial" panose="020B0604020202020204" pitchFamily="34" charset="0"/>
              </a:rPr>
              <a:t>1</a:t>
            </a:r>
            <a:r>
              <a:rPr lang="en-US" altLang="en-US" sz="1200">
                <a:latin typeface="Arial" panose="020B0604020202020204" pitchFamily="34" charset="0"/>
              </a:rPr>
              <a:t>)</a:t>
            </a:r>
          </a:p>
        </p:txBody>
      </p:sp>
      <p:sp>
        <p:nvSpPr>
          <p:cNvPr id="10" name="Rectangle 25"/>
          <p:cNvSpPr>
            <a:spLocks noChangeArrowheads="1"/>
          </p:cNvSpPr>
          <p:nvPr/>
        </p:nvSpPr>
        <p:spPr bwMode="auto">
          <a:xfrm>
            <a:off x="2801938" y="3979863"/>
            <a:ext cx="1557337" cy="309562"/>
          </a:xfrm>
          <a:prstGeom prst="rect">
            <a:avLst/>
          </a:prstGeom>
          <a:solidFill>
            <a:srgbClr val="9E9E9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latin typeface="Arial" panose="020B0604020202020204" pitchFamily="34" charset="0"/>
              </a:rPr>
              <a:t>Store back a (</a:t>
            </a:r>
            <a:r>
              <a:rPr lang="en-US" altLang="en-US" sz="1200">
                <a:solidFill>
                  <a:schemeClr val="hlink"/>
                </a:solidFill>
                <a:latin typeface="Arial" panose="020B0604020202020204" pitchFamily="34" charset="0"/>
              </a:rPr>
              <a:t>1</a:t>
            </a:r>
            <a:r>
              <a:rPr lang="en-US" altLang="en-US" sz="1200">
                <a:latin typeface="Arial" panose="020B0604020202020204" pitchFamily="34" charset="0"/>
              </a:rPr>
              <a:t>)</a:t>
            </a:r>
          </a:p>
        </p:txBody>
      </p:sp>
      <p:sp>
        <p:nvSpPr>
          <p:cNvPr id="11" name="Rectangle 26"/>
          <p:cNvSpPr>
            <a:spLocks noChangeArrowheads="1"/>
          </p:cNvSpPr>
          <p:nvPr/>
        </p:nvSpPr>
        <p:spPr bwMode="auto">
          <a:xfrm>
            <a:off x="2806700" y="4756150"/>
            <a:ext cx="1557338" cy="309563"/>
          </a:xfrm>
          <a:prstGeom prst="rect">
            <a:avLst/>
          </a:prstGeom>
          <a:solidFill>
            <a:srgbClr val="9E9E9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latin typeface="Arial" panose="020B0604020202020204" pitchFamily="34" charset="0"/>
              </a:rPr>
              <a:t>Miscellaneous</a:t>
            </a:r>
          </a:p>
        </p:txBody>
      </p:sp>
      <p:sp>
        <p:nvSpPr>
          <p:cNvPr id="12" name="Line 27"/>
          <p:cNvSpPr>
            <a:spLocks noChangeShapeType="1"/>
          </p:cNvSpPr>
          <p:nvPr/>
        </p:nvSpPr>
        <p:spPr bwMode="auto">
          <a:xfrm>
            <a:off x="3490913" y="2809875"/>
            <a:ext cx="0" cy="461963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3" name="Line 28"/>
          <p:cNvSpPr>
            <a:spLocks noChangeShapeType="1"/>
          </p:cNvSpPr>
          <p:nvPr/>
        </p:nvSpPr>
        <p:spPr bwMode="auto">
          <a:xfrm>
            <a:off x="3462338" y="4306888"/>
            <a:ext cx="0" cy="461962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4" name="Rectangle 29"/>
          <p:cNvSpPr>
            <a:spLocks noChangeArrowheads="1"/>
          </p:cNvSpPr>
          <p:nvPr/>
        </p:nvSpPr>
        <p:spPr bwMode="auto">
          <a:xfrm>
            <a:off x="2786063" y="2479675"/>
            <a:ext cx="1557337" cy="3095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latin typeface="Arial" panose="020B0604020202020204" pitchFamily="34" charset="0"/>
              </a:rPr>
              <a:t>Miscellaneous</a:t>
            </a:r>
          </a:p>
        </p:txBody>
      </p:sp>
      <p:sp>
        <p:nvSpPr>
          <p:cNvPr id="15" name="Rectangle 30"/>
          <p:cNvSpPr>
            <a:spLocks noChangeArrowheads="1"/>
          </p:cNvSpPr>
          <p:nvPr/>
        </p:nvSpPr>
        <p:spPr bwMode="auto">
          <a:xfrm>
            <a:off x="2779713" y="3263900"/>
            <a:ext cx="1557337" cy="3095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latin typeface="Arial" panose="020B0604020202020204" pitchFamily="34" charset="0"/>
              </a:rPr>
              <a:t>Read value (</a:t>
            </a:r>
            <a:r>
              <a:rPr lang="en-US" altLang="en-US" sz="1200">
                <a:solidFill>
                  <a:schemeClr val="accent2"/>
                </a:solidFill>
                <a:latin typeface="Arial" panose="020B0604020202020204" pitchFamily="34" charset="0"/>
              </a:rPr>
              <a:t>0</a:t>
            </a:r>
            <a:r>
              <a:rPr lang="en-US" altLang="en-US" sz="1200">
                <a:latin typeface="Arial" panose="020B0604020202020204" pitchFamily="34" charset="0"/>
              </a:rPr>
              <a:t>)</a:t>
            </a:r>
          </a:p>
        </p:txBody>
      </p:sp>
      <p:sp>
        <p:nvSpPr>
          <p:cNvPr id="16" name="Rectangle 31"/>
          <p:cNvSpPr>
            <a:spLocks noChangeArrowheads="1"/>
          </p:cNvSpPr>
          <p:nvPr/>
        </p:nvSpPr>
        <p:spPr bwMode="auto">
          <a:xfrm>
            <a:off x="2781300" y="3611563"/>
            <a:ext cx="1557338" cy="3095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latin typeface="Arial" panose="020B0604020202020204" pitchFamily="34" charset="0"/>
              </a:rPr>
              <a:t>Add 1 to value (</a:t>
            </a:r>
            <a:r>
              <a:rPr lang="en-US" altLang="en-US" sz="1200">
                <a:solidFill>
                  <a:schemeClr val="accent2"/>
                </a:solidFill>
                <a:latin typeface="Arial" panose="020B0604020202020204" pitchFamily="34" charset="0"/>
              </a:rPr>
              <a:t>1</a:t>
            </a:r>
            <a:r>
              <a:rPr lang="en-US" altLang="en-US" sz="1200">
                <a:latin typeface="Arial" panose="020B0604020202020204" pitchFamily="34" charset="0"/>
              </a:rPr>
              <a:t>)</a:t>
            </a:r>
          </a:p>
        </p:txBody>
      </p:sp>
      <p:sp>
        <p:nvSpPr>
          <p:cNvPr id="17" name="Rectangle 32"/>
          <p:cNvSpPr>
            <a:spLocks noChangeArrowheads="1"/>
          </p:cNvSpPr>
          <p:nvPr/>
        </p:nvSpPr>
        <p:spPr bwMode="auto">
          <a:xfrm>
            <a:off x="2779713" y="3957638"/>
            <a:ext cx="1557337" cy="3095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latin typeface="Arial" panose="020B0604020202020204" pitchFamily="34" charset="0"/>
              </a:rPr>
              <a:t>Store back (</a:t>
            </a:r>
            <a:r>
              <a:rPr lang="en-US" altLang="en-US" sz="1200">
                <a:solidFill>
                  <a:schemeClr val="accent2"/>
                </a:solidFill>
                <a:latin typeface="Arial" panose="020B0604020202020204" pitchFamily="34" charset="0"/>
              </a:rPr>
              <a:t>1</a:t>
            </a:r>
            <a:r>
              <a:rPr lang="en-US" altLang="en-US" sz="1200">
                <a:latin typeface="Arial" panose="020B0604020202020204" pitchFamily="34" charset="0"/>
              </a:rPr>
              <a:t>)</a:t>
            </a:r>
          </a:p>
        </p:txBody>
      </p:sp>
      <p:sp>
        <p:nvSpPr>
          <p:cNvPr id="18" name="Rectangle 33"/>
          <p:cNvSpPr>
            <a:spLocks noChangeArrowheads="1"/>
          </p:cNvSpPr>
          <p:nvPr/>
        </p:nvSpPr>
        <p:spPr bwMode="auto">
          <a:xfrm>
            <a:off x="2784475" y="4733925"/>
            <a:ext cx="1557338" cy="3095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latin typeface="Arial" panose="020B0604020202020204" pitchFamily="34" charset="0"/>
              </a:rPr>
              <a:t>Miscellaneous</a:t>
            </a:r>
          </a:p>
        </p:txBody>
      </p:sp>
      <p:sp>
        <p:nvSpPr>
          <p:cNvPr id="19" name="Text Box 34"/>
          <p:cNvSpPr txBox="1">
            <a:spLocks noChangeArrowheads="1"/>
          </p:cNvSpPr>
          <p:nvPr/>
        </p:nvSpPr>
        <p:spPr bwMode="auto">
          <a:xfrm>
            <a:off x="2908300" y="1958975"/>
            <a:ext cx="1289050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b="1">
                <a:solidFill>
                  <a:schemeClr val="folHlink"/>
                </a:solidFill>
                <a:latin typeface="Arial" panose="020B0604020202020204" pitchFamily="34" charset="0"/>
              </a:rPr>
              <a:t>CPU/Core P1</a:t>
            </a:r>
          </a:p>
        </p:txBody>
      </p:sp>
      <p:sp>
        <p:nvSpPr>
          <p:cNvPr id="20" name="Line 35"/>
          <p:cNvSpPr>
            <a:spLocks noChangeShapeType="1"/>
          </p:cNvSpPr>
          <p:nvPr/>
        </p:nvSpPr>
        <p:spPr bwMode="auto">
          <a:xfrm>
            <a:off x="8347075" y="2257425"/>
            <a:ext cx="0" cy="225425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1" name="Rectangle 36"/>
          <p:cNvSpPr>
            <a:spLocks noChangeArrowheads="1"/>
          </p:cNvSpPr>
          <p:nvPr/>
        </p:nvSpPr>
        <p:spPr bwMode="auto">
          <a:xfrm>
            <a:off x="7670800" y="2482850"/>
            <a:ext cx="1557338" cy="309563"/>
          </a:xfrm>
          <a:prstGeom prst="rect">
            <a:avLst/>
          </a:prstGeom>
          <a:solidFill>
            <a:srgbClr val="9E9E9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latin typeface="Arial" panose="020B0604020202020204" pitchFamily="34" charset="0"/>
              </a:rPr>
              <a:t>Miscellaneous</a:t>
            </a:r>
          </a:p>
        </p:txBody>
      </p:sp>
      <p:sp>
        <p:nvSpPr>
          <p:cNvPr id="22" name="Rectangle 37"/>
          <p:cNvSpPr>
            <a:spLocks noChangeArrowheads="1"/>
          </p:cNvSpPr>
          <p:nvPr/>
        </p:nvSpPr>
        <p:spPr bwMode="auto">
          <a:xfrm>
            <a:off x="7664450" y="3267075"/>
            <a:ext cx="1557338" cy="309563"/>
          </a:xfrm>
          <a:prstGeom prst="rect">
            <a:avLst/>
          </a:prstGeom>
          <a:solidFill>
            <a:srgbClr val="9E9E9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latin typeface="Arial" panose="020B0604020202020204" pitchFamily="34" charset="0"/>
              </a:rPr>
              <a:t>Read value of a (</a:t>
            </a:r>
            <a:r>
              <a:rPr lang="en-US" altLang="en-US" sz="1200">
                <a:solidFill>
                  <a:schemeClr val="hlink"/>
                </a:solidFill>
                <a:latin typeface="Arial" panose="020B0604020202020204" pitchFamily="34" charset="0"/>
              </a:rPr>
              <a:t>0</a:t>
            </a:r>
            <a:r>
              <a:rPr lang="en-US" altLang="en-US" sz="1200">
                <a:latin typeface="Arial" panose="020B0604020202020204" pitchFamily="34" charset="0"/>
              </a:rPr>
              <a:t>)</a:t>
            </a:r>
          </a:p>
        </p:txBody>
      </p:sp>
      <p:sp>
        <p:nvSpPr>
          <p:cNvPr id="23" name="Rectangle 38"/>
          <p:cNvSpPr>
            <a:spLocks noChangeArrowheads="1"/>
          </p:cNvSpPr>
          <p:nvPr/>
        </p:nvSpPr>
        <p:spPr bwMode="auto">
          <a:xfrm>
            <a:off x="7658100" y="3632200"/>
            <a:ext cx="1557338" cy="309563"/>
          </a:xfrm>
          <a:prstGeom prst="rect">
            <a:avLst/>
          </a:prstGeom>
          <a:solidFill>
            <a:srgbClr val="9E9E9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latin typeface="Arial" panose="020B0604020202020204" pitchFamily="34" charset="0"/>
              </a:rPr>
              <a:t>Add 1 to value (</a:t>
            </a:r>
            <a:r>
              <a:rPr lang="en-US" altLang="en-US" sz="1200">
                <a:solidFill>
                  <a:schemeClr val="hlink"/>
                </a:solidFill>
                <a:latin typeface="Arial" panose="020B0604020202020204" pitchFamily="34" charset="0"/>
              </a:rPr>
              <a:t>1</a:t>
            </a:r>
            <a:r>
              <a:rPr lang="en-US" altLang="en-US" sz="1200">
                <a:latin typeface="Arial" panose="020B0604020202020204" pitchFamily="34" charset="0"/>
              </a:rPr>
              <a:t>)</a:t>
            </a:r>
          </a:p>
        </p:txBody>
      </p:sp>
      <p:sp>
        <p:nvSpPr>
          <p:cNvPr id="24" name="Rectangle 39"/>
          <p:cNvSpPr>
            <a:spLocks noChangeArrowheads="1"/>
          </p:cNvSpPr>
          <p:nvPr/>
        </p:nvSpPr>
        <p:spPr bwMode="auto">
          <a:xfrm>
            <a:off x="7656513" y="3978275"/>
            <a:ext cx="1557337" cy="309563"/>
          </a:xfrm>
          <a:prstGeom prst="rect">
            <a:avLst/>
          </a:prstGeom>
          <a:solidFill>
            <a:srgbClr val="9E9E9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latin typeface="Arial" panose="020B0604020202020204" pitchFamily="34" charset="0"/>
              </a:rPr>
              <a:t>Store back a (</a:t>
            </a:r>
            <a:r>
              <a:rPr lang="en-US" altLang="en-US" sz="1200">
                <a:solidFill>
                  <a:schemeClr val="hlink"/>
                </a:solidFill>
                <a:latin typeface="Arial" panose="020B0604020202020204" pitchFamily="34" charset="0"/>
              </a:rPr>
              <a:t>1</a:t>
            </a:r>
            <a:r>
              <a:rPr lang="en-US" altLang="en-US" sz="1200">
                <a:latin typeface="Arial" panose="020B0604020202020204" pitchFamily="34" charset="0"/>
              </a:rPr>
              <a:t>)</a:t>
            </a:r>
          </a:p>
        </p:txBody>
      </p:sp>
      <p:sp>
        <p:nvSpPr>
          <p:cNvPr id="25" name="Rectangle 40"/>
          <p:cNvSpPr>
            <a:spLocks noChangeArrowheads="1"/>
          </p:cNvSpPr>
          <p:nvPr/>
        </p:nvSpPr>
        <p:spPr bwMode="auto">
          <a:xfrm>
            <a:off x="7669213" y="4737100"/>
            <a:ext cx="1557337" cy="309563"/>
          </a:xfrm>
          <a:prstGeom prst="rect">
            <a:avLst/>
          </a:prstGeom>
          <a:solidFill>
            <a:srgbClr val="9E9E9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latin typeface="Arial" panose="020B0604020202020204" pitchFamily="34" charset="0"/>
              </a:rPr>
              <a:t>Miscellaneous</a:t>
            </a:r>
          </a:p>
        </p:txBody>
      </p:sp>
      <p:sp>
        <p:nvSpPr>
          <p:cNvPr id="26" name="Line 41"/>
          <p:cNvSpPr>
            <a:spLocks noChangeShapeType="1"/>
          </p:cNvSpPr>
          <p:nvPr/>
        </p:nvSpPr>
        <p:spPr bwMode="auto">
          <a:xfrm>
            <a:off x="8353425" y="2790825"/>
            <a:ext cx="0" cy="461963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7" name="Line 42"/>
          <p:cNvSpPr>
            <a:spLocks noChangeShapeType="1"/>
          </p:cNvSpPr>
          <p:nvPr/>
        </p:nvSpPr>
        <p:spPr bwMode="auto">
          <a:xfrm>
            <a:off x="8324850" y="4287838"/>
            <a:ext cx="0" cy="461962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8" name="Rectangle 43"/>
          <p:cNvSpPr>
            <a:spLocks noChangeArrowheads="1"/>
          </p:cNvSpPr>
          <p:nvPr/>
        </p:nvSpPr>
        <p:spPr bwMode="auto">
          <a:xfrm>
            <a:off x="7648575" y="2460625"/>
            <a:ext cx="1557338" cy="3095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latin typeface="Arial" panose="020B0604020202020204" pitchFamily="34" charset="0"/>
              </a:rPr>
              <a:t>Miscellaneous</a:t>
            </a:r>
          </a:p>
        </p:txBody>
      </p:sp>
      <p:sp>
        <p:nvSpPr>
          <p:cNvPr id="29" name="Rectangle 44"/>
          <p:cNvSpPr>
            <a:spLocks noChangeArrowheads="1"/>
          </p:cNvSpPr>
          <p:nvPr/>
        </p:nvSpPr>
        <p:spPr bwMode="auto">
          <a:xfrm>
            <a:off x="7642225" y="3244850"/>
            <a:ext cx="1557338" cy="3095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latin typeface="Arial" panose="020B0604020202020204" pitchFamily="34" charset="0"/>
              </a:rPr>
              <a:t>Read value (</a:t>
            </a:r>
            <a:r>
              <a:rPr lang="en-US" altLang="en-US" sz="1200">
                <a:solidFill>
                  <a:schemeClr val="accent2"/>
                </a:solidFill>
                <a:latin typeface="Arial" panose="020B0604020202020204" pitchFamily="34" charset="0"/>
              </a:rPr>
              <a:t>0</a:t>
            </a:r>
            <a:r>
              <a:rPr lang="en-US" altLang="en-US" sz="1200">
                <a:latin typeface="Arial" panose="020B0604020202020204" pitchFamily="34" charset="0"/>
              </a:rPr>
              <a:t>)</a:t>
            </a:r>
          </a:p>
        </p:txBody>
      </p:sp>
      <p:sp>
        <p:nvSpPr>
          <p:cNvPr id="30" name="Rectangle 45"/>
          <p:cNvSpPr>
            <a:spLocks noChangeArrowheads="1"/>
          </p:cNvSpPr>
          <p:nvPr/>
        </p:nvSpPr>
        <p:spPr bwMode="auto">
          <a:xfrm>
            <a:off x="7635875" y="3609975"/>
            <a:ext cx="1557338" cy="3095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latin typeface="Arial" panose="020B0604020202020204" pitchFamily="34" charset="0"/>
              </a:rPr>
              <a:t>Add 1 to value (</a:t>
            </a:r>
            <a:r>
              <a:rPr lang="en-US" altLang="en-US" sz="1200">
                <a:solidFill>
                  <a:schemeClr val="accent2"/>
                </a:solidFill>
                <a:latin typeface="Arial" panose="020B0604020202020204" pitchFamily="34" charset="0"/>
              </a:rPr>
              <a:t>1</a:t>
            </a:r>
            <a:r>
              <a:rPr lang="en-US" altLang="en-US" sz="1200">
                <a:latin typeface="Arial" panose="020B0604020202020204" pitchFamily="34" charset="0"/>
              </a:rPr>
              <a:t>)</a:t>
            </a:r>
          </a:p>
        </p:txBody>
      </p:sp>
      <p:sp>
        <p:nvSpPr>
          <p:cNvPr id="31" name="Rectangle 46"/>
          <p:cNvSpPr>
            <a:spLocks noChangeArrowheads="1"/>
          </p:cNvSpPr>
          <p:nvPr/>
        </p:nvSpPr>
        <p:spPr bwMode="auto">
          <a:xfrm>
            <a:off x="7634288" y="3956050"/>
            <a:ext cx="1557337" cy="3095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latin typeface="Arial" panose="020B0604020202020204" pitchFamily="34" charset="0"/>
              </a:rPr>
              <a:t>Store back (</a:t>
            </a:r>
            <a:r>
              <a:rPr lang="en-US" altLang="en-US" sz="1200">
                <a:solidFill>
                  <a:schemeClr val="accent2"/>
                </a:solidFill>
                <a:latin typeface="Arial" panose="020B0604020202020204" pitchFamily="34" charset="0"/>
              </a:rPr>
              <a:t>1</a:t>
            </a:r>
            <a:r>
              <a:rPr lang="en-US" altLang="en-US" sz="1200">
                <a:latin typeface="Arial" panose="020B0604020202020204" pitchFamily="34" charset="0"/>
              </a:rPr>
              <a:t>)</a:t>
            </a:r>
          </a:p>
        </p:txBody>
      </p:sp>
      <p:sp>
        <p:nvSpPr>
          <p:cNvPr id="32" name="Rectangle 47"/>
          <p:cNvSpPr>
            <a:spLocks noChangeArrowheads="1"/>
          </p:cNvSpPr>
          <p:nvPr/>
        </p:nvSpPr>
        <p:spPr bwMode="auto">
          <a:xfrm>
            <a:off x="7646988" y="4714875"/>
            <a:ext cx="1557337" cy="3095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latin typeface="Arial" panose="020B0604020202020204" pitchFamily="34" charset="0"/>
              </a:rPr>
              <a:t>Miscellaneous</a:t>
            </a:r>
          </a:p>
        </p:txBody>
      </p:sp>
      <p:sp>
        <p:nvSpPr>
          <p:cNvPr id="33" name="Text Box 48"/>
          <p:cNvSpPr txBox="1">
            <a:spLocks noChangeArrowheads="1"/>
          </p:cNvSpPr>
          <p:nvPr/>
        </p:nvSpPr>
        <p:spPr bwMode="auto">
          <a:xfrm>
            <a:off x="7770813" y="1939925"/>
            <a:ext cx="1289050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b="1">
                <a:solidFill>
                  <a:schemeClr val="folHlink"/>
                </a:solidFill>
                <a:latin typeface="Arial" panose="020B0604020202020204" pitchFamily="34" charset="0"/>
              </a:rPr>
              <a:t>CPU/Core P2</a:t>
            </a:r>
          </a:p>
        </p:txBody>
      </p:sp>
      <p:sp>
        <p:nvSpPr>
          <p:cNvPr id="34" name="Rectangle 49"/>
          <p:cNvSpPr>
            <a:spLocks noChangeArrowheads="1"/>
          </p:cNvSpPr>
          <p:nvPr/>
        </p:nvSpPr>
        <p:spPr bwMode="auto">
          <a:xfrm>
            <a:off x="5761038" y="2479675"/>
            <a:ext cx="439737" cy="2068513"/>
          </a:xfrm>
          <a:prstGeom prst="rect">
            <a:avLst/>
          </a:prstGeom>
          <a:solidFill>
            <a:srgbClr val="9E9E9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CA" altLang="en-US"/>
          </a:p>
        </p:txBody>
      </p:sp>
      <p:sp>
        <p:nvSpPr>
          <p:cNvPr id="35" name="Rectangle 50"/>
          <p:cNvSpPr>
            <a:spLocks noChangeArrowheads="1"/>
          </p:cNvSpPr>
          <p:nvPr/>
        </p:nvSpPr>
        <p:spPr bwMode="auto">
          <a:xfrm>
            <a:off x="5738813" y="2457450"/>
            <a:ext cx="439737" cy="206057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CA" altLang="en-US"/>
          </a:p>
        </p:txBody>
      </p:sp>
      <p:sp>
        <p:nvSpPr>
          <p:cNvPr id="36" name="Text Box 51"/>
          <p:cNvSpPr txBox="1">
            <a:spLocks noChangeArrowheads="1"/>
          </p:cNvSpPr>
          <p:nvPr/>
        </p:nvSpPr>
        <p:spPr bwMode="auto">
          <a:xfrm>
            <a:off x="5732463" y="2493963"/>
            <a:ext cx="4540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800">
                <a:solidFill>
                  <a:schemeClr val="hlink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37" name="Text Box 52"/>
          <p:cNvSpPr txBox="1">
            <a:spLocks noChangeArrowheads="1"/>
          </p:cNvSpPr>
          <p:nvPr/>
        </p:nvSpPr>
        <p:spPr bwMode="auto">
          <a:xfrm>
            <a:off x="5734050" y="3954463"/>
            <a:ext cx="4540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800">
                <a:solidFill>
                  <a:schemeClr val="hlink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38" name="Text Box 53"/>
          <p:cNvSpPr txBox="1">
            <a:spLocks noChangeArrowheads="1"/>
          </p:cNvSpPr>
          <p:nvPr/>
        </p:nvSpPr>
        <p:spPr bwMode="auto">
          <a:xfrm>
            <a:off x="5724525" y="3248025"/>
            <a:ext cx="4540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800">
                <a:solidFill>
                  <a:schemeClr val="hlink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39" name="Text Box 55"/>
          <p:cNvSpPr txBox="1">
            <a:spLocks noChangeArrowheads="1"/>
          </p:cNvSpPr>
          <p:nvPr/>
        </p:nvSpPr>
        <p:spPr bwMode="auto">
          <a:xfrm>
            <a:off x="5194300" y="1957388"/>
            <a:ext cx="1550988" cy="30777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b="1">
                <a:solidFill>
                  <a:schemeClr val="accent2"/>
                </a:solidFill>
                <a:latin typeface="Arial" panose="020B0604020202020204" pitchFamily="34" charset="0"/>
              </a:rPr>
              <a:t>Actual ‘counter’</a:t>
            </a:r>
          </a:p>
        </p:txBody>
      </p:sp>
      <p:sp>
        <p:nvSpPr>
          <p:cNvPr id="40" name="Text Box 73"/>
          <p:cNvSpPr txBox="1">
            <a:spLocks noChangeArrowheads="1"/>
          </p:cNvSpPr>
          <p:nvPr/>
        </p:nvSpPr>
        <p:spPr bwMode="auto">
          <a:xfrm>
            <a:off x="5040313" y="4681538"/>
            <a:ext cx="2103437" cy="746125"/>
          </a:xfrm>
          <a:prstGeom prst="rect">
            <a:avLst/>
          </a:prstGeom>
          <a:solidFill>
            <a:srgbClr val="FF0000"/>
          </a:solid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>
                <a:latin typeface="Arial" panose="020B0604020202020204" pitchFamily="34" charset="0"/>
              </a:rPr>
              <a:t>Error: ‘a’ has only been incremented once instead of twice</a:t>
            </a:r>
          </a:p>
        </p:txBody>
      </p:sp>
      <p:sp>
        <p:nvSpPr>
          <p:cNvPr id="41" name="AutoShape 75"/>
          <p:cNvSpPr>
            <a:spLocks noChangeArrowheads="1"/>
          </p:cNvSpPr>
          <p:nvPr/>
        </p:nvSpPr>
        <p:spPr bwMode="auto">
          <a:xfrm>
            <a:off x="6394450" y="3238500"/>
            <a:ext cx="984250" cy="339725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CC99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GB" altLang="en-US" sz="1000">
                <a:latin typeface="Arial" panose="020B0604020202020204" pitchFamily="34" charset="0"/>
              </a:rPr>
              <a:t>Data</a:t>
            </a:r>
            <a:endParaRPr lang="en-CA" altLang="en-US" sz="1000">
              <a:latin typeface="Arial" panose="020B0604020202020204" pitchFamily="34" charset="0"/>
            </a:endParaRPr>
          </a:p>
        </p:txBody>
      </p:sp>
      <p:sp>
        <p:nvSpPr>
          <p:cNvPr id="42" name="AutoShape 76"/>
          <p:cNvSpPr>
            <a:spLocks noChangeArrowheads="1"/>
          </p:cNvSpPr>
          <p:nvPr/>
        </p:nvSpPr>
        <p:spPr bwMode="auto">
          <a:xfrm rot="10800000">
            <a:off x="4538663" y="3238500"/>
            <a:ext cx="984250" cy="339725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CC99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>
            <a:lvl1pPr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GB" altLang="en-US" sz="1000">
                <a:latin typeface="Arial" panose="020B0604020202020204" pitchFamily="34" charset="0"/>
              </a:rPr>
              <a:t>Data</a:t>
            </a:r>
            <a:endParaRPr lang="en-CA" altLang="en-US" sz="1000">
              <a:latin typeface="Arial" panose="020B0604020202020204" pitchFamily="34" charset="0"/>
            </a:endParaRPr>
          </a:p>
        </p:txBody>
      </p:sp>
      <p:sp>
        <p:nvSpPr>
          <p:cNvPr id="43" name="AutoShape 77"/>
          <p:cNvSpPr>
            <a:spLocks noChangeArrowheads="1"/>
          </p:cNvSpPr>
          <p:nvPr/>
        </p:nvSpPr>
        <p:spPr bwMode="auto">
          <a:xfrm rot="10800000">
            <a:off x="6384925" y="3944938"/>
            <a:ext cx="984250" cy="339725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CC99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>
            <a:lvl1pPr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GB" altLang="en-US" sz="1000">
                <a:latin typeface="Arial" panose="020B0604020202020204" pitchFamily="34" charset="0"/>
              </a:rPr>
              <a:t>Data</a:t>
            </a:r>
            <a:endParaRPr lang="en-CA" altLang="en-US" sz="1000">
              <a:latin typeface="Arial" panose="020B0604020202020204" pitchFamily="34" charset="0"/>
            </a:endParaRPr>
          </a:p>
        </p:txBody>
      </p:sp>
      <p:sp>
        <p:nvSpPr>
          <p:cNvPr id="44" name="AutoShape 78"/>
          <p:cNvSpPr>
            <a:spLocks noChangeArrowheads="1"/>
          </p:cNvSpPr>
          <p:nvPr/>
        </p:nvSpPr>
        <p:spPr bwMode="auto">
          <a:xfrm>
            <a:off x="4573588" y="3944938"/>
            <a:ext cx="984250" cy="339725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CC99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GB" altLang="en-US" sz="1000">
                <a:latin typeface="Arial" panose="020B0604020202020204" pitchFamily="34" charset="0"/>
              </a:rPr>
              <a:t>Data</a:t>
            </a:r>
            <a:endParaRPr lang="en-CA" altLang="en-US" sz="10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1227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21" grpId="0" animBg="1"/>
      <p:bldP spid="22" grpId="0" animBg="1"/>
      <p:bldP spid="23" grpId="0" animBg="1"/>
      <p:bldP spid="24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7" grpId="0"/>
      <p:bldP spid="38" grpId="0"/>
      <p:bldP spid="40" grpId="0" animBg="1"/>
      <p:bldP spid="41" grpId="0" animBg="1"/>
      <p:bldP spid="42" grpId="0" animBg="1"/>
      <p:bldP spid="43" grpId="0" animBg="1"/>
      <p:bldP spid="4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8308" y="649460"/>
            <a:ext cx="10735491" cy="778109"/>
          </a:xfrm>
        </p:spPr>
        <p:txBody>
          <a:bodyPr>
            <a:normAutofit/>
          </a:bodyPr>
          <a:lstStyle/>
          <a:p>
            <a:r>
              <a:rPr lang="en-CA"/>
              <a:t>Critical Section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Mutual Exclusion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6</a:t>
            </a:fld>
            <a:endParaRPr lang="en-CA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083212" y="1760672"/>
            <a:ext cx="7823200" cy="378565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threadinc(</a:t>
            </a:r>
            <a:r>
              <a:rPr lang="en-US" altLang="en-US" sz="2000">
                <a:solidFill>
                  <a:srgbClr val="371F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 counter) {</a:t>
            </a:r>
            <a:r>
              <a:rPr lang="en-US" altLang="en-US" sz="20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20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2000" b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000">
                <a:solidFill>
                  <a:srgbClr val="371F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size_t </a:t>
            </a: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i=</a:t>
            </a:r>
            <a:r>
              <a:rPr lang="en-US" altLang="en-US" sz="200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i&lt;</a:t>
            </a:r>
            <a:r>
              <a:rPr lang="en-US" altLang="en-US" sz="200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5000000</a:t>
            </a: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++i)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00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00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00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altLang="en-US" sz="200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counter +=</a:t>
            </a:r>
            <a:r>
              <a:rPr lang="en-US" altLang="en-US" sz="200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00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b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3200">
              <a:latin typeface="Arial" panose="020B0604020202020204" pitchFamily="34" charset="0"/>
            </a:endParaRP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1395828" y="2630657"/>
            <a:ext cx="9753600" cy="2138291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TextBox 15"/>
          <p:cNvSpPr txBox="1"/>
          <p:nvPr/>
        </p:nvSpPr>
        <p:spPr>
          <a:xfrm>
            <a:off x="1680699" y="2682827"/>
            <a:ext cx="946091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/>
              <a:t>Critical Section:</a:t>
            </a:r>
            <a:r>
              <a:rPr lang="en-CA" sz="2800"/>
              <a:t> a </a:t>
            </a:r>
            <a:r>
              <a:rPr lang="en-CA" sz="2800" b="1">
                <a:solidFill>
                  <a:schemeClr val="accent2"/>
                </a:solidFill>
              </a:rPr>
              <a:t>section</a:t>
            </a:r>
            <a:r>
              <a:rPr lang="en-CA" sz="2800"/>
              <a:t> of code in which it is </a:t>
            </a:r>
            <a:r>
              <a:rPr lang="en-CA" sz="2800" b="1">
                <a:solidFill>
                  <a:schemeClr val="accent2"/>
                </a:solidFill>
              </a:rPr>
              <a:t>critical</a:t>
            </a:r>
            <a:r>
              <a:rPr lang="en-CA" sz="2800"/>
              <a:t> that the instructions not be interrupted by another thread or process.</a:t>
            </a:r>
          </a:p>
        </p:txBody>
      </p:sp>
    </p:spTree>
    <p:extLst>
      <p:ext uri="{BB962C8B-B14F-4D97-AF65-F5344CB8AC3E}">
        <p14:creationId xmlns:p14="http://schemas.microsoft.com/office/powerpoint/2010/main" val="3418383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8308" y="649460"/>
            <a:ext cx="10735491" cy="778109"/>
          </a:xfrm>
        </p:spPr>
        <p:txBody>
          <a:bodyPr>
            <a:normAutofit/>
          </a:bodyPr>
          <a:lstStyle/>
          <a:p>
            <a:r>
              <a:rPr lang="en-CA"/>
              <a:t>Mutual Exclusion: How would </a:t>
            </a:r>
            <a:r>
              <a:rPr lang="en-CA" i="1"/>
              <a:t>you</a:t>
            </a:r>
            <a:r>
              <a:rPr lang="en-CA"/>
              <a:t> do it?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Mutual Exclusion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7</a:t>
            </a:fld>
            <a:endParaRPr lang="en-CA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484337" y="1884936"/>
            <a:ext cx="7823200" cy="378565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threadinc(</a:t>
            </a:r>
            <a:r>
              <a:rPr lang="en-US" altLang="en-US" sz="2000">
                <a:solidFill>
                  <a:srgbClr val="371F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 counter) {</a:t>
            </a:r>
            <a:r>
              <a:rPr lang="en-US" altLang="en-US" sz="20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20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2000" b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000">
                <a:solidFill>
                  <a:srgbClr val="371F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size_t </a:t>
            </a: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i=</a:t>
            </a:r>
            <a:r>
              <a:rPr lang="en-US" altLang="en-US" sz="200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i&lt;</a:t>
            </a:r>
            <a:r>
              <a:rPr lang="en-US" altLang="en-US" sz="200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5000000</a:t>
            </a: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++i)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00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00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... ? ...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counter += </a:t>
            </a:r>
            <a:r>
              <a:rPr lang="en-US" altLang="en-US" sz="200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altLang="en-US" sz="200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... ? ...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00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b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3200">
              <a:latin typeface="Arial" panose="020B0604020202020204" pitchFamily="34" charset="0"/>
            </a:endParaRP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33598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8308" y="649460"/>
            <a:ext cx="11345091" cy="778109"/>
          </a:xfrm>
        </p:spPr>
        <p:txBody>
          <a:bodyPr>
            <a:normAutofit/>
          </a:bodyPr>
          <a:lstStyle/>
          <a:p>
            <a:r>
              <a:rPr lang="en-CA"/>
              <a:t>Mutual Exclusion: How would </a:t>
            </a:r>
            <a:r>
              <a:rPr lang="en-CA" i="1"/>
              <a:t>you</a:t>
            </a:r>
            <a:r>
              <a:rPr lang="en-CA"/>
              <a:t> do it?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Mutual Exclusion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8</a:t>
            </a:fld>
            <a:endParaRPr lang="en-CA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399141" y="1574344"/>
            <a:ext cx="9172575" cy="470898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threadinc(</a:t>
            </a:r>
            <a:r>
              <a:rPr lang="en-US" altLang="en-US" sz="2000" b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 usage_flag, </a:t>
            </a:r>
            <a:r>
              <a:rPr lang="en-US" altLang="en-US" sz="2000">
                <a:solidFill>
                  <a:srgbClr val="371F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 counter) {</a:t>
            </a:r>
            <a:b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20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increment</a:t>
            </a:r>
            <a:br>
              <a:rPr lang="en-US" altLang="en-US" sz="20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2000" b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000">
                <a:solidFill>
                  <a:srgbClr val="371F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size_t </a:t>
            </a: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i=</a:t>
            </a:r>
            <a:r>
              <a:rPr lang="en-US" altLang="en-US" sz="200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i&lt;</a:t>
            </a:r>
            <a:r>
              <a:rPr lang="en-US" altLang="en-US" sz="200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5000000</a:t>
            </a: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++i) {</a:t>
            </a:r>
            <a:b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altLang="en-US" sz="200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0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wait until not being used</a:t>
            </a:r>
            <a:br>
              <a:rPr lang="en-US" altLang="en-US" sz="20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000" b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</a:t>
            </a: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(usage_flag == </a:t>
            </a:r>
            <a:r>
              <a:rPr lang="en-US" altLang="en-US" sz="2000" b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{}</a:t>
            </a:r>
            <a:r>
              <a:rPr lang="en-US" altLang="en-US" sz="20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20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usage_flag = </a:t>
            </a:r>
            <a:r>
              <a:rPr lang="en-US" altLang="en-US" sz="2000" b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counter += </a:t>
            </a:r>
            <a:r>
              <a:rPr lang="en-US" altLang="en-US" sz="200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altLang="en-US" sz="200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 let next thread use counter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usage_flag = </a:t>
            </a:r>
            <a:r>
              <a:rPr lang="en-US" altLang="en-US" sz="2000" b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b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3200">
              <a:latin typeface="Arial" panose="020B0604020202020204" pitchFamily="34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908800" y="3135086"/>
            <a:ext cx="4833258" cy="1016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b="1"/>
              <a:t>Protect operation with a flag?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783770" y="3106058"/>
            <a:ext cx="5312229" cy="1103085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Rounded Rectangle 10"/>
          <p:cNvSpPr/>
          <p:nvPr/>
        </p:nvSpPr>
        <p:spPr>
          <a:xfrm>
            <a:off x="6988628" y="4158344"/>
            <a:ext cx="4767944" cy="1966685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2400" b="1">
                <a:solidFill>
                  <a:schemeClr val="tx1"/>
                </a:solidFill>
              </a:rPr>
              <a:t>Multiple steps:</a:t>
            </a:r>
          </a:p>
          <a:p>
            <a:r>
              <a:rPr lang="en-CA" sz="2400">
                <a:solidFill>
                  <a:schemeClr val="tx1"/>
                </a:solidFill>
              </a:rPr>
              <a:t>two threads can concurrently see flag as false, then set to true</a:t>
            </a:r>
          </a:p>
        </p:txBody>
      </p:sp>
    </p:spTree>
    <p:extLst>
      <p:ext uri="{BB962C8B-B14F-4D97-AF65-F5344CB8AC3E}">
        <p14:creationId xmlns:p14="http://schemas.microsoft.com/office/powerpoint/2010/main" val="2359989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8308" y="649460"/>
            <a:ext cx="11319691" cy="778109"/>
          </a:xfrm>
        </p:spPr>
        <p:txBody>
          <a:bodyPr>
            <a:normAutofit/>
          </a:bodyPr>
          <a:lstStyle/>
          <a:p>
            <a:r>
              <a:rPr lang="en-CA"/>
              <a:t>Mutual Exclusion: How would </a:t>
            </a:r>
            <a:r>
              <a:rPr lang="en-CA" i="1"/>
              <a:t>you</a:t>
            </a:r>
            <a:r>
              <a:rPr lang="en-CA"/>
              <a:t> do it?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Mutual Exclusion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9</a:t>
            </a:fld>
            <a:endParaRPr lang="en-CA"/>
          </a:p>
        </p:txBody>
      </p:sp>
      <p:sp>
        <p:nvSpPr>
          <p:cNvPr id="6" name="Rectangle 5"/>
          <p:cNvSpPr/>
          <p:nvPr/>
        </p:nvSpPr>
        <p:spPr bwMode="auto">
          <a:xfrm>
            <a:off x="1727199" y="3985072"/>
            <a:ext cx="8267701" cy="229666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en-US">
              <a:cs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739901" y="1443548"/>
            <a:ext cx="8247626" cy="229814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en-US" dirty="0">
              <a:cs typeface="Arial" charset="0"/>
            </a:endParaRPr>
          </a:p>
        </p:txBody>
      </p:sp>
      <p:cxnSp>
        <p:nvCxnSpPr>
          <p:cNvPr id="8" name="Straight Connector 5"/>
          <p:cNvCxnSpPr>
            <a:cxnSpLocks noChangeShapeType="1"/>
          </p:cNvCxnSpPr>
          <p:nvPr/>
        </p:nvCxnSpPr>
        <p:spPr bwMode="auto">
          <a:xfrm>
            <a:off x="2921997" y="2120599"/>
            <a:ext cx="771455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3700828" y="1995220"/>
            <a:ext cx="1118094" cy="243384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Read</a:t>
            </a:r>
          </a:p>
        </p:txBody>
      </p:sp>
      <p:cxnSp>
        <p:nvCxnSpPr>
          <p:cNvPr id="10" name="Straight Connector 7"/>
          <p:cNvCxnSpPr>
            <a:cxnSpLocks noChangeShapeType="1"/>
            <a:stCxn id="9" idx="3"/>
            <a:endCxn id="11" idx="1"/>
          </p:cNvCxnSpPr>
          <p:nvPr/>
        </p:nvCxnSpPr>
        <p:spPr bwMode="auto">
          <a:xfrm flipV="1">
            <a:off x="4818922" y="2116174"/>
            <a:ext cx="1958877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6777799" y="1995220"/>
            <a:ext cx="975013" cy="243384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Write</a:t>
            </a:r>
          </a:p>
        </p:txBody>
      </p:sp>
      <p:cxnSp>
        <p:nvCxnSpPr>
          <p:cNvPr id="12" name="Straight Connector 11"/>
          <p:cNvCxnSpPr>
            <a:cxnSpLocks noChangeShapeType="1"/>
          </p:cNvCxnSpPr>
          <p:nvPr/>
        </p:nvCxnSpPr>
        <p:spPr bwMode="auto">
          <a:xfrm>
            <a:off x="7760187" y="2104374"/>
            <a:ext cx="2187511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2025162" y="1577778"/>
            <a:ext cx="616574" cy="286161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/>
              <a:t>CPU 1</a:t>
            </a: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1727200" y="1955393"/>
            <a:ext cx="1187421" cy="2861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r"/>
            <a:r>
              <a:rPr lang="en-US" altLang="en-US"/>
              <a:t>Address Bus</a:t>
            </a:r>
          </a:p>
        </p:txBody>
      </p:sp>
      <p:cxnSp>
        <p:nvCxnSpPr>
          <p:cNvPr id="15" name="Straight Connector 14"/>
          <p:cNvCxnSpPr>
            <a:cxnSpLocks noChangeShapeType="1"/>
          </p:cNvCxnSpPr>
          <p:nvPr/>
        </p:nvCxnSpPr>
        <p:spPr bwMode="auto">
          <a:xfrm>
            <a:off x="2930847" y="2632445"/>
            <a:ext cx="809806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6" name="Straight Connector 19"/>
          <p:cNvCxnSpPr>
            <a:cxnSpLocks noChangeShapeType="1"/>
          </p:cNvCxnSpPr>
          <p:nvPr/>
        </p:nvCxnSpPr>
        <p:spPr bwMode="auto">
          <a:xfrm>
            <a:off x="6801400" y="2632445"/>
            <a:ext cx="0" cy="13275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" name="Straight Connector 20"/>
          <p:cNvCxnSpPr>
            <a:cxnSpLocks noChangeShapeType="1"/>
          </p:cNvCxnSpPr>
          <p:nvPr/>
        </p:nvCxnSpPr>
        <p:spPr bwMode="auto">
          <a:xfrm>
            <a:off x="6801400" y="2765200"/>
            <a:ext cx="935187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8" name="Straight Connector 22"/>
          <p:cNvCxnSpPr>
            <a:cxnSpLocks noChangeShapeType="1"/>
          </p:cNvCxnSpPr>
          <p:nvPr/>
        </p:nvCxnSpPr>
        <p:spPr bwMode="auto">
          <a:xfrm>
            <a:off x="7736587" y="2623594"/>
            <a:ext cx="0" cy="13423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9" name="Straight Connector 23"/>
          <p:cNvCxnSpPr>
            <a:cxnSpLocks noChangeShapeType="1"/>
          </p:cNvCxnSpPr>
          <p:nvPr/>
        </p:nvCxnSpPr>
        <p:spPr bwMode="auto">
          <a:xfrm>
            <a:off x="7736587" y="2616219"/>
            <a:ext cx="2203737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0" name="TextBox 24"/>
          <p:cNvSpPr txBox="1">
            <a:spLocks noChangeArrowheads="1"/>
          </p:cNvSpPr>
          <p:nvPr/>
        </p:nvSpPr>
        <p:spPr bwMode="auto">
          <a:xfrm>
            <a:off x="1765552" y="2498214"/>
            <a:ext cx="1188897" cy="2861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r"/>
            <a:r>
              <a:rPr lang="en-US" altLang="en-US"/>
              <a:t>R/W Signal</a:t>
            </a:r>
          </a:p>
        </p:txBody>
      </p:sp>
      <p:cxnSp>
        <p:nvCxnSpPr>
          <p:cNvPr id="21" name="Straight Connector 26"/>
          <p:cNvCxnSpPr>
            <a:cxnSpLocks noChangeShapeType="1"/>
          </p:cNvCxnSpPr>
          <p:nvPr/>
        </p:nvCxnSpPr>
        <p:spPr bwMode="auto">
          <a:xfrm>
            <a:off x="2206593" y="2529191"/>
            <a:ext cx="172582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2" name="TextBox 27"/>
          <p:cNvSpPr txBox="1">
            <a:spLocks noChangeArrowheads="1"/>
          </p:cNvSpPr>
          <p:nvPr/>
        </p:nvSpPr>
        <p:spPr bwMode="auto">
          <a:xfrm>
            <a:off x="5494498" y="1813787"/>
            <a:ext cx="575273" cy="2861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/>
              <a:t>Think</a:t>
            </a:r>
          </a:p>
        </p:txBody>
      </p:sp>
      <p:cxnSp>
        <p:nvCxnSpPr>
          <p:cNvPr id="23" name="Straight Connector 28"/>
          <p:cNvCxnSpPr>
            <a:cxnSpLocks noChangeShapeType="1"/>
          </p:cNvCxnSpPr>
          <p:nvPr/>
        </p:nvCxnSpPr>
        <p:spPr bwMode="auto">
          <a:xfrm>
            <a:off x="2938222" y="3623684"/>
            <a:ext cx="7002101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4" name="TextBox 34"/>
          <p:cNvSpPr txBox="1">
            <a:spLocks noChangeArrowheads="1"/>
          </p:cNvSpPr>
          <p:nvPr/>
        </p:nvSpPr>
        <p:spPr bwMode="auto">
          <a:xfrm>
            <a:off x="1750801" y="3355223"/>
            <a:ext cx="1187421" cy="2861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r"/>
            <a:r>
              <a:rPr lang="en-US" altLang="en-US"/>
              <a:t>Data Out</a:t>
            </a:r>
          </a:p>
        </p:txBody>
      </p:sp>
      <p:sp>
        <p:nvSpPr>
          <p:cNvPr id="25" name="Rectangle 35"/>
          <p:cNvSpPr>
            <a:spLocks noChangeArrowheads="1"/>
          </p:cNvSpPr>
          <p:nvPr/>
        </p:nvSpPr>
        <p:spPr bwMode="auto">
          <a:xfrm>
            <a:off x="6966606" y="3371448"/>
            <a:ext cx="809806" cy="243385"/>
          </a:xfrm>
          <a:prstGeom prst="rect">
            <a:avLst/>
          </a:prstGeom>
          <a:solidFill>
            <a:srgbClr val="0000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>
                <a:solidFill>
                  <a:schemeClr val="bg1"/>
                </a:solidFill>
              </a:rPr>
              <a:t>1 (Busy)</a:t>
            </a:r>
          </a:p>
        </p:txBody>
      </p:sp>
      <p:cxnSp>
        <p:nvCxnSpPr>
          <p:cNvPr id="26" name="Straight Connector 36"/>
          <p:cNvCxnSpPr>
            <a:cxnSpLocks noChangeShapeType="1"/>
          </p:cNvCxnSpPr>
          <p:nvPr/>
        </p:nvCxnSpPr>
        <p:spPr bwMode="auto">
          <a:xfrm>
            <a:off x="2930847" y="3182641"/>
            <a:ext cx="699325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7" name="TextBox 38"/>
          <p:cNvSpPr txBox="1">
            <a:spLocks noChangeArrowheads="1"/>
          </p:cNvSpPr>
          <p:nvPr/>
        </p:nvSpPr>
        <p:spPr bwMode="auto">
          <a:xfrm>
            <a:off x="1741951" y="2946632"/>
            <a:ext cx="1188897" cy="2861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r"/>
            <a:r>
              <a:rPr lang="en-US" altLang="en-US"/>
              <a:t>Data In</a:t>
            </a:r>
          </a:p>
        </p:txBody>
      </p:sp>
      <p:sp>
        <p:nvSpPr>
          <p:cNvPr id="28" name="Rectangle 39"/>
          <p:cNvSpPr>
            <a:spLocks noChangeArrowheads="1"/>
          </p:cNvSpPr>
          <p:nvPr/>
        </p:nvSpPr>
        <p:spPr bwMode="auto">
          <a:xfrm>
            <a:off x="3858658" y="2939257"/>
            <a:ext cx="944037" cy="243384"/>
          </a:xfrm>
          <a:prstGeom prst="rect">
            <a:avLst/>
          </a:prstGeom>
          <a:solidFill>
            <a:srgbClr val="00B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>
                <a:solidFill>
                  <a:schemeClr val="bg1"/>
                </a:solidFill>
              </a:rPr>
              <a:t>0 (Free)</a:t>
            </a:r>
          </a:p>
        </p:txBody>
      </p:sp>
      <p:cxnSp>
        <p:nvCxnSpPr>
          <p:cNvPr id="29" name="Straight Connector 43"/>
          <p:cNvCxnSpPr>
            <a:cxnSpLocks noChangeShapeType="1"/>
          </p:cNvCxnSpPr>
          <p:nvPr/>
        </p:nvCxnSpPr>
        <p:spPr bwMode="auto">
          <a:xfrm>
            <a:off x="3740654" y="2490839"/>
            <a:ext cx="0" cy="141606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0" name="Straight Connector 44"/>
          <p:cNvCxnSpPr>
            <a:cxnSpLocks noChangeShapeType="1"/>
          </p:cNvCxnSpPr>
          <p:nvPr/>
        </p:nvCxnSpPr>
        <p:spPr bwMode="auto">
          <a:xfrm>
            <a:off x="3740654" y="2490839"/>
            <a:ext cx="1045817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1" name="Straight Connector 45"/>
          <p:cNvCxnSpPr>
            <a:cxnSpLocks noChangeShapeType="1"/>
          </p:cNvCxnSpPr>
          <p:nvPr/>
        </p:nvCxnSpPr>
        <p:spPr bwMode="auto">
          <a:xfrm>
            <a:off x="4779095" y="2490839"/>
            <a:ext cx="0" cy="141606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2" name="Straight Connector 47"/>
          <p:cNvCxnSpPr>
            <a:cxnSpLocks noChangeShapeType="1"/>
          </p:cNvCxnSpPr>
          <p:nvPr/>
        </p:nvCxnSpPr>
        <p:spPr bwMode="auto">
          <a:xfrm>
            <a:off x="4786470" y="2632445"/>
            <a:ext cx="2014929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33" name="Rectangle 32"/>
          <p:cNvSpPr/>
          <p:nvPr/>
        </p:nvSpPr>
        <p:spPr>
          <a:xfrm>
            <a:off x="4215622" y="2496739"/>
            <a:ext cx="241910" cy="24338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050" dirty="0">
                <a:cs typeface="Arial" charset="0"/>
              </a:rPr>
              <a:t>1</a:t>
            </a:r>
            <a:endParaRPr lang="en-US" sz="1050" dirty="0"/>
          </a:p>
        </p:txBody>
      </p:sp>
      <p:sp>
        <p:nvSpPr>
          <p:cNvPr id="34" name="Rectangle 33"/>
          <p:cNvSpPr/>
          <p:nvPr/>
        </p:nvSpPr>
        <p:spPr>
          <a:xfrm>
            <a:off x="7142138" y="2536565"/>
            <a:ext cx="241910" cy="2433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050" dirty="0">
                <a:cs typeface="Arial" charset="0"/>
              </a:rPr>
              <a:t>0</a:t>
            </a:r>
            <a:endParaRPr lang="en-US" sz="1050" dirty="0"/>
          </a:p>
        </p:txBody>
      </p:sp>
      <p:sp>
        <p:nvSpPr>
          <p:cNvPr id="35" name="Rectangle 101"/>
          <p:cNvSpPr>
            <a:spLocks noChangeArrowheads="1"/>
          </p:cNvSpPr>
          <p:nvPr/>
        </p:nvSpPr>
        <p:spPr bwMode="auto">
          <a:xfrm>
            <a:off x="5078532" y="4417265"/>
            <a:ext cx="1116618" cy="24486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Read</a:t>
            </a:r>
          </a:p>
        </p:txBody>
      </p:sp>
      <p:cxnSp>
        <p:nvCxnSpPr>
          <p:cNvPr id="36" name="Straight Connector 102"/>
          <p:cNvCxnSpPr>
            <a:cxnSpLocks noChangeShapeType="1"/>
            <a:stCxn id="35" idx="3"/>
            <a:endCxn id="37" idx="1"/>
          </p:cNvCxnSpPr>
          <p:nvPr/>
        </p:nvCxnSpPr>
        <p:spPr bwMode="auto">
          <a:xfrm flipV="1">
            <a:off x="6195150" y="4539694"/>
            <a:ext cx="1958877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37" name="Rectangle 103"/>
          <p:cNvSpPr>
            <a:spLocks noChangeArrowheads="1"/>
          </p:cNvSpPr>
          <p:nvPr/>
        </p:nvSpPr>
        <p:spPr bwMode="auto">
          <a:xfrm>
            <a:off x="8154028" y="4417265"/>
            <a:ext cx="975014" cy="24486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Write</a:t>
            </a:r>
          </a:p>
        </p:txBody>
      </p:sp>
      <p:cxnSp>
        <p:nvCxnSpPr>
          <p:cNvPr id="38" name="Straight Connector 104"/>
          <p:cNvCxnSpPr>
            <a:cxnSpLocks noChangeShapeType="1"/>
          </p:cNvCxnSpPr>
          <p:nvPr/>
        </p:nvCxnSpPr>
        <p:spPr bwMode="auto">
          <a:xfrm>
            <a:off x="9137892" y="4527894"/>
            <a:ext cx="833407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39" name="TextBox 105"/>
          <p:cNvSpPr txBox="1">
            <a:spLocks noChangeArrowheads="1"/>
          </p:cNvSpPr>
          <p:nvPr/>
        </p:nvSpPr>
        <p:spPr bwMode="auto">
          <a:xfrm>
            <a:off x="1734575" y="4378913"/>
            <a:ext cx="1187422" cy="2861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r"/>
            <a:r>
              <a:rPr lang="en-US" altLang="en-US"/>
              <a:t>Address Bus</a:t>
            </a:r>
          </a:p>
        </p:txBody>
      </p:sp>
      <p:cxnSp>
        <p:nvCxnSpPr>
          <p:cNvPr id="40" name="Straight Connector 107"/>
          <p:cNvCxnSpPr>
            <a:cxnSpLocks noChangeShapeType="1"/>
          </p:cNvCxnSpPr>
          <p:nvPr/>
        </p:nvCxnSpPr>
        <p:spPr bwMode="auto">
          <a:xfrm>
            <a:off x="8177628" y="5054490"/>
            <a:ext cx="0" cy="13423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1" name="Straight Connector 108"/>
          <p:cNvCxnSpPr>
            <a:cxnSpLocks noChangeShapeType="1"/>
          </p:cNvCxnSpPr>
          <p:nvPr/>
        </p:nvCxnSpPr>
        <p:spPr bwMode="auto">
          <a:xfrm>
            <a:off x="8177628" y="5188720"/>
            <a:ext cx="936662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2" name="Straight Connector 109"/>
          <p:cNvCxnSpPr>
            <a:cxnSpLocks noChangeShapeType="1"/>
          </p:cNvCxnSpPr>
          <p:nvPr/>
        </p:nvCxnSpPr>
        <p:spPr bwMode="auto">
          <a:xfrm>
            <a:off x="9114291" y="5047114"/>
            <a:ext cx="0" cy="134231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3" name="Straight Connector 110"/>
          <p:cNvCxnSpPr>
            <a:cxnSpLocks noChangeShapeType="1"/>
          </p:cNvCxnSpPr>
          <p:nvPr/>
        </p:nvCxnSpPr>
        <p:spPr bwMode="auto">
          <a:xfrm>
            <a:off x="9114291" y="5039739"/>
            <a:ext cx="826033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44" name="TextBox 111"/>
          <p:cNvSpPr txBox="1">
            <a:spLocks noChangeArrowheads="1"/>
          </p:cNvSpPr>
          <p:nvPr/>
        </p:nvSpPr>
        <p:spPr bwMode="auto">
          <a:xfrm>
            <a:off x="1774402" y="4921735"/>
            <a:ext cx="1187421" cy="2861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r"/>
            <a:r>
              <a:rPr lang="en-US" altLang="en-US"/>
              <a:t>R/W Signal</a:t>
            </a:r>
          </a:p>
        </p:txBody>
      </p:sp>
      <p:cxnSp>
        <p:nvCxnSpPr>
          <p:cNvPr id="45" name="Straight Connector 112"/>
          <p:cNvCxnSpPr>
            <a:cxnSpLocks noChangeShapeType="1"/>
          </p:cNvCxnSpPr>
          <p:nvPr/>
        </p:nvCxnSpPr>
        <p:spPr bwMode="auto">
          <a:xfrm>
            <a:off x="2213969" y="4952710"/>
            <a:ext cx="174057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46" name="TextBox 113"/>
          <p:cNvSpPr txBox="1">
            <a:spLocks noChangeArrowheads="1"/>
          </p:cNvSpPr>
          <p:nvPr/>
        </p:nvSpPr>
        <p:spPr bwMode="auto">
          <a:xfrm>
            <a:off x="6872203" y="4237308"/>
            <a:ext cx="575273" cy="2861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/>
              <a:t>Think</a:t>
            </a:r>
          </a:p>
        </p:txBody>
      </p:sp>
      <p:sp>
        <p:nvSpPr>
          <p:cNvPr id="47" name="TextBox 115"/>
          <p:cNvSpPr txBox="1">
            <a:spLocks noChangeArrowheads="1"/>
          </p:cNvSpPr>
          <p:nvPr/>
        </p:nvSpPr>
        <p:spPr bwMode="auto">
          <a:xfrm>
            <a:off x="1758176" y="5778743"/>
            <a:ext cx="1187422" cy="2861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r"/>
            <a:r>
              <a:rPr lang="en-US" altLang="en-US"/>
              <a:t>Data Out</a:t>
            </a:r>
          </a:p>
        </p:txBody>
      </p:sp>
      <p:sp>
        <p:nvSpPr>
          <p:cNvPr id="48" name="Rectangle 116"/>
          <p:cNvSpPr>
            <a:spLocks noChangeArrowheads="1"/>
          </p:cNvSpPr>
          <p:nvPr/>
        </p:nvSpPr>
        <p:spPr bwMode="auto">
          <a:xfrm>
            <a:off x="8342835" y="5794969"/>
            <a:ext cx="809807" cy="243384"/>
          </a:xfrm>
          <a:prstGeom prst="rect">
            <a:avLst/>
          </a:prstGeom>
          <a:solidFill>
            <a:srgbClr val="0000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>
                <a:solidFill>
                  <a:schemeClr val="bg1"/>
                </a:solidFill>
              </a:rPr>
              <a:t>1 (Busy)</a:t>
            </a:r>
          </a:p>
        </p:txBody>
      </p:sp>
      <p:cxnSp>
        <p:nvCxnSpPr>
          <p:cNvPr id="49" name="Straight Connector 100"/>
          <p:cNvCxnSpPr>
            <a:cxnSpLocks noChangeShapeType="1"/>
            <a:endCxn id="35" idx="1"/>
          </p:cNvCxnSpPr>
          <p:nvPr/>
        </p:nvCxnSpPr>
        <p:spPr bwMode="auto">
          <a:xfrm>
            <a:off x="3009025" y="4535269"/>
            <a:ext cx="2069507" cy="44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0" name="Straight Connector 106"/>
          <p:cNvCxnSpPr>
            <a:cxnSpLocks noChangeShapeType="1"/>
          </p:cNvCxnSpPr>
          <p:nvPr/>
        </p:nvCxnSpPr>
        <p:spPr bwMode="auto">
          <a:xfrm>
            <a:off x="2986900" y="5054490"/>
            <a:ext cx="2129984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1" name="Straight Connector 114"/>
          <p:cNvCxnSpPr>
            <a:cxnSpLocks noChangeShapeType="1"/>
          </p:cNvCxnSpPr>
          <p:nvPr/>
        </p:nvCxnSpPr>
        <p:spPr bwMode="auto">
          <a:xfrm>
            <a:off x="2997225" y="6045729"/>
            <a:ext cx="6957849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2" name="Straight Connector 117"/>
          <p:cNvCxnSpPr>
            <a:cxnSpLocks noChangeShapeType="1"/>
          </p:cNvCxnSpPr>
          <p:nvPr/>
        </p:nvCxnSpPr>
        <p:spPr bwMode="auto">
          <a:xfrm>
            <a:off x="2986900" y="5606161"/>
            <a:ext cx="6929823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53" name="TextBox 118"/>
          <p:cNvSpPr txBox="1">
            <a:spLocks noChangeArrowheads="1"/>
          </p:cNvSpPr>
          <p:nvPr/>
        </p:nvSpPr>
        <p:spPr bwMode="auto">
          <a:xfrm>
            <a:off x="1750801" y="5370152"/>
            <a:ext cx="1187421" cy="2861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r"/>
            <a:r>
              <a:rPr lang="en-US" altLang="en-US"/>
              <a:t>Data In</a:t>
            </a:r>
          </a:p>
        </p:txBody>
      </p:sp>
      <p:sp>
        <p:nvSpPr>
          <p:cNvPr id="54" name="Rectangle 119"/>
          <p:cNvSpPr>
            <a:spLocks noChangeArrowheads="1"/>
          </p:cNvSpPr>
          <p:nvPr/>
        </p:nvSpPr>
        <p:spPr bwMode="auto">
          <a:xfrm>
            <a:off x="5234888" y="5361302"/>
            <a:ext cx="944037" cy="244860"/>
          </a:xfrm>
          <a:prstGeom prst="rect">
            <a:avLst/>
          </a:prstGeom>
          <a:solidFill>
            <a:srgbClr val="00B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>
                <a:solidFill>
                  <a:schemeClr val="bg1"/>
                </a:solidFill>
              </a:rPr>
              <a:t>0 (Free)</a:t>
            </a:r>
          </a:p>
        </p:txBody>
      </p:sp>
      <p:cxnSp>
        <p:nvCxnSpPr>
          <p:cNvPr id="55" name="Straight Connector 120"/>
          <p:cNvCxnSpPr>
            <a:cxnSpLocks noChangeShapeType="1"/>
          </p:cNvCxnSpPr>
          <p:nvPr/>
        </p:nvCxnSpPr>
        <p:spPr bwMode="auto">
          <a:xfrm>
            <a:off x="5116883" y="4912884"/>
            <a:ext cx="0" cy="141606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6" name="Straight Connector 121"/>
          <p:cNvCxnSpPr>
            <a:cxnSpLocks noChangeShapeType="1"/>
          </p:cNvCxnSpPr>
          <p:nvPr/>
        </p:nvCxnSpPr>
        <p:spPr bwMode="auto">
          <a:xfrm>
            <a:off x="5116883" y="4912884"/>
            <a:ext cx="1047291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7" name="Straight Connector 122"/>
          <p:cNvCxnSpPr>
            <a:cxnSpLocks noChangeShapeType="1"/>
          </p:cNvCxnSpPr>
          <p:nvPr/>
        </p:nvCxnSpPr>
        <p:spPr bwMode="auto">
          <a:xfrm>
            <a:off x="6155324" y="4912884"/>
            <a:ext cx="0" cy="141606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8" name="Straight Connector 123"/>
          <p:cNvCxnSpPr>
            <a:cxnSpLocks noChangeShapeType="1"/>
          </p:cNvCxnSpPr>
          <p:nvPr/>
        </p:nvCxnSpPr>
        <p:spPr bwMode="auto">
          <a:xfrm>
            <a:off x="6164175" y="5054490"/>
            <a:ext cx="2013454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59" name="Rectangle 58"/>
          <p:cNvSpPr/>
          <p:nvPr/>
        </p:nvSpPr>
        <p:spPr>
          <a:xfrm>
            <a:off x="5591852" y="4920259"/>
            <a:ext cx="243384" cy="2433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050" dirty="0">
                <a:cs typeface="Arial" charset="0"/>
              </a:rPr>
              <a:t>1</a:t>
            </a:r>
            <a:endParaRPr lang="en-US" sz="1050" dirty="0"/>
          </a:p>
        </p:txBody>
      </p:sp>
      <p:sp>
        <p:nvSpPr>
          <p:cNvPr id="60" name="Rectangle 59"/>
          <p:cNvSpPr/>
          <p:nvPr/>
        </p:nvSpPr>
        <p:spPr>
          <a:xfrm>
            <a:off x="8518367" y="4958611"/>
            <a:ext cx="243384" cy="2433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050" dirty="0">
                <a:cs typeface="Arial" charset="0"/>
              </a:rPr>
              <a:t>0</a:t>
            </a:r>
            <a:endParaRPr lang="en-US" sz="1050" dirty="0"/>
          </a:p>
        </p:txBody>
      </p:sp>
      <p:sp>
        <p:nvSpPr>
          <p:cNvPr id="61" name="TextBox 136"/>
          <p:cNvSpPr txBox="1">
            <a:spLocks noChangeArrowheads="1"/>
          </p:cNvSpPr>
          <p:nvPr/>
        </p:nvSpPr>
        <p:spPr bwMode="auto">
          <a:xfrm>
            <a:off x="2119565" y="4103077"/>
            <a:ext cx="616574" cy="286161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/>
              <a:t>CPU 2</a:t>
            </a:r>
          </a:p>
        </p:txBody>
      </p:sp>
      <p:sp>
        <p:nvSpPr>
          <p:cNvPr id="62" name="TextBox 143"/>
          <p:cNvSpPr txBox="1">
            <a:spLocks noChangeArrowheads="1"/>
          </p:cNvSpPr>
          <p:nvPr/>
        </p:nvSpPr>
        <p:spPr bwMode="auto">
          <a:xfrm>
            <a:off x="3851284" y="1726759"/>
            <a:ext cx="771455" cy="2581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200"/>
              <a:t>e.g. 10nS</a:t>
            </a:r>
          </a:p>
        </p:txBody>
      </p:sp>
      <p:sp>
        <p:nvSpPr>
          <p:cNvPr id="63" name="TextBox 144"/>
          <p:cNvSpPr txBox="1">
            <a:spLocks noChangeArrowheads="1"/>
          </p:cNvSpPr>
          <p:nvPr/>
        </p:nvSpPr>
        <p:spPr bwMode="auto">
          <a:xfrm>
            <a:off x="6910554" y="1735609"/>
            <a:ext cx="772930" cy="256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200"/>
              <a:t>e.g. 10nS</a:t>
            </a:r>
          </a:p>
        </p:txBody>
      </p:sp>
      <p:sp>
        <p:nvSpPr>
          <p:cNvPr id="64" name="TextBox 145"/>
          <p:cNvSpPr txBox="1">
            <a:spLocks noChangeArrowheads="1"/>
          </p:cNvSpPr>
          <p:nvPr/>
        </p:nvSpPr>
        <p:spPr bwMode="auto">
          <a:xfrm>
            <a:off x="5227512" y="4150279"/>
            <a:ext cx="771456" cy="256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200"/>
              <a:t>e.g. 10nS</a:t>
            </a:r>
          </a:p>
        </p:txBody>
      </p:sp>
      <p:sp>
        <p:nvSpPr>
          <p:cNvPr id="65" name="TextBox 146"/>
          <p:cNvSpPr txBox="1">
            <a:spLocks noChangeArrowheads="1"/>
          </p:cNvSpPr>
          <p:nvPr/>
        </p:nvSpPr>
        <p:spPr bwMode="auto">
          <a:xfrm>
            <a:off x="8288258" y="4157655"/>
            <a:ext cx="771455" cy="2581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200"/>
              <a:t>e.g. 10nS</a:t>
            </a:r>
          </a:p>
        </p:txBody>
      </p:sp>
    </p:spTree>
    <p:extLst>
      <p:ext uri="{BB962C8B-B14F-4D97-AF65-F5344CB8AC3E}">
        <p14:creationId xmlns:p14="http://schemas.microsoft.com/office/powerpoint/2010/main" val="325720445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cture 3 - Threads.pptx" id="{EF5CDC09-5296-4D62-ABAD-3E4E412B3BFA}" vid="{F7D8C077-4DC8-44B4-888F-4F162FC6778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LectureSlides</Template>
  <TotalTime>5706</TotalTime>
  <Words>1513</Words>
  <Application>Microsoft Office PowerPoint</Application>
  <PresentationFormat>Widescreen</PresentationFormat>
  <Paragraphs>354</Paragraphs>
  <Slides>32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2" baseType="lpstr">
      <vt:lpstr>Arial</vt:lpstr>
      <vt:lpstr>Calibri</vt:lpstr>
      <vt:lpstr>Calibri Light</vt:lpstr>
      <vt:lpstr>Courier New</vt:lpstr>
      <vt:lpstr>Georgia</vt:lpstr>
      <vt:lpstr>Myriad Pro</vt:lpstr>
      <vt:lpstr>Open Sans</vt:lpstr>
      <vt:lpstr>Tahoma</vt:lpstr>
      <vt:lpstr>Times New Roman</vt:lpstr>
      <vt:lpstr>Retrospect</vt:lpstr>
      <vt:lpstr>PowerPoint Presentation</vt:lpstr>
      <vt:lpstr>Mutual Exclusion</vt:lpstr>
      <vt:lpstr>Mutual Exclusion</vt:lpstr>
      <vt:lpstr>Race Conditions</vt:lpstr>
      <vt:lpstr>Race Conditions</vt:lpstr>
      <vt:lpstr>Critical Section</vt:lpstr>
      <vt:lpstr>Mutual Exclusion: How would you do it?</vt:lpstr>
      <vt:lpstr>Mutual Exclusion: How would you do it?</vt:lpstr>
      <vt:lpstr>Mutual Exclusion: How would you do it?</vt:lpstr>
      <vt:lpstr>Mutual Exclusion: How would you do it?</vt:lpstr>
      <vt:lpstr>Atomic Operations</vt:lpstr>
      <vt:lpstr>Atomic Operations in Assembly</vt:lpstr>
      <vt:lpstr>Atomic Operations in Assembly</vt:lpstr>
      <vt:lpstr>Atomic Operations in Assembly</vt:lpstr>
      <vt:lpstr>Atomic Operations</vt:lpstr>
      <vt:lpstr>Atomic Flags in C++11</vt:lpstr>
      <vt:lpstr>Atomic vs Critical Section</vt:lpstr>
      <vt:lpstr>Mutual Exclusion: How would you do it?</vt:lpstr>
      <vt:lpstr>Spin-Lock</vt:lpstr>
      <vt:lpstr>(Mut)ual (Ex)clusion</vt:lpstr>
      <vt:lpstr>Mutex</vt:lpstr>
      <vt:lpstr>Mutex</vt:lpstr>
      <vt:lpstr>Mutex: Exception Safety</vt:lpstr>
      <vt:lpstr>Mutex: Exception Safety</vt:lpstr>
      <vt:lpstr>Locks</vt:lpstr>
      <vt:lpstr>Locks</vt:lpstr>
      <vt:lpstr>Mutexes and Locks Between Processes</vt:lpstr>
      <vt:lpstr>Mutexes and Locks Between Processes</vt:lpstr>
      <vt:lpstr>Mutexes and Locks Between Processes</vt:lpstr>
      <vt:lpstr>Mutexes and Locks Between Processes</vt:lpstr>
      <vt:lpstr>Mutexes and Locks Between Processes</vt:lpstr>
      <vt:lpstr>Homework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Antonio Sánchez</dc:creator>
  <cp:lastModifiedBy>Antonio Sánchez</cp:lastModifiedBy>
  <cp:revision>114</cp:revision>
  <dcterms:created xsi:type="dcterms:W3CDTF">2017-09-16T20:07:21Z</dcterms:created>
  <dcterms:modified xsi:type="dcterms:W3CDTF">2018-01-09T19:10:08Z</dcterms:modified>
</cp:coreProperties>
</file>