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2"/>
  </p:notesMasterIdLst>
  <p:sldIdLst>
    <p:sldId id="257" r:id="rId2"/>
    <p:sldId id="258" r:id="rId3"/>
    <p:sldId id="259" r:id="rId4"/>
    <p:sldId id="261" r:id="rId5"/>
    <p:sldId id="260" r:id="rId6"/>
    <p:sldId id="262" r:id="rId7"/>
    <p:sldId id="263" r:id="rId8"/>
    <p:sldId id="264" r:id="rId9"/>
    <p:sldId id="267" r:id="rId10"/>
    <p:sldId id="268" r:id="rId11"/>
    <p:sldId id="269" r:id="rId12"/>
    <p:sldId id="266" r:id="rId13"/>
    <p:sldId id="265" r:id="rId14"/>
    <p:sldId id="270" r:id="rId15"/>
    <p:sldId id="271" r:id="rId16"/>
    <p:sldId id="275"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ystem Software Engineering" id="{5D8130B2-2E4C-416C-AAB1-4B728089E40F}">
          <p14:sldIdLst>
            <p14:sldId id="257"/>
            <p14:sldId id="258"/>
            <p14:sldId id="259"/>
            <p14:sldId id="261"/>
            <p14:sldId id="260"/>
            <p14:sldId id="262"/>
            <p14:sldId id="263"/>
            <p14:sldId id="264"/>
            <p14:sldId id="267"/>
            <p14:sldId id="268"/>
            <p14:sldId id="269"/>
            <p14:sldId id="266"/>
            <p14:sldId id="265"/>
            <p14:sldId id="270"/>
            <p14:sldId id="271"/>
            <p14:sldId id="275"/>
            <p14:sldId id="272"/>
            <p14:sldId id="273"/>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8D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BB083-0271-4C34-A092-3EA9DBA1EFBD}" type="datetimeFigureOut">
              <a:rPr lang="en-CA" smtClean="0"/>
              <a:t>2018-01-09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4C357-DAEE-461C-8179-FEA14C898096}" type="slidenum">
              <a:rPr lang="en-CA" smtClean="0"/>
              <a:t>‹#›</a:t>
            </a:fld>
            <a:endParaRPr lang="en-CA"/>
          </a:p>
        </p:txBody>
      </p:sp>
    </p:spTree>
    <p:extLst>
      <p:ext uri="{BB962C8B-B14F-4D97-AF65-F5344CB8AC3E}">
        <p14:creationId xmlns:p14="http://schemas.microsoft.com/office/powerpoint/2010/main" val="424820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9E4C357-DAEE-461C-8179-FEA14C898096}" type="slidenum">
              <a:rPr lang="en-CA" smtClean="0"/>
              <a:t>1</a:t>
            </a:fld>
            <a:endParaRPr lang="en-CA"/>
          </a:p>
        </p:txBody>
      </p:sp>
    </p:spTree>
    <p:extLst>
      <p:ext uri="{BB962C8B-B14F-4D97-AF65-F5344CB8AC3E}">
        <p14:creationId xmlns:p14="http://schemas.microsoft.com/office/powerpoint/2010/main" val="513639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2322451"/>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3131507"/>
            <a:ext cx="10058400" cy="246711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839244" y="6459785"/>
            <a:ext cx="7669745" cy="365125"/>
          </a:xfrm>
        </p:spPr>
        <p:txBody>
          <a:bodyPr/>
          <a:lstStyle>
            <a:lvl1pPr>
              <a:defRPr/>
            </a:lvl1pPr>
          </a:lstStyle>
          <a:p>
            <a:pPr algn="l"/>
            <a:r>
              <a:rPr lang="en-CA" smtClean="0"/>
              <a:t>Shared Memory</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201225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lgn="l">
              <a:defRPr/>
            </a:lvl1pPr>
          </a:lstStyle>
          <a:p>
            <a:r>
              <a:rPr lang="en-CA" smtClean="0"/>
              <a:t>Shared Memory</a:t>
            </a:r>
            <a:endParaRPr lang="en-CA"/>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13205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lgn="l"/>
            <a:r>
              <a:rPr lang="en-CA" smtClean="0"/>
              <a:t>Shared Memory</a:t>
            </a:r>
            <a:endParaRPr lang="en-CA"/>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34815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8309" y="649460"/>
            <a:ext cx="10058400" cy="778109"/>
          </a:xfrm>
        </p:spPr>
        <p:txBody>
          <a:bodyPr/>
          <a:lstStyle>
            <a:lvl1pPr>
              <a:defRPr b="1">
                <a:solidFill>
                  <a:schemeClr val="tx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097280" y="1669143"/>
            <a:ext cx="10058400" cy="4199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lgn="l">
              <a:defRPr/>
            </a:lvl1pPr>
          </a:lstStyle>
          <a:p>
            <a:r>
              <a:rPr lang="en-CA" smtClean="0"/>
              <a:t>Shared Memory</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19024220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lgn="l">
              <a:defRPr/>
            </a:lvl1pPr>
          </a:lstStyle>
          <a:p>
            <a:r>
              <a:rPr lang="en-CA" smtClean="0"/>
              <a:t>Shared Memory</a:t>
            </a:r>
            <a:endParaRPr lang="en-CA"/>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72775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lgn="l">
              <a:defRPr/>
            </a:lvl1pPr>
          </a:lstStyle>
          <a:p>
            <a:r>
              <a:rPr lang="en-CA" smtClean="0"/>
              <a:t>Shared Memory</a:t>
            </a:r>
            <a:endParaRPr lang="en-CA"/>
          </a:p>
        </p:txBody>
      </p:sp>
      <p:sp>
        <p:nvSpPr>
          <p:cNvPr id="7" name="Slide Number Placeholder 6"/>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9064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lvl1pPr algn="l">
              <a:defRPr/>
            </a:lvl1pPr>
          </a:lstStyle>
          <a:p>
            <a:r>
              <a:rPr lang="en-CA" smtClean="0"/>
              <a:t>Shared Memory</a:t>
            </a:r>
            <a:endParaRPr lang="en-CA"/>
          </a:p>
        </p:txBody>
      </p:sp>
      <p:sp>
        <p:nvSpPr>
          <p:cNvPr id="9" name="Slide Number Placeholder 8"/>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1681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lvl1pPr algn="l">
              <a:defRPr/>
            </a:lvl1pPr>
          </a:lstStyle>
          <a:p>
            <a:r>
              <a:rPr lang="en-CA" smtClean="0"/>
              <a:t>Shared Memory</a:t>
            </a:r>
            <a:endParaRPr lang="en-CA"/>
          </a:p>
        </p:txBody>
      </p:sp>
      <p:sp>
        <p:nvSpPr>
          <p:cNvPr id="5" name="Slide Number Placeholder 4"/>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02533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lgn="l"/>
            <a:r>
              <a:rPr lang="en-CA" smtClean="0"/>
              <a:t>Shared Memory</a:t>
            </a:r>
            <a:endParaRPr lang="en-CA"/>
          </a:p>
        </p:txBody>
      </p:sp>
      <p:sp>
        <p:nvSpPr>
          <p:cNvPr id="9" name="Slide Number Placeholder 8"/>
          <p:cNvSpPr>
            <a:spLocks noGrp="1"/>
          </p:cNvSpPr>
          <p:nvPr>
            <p:ph type="sldNum" sz="quarter" idx="12"/>
          </p:nvPr>
        </p:nvSpPr>
        <p:spPr/>
        <p:txBody>
          <a:bodyPr/>
          <a:lstStyle/>
          <a:p>
            <a:fld id="{AE11FE2D-6E70-4277-81CE-0AEFFA29198E}" type="slidenum">
              <a:rPr lang="en-CA" smtClean="0"/>
              <a:t>‹#›</a:t>
            </a:fld>
            <a:endParaRPr lang="en-CA"/>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52101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CA" smtClean="0"/>
              <a:t>Shared Memory</a:t>
            </a:r>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11FE2D-6E70-4277-81CE-0AEFFA29198E}" type="slidenum">
              <a:rPr lang="en-CA" smtClean="0"/>
              <a:t>‹#›</a:t>
            </a:fld>
            <a:endParaRPr lang="en-CA"/>
          </a:p>
        </p:txBody>
      </p:sp>
    </p:spTree>
    <p:extLst>
      <p:ext uri="{BB962C8B-B14F-4D97-AF65-F5344CB8AC3E}">
        <p14:creationId xmlns:p14="http://schemas.microsoft.com/office/powerpoint/2010/main" val="416718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r>
              <a:rPr lang="en-CA" smtClean="0"/>
              <a:t>Shared Memory</a:t>
            </a:r>
            <a:endParaRPr lang="en-CA"/>
          </a:p>
        </p:txBody>
      </p:sp>
      <p:sp>
        <p:nvSpPr>
          <p:cNvPr id="7" name="Slide Number Placeholder 6"/>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63920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794" y="678489"/>
            <a:ext cx="10058400" cy="69042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741714"/>
            <a:ext cx="10058400" cy="412738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39244" y="6459785"/>
            <a:ext cx="7669745" cy="365125"/>
          </a:xfrm>
          <a:prstGeom prst="rect">
            <a:avLst/>
          </a:prstGeom>
        </p:spPr>
        <p:txBody>
          <a:bodyPr vert="horz" lIns="91440" tIns="45720" rIns="91440" bIns="45720" rtlCol="0" anchor="ctr"/>
          <a:lstStyle>
            <a:lvl1pPr algn="ctr">
              <a:defRPr sz="2000" cap="all" baseline="0">
                <a:solidFill>
                  <a:srgbClr val="FFFFFF"/>
                </a:solidFill>
              </a:defRPr>
            </a:lvl1pPr>
          </a:lstStyle>
          <a:p>
            <a:pPr algn="l"/>
            <a:r>
              <a:rPr lang="en-CA" smtClean="0"/>
              <a:t>Shared Memory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AE11FE2D-6E70-4277-81CE-0AEFFA29198E}" type="slidenum">
              <a:rPr lang="en-CA" smtClean="0"/>
              <a:pPr/>
              <a:t>‹#›</a:t>
            </a:fld>
            <a:endParaRPr lang="en-CA"/>
          </a:p>
        </p:txBody>
      </p: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0805438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b="1"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a:t>
            </a:fld>
            <a:endParaRPr lang="en-CA"/>
          </a:p>
        </p:txBody>
      </p:sp>
      <p:sp>
        <p:nvSpPr>
          <p:cNvPr id="7" name="TextBox 6"/>
          <p:cNvSpPr txBox="1"/>
          <p:nvPr/>
        </p:nvSpPr>
        <p:spPr>
          <a:xfrm>
            <a:off x="508000" y="381000"/>
            <a:ext cx="9510681" cy="1446550"/>
          </a:xfrm>
          <a:prstGeom prst="rect">
            <a:avLst/>
          </a:prstGeom>
          <a:noFill/>
        </p:spPr>
        <p:txBody>
          <a:bodyPr wrap="none" rtlCol="0">
            <a:spAutoFit/>
          </a:bodyPr>
          <a:lstStyle/>
          <a:p>
            <a:r>
              <a:rPr lang="en-CA" sz="4400" b="1" smtClean="0"/>
              <a:t>Lecture 7: Inter-Process Communication</a:t>
            </a:r>
            <a:br>
              <a:rPr lang="en-CA" sz="4400" b="1" smtClean="0"/>
            </a:br>
            <a:r>
              <a:rPr lang="en-CA" sz="4400" b="1" smtClean="0"/>
              <a:t>                   Shared Memory</a:t>
            </a:r>
            <a:endParaRPr lang="en-CA" sz="4400" b="1"/>
          </a:p>
        </p:txBody>
      </p:sp>
      <p:sp>
        <p:nvSpPr>
          <p:cNvPr id="8" name="Rectangle 7"/>
          <p:cNvSpPr/>
          <p:nvPr/>
        </p:nvSpPr>
        <p:spPr>
          <a:xfrm>
            <a:off x="589827" y="1975006"/>
            <a:ext cx="2962671" cy="584775"/>
          </a:xfrm>
          <a:prstGeom prst="rect">
            <a:avLst/>
          </a:prstGeom>
        </p:spPr>
        <p:txBody>
          <a:bodyPr wrap="none">
            <a:spAutoFit/>
          </a:bodyPr>
          <a:lstStyle/>
          <a:p>
            <a:r>
              <a:rPr lang="en-CA" sz="3200" b="0" i="0" smtClean="0">
                <a:solidFill>
                  <a:srgbClr val="159957"/>
                </a:solidFill>
                <a:effectLst/>
                <a:latin typeface="Open Sans"/>
              </a:rPr>
              <a:t>Learning Goals</a:t>
            </a:r>
          </a:p>
        </p:txBody>
      </p:sp>
      <p:sp>
        <p:nvSpPr>
          <p:cNvPr id="9" name="TextBox 8"/>
          <p:cNvSpPr txBox="1"/>
          <p:nvPr/>
        </p:nvSpPr>
        <p:spPr>
          <a:xfrm>
            <a:off x="768743" y="2721936"/>
            <a:ext cx="10814439" cy="343170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CA" sz="2400" smtClean="0"/>
              <a:t>Explain </a:t>
            </a:r>
            <a:r>
              <a:rPr lang="en-CA" sz="2400" i="1" smtClean="0"/>
              <a:t>why</a:t>
            </a:r>
            <a:r>
              <a:rPr lang="en-CA" sz="2400" smtClean="0"/>
              <a:t> processes cannot share local memory as easily as threads</a:t>
            </a:r>
          </a:p>
          <a:p>
            <a:pPr marL="285750" indent="-285750">
              <a:spcAft>
                <a:spcPts val="600"/>
              </a:spcAft>
              <a:buFont typeface="Arial" panose="020B0604020202020204" pitchFamily="34" charset="0"/>
              <a:buChar char="•"/>
            </a:pPr>
            <a:r>
              <a:rPr lang="en-CA" sz="2400" smtClean="0"/>
              <a:t>Describe a possible mechanism of how processes </a:t>
            </a:r>
            <a:r>
              <a:rPr lang="en-CA" sz="2400" i="1" smtClean="0"/>
              <a:t>can</a:t>
            </a:r>
            <a:r>
              <a:rPr lang="en-CA" sz="2400" smtClean="0"/>
              <a:t> share blocks of memory</a:t>
            </a:r>
          </a:p>
          <a:p>
            <a:pPr marL="285750" indent="-285750">
              <a:spcAft>
                <a:spcPts val="600"/>
              </a:spcAft>
              <a:buFont typeface="Arial" panose="020B0604020202020204" pitchFamily="34" charset="0"/>
              <a:buChar char="•"/>
            </a:pPr>
            <a:r>
              <a:rPr lang="en-CA" sz="2400" smtClean="0"/>
              <a:t>List and describe three levels of </a:t>
            </a:r>
            <a:r>
              <a:rPr lang="en-CA" sz="2400" b="1" smtClean="0">
                <a:solidFill>
                  <a:schemeClr val="accent2"/>
                </a:solidFill>
              </a:rPr>
              <a:t>persistence</a:t>
            </a:r>
            <a:r>
              <a:rPr lang="en-CA" sz="2400" smtClean="0">
                <a:solidFill>
                  <a:schemeClr val="accent2"/>
                </a:solidFill>
              </a:rPr>
              <a:t> </a:t>
            </a:r>
            <a:r>
              <a:rPr lang="en-CA" sz="2400" smtClean="0"/>
              <a:t>of resources</a:t>
            </a:r>
          </a:p>
          <a:p>
            <a:pPr marL="285750" indent="-285750">
              <a:spcAft>
                <a:spcPts val="600"/>
              </a:spcAft>
              <a:buFont typeface="Arial" panose="020B0604020202020204" pitchFamily="34" charset="0"/>
              <a:buChar char="•"/>
            </a:pPr>
            <a:r>
              <a:rPr lang="en-CA" sz="2400" smtClean="0"/>
              <a:t>Use the CPEN 333 library to create and apply </a:t>
            </a:r>
            <a:r>
              <a:rPr lang="en-CA" sz="2400" i="1" smtClean="0"/>
              <a:t>named</a:t>
            </a:r>
            <a:r>
              <a:rPr lang="en-CA" sz="2400" smtClean="0"/>
              <a:t> </a:t>
            </a:r>
            <a:r>
              <a:rPr lang="en-CA" sz="2400" b="1" smtClean="0">
                <a:solidFill>
                  <a:schemeClr val="accent2"/>
                </a:solidFill>
              </a:rPr>
              <a:t>shared memory objects</a:t>
            </a:r>
            <a:r>
              <a:rPr lang="en-CA" sz="2400" smtClean="0"/>
              <a:t> for inter-process communication</a:t>
            </a:r>
          </a:p>
          <a:p>
            <a:pPr marL="285750" indent="-285750">
              <a:spcAft>
                <a:spcPts val="600"/>
              </a:spcAft>
              <a:buFont typeface="Arial" panose="020B0604020202020204" pitchFamily="34" charset="0"/>
              <a:buChar char="•"/>
            </a:pPr>
            <a:r>
              <a:rPr lang="en-CA" sz="2400" smtClean="0"/>
              <a:t>List some advantages and drawbacks of shared memory objects</a:t>
            </a:r>
          </a:p>
          <a:p>
            <a:pPr marL="285750" indent="-285750">
              <a:spcAft>
                <a:spcPts val="600"/>
              </a:spcAft>
              <a:buFont typeface="Arial" panose="020B0604020202020204" pitchFamily="34" charset="0"/>
              <a:buChar char="•"/>
            </a:pPr>
            <a:r>
              <a:rPr lang="en-CA" sz="2400" b="1" smtClean="0">
                <a:solidFill>
                  <a:schemeClr val="accent2"/>
                </a:solidFill>
              </a:rPr>
              <a:t>Identify</a:t>
            </a:r>
            <a:r>
              <a:rPr lang="en-CA" sz="2400" smtClean="0">
                <a:solidFill>
                  <a:schemeClr val="accent2"/>
                </a:solidFill>
              </a:rPr>
              <a:t> </a:t>
            </a:r>
            <a:r>
              <a:rPr lang="en-CA" sz="2400" smtClean="0"/>
              <a:t>which accesses of shared memory need </a:t>
            </a:r>
            <a:r>
              <a:rPr lang="en-CA" sz="2400" b="1" smtClean="0">
                <a:solidFill>
                  <a:schemeClr val="accent2"/>
                </a:solidFill>
              </a:rPr>
              <a:t>protection</a:t>
            </a:r>
            <a:r>
              <a:rPr lang="en-CA" sz="2400" smtClean="0">
                <a:solidFill>
                  <a:schemeClr val="accent2"/>
                </a:solidFill>
              </a:rPr>
              <a:t> </a:t>
            </a:r>
            <a:r>
              <a:rPr lang="en-CA" sz="2400" smtClean="0"/>
              <a:t>or </a:t>
            </a:r>
            <a:r>
              <a:rPr lang="en-CA" sz="2400" b="1" smtClean="0">
                <a:solidFill>
                  <a:schemeClr val="accent2"/>
                </a:solidFill>
              </a:rPr>
              <a:t>synchronization</a:t>
            </a:r>
            <a:r>
              <a:rPr lang="en-CA" sz="2400" smtClean="0"/>
              <a:t> via a mutex and which don’t, arguing your case</a:t>
            </a:r>
          </a:p>
        </p:txBody>
      </p:sp>
      <p:sp>
        <p:nvSpPr>
          <p:cNvPr id="10" name="Rectangle 9"/>
          <p:cNvSpPr/>
          <p:nvPr/>
        </p:nvSpPr>
        <p:spPr>
          <a:xfrm>
            <a:off x="5031978" y="6481346"/>
            <a:ext cx="3575844"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r>
              <a:rPr lang="en-US" sz="800" b="1" dirty="0">
                <a:solidFill>
                  <a:schemeClr val="bg1"/>
                </a:solidFill>
                <a:latin typeface="Myriad Pro"/>
                <a:ea typeface="Calibri" panose="020F0502020204030204" pitchFamily="34" charset="0"/>
              </a:rPr>
              <a:t>©</a:t>
            </a:r>
            <a:r>
              <a:rPr lang="en-US" sz="800" b="1">
                <a:solidFill>
                  <a:schemeClr val="bg1"/>
                </a:solidFill>
                <a:latin typeface="Myriad Pro"/>
                <a:ea typeface="Calibri" panose="020F0502020204030204" pitchFamily="34" charset="0"/>
              </a:rPr>
              <a:t>Paul </a:t>
            </a:r>
            <a:r>
              <a:rPr lang="en-US" sz="800" b="1" smtClean="0">
                <a:solidFill>
                  <a:schemeClr val="bg1"/>
                </a:solidFill>
                <a:latin typeface="Myriad Pro"/>
                <a:ea typeface="Calibri" panose="020F0502020204030204" pitchFamily="34" charset="0"/>
              </a:rPr>
              <a:t>Davies, C. Antonio Sanchez. </a:t>
            </a:r>
            <a:r>
              <a:rPr lang="en-US" sz="800" b="1" dirty="0">
                <a:solidFill>
                  <a:schemeClr val="bg1"/>
                </a:solidFill>
                <a:latin typeface="Myriad Pro"/>
                <a:ea typeface="Calibri" panose="020F0502020204030204" pitchFamily="34" charset="0"/>
              </a:rPr>
              <a:t>Not to be copied, used, or revised without explicit written permission from the copyright owner.</a:t>
            </a:r>
            <a:endParaRPr lang="en-US" sz="1050" dirty="0">
              <a:solidFill>
                <a:schemeClr val="bg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03938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Persistence</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10</a:t>
            </a:fld>
            <a:endParaRPr lang="en-CA"/>
          </a:p>
        </p:txBody>
      </p:sp>
      <p:sp>
        <p:nvSpPr>
          <p:cNvPr id="7" name="TextBox 6"/>
          <p:cNvSpPr txBox="1"/>
          <p:nvPr/>
        </p:nvSpPr>
        <p:spPr>
          <a:xfrm>
            <a:off x="889000" y="1600200"/>
            <a:ext cx="10464800" cy="3046988"/>
          </a:xfrm>
          <a:prstGeom prst="rect">
            <a:avLst/>
          </a:prstGeom>
          <a:noFill/>
        </p:spPr>
        <p:txBody>
          <a:bodyPr wrap="square" rtlCol="0">
            <a:spAutoFit/>
          </a:bodyPr>
          <a:lstStyle/>
          <a:p>
            <a:r>
              <a:rPr lang="en-CA" sz="2400" b="1" smtClean="0"/>
              <a:t>Process Persistence:</a:t>
            </a:r>
            <a:r>
              <a:rPr lang="en-CA" sz="2400" smtClean="0"/>
              <a:t> the resource will exist as long as at least one process still has </a:t>
            </a:r>
          </a:p>
          <a:p>
            <a:r>
              <a:rPr lang="en-CA" sz="2400" smtClean="0"/>
              <a:t>	a reference to it.</a:t>
            </a:r>
          </a:p>
          <a:p>
            <a:endParaRPr lang="en-CA" sz="2400"/>
          </a:p>
          <a:p>
            <a:r>
              <a:rPr lang="en-CA" sz="2400" b="1" smtClean="0"/>
              <a:t>Kernel Persistence:</a:t>
            </a:r>
            <a:r>
              <a:rPr lang="en-CA" sz="2400" smtClean="0"/>
              <a:t> the resource will exist as long as the kernel is running – i.e. </a:t>
            </a:r>
          </a:p>
          <a:p>
            <a:r>
              <a:rPr lang="en-CA" sz="2400"/>
              <a:t>	</a:t>
            </a:r>
            <a:r>
              <a:rPr lang="en-CA" sz="2400" smtClean="0"/>
              <a:t>until the next reboot.</a:t>
            </a:r>
          </a:p>
          <a:p>
            <a:endParaRPr lang="en-CA" sz="2400"/>
          </a:p>
          <a:p>
            <a:r>
              <a:rPr lang="en-CA" sz="2400" b="1" smtClean="0"/>
              <a:t>Filesystem Persistence:</a:t>
            </a:r>
            <a:r>
              <a:rPr lang="en-CA" sz="2400" smtClean="0"/>
              <a:t> the resource is backed by the filesystem (will persist even </a:t>
            </a:r>
          </a:p>
          <a:p>
            <a:r>
              <a:rPr lang="en-CA" sz="2400"/>
              <a:t>	</a:t>
            </a:r>
            <a:r>
              <a:rPr lang="en-CA" sz="2400" smtClean="0"/>
              <a:t>after reboot).</a:t>
            </a:r>
            <a:endParaRPr lang="en-CA" sz="2400"/>
          </a:p>
        </p:txBody>
      </p:sp>
      <p:sp>
        <p:nvSpPr>
          <p:cNvPr id="8" name="TextBox 7"/>
          <p:cNvSpPr txBox="1"/>
          <p:nvPr/>
        </p:nvSpPr>
        <p:spPr>
          <a:xfrm>
            <a:off x="596900" y="5029200"/>
            <a:ext cx="11023600" cy="1200329"/>
          </a:xfrm>
          <a:prstGeom prst="rect">
            <a:avLst/>
          </a:prstGeom>
          <a:noFill/>
        </p:spPr>
        <p:txBody>
          <a:bodyPr wrap="square" rtlCol="0">
            <a:spAutoFit/>
          </a:bodyPr>
          <a:lstStyle/>
          <a:p>
            <a:r>
              <a:rPr lang="en-CA" sz="2400" smtClean="0"/>
              <a:t>On Windows, all named resources have </a:t>
            </a:r>
            <a:r>
              <a:rPr lang="en-CA" sz="2400" b="1" smtClean="0">
                <a:solidFill>
                  <a:schemeClr val="accent2"/>
                </a:solidFill>
              </a:rPr>
              <a:t>process persistence</a:t>
            </a:r>
            <a:r>
              <a:rPr lang="en-CA" sz="2400" smtClean="0"/>
              <a:t>.  On OSX/Linux, they have </a:t>
            </a:r>
            <a:r>
              <a:rPr lang="en-CA" sz="2400" b="1" smtClean="0">
                <a:solidFill>
                  <a:schemeClr val="accent2"/>
                </a:solidFill>
              </a:rPr>
              <a:t>kernel persistence</a:t>
            </a:r>
            <a:r>
              <a:rPr lang="en-CA" sz="2400" smtClean="0"/>
              <a:t>.  A named resource on OSX/Linux can have its name “unlinked” so that </a:t>
            </a:r>
            <a:r>
              <a:rPr lang="en-CA" sz="2400" b="1" i="1" smtClean="0"/>
              <a:t>future</a:t>
            </a:r>
            <a:r>
              <a:rPr lang="en-CA" sz="2400" i="1" smtClean="0"/>
              <a:t> </a:t>
            </a:r>
            <a:r>
              <a:rPr lang="en-CA" sz="2400" smtClean="0"/>
              <a:t>references to the name will create a new resource.</a:t>
            </a:r>
            <a:endParaRPr lang="en-CA" sz="2400" b="1" i="1"/>
          </a:p>
        </p:txBody>
      </p:sp>
    </p:spTree>
    <p:extLst>
      <p:ext uri="{BB962C8B-B14F-4D97-AF65-F5344CB8AC3E}">
        <p14:creationId xmlns:p14="http://schemas.microsoft.com/office/powerpoint/2010/main" val="1148363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Unlinking Named Resources</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11</a:t>
            </a:fld>
            <a:endParaRPr lang="en-CA"/>
          </a:p>
        </p:txBody>
      </p:sp>
      <p:sp>
        <p:nvSpPr>
          <p:cNvPr id="6" name="Rectangle 5"/>
          <p:cNvSpPr/>
          <p:nvPr/>
        </p:nvSpPr>
        <p:spPr>
          <a:xfrm>
            <a:off x="635000" y="1917700"/>
            <a:ext cx="3340100" cy="17653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CA" b="1" smtClean="0"/>
              <a:t>*NIX Kernel</a:t>
            </a:r>
            <a:endParaRPr lang="en-CA" b="1"/>
          </a:p>
        </p:txBody>
      </p:sp>
      <p:sp>
        <p:nvSpPr>
          <p:cNvPr id="7" name="Rectangle 6"/>
          <p:cNvSpPr/>
          <p:nvPr/>
        </p:nvSpPr>
        <p:spPr>
          <a:xfrm>
            <a:off x="4394200" y="1797735"/>
            <a:ext cx="6489700" cy="338554"/>
          </a:xfrm>
          <a:prstGeom prst="rect">
            <a:avLst/>
          </a:prstGeom>
        </p:spPr>
        <p:txBody>
          <a:bodyPr wrap="square">
            <a:spAutoFit/>
          </a:bodyPr>
          <a:lstStyle/>
          <a:p>
            <a:pPr>
              <a:spcAft>
                <a:spcPts val="1200"/>
              </a:spcAft>
            </a:pPr>
            <a:r>
              <a:rPr lang="en-US" altLang="en-US" sz="1600" i="1" smtClean="0">
                <a:solidFill>
                  <a:srgbClr val="808080"/>
                </a:solidFill>
                <a:latin typeface="Courier New" panose="02070309020205020404" pitchFamily="49" charset="0"/>
                <a:cs typeface="Courier New" panose="02070309020205020404" pitchFamily="49" charset="0"/>
              </a:rPr>
              <a:t> </a:t>
            </a:r>
            <a:r>
              <a:rPr lang="en-US" altLang="en-US" sz="1600" smtClean="0">
                <a:solidFill>
                  <a:srgbClr val="008080"/>
                </a:solidFill>
                <a:latin typeface="Courier New" panose="02070309020205020404" pitchFamily="49" charset="0"/>
                <a:cs typeface="Courier New" panose="02070309020205020404" pitchFamily="49" charset="0"/>
              </a:rPr>
              <a:t>cpen333</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008080"/>
                </a:solidFill>
                <a:latin typeface="Courier New" panose="02070309020205020404" pitchFamily="49" charset="0"/>
                <a:cs typeface="Courier New" panose="02070309020205020404" pitchFamily="49" charset="0"/>
              </a:rPr>
              <a:t>process</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371F80"/>
                </a:solidFill>
                <a:latin typeface="Courier New" panose="02070309020205020404" pitchFamily="49" charset="0"/>
                <a:cs typeface="Courier New" panose="02070309020205020404" pitchFamily="49" charset="0"/>
              </a:rPr>
              <a:t>mutex </a:t>
            </a:r>
            <a:r>
              <a:rPr lang="en-US" altLang="en-US" sz="1600" smtClean="0">
                <a:solidFill>
                  <a:srgbClr val="000000"/>
                </a:solidFill>
                <a:latin typeface="Courier New" panose="02070309020205020404" pitchFamily="49" charset="0"/>
                <a:cs typeface="Courier New" panose="02070309020205020404" pitchFamily="49" charset="0"/>
              </a:rPr>
              <a:t>mutex1(</a:t>
            </a:r>
            <a:r>
              <a:rPr lang="en-US" altLang="en-US" sz="1600" b="1" smtClean="0">
                <a:solidFill>
                  <a:srgbClr val="008000"/>
                </a:solidFill>
                <a:latin typeface="Courier New" panose="02070309020205020404" pitchFamily="49" charset="0"/>
                <a:cs typeface="Courier New" panose="02070309020205020404" pitchFamily="49" charset="0"/>
              </a:rPr>
              <a:t>"process_mutex"</a:t>
            </a:r>
            <a:r>
              <a:rPr lang="en-US" altLang="en-US" sz="1600" smtClean="0">
                <a:solidFill>
                  <a:srgbClr val="000000"/>
                </a:solidFill>
                <a:latin typeface="Courier New" panose="02070309020205020404" pitchFamily="49" charset="0"/>
                <a:cs typeface="Courier New" panose="02070309020205020404" pitchFamily="49" charset="0"/>
              </a:rPr>
              <a:t>);</a:t>
            </a:r>
            <a:endParaRPr lang="en-CA" sz="1600"/>
          </a:p>
        </p:txBody>
      </p:sp>
      <p:sp>
        <p:nvSpPr>
          <p:cNvPr id="8" name="Rounded Rectangle 7"/>
          <p:cNvSpPr/>
          <p:nvPr/>
        </p:nvSpPr>
        <p:spPr>
          <a:xfrm>
            <a:off x="939800" y="2425700"/>
            <a:ext cx="2908300" cy="342900"/>
          </a:xfrm>
          <a:prstGeom prst="roundRect">
            <a:avLst/>
          </a:prstGeom>
          <a:solidFill>
            <a:srgbClr val="FFC000"/>
          </a:solidFill>
          <a:ln>
            <a:solidFill>
              <a:srgbClr val="8D2B2B"/>
            </a:solidFill>
          </a:ln>
        </p:spPr>
        <p:style>
          <a:lnRef idx="1">
            <a:schemeClr val="accent6"/>
          </a:lnRef>
          <a:fillRef idx="2">
            <a:schemeClr val="accent6"/>
          </a:fillRef>
          <a:effectRef idx="1">
            <a:schemeClr val="accent6"/>
          </a:effectRef>
          <a:fontRef idx="minor">
            <a:schemeClr val="dk1"/>
          </a:fontRef>
        </p:style>
        <p:txBody>
          <a:bodyPr rtlCol="0" anchor="ctr"/>
          <a:lstStyle/>
          <a:p>
            <a:r>
              <a:rPr lang="en-CA" b="1" smtClean="0"/>
              <a:t>mutex:</a:t>
            </a:r>
            <a:endParaRPr lang="en-CA" b="1"/>
          </a:p>
        </p:txBody>
      </p:sp>
      <p:sp>
        <p:nvSpPr>
          <p:cNvPr id="9" name="Rectangle 8"/>
          <p:cNvSpPr/>
          <p:nvPr/>
        </p:nvSpPr>
        <p:spPr>
          <a:xfrm>
            <a:off x="1820130" y="2456934"/>
            <a:ext cx="1795684" cy="307777"/>
          </a:xfrm>
          <a:prstGeom prst="rect">
            <a:avLst/>
          </a:prstGeom>
        </p:spPr>
        <p:txBody>
          <a:bodyPr wrap="none">
            <a:spAutoFit/>
          </a:bodyPr>
          <a:lstStyle/>
          <a:p>
            <a:r>
              <a:rPr lang="en-US" altLang="en-US" sz="1400" b="1">
                <a:solidFill>
                  <a:srgbClr val="008000"/>
                </a:solidFill>
                <a:latin typeface="Courier New" panose="02070309020205020404" pitchFamily="49" charset="0"/>
                <a:cs typeface="Courier New" panose="02070309020205020404" pitchFamily="49" charset="0"/>
              </a:rPr>
              <a:t>"process_mutex"</a:t>
            </a:r>
            <a:endParaRPr lang="en-CA" sz="1400"/>
          </a:p>
        </p:txBody>
      </p:sp>
      <p:cxnSp>
        <p:nvCxnSpPr>
          <p:cNvPr id="10" name="Straight Arrow Connector 9"/>
          <p:cNvCxnSpPr/>
          <p:nvPr/>
        </p:nvCxnSpPr>
        <p:spPr>
          <a:xfrm flipH="1">
            <a:off x="3873500" y="1968500"/>
            <a:ext cx="635000"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4394200" y="2204135"/>
            <a:ext cx="6489700" cy="338554"/>
          </a:xfrm>
          <a:prstGeom prst="rect">
            <a:avLst/>
          </a:prstGeom>
        </p:spPr>
        <p:txBody>
          <a:bodyPr wrap="square">
            <a:spAutoFit/>
          </a:bodyPr>
          <a:lstStyle/>
          <a:p>
            <a:pPr>
              <a:spcAft>
                <a:spcPts val="1200"/>
              </a:spcAft>
            </a:pPr>
            <a:r>
              <a:rPr lang="en-US" altLang="en-US" sz="1600" i="1" smtClean="0">
                <a:solidFill>
                  <a:srgbClr val="808080"/>
                </a:solidFill>
                <a:latin typeface="Courier New" panose="02070309020205020404" pitchFamily="49" charset="0"/>
                <a:cs typeface="Courier New" panose="02070309020205020404" pitchFamily="49" charset="0"/>
              </a:rPr>
              <a:t> </a:t>
            </a:r>
            <a:r>
              <a:rPr lang="en-US" altLang="en-US" sz="1600" smtClean="0">
                <a:solidFill>
                  <a:srgbClr val="008080"/>
                </a:solidFill>
                <a:latin typeface="Courier New" panose="02070309020205020404" pitchFamily="49" charset="0"/>
                <a:cs typeface="Courier New" panose="02070309020205020404" pitchFamily="49" charset="0"/>
              </a:rPr>
              <a:t>cpen333</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008080"/>
                </a:solidFill>
                <a:latin typeface="Courier New" panose="02070309020205020404" pitchFamily="49" charset="0"/>
                <a:cs typeface="Courier New" panose="02070309020205020404" pitchFamily="49" charset="0"/>
              </a:rPr>
              <a:t>process</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371F80"/>
                </a:solidFill>
                <a:latin typeface="Courier New" panose="02070309020205020404" pitchFamily="49" charset="0"/>
                <a:cs typeface="Courier New" panose="02070309020205020404" pitchFamily="49" charset="0"/>
              </a:rPr>
              <a:t>mutex </a:t>
            </a:r>
            <a:r>
              <a:rPr lang="en-US" altLang="en-US" sz="1600" smtClean="0">
                <a:solidFill>
                  <a:srgbClr val="000000"/>
                </a:solidFill>
                <a:latin typeface="Courier New" panose="02070309020205020404" pitchFamily="49" charset="0"/>
                <a:cs typeface="Courier New" panose="02070309020205020404" pitchFamily="49" charset="0"/>
              </a:rPr>
              <a:t>mutex2(</a:t>
            </a:r>
            <a:r>
              <a:rPr lang="en-US" altLang="en-US" sz="1600" b="1" smtClean="0">
                <a:solidFill>
                  <a:srgbClr val="008000"/>
                </a:solidFill>
                <a:latin typeface="Courier New" panose="02070309020205020404" pitchFamily="49" charset="0"/>
                <a:cs typeface="Courier New" panose="02070309020205020404" pitchFamily="49" charset="0"/>
              </a:rPr>
              <a:t>"process_mutex"</a:t>
            </a:r>
            <a:r>
              <a:rPr lang="en-US" altLang="en-US" sz="1600" smtClean="0">
                <a:solidFill>
                  <a:srgbClr val="000000"/>
                </a:solidFill>
                <a:latin typeface="Courier New" panose="02070309020205020404" pitchFamily="49" charset="0"/>
                <a:cs typeface="Courier New" panose="02070309020205020404" pitchFamily="49" charset="0"/>
              </a:rPr>
              <a:t>);</a:t>
            </a:r>
            <a:endParaRPr lang="en-CA" sz="1600"/>
          </a:p>
        </p:txBody>
      </p:sp>
      <p:cxnSp>
        <p:nvCxnSpPr>
          <p:cNvPr id="12" name="Straight Arrow Connector 11"/>
          <p:cNvCxnSpPr/>
          <p:nvPr/>
        </p:nvCxnSpPr>
        <p:spPr>
          <a:xfrm flipH="1">
            <a:off x="3898900" y="2400300"/>
            <a:ext cx="635000" cy="2286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4419600" y="2762935"/>
            <a:ext cx="6489700" cy="338554"/>
          </a:xfrm>
          <a:prstGeom prst="rect">
            <a:avLst/>
          </a:prstGeom>
        </p:spPr>
        <p:txBody>
          <a:bodyPr wrap="square">
            <a:spAutoFit/>
          </a:bodyPr>
          <a:lstStyle/>
          <a:p>
            <a:pPr>
              <a:spcAft>
                <a:spcPts val="1200"/>
              </a:spcAft>
            </a:pPr>
            <a:r>
              <a:rPr lang="en-US" altLang="en-US" sz="1600" smtClean="0">
                <a:solidFill>
                  <a:srgbClr val="000000"/>
                </a:solidFill>
                <a:latin typeface="Courier New" panose="02070309020205020404" pitchFamily="49" charset="0"/>
                <a:cs typeface="Courier New" panose="02070309020205020404" pitchFamily="49" charset="0"/>
              </a:rPr>
              <a:t> mutex1.unlink();</a:t>
            </a:r>
            <a:endParaRPr lang="en-CA" sz="1600"/>
          </a:p>
        </p:txBody>
      </p:sp>
      <p:sp>
        <p:nvSpPr>
          <p:cNvPr id="14" name="Rectangle 13"/>
          <p:cNvSpPr/>
          <p:nvPr/>
        </p:nvSpPr>
        <p:spPr>
          <a:xfrm>
            <a:off x="4406900" y="3270935"/>
            <a:ext cx="6489700" cy="338554"/>
          </a:xfrm>
          <a:prstGeom prst="rect">
            <a:avLst/>
          </a:prstGeom>
        </p:spPr>
        <p:txBody>
          <a:bodyPr wrap="square">
            <a:spAutoFit/>
          </a:bodyPr>
          <a:lstStyle/>
          <a:p>
            <a:pPr>
              <a:spcAft>
                <a:spcPts val="1200"/>
              </a:spcAft>
            </a:pPr>
            <a:r>
              <a:rPr lang="en-US" altLang="en-US" sz="1600" i="1" smtClean="0">
                <a:solidFill>
                  <a:srgbClr val="808080"/>
                </a:solidFill>
                <a:latin typeface="Courier New" panose="02070309020205020404" pitchFamily="49" charset="0"/>
                <a:cs typeface="Courier New" panose="02070309020205020404" pitchFamily="49" charset="0"/>
              </a:rPr>
              <a:t> </a:t>
            </a:r>
            <a:r>
              <a:rPr lang="en-US" altLang="en-US" sz="1600" smtClean="0">
                <a:solidFill>
                  <a:srgbClr val="008080"/>
                </a:solidFill>
                <a:latin typeface="Courier New" panose="02070309020205020404" pitchFamily="49" charset="0"/>
                <a:cs typeface="Courier New" panose="02070309020205020404" pitchFamily="49" charset="0"/>
              </a:rPr>
              <a:t>cpen333</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008080"/>
                </a:solidFill>
                <a:latin typeface="Courier New" panose="02070309020205020404" pitchFamily="49" charset="0"/>
                <a:cs typeface="Courier New" panose="02070309020205020404" pitchFamily="49" charset="0"/>
              </a:rPr>
              <a:t>process</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371F80"/>
                </a:solidFill>
                <a:latin typeface="Courier New" panose="02070309020205020404" pitchFamily="49" charset="0"/>
                <a:cs typeface="Courier New" panose="02070309020205020404" pitchFamily="49" charset="0"/>
              </a:rPr>
              <a:t>mutex </a:t>
            </a:r>
            <a:r>
              <a:rPr lang="en-US" altLang="en-US" sz="1600" smtClean="0">
                <a:solidFill>
                  <a:srgbClr val="000000"/>
                </a:solidFill>
                <a:latin typeface="Courier New" panose="02070309020205020404" pitchFamily="49" charset="0"/>
                <a:cs typeface="Courier New" panose="02070309020205020404" pitchFamily="49" charset="0"/>
              </a:rPr>
              <a:t>mutex3(</a:t>
            </a:r>
            <a:r>
              <a:rPr lang="en-US" altLang="en-US" sz="1600" b="1" smtClean="0">
                <a:solidFill>
                  <a:srgbClr val="008000"/>
                </a:solidFill>
                <a:latin typeface="Courier New" panose="02070309020205020404" pitchFamily="49" charset="0"/>
                <a:cs typeface="Courier New" panose="02070309020205020404" pitchFamily="49" charset="0"/>
              </a:rPr>
              <a:t>"process_mutex"</a:t>
            </a:r>
            <a:r>
              <a:rPr lang="en-US" altLang="en-US" sz="1600" smtClean="0">
                <a:solidFill>
                  <a:srgbClr val="000000"/>
                </a:solidFill>
                <a:latin typeface="Courier New" panose="02070309020205020404" pitchFamily="49" charset="0"/>
                <a:cs typeface="Courier New" panose="02070309020205020404" pitchFamily="49" charset="0"/>
              </a:rPr>
              <a:t>);</a:t>
            </a:r>
            <a:endParaRPr lang="en-CA" sz="1600"/>
          </a:p>
        </p:txBody>
      </p:sp>
      <p:cxnSp>
        <p:nvCxnSpPr>
          <p:cNvPr id="15" name="Straight Arrow Connector 14"/>
          <p:cNvCxnSpPr/>
          <p:nvPr/>
        </p:nvCxnSpPr>
        <p:spPr>
          <a:xfrm flipH="1" flipV="1">
            <a:off x="3873500" y="3276600"/>
            <a:ext cx="673100" cy="1651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Rounded Rectangle 15"/>
          <p:cNvSpPr/>
          <p:nvPr/>
        </p:nvSpPr>
        <p:spPr>
          <a:xfrm>
            <a:off x="939800" y="3073400"/>
            <a:ext cx="2908300" cy="342900"/>
          </a:xfrm>
          <a:prstGeom prst="roundRect">
            <a:avLst/>
          </a:prstGeom>
          <a:solidFill>
            <a:srgbClr val="FFC000"/>
          </a:solidFill>
          <a:ln>
            <a:solidFill>
              <a:srgbClr val="8D2B2B"/>
            </a:solidFill>
          </a:ln>
        </p:spPr>
        <p:style>
          <a:lnRef idx="1">
            <a:schemeClr val="accent6"/>
          </a:lnRef>
          <a:fillRef idx="2">
            <a:schemeClr val="accent6"/>
          </a:fillRef>
          <a:effectRef idx="1">
            <a:schemeClr val="accent6"/>
          </a:effectRef>
          <a:fontRef idx="minor">
            <a:schemeClr val="dk1"/>
          </a:fontRef>
        </p:style>
        <p:txBody>
          <a:bodyPr rtlCol="0" anchor="ctr"/>
          <a:lstStyle/>
          <a:p>
            <a:r>
              <a:rPr lang="en-CA" b="1" smtClean="0"/>
              <a:t>mutex:</a:t>
            </a:r>
            <a:endParaRPr lang="en-CA" b="1"/>
          </a:p>
        </p:txBody>
      </p:sp>
      <p:sp>
        <p:nvSpPr>
          <p:cNvPr id="17" name="Rectangle 16"/>
          <p:cNvSpPr/>
          <p:nvPr/>
        </p:nvSpPr>
        <p:spPr>
          <a:xfrm>
            <a:off x="1820130" y="3104634"/>
            <a:ext cx="1795684" cy="307777"/>
          </a:xfrm>
          <a:prstGeom prst="rect">
            <a:avLst/>
          </a:prstGeom>
        </p:spPr>
        <p:txBody>
          <a:bodyPr wrap="none">
            <a:spAutoFit/>
          </a:bodyPr>
          <a:lstStyle/>
          <a:p>
            <a:r>
              <a:rPr lang="en-US" altLang="en-US" sz="1400" b="1">
                <a:solidFill>
                  <a:srgbClr val="008000"/>
                </a:solidFill>
                <a:latin typeface="Courier New" panose="02070309020205020404" pitchFamily="49" charset="0"/>
                <a:cs typeface="Courier New" panose="02070309020205020404" pitchFamily="49" charset="0"/>
              </a:rPr>
              <a:t>"process_mutex"</a:t>
            </a:r>
            <a:endParaRPr lang="en-CA" sz="1400"/>
          </a:p>
        </p:txBody>
      </p:sp>
      <p:sp>
        <p:nvSpPr>
          <p:cNvPr id="18" name="Rectangle 17"/>
          <p:cNvSpPr/>
          <p:nvPr/>
        </p:nvSpPr>
        <p:spPr>
          <a:xfrm>
            <a:off x="673100" y="4178300"/>
            <a:ext cx="3340100" cy="17653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CA" b="1" smtClean="0"/>
              <a:t>*NIX Kernel</a:t>
            </a:r>
            <a:endParaRPr lang="en-CA" b="1"/>
          </a:p>
        </p:txBody>
      </p:sp>
      <p:sp>
        <p:nvSpPr>
          <p:cNvPr id="19" name="Rectangle 18"/>
          <p:cNvSpPr/>
          <p:nvPr/>
        </p:nvSpPr>
        <p:spPr>
          <a:xfrm>
            <a:off x="4432300" y="4058335"/>
            <a:ext cx="7594600" cy="338554"/>
          </a:xfrm>
          <a:prstGeom prst="rect">
            <a:avLst/>
          </a:prstGeom>
        </p:spPr>
        <p:txBody>
          <a:bodyPr wrap="square">
            <a:spAutoFit/>
          </a:bodyPr>
          <a:lstStyle/>
          <a:p>
            <a:pPr>
              <a:spcAft>
                <a:spcPts val="1200"/>
              </a:spcAft>
            </a:pPr>
            <a:r>
              <a:rPr lang="en-US" altLang="en-US" sz="1600" i="1" smtClean="0">
                <a:solidFill>
                  <a:srgbClr val="808080"/>
                </a:solidFill>
                <a:latin typeface="Courier New" panose="02070309020205020404" pitchFamily="49" charset="0"/>
                <a:cs typeface="Courier New" panose="02070309020205020404" pitchFamily="49" charset="0"/>
              </a:rPr>
              <a:t> </a:t>
            </a:r>
            <a:r>
              <a:rPr lang="en-US" altLang="en-US" sz="1600" smtClean="0">
                <a:solidFill>
                  <a:srgbClr val="008080"/>
                </a:solidFill>
                <a:latin typeface="Courier New" panose="02070309020205020404" pitchFamily="49" charset="0"/>
                <a:cs typeface="Courier New" panose="02070309020205020404" pitchFamily="49" charset="0"/>
              </a:rPr>
              <a:t>cpen333</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008080"/>
                </a:solidFill>
                <a:latin typeface="Courier New" panose="02070309020205020404" pitchFamily="49" charset="0"/>
                <a:cs typeface="Courier New" panose="02070309020205020404" pitchFamily="49" charset="0"/>
              </a:rPr>
              <a:t>process</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371F80"/>
                </a:solidFill>
                <a:latin typeface="Courier New" panose="02070309020205020404" pitchFamily="49" charset="0"/>
                <a:cs typeface="Courier New" panose="02070309020205020404" pitchFamily="49" charset="0"/>
              </a:rPr>
              <a:t>shared_memory </a:t>
            </a:r>
            <a:r>
              <a:rPr lang="en-US" altLang="en-US" sz="1600" smtClean="0">
                <a:solidFill>
                  <a:srgbClr val="000000"/>
                </a:solidFill>
                <a:latin typeface="Courier New" panose="02070309020205020404" pitchFamily="49" charset="0"/>
                <a:cs typeface="Courier New" panose="02070309020205020404" pitchFamily="49" charset="0"/>
              </a:rPr>
              <a:t>shm1(</a:t>
            </a:r>
            <a:r>
              <a:rPr lang="en-US" altLang="en-US" sz="1600" b="1">
                <a:solidFill>
                  <a:srgbClr val="008000"/>
                </a:solidFill>
                <a:latin typeface="Courier New" panose="02070309020205020404" pitchFamily="49" charset="0"/>
                <a:cs typeface="Courier New" panose="02070309020205020404" pitchFamily="49" charset="0"/>
              </a:rPr>
              <a:t>"</a:t>
            </a:r>
            <a:r>
              <a:rPr lang="en-US" altLang="en-US" sz="1600" b="1" smtClean="0">
                <a:solidFill>
                  <a:srgbClr val="008000"/>
                </a:solidFill>
                <a:latin typeface="Courier New" panose="02070309020205020404" pitchFamily="49" charset="0"/>
                <a:cs typeface="Courier New" panose="02070309020205020404" pitchFamily="49" charset="0"/>
              </a:rPr>
              <a:t>shared_memory</a:t>
            </a:r>
            <a:r>
              <a:rPr lang="en-US" altLang="en-US" sz="1600" b="1">
                <a:solidFill>
                  <a:srgbClr val="008000"/>
                </a:solidFill>
                <a:latin typeface="Courier New" panose="02070309020205020404" pitchFamily="49" charset="0"/>
                <a:cs typeface="Courier New" panose="02070309020205020404" pitchFamily="49" charset="0"/>
              </a:rPr>
              <a:t>"</a:t>
            </a:r>
            <a:r>
              <a:rPr lang="en-US" altLang="en-US" sz="1600" smtClean="0">
                <a:latin typeface="Courier New" panose="02070309020205020404" pitchFamily="49" charset="0"/>
                <a:cs typeface="Courier New" panose="02070309020205020404" pitchFamily="49" charset="0"/>
              </a:rPr>
              <a:t>, 100</a:t>
            </a:r>
            <a:r>
              <a:rPr lang="en-US" altLang="en-US" sz="1600" smtClean="0">
                <a:solidFill>
                  <a:srgbClr val="000000"/>
                </a:solidFill>
                <a:latin typeface="Courier New" panose="02070309020205020404" pitchFamily="49" charset="0"/>
                <a:cs typeface="Courier New" panose="02070309020205020404" pitchFamily="49" charset="0"/>
              </a:rPr>
              <a:t>);</a:t>
            </a:r>
            <a:endParaRPr lang="en-CA" sz="1600"/>
          </a:p>
        </p:txBody>
      </p:sp>
      <p:sp>
        <p:nvSpPr>
          <p:cNvPr id="20" name="Rounded Rectangle 19"/>
          <p:cNvSpPr/>
          <p:nvPr/>
        </p:nvSpPr>
        <p:spPr>
          <a:xfrm>
            <a:off x="977900" y="4686300"/>
            <a:ext cx="2908300" cy="342900"/>
          </a:xfrm>
          <a:prstGeom prst="roundRect">
            <a:avLst/>
          </a:prstGeom>
          <a:solidFill>
            <a:srgbClr val="FFC000"/>
          </a:solidFill>
          <a:ln>
            <a:solidFill>
              <a:srgbClr val="8D2B2B"/>
            </a:solidFill>
          </a:ln>
        </p:spPr>
        <p:style>
          <a:lnRef idx="1">
            <a:schemeClr val="accent6"/>
          </a:lnRef>
          <a:fillRef idx="2">
            <a:schemeClr val="accent6"/>
          </a:fillRef>
          <a:effectRef idx="1">
            <a:schemeClr val="accent6"/>
          </a:effectRef>
          <a:fontRef idx="minor">
            <a:schemeClr val="dk1"/>
          </a:fontRef>
        </p:style>
        <p:txBody>
          <a:bodyPr rtlCol="0" anchor="ctr"/>
          <a:lstStyle/>
          <a:p>
            <a:r>
              <a:rPr lang="en-CA" b="1" smtClean="0"/>
              <a:t>memory:</a:t>
            </a:r>
            <a:endParaRPr lang="en-CA" b="1"/>
          </a:p>
        </p:txBody>
      </p:sp>
      <p:sp>
        <p:nvSpPr>
          <p:cNvPr id="21" name="Rectangle 20"/>
          <p:cNvSpPr/>
          <p:nvPr/>
        </p:nvSpPr>
        <p:spPr>
          <a:xfrm>
            <a:off x="1997930" y="4717534"/>
            <a:ext cx="1795684" cy="307777"/>
          </a:xfrm>
          <a:prstGeom prst="rect">
            <a:avLst/>
          </a:prstGeom>
        </p:spPr>
        <p:txBody>
          <a:bodyPr wrap="none">
            <a:spAutoFit/>
          </a:bodyPr>
          <a:lstStyle/>
          <a:p>
            <a:r>
              <a:rPr lang="en-US" altLang="en-US" sz="1400" b="1" smtClean="0">
                <a:solidFill>
                  <a:srgbClr val="008000"/>
                </a:solidFill>
                <a:latin typeface="Courier New" panose="02070309020205020404" pitchFamily="49" charset="0"/>
                <a:cs typeface="Courier New" panose="02070309020205020404" pitchFamily="49" charset="0"/>
              </a:rPr>
              <a:t>“shared_memory"</a:t>
            </a:r>
            <a:endParaRPr lang="en-CA" sz="1400"/>
          </a:p>
        </p:txBody>
      </p:sp>
      <p:cxnSp>
        <p:nvCxnSpPr>
          <p:cNvPr id="22" name="Straight Arrow Connector 21"/>
          <p:cNvCxnSpPr/>
          <p:nvPr/>
        </p:nvCxnSpPr>
        <p:spPr>
          <a:xfrm flipH="1">
            <a:off x="3911600" y="4229100"/>
            <a:ext cx="635000"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4432300" y="4464735"/>
            <a:ext cx="7594600" cy="338554"/>
          </a:xfrm>
          <a:prstGeom prst="rect">
            <a:avLst/>
          </a:prstGeom>
        </p:spPr>
        <p:txBody>
          <a:bodyPr wrap="square">
            <a:spAutoFit/>
          </a:bodyPr>
          <a:lstStyle/>
          <a:p>
            <a:pPr>
              <a:spcAft>
                <a:spcPts val="1200"/>
              </a:spcAft>
            </a:pPr>
            <a:r>
              <a:rPr lang="en-US" altLang="en-US" sz="1600" i="1" smtClean="0">
                <a:solidFill>
                  <a:srgbClr val="808080"/>
                </a:solidFill>
                <a:latin typeface="Courier New" panose="02070309020205020404" pitchFamily="49" charset="0"/>
                <a:cs typeface="Courier New" panose="02070309020205020404" pitchFamily="49" charset="0"/>
              </a:rPr>
              <a:t> </a:t>
            </a:r>
            <a:r>
              <a:rPr lang="en-US" altLang="en-US" sz="1600" smtClean="0">
                <a:solidFill>
                  <a:srgbClr val="008080"/>
                </a:solidFill>
                <a:latin typeface="Courier New" panose="02070309020205020404" pitchFamily="49" charset="0"/>
                <a:cs typeface="Courier New" panose="02070309020205020404" pitchFamily="49" charset="0"/>
              </a:rPr>
              <a:t>cpen333</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008080"/>
                </a:solidFill>
                <a:latin typeface="Courier New" panose="02070309020205020404" pitchFamily="49" charset="0"/>
                <a:cs typeface="Courier New" panose="02070309020205020404" pitchFamily="49" charset="0"/>
              </a:rPr>
              <a:t>process</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371F80"/>
                </a:solidFill>
                <a:latin typeface="Courier New" panose="02070309020205020404" pitchFamily="49" charset="0"/>
                <a:cs typeface="Courier New" panose="02070309020205020404" pitchFamily="49" charset="0"/>
              </a:rPr>
              <a:t>shared_memory </a:t>
            </a:r>
            <a:r>
              <a:rPr lang="en-US" altLang="en-US" sz="1600" smtClean="0">
                <a:solidFill>
                  <a:srgbClr val="000000"/>
                </a:solidFill>
                <a:latin typeface="Courier New" panose="02070309020205020404" pitchFamily="49" charset="0"/>
                <a:cs typeface="Courier New" panose="02070309020205020404" pitchFamily="49" charset="0"/>
              </a:rPr>
              <a:t>shm2(</a:t>
            </a:r>
            <a:r>
              <a:rPr lang="en-US" altLang="en-US" sz="1600" b="1">
                <a:solidFill>
                  <a:srgbClr val="008000"/>
                </a:solidFill>
                <a:latin typeface="Courier New" panose="02070309020205020404" pitchFamily="49" charset="0"/>
                <a:cs typeface="Courier New" panose="02070309020205020404" pitchFamily="49" charset="0"/>
              </a:rPr>
              <a:t>"</a:t>
            </a:r>
            <a:r>
              <a:rPr lang="en-US" altLang="en-US" sz="1600" b="1" smtClean="0">
                <a:solidFill>
                  <a:srgbClr val="008000"/>
                </a:solidFill>
                <a:latin typeface="Courier New" panose="02070309020205020404" pitchFamily="49" charset="0"/>
                <a:cs typeface="Courier New" panose="02070309020205020404" pitchFamily="49" charset="0"/>
              </a:rPr>
              <a:t>shared_memory</a:t>
            </a:r>
            <a:r>
              <a:rPr lang="en-US" altLang="en-US" sz="1600" b="1">
                <a:solidFill>
                  <a:srgbClr val="008000"/>
                </a:solidFill>
                <a:latin typeface="Courier New" panose="02070309020205020404" pitchFamily="49" charset="0"/>
                <a:cs typeface="Courier New" panose="02070309020205020404" pitchFamily="49" charset="0"/>
              </a:rPr>
              <a:t>"</a:t>
            </a:r>
            <a:r>
              <a:rPr lang="en-US" altLang="en-US" sz="1600" smtClean="0">
                <a:latin typeface="Courier New" panose="02070309020205020404" pitchFamily="49" charset="0"/>
                <a:cs typeface="Courier New" panose="02070309020205020404" pitchFamily="49" charset="0"/>
              </a:rPr>
              <a:t>, 100</a:t>
            </a:r>
            <a:r>
              <a:rPr lang="en-US" altLang="en-US" sz="1600" smtClean="0">
                <a:solidFill>
                  <a:srgbClr val="000000"/>
                </a:solidFill>
                <a:latin typeface="Courier New" panose="02070309020205020404" pitchFamily="49" charset="0"/>
                <a:cs typeface="Courier New" panose="02070309020205020404" pitchFamily="49" charset="0"/>
              </a:rPr>
              <a:t>);</a:t>
            </a:r>
            <a:endParaRPr lang="en-CA" sz="1600"/>
          </a:p>
        </p:txBody>
      </p:sp>
      <p:cxnSp>
        <p:nvCxnSpPr>
          <p:cNvPr id="24" name="Straight Arrow Connector 23"/>
          <p:cNvCxnSpPr/>
          <p:nvPr/>
        </p:nvCxnSpPr>
        <p:spPr>
          <a:xfrm flipH="1">
            <a:off x="3937000" y="4660900"/>
            <a:ext cx="635000" cy="2286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4457700" y="5023535"/>
            <a:ext cx="6489700" cy="338554"/>
          </a:xfrm>
          <a:prstGeom prst="rect">
            <a:avLst/>
          </a:prstGeom>
        </p:spPr>
        <p:txBody>
          <a:bodyPr wrap="square">
            <a:spAutoFit/>
          </a:bodyPr>
          <a:lstStyle/>
          <a:p>
            <a:pPr>
              <a:spcAft>
                <a:spcPts val="1200"/>
              </a:spcAft>
            </a:pPr>
            <a:r>
              <a:rPr lang="en-US" altLang="en-US" sz="1600" smtClean="0">
                <a:solidFill>
                  <a:srgbClr val="000000"/>
                </a:solidFill>
                <a:latin typeface="Courier New" panose="02070309020205020404" pitchFamily="49" charset="0"/>
                <a:cs typeface="Courier New" panose="02070309020205020404" pitchFamily="49" charset="0"/>
              </a:rPr>
              <a:t> shm1.unlink();</a:t>
            </a:r>
            <a:endParaRPr lang="en-CA" sz="1600"/>
          </a:p>
        </p:txBody>
      </p:sp>
      <p:sp>
        <p:nvSpPr>
          <p:cNvPr id="26" name="Rectangle 25"/>
          <p:cNvSpPr/>
          <p:nvPr/>
        </p:nvSpPr>
        <p:spPr>
          <a:xfrm>
            <a:off x="4445000" y="5531535"/>
            <a:ext cx="7581900" cy="338554"/>
          </a:xfrm>
          <a:prstGeom prst="rect">
            <a:avLst/>
          </a:prstGeom>
        </p:spPr>
        <p:txBody>
          <a:bodyPr wrap="square">
            <a:spAutoFit/>
          </a:bodyPr>
          <a:lstStyle/>
          <a:p>
            <a:pPr>
              <a:spcAft>
                <a:spcPts val="1200"/>
              </a:spcAft>
            </a:pPr>
            <a:r>
              <a:rPr lang="en-US" altLang="en-US" sz="1600" i="1" smtClean="0">
                <a:solidFill>
                  <a:srgbClr val="808080"/>
                </a:solidFill>
                <a:latin typeface="Courier New" panose="02070309020205020404" pitchFamily="49" charset="0"/>
                <a:cs typeface="Courier New" panose="02070309020205020404" pitchFamily="49" charset="0"/>
              </a:rPr>
              <a:t> </a:t>
            </a:r>
            <a:r>
              <a:rPr lang="en-US" altLang="en-US" sz="1600" smtClean="0">
                <a:solidFill>
                  <a:srgbClr val="008080"/>
                </a:solidFill>
                <a:latin typeface="Courier New" panose="02070309020205020404" pitchFamily="49" charset="0"/>
                <a:cs typeface="Courier New" panose="02070309020205020404" pitchFamily="49" charset="0"/>
              </a:rPr>
              <a:t>cpen333</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008080"/>
                </a:solidFill>
                <a:latin typeface="Courier New" panose="02070309020205020404" pitchFamily="49" charset="0"/>
                <a:cs typeface="Courier New" panose="02070309020205020404" pitchFamily="49" charset="0"/>
              </a:rPr>
              <a:t>process</a:t>
            </a:r>
            <a:r>
              <a:rPr lang="en-US" altLang="en-US" sz="1600" smtClean="0">
                <a:solidFill>
                  <a:srgbClr val="000000"/>
                </a:solidFill>
                <a:latin typeface="Courier New" panose="02070309020205020404" pitchFamily="49" charset="0"/>
                <a:cs typeface="Courier New" panose="02070309020205020404" pitchFamily="49" charset="0"/>
              </a:rPr>
              <a:t>::</a:t>
            </a:r>
            <a:r>
              <a:rPr lang="en-US" altLang="en-US" sz="1600" smtClean="0">
                <a:solidFill>
                  <a:srgbClr val="371F80"/>
                </a:solidFill>
                <a:latin typeface="Courier New" panose="02070309020205020404" pitchFamily="49" charset="0"/>
                <a:cs typeface="Courier New" panose="02070309020205020404" pitchFamily="49" charset="0"/>
              </a:rPr>
              <a:t>shared_memory </a:t>
            </a:r>
            <a:r>
              <a:rPr lang="en-US" altLang="en-US" sz="1600" smtClean="0">
                <a:solidFill>
                  <a:srgbClr val="000000"/>
                </a:solidFill>
                <a:latin typeface="Courier New" panose="02070309020205020404" pitchFamily="49" charset="0"/>
                <a:cs typeface="Courier New" panose="02070309020205020404" pitchFamily="49" charset="0"/>
              </a:rPr>
              <a:t>shm3(</a:t>
            </a:r>
            <a:r>
              <a:rPr lang="en-US" altLang="en-US" sz="1600" b="1">
                <a:solidFill>
                  <a:srgbClr val="008000"/>
                </a:solidFill>
                <a:latin typeface="Courier New" panose="02070309020205020404" pitchFamily="49" charset="0"/>
                <a:cs typeface="Courier New" panose="02070309020205020404" pitchFamily="49" charset="0"/>
              </a:rPr>
              <a:t>"</a:t>
            </a:r>
            <a:r>
              <a:rPr lang="en-US" altLang="en-US" sz="1600" b="1" smtClean="0">
                <a:solidFill>
                  <a:srgbClr val="008000"/>
                </a:solidFill>
                <a:latin typeface="Courier New" panose="02070309020205020404" pitchFamily="49" charset="0"/>
                <a:cs typeface="Courier New" panose="02070309020205020404" pitchFamily="49" charset="0"/>
              </a:rPr>
              <a:t>shared_memory"</a:t>
            </a:r>
            <a:r>
              <a:rPr lang="en-US" altLang="en-US" sz="1600" smtClean="0">
                <a:solidFill>
                  <a:srgbClr val="000000"/>
                </a:solidFill>
                <a:latin typeface="Courier New" panose="02070309020205020404" pitchFamily="49" charset="0"/>
                <a:cs typeface="Courier New" panose="02070309020205020404" pitchFamily="49" charset="0"/>
              </a:rPr>
              <a:t>, 100);</a:t>
            </a:r>
            <a:endParaRPr lang="en-CA" sz="1600"/>
          </a:p>
        </p:txBody>
      </p:sp>
      <p:cxnSp>
        <p:nvCxnSpPr>
          <p:cNvPr id="27" name="Straight Arrow Connector 26"/>
          <p:cNvCxnSpPr/>
          <p:nvPr/>
        </p:nvCxnSpPr>
        <p:spPr>
          <a:xfrm flipH="1" flipV="1">
            <a:off x="3911600" y="5537200"/>
            <a:ext cx="673100" cy="1651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Rounded Rectangle 27"/>
          <p:cNvSpPr/>
          <p:nvPr/>
        </p:nvSpPr>
        <p:spPr>
          <a:xfrm>
            <a:off x="977900" y="5334000"/>
            <a:ext cx="2908300" cy="342900"/>
          </a:xfrm>
          <a:prstGeom prst="roundRect">
            <a:avLst/>
          </a:prstGeom>
          <a:solidFill>
            <a:srgbClr val="FFC000"/>
          </a:solidFill>
          <a:ln>
            <a:solidFill>
              <a:srgbClr val="8D2B2B"/>
            </a:solidFill>
          </a:ln>
        </p:spPr>
        <p:style>
          <a:lnRef idx="1">
            <a:schemeClr val="accent6"/>
          </a:lnRef>
          <a:fillRef idx="2">
            <a:schemeClr val="accent6"/>
          </a:fillRef>
          <a:effectRef idx="1">
            <a:schemeClr val="accent6"/>
          </a:effectRef>
          <a:fontRef idx="minor">
            <a:schemeClr val="dk1"/>
          </a:fontRef>
        </p:style>
        <p:txBody>
          <a:bodyPr rtlCol="0" anchor="ctr"/>
          <a:lstStyle/>
          <a:p>
            <a:r>
              <a:rPr lang="en-CA" b="1" smtClean="0"/>
              <a:t>memory:</a:t>
            </a:r>
            <a:endParaRPr lang="en-CA" b="1"/>
          </a:p>
        </p:txBody>
      </p:sp>
      <p:sp>
        <p:nvSpPr>
          <p:cNvPr id="29" name="Rectangle 28"/>
          <p:cNvSpPr/>
          <p:nvPr/>
        </p:nvSpPr>
        <p:spPr>
          <a:xfrm>
            <a:off x="1985230" y="5365234"/>
            <a:ext cx="1795684" cy="307777"/>
          </a:xfrm>
          <a:prstGeom prst="rect">
            <a:avLst/>
          </a:prstGeom>
        </p:spPr>
        <p:txBody>
          <a:bodyPr wrap="none">
            <a:spAutoFit/>
          </a:bodyPr>
          <a:lstStyle/>
          <a:p>
            <a:r>
              <a:rPr lang="en-US" altLang="en-US" sz="1400" b="1" smtClean="0">
                <a:solidFill>
                  <a:srgbClr val="008000"/>
                </a:solidFill>
                <a:latin typeface="Courier New" panose="02070309020205020404" pitchFamily="49" charset="0"/>
                <a:cs typeface="Courier New" panose="02070309020205020404" pitchFamily="49" charset="0"/>
              </a:rPr>
              <a:t>“shared_memory"</a:t>
            </a:r>
            <a:endParaRPr lang="en-CA" sz="1400"/>
          </a:p>
        </p:txBody>
      </p:sp>
    </p:spTree>
    <p:extLst>
      <p:ext uri="{BB962C8B-B14F-4D97-AF65-F5344CB8AC3E}">
        <p14:creationId xmlns:p14="http://schemas.microsoft.com/office/powerpoint/2010/main" val="423505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9" grpId="1"/>
      <p:bldP spid="11" grpId="0"/>
      <p:bldP spid="13" grpId="0"/>
      <p:bldP spid="14" grpId="0"/>
      <p:bldP spid="16" grpId="0" animBg="1"/>
      <p:bldP spid="17" grpId="0"/>
      <p:bldP spid="19" grpId="0"/>
      <p:bldP spid="20" grpId="0" animBg="1"/>
      <p:bldP spid="21" grpId="0"/>
      <p:bldP spid="21" grpId="1"/>
      <p:bldP spid="23" grpId="0"/>
      <p:bldP spid="25" grpId="0"/>
      <p:bldP spid="26" grpId="0"/>
      <p:bldP spid="28"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09" y="357360"/>
            <a:ext cx="10058400" cy="778109"/>
          </a:xfrm>
        </p:spPr>
        <p:txBody>
          <a:bodyPr/>
          <a:lstStyle/>
          <a:p>
            <a:r>
              <a:rPr lang="en-CA" smtClean="0"/>
              <a:t>IPC: Shared Memory</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12</a:t>
            </a:fld>
            <a:endParaRPr lang="en-CA"/>
          </a:p>
        </p:txBody>
      </p:sp>
      <p:sp>
        <p:nvSpPr>
          <p:cNvPr id="6" name="Rectangle 1"/>
          <p:cNvSpPr>
            <a:spLocks noChangeArrowheads="1"/>
          </p:cNvSpPr>
          <p:nvPr/>
        </p:nvSpPr>
        <p:spPr bwMode="auto">
          <a:xfrm>
            <a:off x="2324100" y="1232744"/>
            <a:ext cx="807720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#include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&lt;cstring&gt;</a:t>
            </a:r>
            <a:b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#include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&lt;string&gt;</a:t>
            </a:r>
            <a:b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#include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&lt;cpen333/process/shared_memory.h&gt;</a:t>
            </a:r>
            <a:b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Shared data structure</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struct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SharedData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num</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char </a:t>
            </a:r>
            <a:r>
              <a:rPr kumimoji="0" lang="en-US" altLang="en-US" sz="12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str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cpen333</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process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shared_memory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"memory_mapped_file"</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sizeof</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SharedData</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get</a:t>
            </a:r>
            <a:r>
              <a:rPr kumimoji="0" lang="en-US" altLang="en-US" sz="1200" b="0" i="1" u="none" strike="noStrike" cap="none" normalizeH="0" smtClean="0">
                <a:ln>
                  <a:noFill/>
                </a:ln>
                <a:solidFill>
                  <a:srgbClr val="808080"/>
                </a:solidFill>
                <a:effectLst/>
                <a:latin typeface="Courier New" panose="02070309020205020404" pitchFamily="49" charset="0"/>
                <a:cs typeface="Courier New" panose="02070309020205020404" pitchFamily="49" charset="0"/>
              </a:rPr>
              <a:t> pointer to shared memory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i="1">
                <a:solidFill>
                  <a:srgbClr val="808080"/>
                </a:solidFill>
                <a:latin typeface="Courier New" panose="02070309020205020404" pitchFamily="49" charset="0"/>
                <a:cs typeface="Courier New" panose="02070309020205020404" pitchFamily="49" charset="0"/>
              </a:rPr>
              <a:t> </a:t>
            </a:r>
            <a:r>
              <a:rPr lang="en-US" altLang="en-US" sz="1200" i="1" smtClean="0">
                <a:solidFill>
                  <a:srgbClr val="80808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SharedData</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shared =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SharedData</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*)memory.get();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set values</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shared-&gt;</a:t>
            </a:r>
            <a:r>
              <a:rPr kumimoji="0" lang="en-US" altLang="en-US" sz="12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num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string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msg =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world!"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::strncpy(shared-&gt;</a:t>
            </a:r>
            <a:r>
              <a:rPr kumimoji="0" lang="en-US" altLang="en-US" sz="12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str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msg.c_str(), msg.length());</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wait for input</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cpen333</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::pause();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7" name="Rounded Rectangle 6"/>
          <p:cNvSpPr/>
          <p:nvPr/>
        </p:nvSpPr>
        <p:spPr>
          <a:xfrm>
            <a:off x="1422400" y="4737100"/>
            <a:ext cx="6108700" cy="419100"/>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r>
              <a:rPr lang="en-CA" b="1" smtClean="0">
                <a:solidFill>
                  <a:schemeClr val="accent1">
                    <a:lumMod val="75000"/>
                  </a:schemeClr>
                </a:solidFill>
              </a:rPr>
              <a:t>Why?</a:t>
            </a:r>
            <a:endParaRPr lang="en-CA" b="1">
              <a:solidFill>
                <a:schemeClr val="accent1">
                  <a:lumMod val="75000"/>
                </a:schemeClr>
              </a:solidFill>
            </a:endParaRPr>
          </a:p>
        </p:txBody>
      </p:sp>
      <p:sp>
        <p:nvSpPr>
          <p:cNvPr id="8" name="Rounded Rectangle 7"/>
          <p:cNvSpPr/>
          <p:nvPr/>
        </p:nvSpPr>
        <p:spPr>
          <a:xfrm>
            <a:off x="1422400" y="2552700"/>
            <a:ext cx="6108700" cy="228600"/>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r>
              <a:rPr lang="en-CA" b="1" smtClean="0">
                <a:solidFill>
                  <a:schemeClr val="accent1">
                    <a:lumMod val="75000"/>
                  </a:schemeClr>
                </a:solidFill>
              </a:rPr>
              <a:t>Why?</a:t>
            </a:r>
            <a:endParaRPr lang="en-CA" b="1">
              <a:solidFill>
                <a:schemeClr val="accent1">
                  <a:lumMod val="75000"/>
                </a:schemeClr>
              </a:solidFill>
            </a:endParaRPr>
          </a:p>
        </p:txBody>
      </p:sp>
    </p:spTree>
    <p:extLst>
      <p:ext uri="{BB962C8B-B14F-4D97-AF65-F5344CB8AC3E}">
        <p14:creationId xmlns:p14="http://schemas.microsoft.com/office/powerpoint/2010/main" val="274711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Shared Memory</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13</a:t>
            </a:fld>
            <a:endParaRPr lang="en-CA"/>
          </a:p>
        </p:txBody>
      </p:sp>
      <p:sp>
        <p:nvSpPr>
          <p:cNvPr id="8" name="Rounded Rectangle 7"/>
          <p:cNvSpPr/>
          <p:nvPr/>
        </p:nvSpPr>
        <p:spPr>
          <a:xfrm>
            <a:off x="2438400" y="2870200"/>
            <a:ext cx="3098800" cy="1308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9" name="Rounded Rectangle 8"/>
          <p:cNvSpPr/>
          <p:nvPr/>
        </p:nvSpPr>
        <p:spPr>
          <a:xfrm>
            <a:off x="6705600" y="2870200"/>
            <a:ext cx="3098800" cy="1308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0" name="TextBox 9"/>
          <p:cNvSpPr txBox="1"/>
          <p:nvPr/>
        </p:nvSpPr>
        <p:spPr>
          <a:xfrm>
            <a:off x="2590800" y="2997200"/>
            <a:ext cx="2146300" cy="369332"/>
          </a:xfrm>
          <a:prstGeom prst="rect">
            <a:avLst/>
          </a:prstGeom>
          <a:noFill/>
        </p:spPr>
        <p:txBody>
          <a:bodyPr wrap="square" rtlCol="0">
            <a:spAutoFit/>
          </a:bodyPr>
          <a:lstStyle/>
          <a:p>
            <a:r>
              <a:rPr lang="en-CA" b="1" smtClean="0"/>
              <a:t>Process 1 Memory:</a:t>
            </a:r>
            <a:endParaRPr lang="en-CA" b="1"/>
          </a:p>
        </p:txBody>
      </p:sp>
      <p:sp>
        <p:nvSpPr>
          <p:cNvPr id="11" name="TextBox 10"/>
          <p:cNvSpPr txBox="1"/>
          <p:nvPr/>
        </p:nvSpPr>
        <p:spPr>
          <a:xfrm>
            <a:off x="6908800" y="2971800"/>
            <a:ext cx="2133600" cy="369332"/>
          </a:xfrm>
          <a:prstGeom prst="rect">
            <a:avLst/>
          </a:prstGeom>
          <a:noFill/>
        </p:spPr>
        <p:txBody>
          <a:bodyPr wrap="square" rtlCol="0">
            <a:spAutoFit/>
          </a:bodyPr>
          <a:lstStyle/>
          <a:p>
            <a:r>
              <a:rPr lang="en-CA" b="1" smtClean="0"/>
              <a:t>Process 2 Memory:</a:t>
            </a:r>
            <a:endParaRPr lang="en-CA" b="1"/>
          </a:p>
        </p:txBody>
      </p:sp>
      <p:sp>
        <p:nvSpPr>
          <p:cNvPr id="12" name="TextBox 11"/>
          <p:cNvSpPr txBox="1"/>
          <p:nvPr/>
        </p:nvSpPr>
        <p:spPr>
          <a:xfrm>
            <a:off x="2578100" y="3594100"/>
            <a:ext cx="2821606" cy="369332"/>
          </a:xfrm>
          <a:prstGeom prst="rect">
            <a:avLst/>
          </a:prstGeom>
          <a:noFill/>
        </p:spPr>
        <p:txBody>
          <a:bodyPr wrap="none" rtlCol="0">
            <a:spAutoFit/>
          </a:bodyPr>
          <a:lstStyle/>
          <a:p>
            <a:r>
              <a:rPr lang="en-CA" smtClean="0"/>
              <a:t>0x0000FFE0:  FE 85 23 11 … </a:t>
            </a:r>
            <a:endParaRPr lang="en-CA"/>
          </a:p>
        </p:txBody>
      </p:sp>
      <p:sp>
        <p:nvSpPr>
          <p:cNvPr id="13" name="TextBox 12"/>
          <p:cNvSpPr txBox="1"/>
          <p:nvPr/>
        </p:nvSpPr>
        <p:spPr>
          <a:xfrm>
            <a:off x="6896100" y="3594100"/>
            <a:ext cx="2901756" cy="369332"/>
          </a:xfrm>
          <a:prstGeom prst="rect">
            <a:avLst/>
          </a:prstGeom>
          <a:noFill/>
        </p:spPr>
        <p:txBody>
          <a:bodyPr wrap="none" rtlCol="0">
            <a:spAutoFit/>
          </a:bodyPr>
          <a:lstStyle/>
          <a:p>
            <a:r>
              <a:rPr lang="en-CA" smtClean="0"/>
              <a:t>0x10008000:   FE </a:t>
            </a:r>
            <a:r>
              <a:rPr lang="en-CA"/>
              <a:t>85 23 11 … </a:t>
            </a:r>
          </a:p>
        </p:txBody>
      </p:sp>
      <p:sp>
        <p:nvSpPr>
          <p:cNvPr id="14" name="Left Brace 13"/>
          <p:cNvSpPr/>
          <p:nvPr/>
        </p:nvSpPr>
        <p:spPr>
          <a:xfrm rot="5400000">
            <a:off x="4635500" y="4330700"/>
            <a:ext cx="146050" cy="94615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5" name="Straight Connector 14"/>
          <p:cNvCxnSpPr>
            <a:stCxn id="14" idx="1"/>
          </p:cNvCxnSpPr>
          <p:nvPr/>
        </p:nvCxnSpPr>
        <p:spPr>
          <a:xfrm flipH="1" flipV="1">
            <a:off x="3136901" y="4013200"/>
            <a:ext cx="1571624" cy="7175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1"/>
          </p:cNvCxnSpPr>
          <p:nvPr/>
        </p:nvCxnSpPr>
        <p:spPr>
          <a:xfrm flipV="1">
            <a:off x="4708525" y="4000500"/>
            <a:ext cx="2720975" cy="73025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a:stretch>
            <a:fillRect/>
          </a:stretch>
        </p:blipFill>
        <p:spPr>
          <a:xfrm>
            <a:off x="4013200" y="4784329"/>
            <a:ext cx="3678237" cy="1140220"/>
          </a:xfrm>
          <a:prstGeom prst="rect">
            <a:avLst/>
          </a:prstGeom>
        </p:spPr>
      </p:pic>
      <p:sp>
        <p:nvSpPr>
          <p:cNvPr id="18" name="TextBox 17"/>
          <p:cNvSpPr txBox="1"/>
          <p:nvPr/>
        </p:nvSpPr>
        <p:spPr>
          <a:xfrm>
            <a:off x="1498600" y="1752600"/>
            <a:ext cx="6807200" cy="461665"/>
          </a:xfrm>
          <a:prstGeom prst="rect">
            <a:avLst/>
          </a:prstGeom>
          <a:noFill/>
        </p:spPr>
        <p:txBody>
          <a:bodyPr wrap="square" rtlCol="0">
            <a:spAutoFit/>
          </a:bodyPr>
          <a:lstStyle/>
          <a:p>
            <a:r>
              <a:rPr lang="en-CA" sz="2400" smtClean="0"/>
              <a:t>What would happen if you wrote a </a:t>
            </a:r>
            <a:r>
              <a:rPr lang="en-CA" sz="2400" b="1" smtClean="0">
                <a:solidFill>
                  <a:schemeClr val="accent2"/>
                </a:solidFill>
              </a:rPr>
              <a:t>pointer</a:t>
            </a:r>
            <a:r>
              <a:rPr lang="en-CA" sz="2400" smtClean="0">
                <a:solidFill>
                  <a:schemeClr val="accent2"/>
                </a:solidFill>
              </a:rPr>
              <a:t> </a:t>
            </a:r>
            <a:r>
              <a:rPr lang="en-CA" sz="2400" smtClean="0"/>
              <a:t>to a file?</a:t>
            </a:r>
          </a:p>
        </p:txBody>
      </p:sp>
    </p:spTree>
    <p:extLst>
      <p:ext uri="{BB962C8B-B14F-4D97-AF65-F5344CB8AC3E}">
        <p14:creationId xmlns:p14="http://schemas.microsoft.com/office/powerpoint/2010/main" val="2437508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Shared Memory</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14</a:t>
            </a:fld>
            <a:endParaRPr lang="en-CA"/>
          </a:p>
        </p:txBody>
      </p:sp>
      <p:sp>
        <p:nvSpPr>
          <p:cNvPr id="7" name="TextBox 6"/>
          <p:cNvSpPr txBox="1"/>
          <p:nvPr/>
        </p:nvSpPr>
        <p:spPr>
          <a:xfrm>
            <a:off x="1498600" y="1752600"/>
            <a:ext cx="6807200" cy="461665"/>
          </a:xfrm>
          <a:prstGeom prst="rect">
            <a:avLst/>
          </a:prstGeom>
          <a:noFill/>
        </p:spPr>
        <p:txBody>
          <a:bodyPr wrap="square" rtlCol="0">
            <a:spAutoFit/>
          </a:bodyPr>
          <a:lstStyle/>
          <a:p>
            <a:r>
              <a:rPr lang="en-CA" sz="2400" smtClean="0"/>
              <a:t>What would happen if you wrote a </a:t>
            </a:r>
            <a:r>
              <a:rPr lang="en-CA" sz="2400" b="1" smtClean="0">
                <a:solidFill>
                  <a:schemeClr val="accent2"/>
                </a:solidFill>
              </a:rPr>
              <a:t>pointer</a:t>
            </a:r>
            <a:r>
              <a:rPr lang="en-CA" sz="2400" smtClean="0">
                <a:solidFill>
                  <a:schemeClr val="accent2"/>
                </a:solidFill>
              </a:rPr>
              <a:t> </a:t>
            </a:r>
            <a:r>
              <a:rPr lang="en-CA" sz="2400" smtClean="0"/>
              <a:t>to a file?</a:t>
            </a:r>
          </a:p>
        </p:txBody>
      </p:sp>
      <p:sp>
        <p:nvSpPr>
          <p:cNvPr id="3" name="TextBox 2"/>
          <p:cNvSpPr txBox="1"/>
          <p:nvPr/>
        </p:nvSpPr>
        <p:spPr>
          <a:xfrm>
            <a:off x="2748281" y="2159000"/>
            <a:ext cx="5532119" cy="461665"/>
          </a:xfrm>
          <a:prstGeom prst="rect">
            <a:avLst/>
          </a:prstGeom>
          <a:noFill/>
        </p:spPr>
        <p:txBody>
          <a:bodyPr wrap="square" rtlCol="0">
            <a:spAutoFit/>
          </a:bodyPr>
          <a:lstStyle/>
          <a:p>
            <a:r>
              <a:rPr lang="en-CA" sz="2400" smtClean="0"/>
              <a:t>Address won’t match in other processes.</a:t>
            </a:r>
            <a:endParaRPr lang="en-CA" sz="2400"/>
          </a:p>
        </p:txBody>
      </p:sp>
      <p:sp>
        <p:nvSpPr>
          <p:cNvPr id="18" name="TextBox 17"/>
          <p:cNvSpPr txBox="1"/>
          <p:nvPr/>
        </p:nvSpPr>
        <p:spPr>
          <a:xfrm>
            <a:off x="1511300" y="2819400"/>
            <a:ext cx="6807200" cy="461665"/>
          </a:xfrm>
          <a:prstGeom prst="rect">
            <a:avLst/>
          </a:prstGeom>
          <a:noFill/>
        </p:spPr>
        <p:txBody>
          <a:bodyPr wrap="square" rtlCol="0">
            <a:spAutoFit/>
          </a:bodyPr>
          <a:lstStyle/>
          <a:p>
            <a:r>
              <a:rPr lang="en-CA" sz="2400" smtClean="0"/>
              <a:t>What if you could enforce consistent addresses?</a:t>
            </a:r>
          </a:p>
        </p:txBody>
      </p:sp>
      <p:sp>
        <p:nvSpPr>
          <p:cNvPr id="20" name="TextBox 19"/>
          <p:cNvSpPr txBox="1"/>
          <p:nvPr/>
        </p:nvSpPr>
        <p:spPr>
          <a:xfrm>
            <a:off x="2786381" y="3225800"/>
            <a:ext cx="8186419" cy="461665"/>
          </a:xfrm>
          <a:prstGeom prst="rect">
            <a:avLst/>
          </a:prstGeom>
          <a:noFill/>
        </p:spPr>
        <p:txBody>
          <a:bodyPr wrap="square" rtlCol="0">
            <a:spAutoFit/>
          </a:bodyPr>
          <a:lstStyle/>
          <a:p>
            <a:r>
              <a:rPr lang="en-CA" sz="2400" smtClean="0"/>
              <a:t>Content “pointed” to would also have to be in shared memory</a:t>
            </a:r>
            <a:endParaRPr lang="en-CA" sz="2400"/>
          </a:p>
        </p:txBody>
      </p:sp>
      <p:sp>
        <p:nvSpPr>
          <p:cNvPr id="21" name="TextBox 20"/>
          <p:cNvSpPr txBox="1"/>
          <p:nvPr/>
        </p:nvSpPr>
        <p:spPr>
          <a:xfrm>
            <a:off x="698500" y="4254500"/>
            <a:ext cx="7874000" cy="1631216"/>
          </a:xfrm>
          <a:prstGeom prst="rect">
            <a:avLst/>
          </a:prstGeom>
          <a:noFill/>
        </p:spPr>
        <p:txBody>
          <a:bodyPr wrap="square" rtlCol="0">
            <a:spAutoFit/>
          </a:bodyPr>
          <a:lstStyle/>
          <a:p>
            <a:r>
              <a:rPr lang="en-CA" sz="2800" b="1" smtClean="0"/>
              <a:t>Implications:</a:t>
            </a:r>
            <a:endParaRPr lang="en-CA" sz="2800" smtClean="0"/>
          </a:p>
          <a:p>
            <a:pPr marL="342900" indent="-342900">
              <a:buFont typeface="Arial" panose="020B0604020202020204" pitchFamily="34" charset="0"/>
              <a:buChar char="•"/>
            </a:pPr>
            <a:r>
              <a:rPr lang="en-CA" sz="2400" smtClean="0"/>
              <a:t>Avoid use of pointers</a:t>
            </a:r>
          </a:p>
          <a:p>
            <a:pPr marL="342900" indent="-342900">
              <a:buFont typeface="Arial" panose="020B0604020202020204" pitchFamily="34" charset="0"/>
              <a:buChar char="•"/>
            </a:pPr>
            <a:r>
              <a:rPr lang="en-CA" sz="2400" smtClean="0"/>
              <a:t>Avoid use of objects that may contain pointers as members</a:t>
            </a:r>
          </a:p>
          <a:p>
            <a:pPr marL="342900" indent="-342900">
              <a:buFont typeface="Arial" panose="020B0604020202020204" pitchFamily="34" charset="0"/>
              <a:buChar char="•"/>
            </a:pPr>
            <a:r>
              <a:rPr lang="en-CA" sz="2400" smtClean="0"/>
              <a:t>Avoid strings, containers in standard template library</a:t>
            </a:r>
          </a:p>
        </p:txBody>
      </p:sp>
    </p:spTree>
    <p:extLst>
      <p:ext uri="{BB962C8B-B14F-4D97-AF65-F5344CB8AC3E}">
        <p14:creationId xmlns:p14="http://schemas.microsoft.com/office/powerpoint/2010/main" val="60851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Shared Memory</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15</a:t>
            </a:fld>
            <a:endParaRPr lang="en-CA"/>
          </a:p>
        </p:txBody>
      </p:sp>
      <p:sp>
        <p:nvSpPr>
          <p:cNvPr id="6" name="TextBox 5"/>
          <p:cNvSpPr txBox="1"/>
          <p:nvPr/>
        </p:nvSpPr>
        <p:spPr>
          <a:xfrm>
            <a:off x="800100" y="1714500"/>
            <a:ext cx="10185400" cy="461665"/>
          </a:xfrm>
          <a:prstGeom prst="rect">
            <a:avLst/>
          </a:prstGeom>
          <a:noFill/>
        </p:spPr>
        <p:txBody>
          <a:bodyPr wrap="square" rtlCol="0">
            <a:spAutoFit/>
          </a:bodyPr>
          <a:lstStyle/>
          <a:p>
            <a:r>
              <a:rPr lang="en-CA" sz="2400" smtClean="0"/>
              <a:t>Handling memory layout/organization must be done manually.</a:t>
            </a:r>
            <a:endParaRPr lang="en-CA" sz="2400"/>
          </a:p>
        </p:txBody>
      </p:sp>
      <p:sp>
        <p:nvSpPr>
          <p:cNvPr id="7" name="Rectangle 1"/>
          <p:cNvSpPr>
            <a:spLocks noChangeArrowheads="1"/>
          </p:cNvSpPr>
          <p:nvPr/>
        </p:nvSpPr>
        <p:spPr bwMode="auto">
          <a:xfrm>
            <a:off x="1841500" y="2323525"/>
            <a:ext cx="770275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100 MB</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cpen333</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process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shared_memory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"big_memory_block"</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100000000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x1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*)memory.get(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512</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x2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*)memory.get(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514</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Car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car = (</a:t>
            </a: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Car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*)memory.get(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8889823</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62000" y="3848100"/>
            <a:ext cx="10185400" cy="461665"/>
          </a:xfrm>
          <a:prstGeom prst="rect">
            <a:avLst/>
          </a:prstGeom>
          <a:noFill/>
        </p:spPr>
        <p:txBody>
          <a:bodyPr wrap="square" rtlCol="0">
            <a:spAutoFit/>
          </a:bodyPr>
          <a:lstStyle/>
          <a:p>
            <a:r>
              <a:rPr lang="en-CA" sz="2400" smtClean="0"/>
              <a:t>Easiest if laid out in a common struct definition:</a:t>
            </a:r>
            <a:endParaRPr lang="en-CA" sz="2400"/>
          </a:p>
        </p:txBody>
      </p:sp>
      <p:sp>
        <p:nvSpPr>
          <p:cNvPr id="9" name="Rectangle 2"/>
          <p:cNvSpPr>
            <a:spLocks noChangeArrowheads="1"/>
          </p:cNvSpPr>
          <p:nvPr/>
        </p:nvSpPr>
        <p:spPr bwMode="auto">
          <a:xfrm>
            <a:off x="1320800" y="4647624"/>
            <a:ext cx="2440092"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struct </a:t>
            </a: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MemoryLayout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x1;</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x2;</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Car car;</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4343400" y="4432182"/>
            <a:ext cx="7226300"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cpen333</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process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shared_memory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"big_memory_block"</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smtClean="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sizeof</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MemoryLayout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MemoryLayout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 = (</a:t>
            </a: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MemoryLayout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*)memory.get();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data-&gt;</a:t>
            </a:r>
            <a:r>
              <a:rPr kumimoji="0" lang="en-US" altLang="en-US" sz="14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x1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data-&gt;</a:t>
            </a:r>
            <a:r>
              <a:rPr kumimoji="0" lang="en-US" altLang="en-US" sz="14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x2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20.3</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data-&gt;</a:t>
            </a:r>
            <a:r>
              <a:rPr kumimoji="0" lang="en-US" altLang="en-US" sz="14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car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.drive();</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2328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16</a:t>
            </a:fld>
            <a:endParaRPr lang="en-CA"/>
          </a:p>
        </p:txBody>
      </p:sp>
      <p:sp>
        <p:nvSpPr>
          <p:cNvPr id="8" name="Text Box 41"/>
          <p:cNvSpPr txBox="1">
            <a:spLocks noChangeArrowheads="1"/>
          </p:cNvSpPr>
          <p:nvPr/>
        </p:nvSpPr>
        <p:spPr bwMode="auto">
          <a:xfrm>
            <a:off x="8389938" y="4159250"/>
            <a:ext cx="3444875" cy="2016125"/>
          </a:xfrm>
          <a:prstGeom prst="rect">
            <a:avLst/>
          </a:prstGeom>
          <a:solidFill>
            <a:srgbClr val="CC99FF"/>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CA" altLang="en-US" sz="1400">
                <a:latin typeface="Arial" panose="020B0604020202020204" pitchFamily="34" charset="0"/>
              </a:rPr>
              <a:t>A Structure template used by each process can create a ‘plan’ or ‘blue print’ of the data which can be mapped or overlaid onto a blank block of memory that forms the datapool. </a:t>
            </a:r>
            <a:br>
              <a:rPr lang="en-CA" altLang="en-US" sz="1400">
                <a:latin typeface="Arial" panose="020B0604020202020204" pitchFamily="34" charset="0"/>
              </a:rPr>
            </a:br>
            <a:r>
              <a:rPr lang="en-CA" altLang="en-US" sz="1400">
                <a:latin typeface="Arial" panose="020B0604020202020204" pitchFamily="34" charset="0"/>
              </a:rPr>
              <a:t/>
            </a:r>
            <a:br>
              <a:rPr lang="en-CA" altLang="en-US" sz="1400">
                <a:latin typeface="Arial" panose="020B0604020202020204" pitchFamily="34" charset="0"/>
              </a:rPr>
            </a:br>
            <a:r>
              <a:rPr lang="en-CA" altLang="en-US" sz="1400">
                <a:latin typeface="Arial" panose="020B0604020202020204" pitchFamily="34" charset="0"/>
              </a:rPr>
              <a:t>Of course all processes must use the </a:t>
            </a:r>
            <a:r>
              <a:rPr lang="en-CA" altLang="en-US" sz="1400" u="sng">
                <a:latin typeface="Arial" panose="020B0604020202020204" pitchFamily="34" charset="0"/>
              </a:rPr>
              <a:t>same</a:t>
            </a:r>
            <a:r>
              <a:rPr lang="en-CA" altLang="en-US" sz="1400">
                <a:latin typeface="Arial" panose="020B0604020202020204" pitchFamily="34" charset="0"/>
              </a:rPr>
              <a:t> template typically maintained within a header file</a:t>
            </a:r>
          </a:p>
        </p:txBody>
      </p:sp>
      <p:sp>
        <p:nvSpPr>
          <p:cNvPr id="9" name="AutoShape 46"/>
          <p:cNvSpPr>
            <a:spLocks noChangeArrowheads="1"/>
          </p:cNvSpPr>
          <p:nvPr/>
        </p:nvSpPr>
        <p:spPr bwMode="auto">
          <a:xfrm rot="5400000">
            <a:off x="6206332" y="332581"/>
            <a:ext cx="717550" cy="1335087"/>
          </a:xfrm>
          <a:prstGeom prst="curvedRightArrow">
            <a:avLst>
              <a:gd name="adj1" fmla="val 47997"/>
              <a:gd name="adj2" fmla="val 75889"/>
              <a:gd name="adj3" fmla="val 32083"/>
            </a:avLst>
          </a:prstGeom>
          <a:solidFill>
            <a:schemeClr val="accent1"/>
          </a:solidFill>
          <a:ln w="9525">
            <a:solidFill>
              <a:schemeClr val="tx1"/>
            </a:solidFill>
            <a:miter lim="800000"/>
            <a:headEnd/>
            <a:tailEnd/>
          </a:ln>
        </p:spPr>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10" name="Rectangle 60"/>
          <p:cNvSpPr>
            <a:spLocks noChangeArrowheads="1"/>
          </p:cNvSpPr>
          <p:nvPr/>
        </p:nvSpPr>
        <p:spPr bwMode="auto">
          <a:xfrm>
            <a:off x="8489950" y="382588"/>
            <a:ext cx="1665288" cy="76993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11" name="Rectangle 61"/>
          <p:cNvSpPr>
            <a:spLocks noChangeArrowheads="1"/>
          </p:cNvSpPr>
          <p:nvPr/>
        </p:nvSpPr>
        <p:spPr bwMode="auto">
          <a:xfrm>
            <a:off x="8447088" y="347663"/>
            <a:ext cx="1665287" cy="762000"/>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12" name="Text Box 62"/>
          <p:cNvSpPr txBox="1">
            <a:spLocks noChangeArrowheads="1"/>
          </p:cNvSpPr>
          <p:nvPr/>
        </p:nvSpPr>
        <p:spPr bwMode="auto">
          <a:xfrm>
            <a:off x="8440738" y="365125"/>
            <a:ext cx="16970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CA" altLang="en-US" sz="1400">
                <a:latin typeface="Arial" panose="020B0604020202020204" pitchFamily="34" charset="0"/>
              </a:rPr>
              <a:t>Process </a:t>
            </a:r>
            <a:r>
              <a:rPr lang="en-CA" altLang="en-US" sz="1400">
                <a:solidFill>
                  <a:schemeClr val="folHlink"/>
                </a:solidFill>
                <a:latin typeface="Arial" panose="020B0604020202020204" pitchFamily="34" charset="0"/>
              </a:rPr>
              <a:t>B</a:t>
            </a:r>
            <a:r>
              <a:rPr lang="en-CA" altLang="en-US" sz="1400">
                <a:latin typeface="Arial" panose="020B0604020202020204" pitchFamily="34" charset="0"/>
              </a:rPr>
              <a:t> maintains a pointer to the </a:t>
            </a:r>
            <a:r>
              <a:rPr lang="en-CA" altLang="en-US" sz="1400" smtClean="0">
                <a:latin typeface="Arial" panose="020B0604020202020204" pitchFamily="34" charset="0"/>
              </a:rPr>
              <a:t>datapool</a:t>
            </a:r>
            <a:endParaRPr lang="en-CA" altLang="en-US" sz="1400">
              <a:latin typeface="Arial" panose="020B0604020202020204" pitchFamily="34" charset="0"/>
            </a:endParaRPr>
          </a:p>
        </p:txBody>
      </p:sp>
      <p:sp>
        <p:nvSpPr>
          <p:cNvPr id="13" name="Rectangle 29"/>
          <p:cNvSpPr>
            <a:spLocks noChangeArrowheads="1"/>
          </p:cNvSpPr>
          <p:nvPr/>
        </p:nvSpPr>
        <p:spPr bwMode="auto">
          <a:xfrm>
            <a:off x="6737350" y="1306513"/>
            <a:ext cx="1608138" cy="2041525"/>
          </a:xfrm>
          <a:prstGeom prst="rect">
            <a:avLst/>
          </a:prstGeom>
          <a:solidFill>
            <a:srgbClr val="C0C0C0"/>
          </a:solidFill>
          <a:ln w="158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14" name="Rectangle 30"/>
          <p:cNvSpPr>
            <a:spLocks noChangeArrowheads="1"/>
          </p:cNvSpPr>
          <p:nvPr/>
        </p:nvSpPr>
        <p:spPr bwMode="auto">
          <a:xfrm>
            <a:off x="6656388" y="1360488"/>
            <a:ext cx="1630362" cy="2041525"/>
          </a:xfrm>
          <a:prstGeom prst="rect">
            <a:avLst/>
          </a:prstGeom>
          <a:solidFill>
            <a:schemeClr val="bg1"/>
          </a:solidFill>
          <a:ln w="158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15" name="Text Box 31"/>
          <p:cNvSpPr txBox="1">
            <a:spLocks noChangeArrowheads="1"/>
          </p:cNvSpPr>
          <p:nvPr/>
        </p:nvSpPr>
        <p:spPr bwMode="auto">
          <a:xfrm>
            <a:off x="6708775" y="1420813"/>
            <a:ext cx="1617663" cy="1900237"/>
          </a:xfrm>
          <a:prstGeom prst="rect">
            <a:avLst/>
          </a:prstGeom>
          <a:noFill/>
          <a:ln w="9525">
            <a:noFill/>
            <a:miter lim="800000"/>
            <a:headEnd/>
            <a:tailEnd/>
          </a:ln>
          <a:effectLst/>
        </p:spPr>
        <p:txBody>
          <a:bodyPr>
            <a:spAutoFit/>
          </a:bodyPr>
          <a:lstStyle/>
          <a:p>
            <a:pPr eaLnBrk="1" hangingPunct="1">
              <a:spcBef>
                <a:spcPct val="50000"/>
              </a:spcBef>
              <a:defRPr/>
            </a:pPr>
            <a:r>
              <a:rPr lang="en-CA" sz="1400" dirty="0">
                <a:latin typeface="Arial Narrow" pitchFamily="34" charset="0"/>
                <a:cs typeface="Arial" charset="0"/>
              </a:rPr>
              <a:t>struct Pool {</a:t>
            </a:r>
          </a:p>
          <a:p>
            <a:pPr eaLnBrk="1" hangingPunct="1">
              <a:spcBef>
                <a:spcPct val="50000"/>
              </a:spcBef>
              <a:defRPr/>
            </a:pPr>
            <a:r>
              <a:rPr lang="en-CA" sz="1400" dirty="0">
                <a:latin typeface="Arial Narrow" pitchFamily="34" charset="0"/>
                <a:cs typeface="Arial" charset="0"/>
              </a:rPr>
              <a:t>     int       joe ;</a:t>
            </a:r>
          </a:p>
          <a:p>
            <a:pPr eaLnBrk="1" hangingPunct="1">
              <a:spcBef>
                <a:spcPct val="50000"/>
              </a:spcBef>
              <a:defRPr/>
            </a:pPr>
            <a:r>
              <a:rPr lang="en-CA" sz="1400" dirty="0">
                <a:latin typeface="Arial Narrow" pitchFamily="34" charset="0"/>
                <a:cs typeface="Arial" charset="0"/>
              </a:rPr>
              <a:t>     char    fred ;</a:t>
            </a:r>
          </a:p>
          <a:p>
            <a:pPr eaLnBrk="1" hangingPunct="1">
              <a:spcBef>
                <a:spcPct val="50000"/>
              </a:spcBef>
              <a:defRPr/>
            </a:pPr>
            <a:r>
              <a:rPr lang="en-CA" sz="1400" dirty="0">
                <a:latin typeface="Arial Narrow" pitchFamily="34" charset="0"/>
                <a:cs typeface="Arial" charset="0"/>
              </a:rPr>
              <a:t>     char    array[256] ;</a:t>
            </a:r>
          </a:p>
          <a:p>
            <a:pPr eaLnBrk="1" hangingPunct="1">
              <a:spcBef>
                <a:spcPct val="50000"/>
              </a:spcBef>
              <a:defRPr/>
            </a:pPr>
            <a:r>
              <a:rPr lang="en-CA" sz="1400" dirty="0">
                <a:latin typeface="Arial Narrow" pitchFamily="34" charset="0"/>
                <a:cs typeface="Arial" charset="0"/>
              </a:rPr>
              <a:t>     float    result ;</a:t>
            </a:r>
          </a:p>
          <a:p>
            <a:pPr eaLnBrk="1" hangingPunct="1">
              <a:spcBef>
                <a:spcPct val="50000"/>
              </a:spcBef>
              <a:defRPr/>
            </a:pPr>
            <a:r>
              <a:rPr lang="en-CA" sz="1400" dirty="0">
                <a:latin typeface="Arial Narrow" pitchFamily="34" charset="0"/>
                <a:cs typeface="Arial" charset="0"/>
              </a:rPr>
              <a:t>} ;</a:t>
            </a:r>
            <a:r>
              <a:rPr lang="en-CA" sz="1400" dirty="0">
                <a:effectLst>
                  <a:outerShdw blurRad="38100" dist="38100" dir="2700000" algn="tl">
                    <a:srgbClr val="C0C0C0"/>
                  </a:outerShdw>
                </a:effectLst>
                <a:latin typeface="Arial Narrow" pitchFamily="34" charset="0"/>
                <a:cs typeface="Arial" charset="0"/>
              </a:rPr>
              <a:t>	</a:t>
            </a:r>
          </a:p>
        </p:txBody>
      </p:sp>
      <p:sp>
        <p:nvSpPr>
          <p:cNvPr id="16" name="AutoShape 32"/>
          <p:cNvSpPr>
            <a:spLocks noChangeArrowheads="1"/>
          </p:cNvSpPr>
          <p:nvPr/>
        </p:nvSpPr>
        <p:spPr bwMode="auto">
          <a:xfrm rot="10800000">
            <a:off x="7537450" y="703263"/>
            <a:ext cx="819150" cy="5556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537 h 21600"/>
              <a:gd name="T20" fmla="*/ 1758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28" y="0"/>
                </a:moveTo>
                <a:lnTo>
                  <a:pt x="10255" y="6973"/>
                </a:lnTo>
                <a:lnTo>
                  <a:pt x="14274" y="6973"/>
                </a:lnTo>
                <a:lnTo>
                  <a:pt x="14274" y="17537"/>
                </a:lnTo>
                <a:lnTo>
                  <a:pt x="0" y="17537"/>
                </a:lnTo>
                <a:lnTo>
                  <a:pt x="0" y="21600"/>
                </a:lnTo>
                <a:lnTo>
                  <a:pt x="17581" y="21600"/>
                </a:lnTo>
                <a:lnTo>
                  <a:pt x="17581" y="6973"/>
                </a:lnTo>
                <a:lnTo>
                  <a:pt x="21600" y="6973"/>
                </a:lnTo>
                <a:lnTo>
                  <a:pt x="15928" y="0"/>
                </a:lnTo>
                <a:close/>
              </a:path>
            </a:pathLst>
          </a:custGeom>
          <a:solidFill>
            <a:schemeClr val="hlink"/>
          </a:solidFill>
          <a:ln w="9525">
            <a:solidFill>
              <a:schemeClr val="tx1"/>
            </a:solidFill>
            <a:miter lim="800000"/>
            <a:headEnd/>
            <a:tailEnd/>
          </a:ln>
        </p:spPr>
        <p:txBody>
          <a:bodyPr wrap="none" anchor="ctr"/>
          <a:lstStyle/>
          <a:p>
            <a:endParaRPr lang="en-CA"/>
          </a:p>
        </p:txBody>
      </p:sp>
      <p:sp>
        <p:nvSpPr>
          <p:cNvPr id="17" name="Text Box 34"/>
          <p:cNvSpPr txBox="1">
            <a:spLocks noChangeArrowheads="1"/>
          </p:cNvSpPr>
          <p:nvPr/>
        </p:nvSpPr>
        <p:spPr bwMode="auto">
          <a:xfrm>
            <a:off x="6351588" y="290513"/>
            <a:ext cx="2332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CA" altLang="en-US" sz="1600">
                <a:solidFill>
                  <a:srgbClr val="CC00CC"/>
                </a:solidFill>
              </a:rPr>
              <a:t>struct Pool *my_ptr;</a:t>
            </a:r>
          </a:p>
        </p:txBody>
      </p:sp>
      <p:grpSp>
        <p:nvGrpSpPr>
          <p:cNvPr id="18" name="Group 37"/>
          <p:cNvGrpSpPr>
            <a:grpSpLocks/>
          </p:cNvGrpSpPr>
          <p:nvPr/>
        </p:nvGrpSpPr>
        <p:grpSpPr bwMode="auto">
          <a:xfrm>
            <a:off x="5322888" y="2106613"/>
            <a:ext cx="1519237" cy="2168525"/>
            <a:chOff x="2074" y="1104"/>
            <a:chExt cx="957" cy="1366"/>
          </a:xfrm>
        </p:grpSpPr>
        <p:sp>
          <p:nvSpPr>
            <p:cNvPr id="19" name="AutoShape 36"/>
            <p:cNvSpPr>
              <a:spLocks noChangeArrowheads="1"/>
            </p:cNvSpPr>
            <p:nvPr/>
          </p:nvSpPr>
          <p:spPr bwMode="auto">
            <a:xfrm>
              <a:off x="2110" y="1104"/>
              <a:ext cx="921" cy="1332"/>
            </a:xfrm>
            <a:prstGeom prst="flowChartAlternateProcess">
              <a:avLst/>
            </a:prstGeom>
            <a:solidFill>
              <a:srgbClr val="C0C0C0"/>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CA" altLang="en-US" sz="1800"/>
                <a:t>Data Pool</a:t>
              </a:r>
              <a:br>
                <a:rPr lang="en-CA" altLang="en-US" sz="1800"/>
              </a:br>
              <a:r>
                <a:rPr lang="en-CA" altLang="en-US" sz="1800"/>
                <a:t>Stored</a:t>
              </a:r>
              <a:br>
                <a:rPr lang="en-CA" altLang="en-US" sz="1800"/>
              </a:br>
              <a:r>
                <a:rPr lang="en-CA" altLang="en-US" sz="1800"/>
                <a:t>in</a:t>
              </a:r>
            </a:p>
            <a:p>
              <a:pPr algn="ctr" eaLnBrk="1" hangingPunct="1">
                <a:spcBef>
                  <a:spcPct val="0"/>
                </a:spcBef>
                <a:buClrTx/>
                <a:buSzTx/>
                <a:buFontTx/>
                <a:buNone/>
              </a:pPr>
              <a:r>
                <a:rPr lang="en-CA" altLang="en-US" sz="1800"/>
                <a:t>Memory</a:t>
              </a:r>
            </a:p>
          </p:txBody>
        </p:sp>
        <p:sp>
          <p:nvSpPr>
            <p:cNvPr id="20" name="AutoShape 35"/>
            <p:cNvSpPr>
              <a:spLocks noChangeArrowheads="1"/>
            </p:cNvSpPr>
            <p:nvPr/>
          </p:nvSpPr>
          <p:spPr bwMode="auto">
            <a:xfrm>
              <a:off x="2074" y="1138"/>
              <a:ext cx="921" cy="1332"/>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CA" altLang="en-US" sz="1800" smtClean="0"/>
                <a:t>Shared </a:t>
              </a:r>
            </a:p>
            <a:p>
              <a:pPr algn="ctr" eaLnBrk="1" hangingPunct="1">
                <a:spcBef>
                  <a:spcPct val="0"/>
                </a:spcBef>
                <a:buClrTx/>
                <a:buSzTx/>
                <a:buFontTx/>
                <a:buNone/>
              </a:pPr>
              <a:r>
                <a:rPr lang="en-CA" altLang="en-US" sz="1800" smtClean="0"/>
                <a:t>Memory</a:t>
              </a:r>
              <a:r>
                <a:rPr lang="en-CA" altLang="en-US" sz="1800"/>
                <a:t/>
              </a:r>
              <a:br>
                <a:rPr lang="en-CA" altLang="en-US" sz="1800"/>
              </a:br>
              <a:endParaRPr lang="en-CA" altLang="en-US" sz="1800"/>
            </a:p>
          </p:txBody>
        </p:sp>
      </p:grpSp>
      <p:sp>
        <p:nvSpPr>
          <p:cNvPr id="21" name="Rectangle 13"/>
          <p:cNvSpPr>
            <a:spLocks noChangeArrowheads="1"/>
          </p:cNvSpPr>
          <p:nvPr/>
        </p:nvSpPr>
        <p:spPr bwMode="auto">
          <a:xfrm>
            <a:off x="2362200" y="5394325"/>
            <a:ext cx="1665288" cy="7699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22" name="Rectangle 11"/>
          <p:cNvSpPr>
            <a:spLocks noChangeArrowheads="1"/>
          </p:cNvSpPr>
          <p:nvPr/>
        </p:nvSpPr>
        <p:spPr bwMode="auto">
          <a:xfrm>
            <a:off x="2319338" y="5359400"/>
            <a:ext cx="1665287" cy="762000"/>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23" name="Text Box 12"/>
          <p:cNvSpPr txBox="1">
            <a:spLocks noChangeArrowheads="1"/>
          </p:cNvSpPr>
          <p:nvPr/>
        </p:nvSpPr>
        <p:spPr bwMode="auto">
          <a:xfrm>
            <a:off x="2312988" y="5376863"/>
            <a:ext cx="16970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CA" altLang="en-US" sz="1400">
                <a:latin typeface="Arial" panose="020B0604020202020204" pitchFamily="34" charset="0"/>
              </a:rPr>
              <a:t>Process </a:t>
            </a:r>
            <a:r>
              <a:rPr lang="en-CA" altLang="en-US" sz="1400">
                <a:solidFill>
                  <a:schemeClr val="folHlink"/>
                </a:solidFill>
                <a:latin typeface="Arial" panose="020B0604020202020204" pitchFamily="34" charset="0"/>
              </a:rPr>
              <a:t>A</a:t>
            </a:r>
            <a:r>
              <a:rPr lang="en-CA" altLang="en-US" sz="1400">
                <a:latin typeface="Arial" panose="020B0604020202020204" pitchFamily="34" charset="0"/>
              </a:rPr>
              <a:t> maintains a pointer to the datapool</a:t>
            </a:r>
          </a:p>
        </p:txBody>
      </p:sp>
      <p:sp>
        <p:nvSpPr>
          <p:cNvPr id="24" name="Rectangle 24"/>
          <p:cNvSpPr>
            <a:spLocks noChangeArrowheads="1"/>
          </p:cNvSpPr>
          <p:nvPr/>
        </p:nvSpPr>
        <p:spPr bwMode="auto">
          <a:xfrm>
            <a:off x="3989388" y="3065463"/>
            <a:ext cx="1608137" cy="2041525"/>
          </a:xfrm>
          <a:prstGeom prst="rect">
            <a:avLst/>
          </a:prstGeom>
          <a:solidFill>
            <a:srgbClr val="C0C0C0"/>
          </a:solidFill>
          <a:ln w="158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25" name="Rectangle 23"/>
          <p:cNvSpPr>
            <a:spLocks noChangeArrowheads="1"/>
          </p:cNvSpPr>
          <p:nvPr/>
        </p:nvSpPr>
        <p:spPr bwMode="auto">
          <a:xfrm>
            <a:off x="3908425" y="3119438"/>
            <a:ext cx="1630363" cy="2041525"/>
          </a:xfrm>
          <a:prstGeom prst="rect">
            <a:avLst/>
          </a:prstGeom>
          <a:solidFill>
            <a:schemeClr val="bg1"/>
          </a:solidFill>
          <a:ln w="158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26" name="Text Box 25"/>
          <p:cNvSpPr txBox="1">
            <a:spLocks noChangeArrowheads="1"/>
          </p:cNvSpPr>
          <p:nvPr/>
        </p:nvSpPr>
        <p:spPr bwMode="auto">
          <a:xfrm>
            <a:off x="3960813" y="3179763"/>
            <a:ext cx="1617662" cy="1900237"/>
          </a:xfrm>
          <a:prstGeom prst="rect">
            <a:avLst/>
          </a:prstGeom>
          <a:noFill/>
          <a:ln w="9525">
            <a:noFill/>
            <a:miter lim="800000"/>
            <a:headEnd/>
            <a:tailEnd/>
          </a:ln>
          <a:effectLst/>
        </p:spPr>
        <p:txBody>
          <a:bodyPr>
            <a:spAutoFit/>
          </a:bodyPr>
          <a:lstStyle/>
          <a:p>
            <a:pPr eaLnBrk="1" hangingPunct="1">
              <a:spcBef>
                <a:spcPct val="50000"/>
              </a:spcBef>
              <a:defRPr/>
            </a:pPr>
            <a:r>
              <a:rPr lang="en-CA" sz="1400" dirty="0">
                <a:latin typeface="Arial Narrow" pitchFamily="34" charset="0"/>
                <a:cs typeface="Arial" charset="0"/>
              </a:rPr>
              <a:t>struct Pool {</a:t>
            </a:r>
          </a:p>
          <a:p>
            <a:pPr eaLnBrk="1" hangingPunct="1">
              <a:spcBef>
                <a:spcPct val="50000"/>
              </a:spcBef>
              <a:defRPr/>
            </a:pPr>
            <a:r>
              <a:rPr lang="en-CA" sz="1400" dirty="0">
                <a:latin typeface="Arial Narrow" pitchFamily="34" charset="0"/>
                <a:cs typeface="Arial" charset="0"/>
              </a:rPr>
              <a:t>     int       joe ;</a:t>
            </a:r>
          </a:p>
          <a:p>
            <a:pPr eaLnBrk="1" hangingPunct="1">
              <a:spcBef>
                <a:spcPct val="50000"/>
              </a:spcBef>
              <a:defRPr/>
            </a:pPr>
            <a:r>
              <a:rPr lang="en-CA" sz="1400" dirty="0">
                <a:latin typeface="Arial Narrow" pitchFamily="34" charset="0"/>
                <a:cs typeface="Arial" charset="0"/>
              </a:rPr>
              <a:t>     char    fred ;</a:t>
            </a:r>
          </a:p>
          <a:p>
            <a:pPr eaLnBrk="1" hangingPunct="1">
              <a:spcBef>
                <a:spcPct val="50000"/>
              </a:spcBef>
              <a:defRPr/>
            </a:pPr>
            <a:r>
              <a:rPr lang="en-CA" sz="1400" dirty="0">
                <a:latin typeface="Arial Narrow" pitchFamily="34" charset="0"/>
                <a:cs typeface="Arial" charset="0"/>
              </a:rPr>
              <a:t>     char    array[256] ;</a:t>
            </a:r>
          </a:p>
          <a:p>
            <a:pPr eaLnBrk="1" hangingPunct="1">
              <a:spcBef>
                <a:spcPct val="50000"/>
              </a:spcBef>
              <a:defRPr/>
            </a:pPr>
            <a:r>
              <a:rPr lang="en-CA" sz="1400" dirty="0">
                <a:latin typeface="Arial Narrow" pitchFamily="34" charset="0"/>
                <a:cs typeface="Arial" charset="0"/>
              </a:rPr>
              <a:t>     float    result ;</a:t>
            </a:r>
          </a:p>
          <a:p>
            <a:pPr eaLnBrk="1" hangingPunct="1">
              <a:spcBef>
                <a:spcPct val="50000"/>
              </a:spcBef>
              <a:defRPr/>
            </a:pPr>
            <a:r>
              <a:rPr lang="en-CA" sz="1400" dirty="0">
                <a:latin typeface="Arial Narrow" pitchFamily="34" charset="0"/>
                <a:cs typeface="Arial" charset="0"/>
              </a:rPr>
              <a:t>} ;</a:t>
            </a:r>
            <a:r>
              <a:rPr lang="en-CA" sz="1400" dirty="0">
                <a:effectLst>
                  <a:outerShdw blurRad="38100" dist="38100" dir="2700000" algn="tl">
                    <a:srgbClr val="C0C0C0"/>
                  </a:outerShdw>
                </a:effectLst>
                <a:latin typeface="Arial Narrow" pitchFamily="34" charset="0"/>
                <a:cs typeface="Arial" charset="0"/>
              </a:rPr>
              <a:t>	</a:t>
            </a:r>
          </a:p>
        </p:txBody>
      </p:sp>
      <p:sp>
        <p:nvSpPr>
          <p:cNvPr id="27" name="AutoShape 42"/>
          <p:cNvSpPr>
            <a:spLocks noChangeArrowheads="1"/>
          </p:cNvSpPr>
          <p:nvPr/>
        </p:nvSpPr>
        <p:spPr bwMode="auto">
          <a:xfrm>
            <a:off x="5035550" y="4737100"/>
            <a:ext cx="1366838" cy="889000"/>
          </a:xfrm>
          <a:prstGeom prst="curvedUpArrow">
            <a:avLst>
              <a:gd name="adj1" fmla="val 30750"/>
              <a:gd name="adj2" fmla="val 61500"/>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28" name="AutoShape 33"/>
          <p:cNvSpPr>
            <a:spLocks noChangeArrowheads="1"/>
          </p:cNvSpPr>
          <p:nvPr/>
        </p:nvSpPr>
        <p:spPr bwMode="auto">
          <a:xfrm>
            <a:off x="4065588" y="5243513"/>
            <a:ext cx="819150" cy="5556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537 h 21600"/>
              <a:gd name="T20" fmla="*/ 1758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28" y="0"/>
                </a:moveTo>
                <a:lnTo>
                  <a:pt x="10255" y="6973"/>
                </a:lnTo>
                <a:lnTo>
                  <a:pt x="14274" y="6973"/>
                </a:lnTo>
                <a:lnTo>
                  <a:pt x="14274" y="17537"/>
                </a:lnTo>
                <a:lnTo>
                  <a:pt x="0" y="17537"/>
                </a:lnTo>
                <a:lnTo>
                  <a:pt x="0" y="21600"/>
                </a:lnTo>
                <a:lnTo>
                  <a:pt x="17581" y="21600"/>
                </a:lnTo>
                <a:lnTo>
                  <a:pt x="17581" y="6973"/>
                </a:lnTo>
                <a:lnTo>
                  <a:pt x="21600" y="6973"/>
                </a:lnTo>
                <a:lnTo>
                  <a:pt x="15928" y="0"/>
                </a:lnTo>
                <a:close/>
              </a:path>
            </a:pathLst>
          </a:custGeom>
          <a:solidFill>
            <a:schemeClr val="hlink"/>
          </a:solidFill>
          <a:ln w="9525">
            <a:solidFill>
              <a:schemeClr val="tx1"/>
            </a:solidFill>
            <a:miter lim="800000"/>
            <a:headEnd/>
            <a:tailEnd/>
          </a:ln>
        </p:spPr>
        <p:txBody>
          <a:bodyPr wrap="none" anchor="ctr"/>
          <a:lstStyle/>
          <a:p>
            <a:endParaRPr lang="en-CA"/>
          </a:p>
        </p:txBody>
      </p:sp>
      <p:sp>
        <p:nvSpPr>
          <p:cNvPr id="29" name="Rectangle 37"/>
          <p:cNvSpPr>
            <a:spLocks noChangeArrowheads="1"/>
          </p:cNvSpPr>
          <p:nvPr/>
        </p:nvSpPr>
        <p:spPr bwMode="auto">
          <a:xfrm>
            <a:off x="1914525" y="3636963"/>
            <a:ext cx="1846263" cy="955675"/>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30" name="Text Box 38"/>
          <p:cNvSpPr txBox="1">
            <a:spLocks noChangeArrowheads="1"/>
          </p:cNvSpPr>
          <p:nvPr/>
        </p:nvSpPr>
        <p:spPr bwMode="auto">
          <a:xfrm>
            <a:off x="1939925" y="3636963"/>
            <a:ext cx="17938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CA" altLang="en-US" sz="1400">
                <a:latin typeface="Arial" panose="020B0604020202020204" pitchFamily="34" charset="0"/>
              </a:rPr>
              <a:t>Structure Template mapping/overlaying  data for Process </a:t>
            </a:r>
            <a:r>
              <a:rPr lang="en-CA" altLang="en-US" sz="1400">
                <a:solidFill>
                  <a:schemeClr val="hlink"/>
                </a:solidFill>
                <a:latin typeface="Arial" panose="020B0604020202020204" pitchFamily="34" charset="0"/>
              </a:rPr>
              <a:t>A </a:t>
            </a:r>
            <a:r>
              <a:rPr lang="en-CA" altLang="en-US" sz="1400">
                <a:latin typeface="Arial" panose="020B0604020202020204" pitchFamily="34" charset="0"/>
              </a:rPr>
              <a:t>onto datapool </a:t>
            </a:r>
          </a:p>
        </p:txBody>
      </p:sp>
      <p:sp>
        <p:nvSpPr>
          <p:cNvPr id="31" name="Text Box 40"/>
          <p:cNvSpPr txBox="1">
            <a:spLocks noChangeArrowheads="1"/>
          </p:cNvSpPr>
          <p:nvPr/>
        </p:nvSpPr>
        <p:spPr bwMode="auto">
          <a:xfrm>
            <a:off x="4103688" y="5880100"/>
            <a:ext cx="2217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CA" altLang="en-US" sz="1600">
                <a:solidFill>
                  <a:srgbClr val="CC00CC"/>
                </a:solidFill>
              </a:rPr>
              <a:t>struct Pool   *my_ptr;</a:t>
            </a:r>
          </a:p>
        </p:txBody>
      </p:sp>
      <p:sp>
        <p:nvSpPr>
          <p:cNvPr id="32" name="Rectangle 37"/>
          <p:cNvSpPr>
            <a:spLocks noChangeArrowheads="1"/>
          </p:cNvSpPr>
          <p:nvPr/>
        </p:nvSpPr>
        <p:spPr bwMode="auto">
          <a:xfrm>
            <a:off x="8486775" y="1833563"/>
            <a:ext cx="1846263" cy="955675"/>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33" name="Text Box 38"/>
          <p:cNvSpPr txBox="1">
            <a:spLocks noChangeArrowheads="1"/>
          </p:cNvSpPr>
          <p:nvPr/>
        </p:nvSpPr>
        <p:spPr bwMode="auto">
          <a:xfrm>
            <a:off x="8512175" y="1833563"/>
            <a:ext cx="17938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CA" altLang="en-US" sz="1400">
                <a:latin typeface="Arial" panose="020B0604020202020204" pitchFamily="34" charset="0"/>
              </a:rPr>
              <a:t>Structure Template mapping/overlaying  data for Process </a:t>
            </a:r>
            <a:r>
              <a:rPr lang="en-CA" altLang="en-US" sz="1400">
                <a:solidFill>
                  <a:schemeClr val="hlink"/>
                </a:solidFill>
                <a:latin typeface="Arial" panose="020B0604020202020204" pitchFamily="34" charset="0"/>
              </a:rPr>
              <a:t>B </a:t>
            </a:r>
            <a:r>
              <a:rPr lang="en-CA" altLang="en-US" sz="1400">
                <a:latin typeface="Arial" panose="020B0604020202020204" pitchFamily="34" charset="0"/>
              </a:rPr>
              <a:t>onto datapool </a:t>
            </a:r>
          </a:p>
        </p:txBody>
      </p:sp>
      <p:cxnSp>
        <p:nvCxnSpPr>
          <p:cNvPr id="34" name="Straight Arrow Connector 33"/>
          <p:cNvCxnSpPr>
            <a:stCxn id="29" idx="3"/>
            <a:endCxn id="25" idx="1"/>
          </p:cNvCxnSpPr>
          <p:nvPr/>
        </p:nvCxnSpPr>
        <p:spPr>
          <a:xfrm>
            <a:off x="3760788" y="4114800"/>
            <a:ext cx="147637"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1"/>
            <a:endCxn id="13" idx="3"/>
          </p:cNvCxnSpPr>
          <p:nvPr/>
        </p:nvCxnSpPr>
        <p:spPr>
          <a:xfrm rot="10800000" flipV="1">
            <a:off x="8345488" y="2305050"/>
            <a:ext cx="166687" cy="22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114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Shared Memory</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17</a:t>
            </a:fld>
            <a:endParaRPr lang="en-CA"/>
          </a:p>
        </p:txBody>
      </p:sp>
      <p:sp>
        <p:nvSpPr>
          <p:cNvPr id="6" name="Rectangle 1"/>
          <p:cNvSpPr>
            <a:spLocks noChangeArrowheads="1"/>
          </p:cNvSpPr>
          <p:nvPr/>
        </p:nvSpPr>
        <p:spPr bwMode="auto">
          <a:xfrm>
            <a:off x="2514600" y="2782550"/>
            <a:ext cx="7289800" cy="2893100"/>
          </a:xfrm>
          <a:prstGeom prst="rect">
            <a:avLst/>
          </a:prstGeom>
          <a:solidFill>
            <a:srgbClr val="F5F5F5"/>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template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typename </a:t>
            </a:r>
            <a:r>
              <a:rPr kumimoji="0" lang="en-US" altLang="en-US" sz="14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shared_object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shared_memory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shared_object(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std</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&amp;name,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bool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readonly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can access as if it was a pointer to the type itself</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operator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operator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gets pointer to underlying object</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bool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unlink();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unlinks name</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800100" y="1803400"/>
            <a:ext cx="10185400" cy="461665"/>
          </a:xfrm>
          <a:prstGeom prst="rect">
            <a:avLst/>
          </a:prstGeom>
          <a:noFill/>
        </p:spPr>
        <p:txBody>
          <a:bodyPr wrap="square" rtlCol="0">
            <a:spAutoFit/>
          </a:bodyPr>
          <a:lstStyle/>
          <a:p>
            <a:r>
              <a:rPr lang="en-CA" sz="2400" smtClean="0"/>
              <a:t>To facilitate fixed layouts, we introduce a new class in the CPEN 333 library:</a:t>
            </a:r>
            <a:endParaRPr lang="en-CA" sz="2400"/>
          </a:p>
        </p:txBody>
      </p:sp>
    </p:spTree>
    <p:extLst>
      <p:ext uri="{BB962C8B-B14F-4D97-AF65-F5344CB8AC3E}">
        <p14:creationId xmlns:p14="http://schemas.microsoft.com/office/powerpoint/2010/main" val="2162831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Shared Memory</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18</a:t>
            </a:fld>
            <a:endParaRPr lang="en-CA"/>
          </a:p>
        </p:txBody>
      </p:sp>
      <p:sp>
        <p:nvSpPr>
          <p:cNvPr id="6" name="Rectangle 3"/>
          <p:cNvSpPr>
            <a:spLocks noChangeArrowheads="1"/>
          </p:cNvSpPr>
          <p:nvPr/>
        </p:nvSpPr>
        <p:spPr bwMode="auto">
          <a:xfrm>
            <a:off x="762000" y="2068781"/>
            <a:ext cx="111252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cpen333</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process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shared_memory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"big_memory_block"</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lang="en-US" altLang="en-US" sz="1600" smtClean="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sizeof</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MemoryLayout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MemoryLayout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 = (</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MemoryLayout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*)memory.get();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data-&gt;</a:t>
            </a:r>
            <a:r>
              <a:rPr kumimoji="0" lang="en-US" altLang="en-US" sz="16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x1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data-&gt;</a:t>
            </a:r>
            <a:r>
              <a:rPr kumimoji="0" lang="en-US" altLang="en-US" sz="16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x2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20.3</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data-&gt;</a:t>
            </a:r>
            <a:r>
              <a:rPr kumimoji="0" lang="en-US" altLang="en-US" sz="16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car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.drive();</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49300" y="4566792"/>
            <a:ext cx="92075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cpen333</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process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shared_object</a:t>
            </a:r>
            <a:r>
              <a:rPr lang="en-US" altLang="en-US" sz="1600" smtClean="0">
                <a:solidFill>
                  <a:srgbClr val="000000"/>
                </a:solidFill>
                <a:latin typeface="Courier New" panose="02070309020205020404" pitchFamily="49" charset="0"/>
                <a:cs typeface="Courier New" panose="02070309020205020404" pitchFamily="49" charset="0"/>
              </a:rPr>
              <a:t>&lt;</a:t>
            </a:r>
            <a:r>
              <a:rPr lang="en-US" altLang="en-US" sz="1600" smtClean="0">
                <a:solidFill>
                  <a:srgbClr val="008080"/>
                </a:solidFill>
                <a:latin typeface="Courier New" panose="02070309020205020404" pitchFamily="49" charset="0"/>
                <a:cs typeface="Courier New" panose="02070309020205020404" pitchFamily="49" charset="0"/>
              </a:rPr>
              <a:t>MemoryLayout</a:t>
            </a:r>
            <a:r>
              <a:rPr lang="en-US" altLang="en-US" sz="1600" smtClean="0">
                <a:solidFill>
                  <a:srgbClr val="000000"/>
                </a:solidFill>
                <a:latin typeface="Courier New" panose="02070309020205020404" pitchFamily="49" charset="0"/>
                <a:cs typeface="Courier New" panose="02070309020205020404" pitchFamily="49" charset="0"/>
              </a:rPr>
              <a:t>&gt;</a:t>
            </a:r>
            <a:r>
              <a:rPr kumimoji="0" lang="en-US" altLang="en-US" sz="1600" b="0" i="0" u="none" strike="noStrike" cap="none" normalizeH="0" baseline="0" smtClean="0">
                <a:ln>
                  <a:noFill/>
                </a:ln>
                <a:solidFill>
                  <a:srgbClr val="371F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"big_memory_block"</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memory-&gt;</a:t>
            </a:r>
            <a:r>
              <a:rPr kumimoji="0" lang="en-US" altLang="en-US" sz="16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x1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memory-&gt;</a:t>
            </a:r>
            <a:r>
              <a:rPr kumimoji="0" lang="en-US" altLang="en-US" sz="16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x2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20.3</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memory-&gt;</a:t>
            </a:r>
            <a:r>
              <a:rPr kumimoji="0" lang="en-US" altLang="en-US" sz="16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car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.drive();</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5118100" y="3733800"/>
            <a:ext cx="510845" cy="461665"/>
          </a:xfrm>
          <a:prstGeom prst="rect">
            <a:avLst/>
          </a:prstGeom>
          <a:noFill/>
        </p:spPr>
        <p:txBody>
          <a:bodyPr wrap="none" rtlCol="0">
            <a:spAutoFit/>
          </a:bodyPr>
          <a:lstStyle/>
          <a:p>
            <a:r>
              <a:rPr lang="en-CA" sz="2400" b="1" smtClean="0"/>
              <a:t>VS</a:t>
            </a:r>
            <a:endParaRPr lang="en-CA" sz="2400" b="1"/>
          </a:p>
        </p:txBody>
      </p:sp>
    </p:spTree>
    <p:extLst>
      <p:ext uri="{BB962C8B-B14F-4D97-AF65-F5344CB8AC3E}">
        <p14:creationId xmlns:p14="http://schemas.microsoft.com/office/powerpoint/2010/main" val="3989044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Shared Memory</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19</a:t>
            </a:fld>
            <a:endParaRPr lang="en-CA"/>
          </a:p>
        </p:txBody>
      </p:sp>
      <p:sp>
        <p:nvSpPr>
          <p:cNvPr id="6" name="TextBox 5"/>
          <p:cNvSpPr txBox="1"/>
          <p:nvPr/>
        </p:nvSpPr>
        <p:spPr>
          <a:xfrm>
            <a:off x="800100" y="1714500"/>
            <a:ext cx="10185400" cy="830997"/>
          </a:xfrm>
          <a:prstGeom prst="rect">
            <a:avLst/>
          </a:prstGeom>
          <a:noFill/>
        </p:spPr>
        <p:txBody>
          <a:bodyPr wrap="square" rtlCol="0">
            <a:spAutoFit/>
          </a:bodyPr>
          <a:lstStyle/>
          <a:p>
            <a:pPr marL="342900" indent="-342900">
              <a:buFont typeface="Arial" panose="020B0604020202020204" pitchFamily="34" charset="0"/>
              <a:buChar char="•"/>
            </a:pPr>
            <a:r>
              <a:rPr lang="en-CA" sz="2400" smtClean="0"/>
              <a:t>Allows any number or processes to access memory</a:t>
            </a:r>
          </a:p>
          <a:p>
            <a:pPr marL="342900" indent="-342900">
              <a:buFont typeface="Arial" panose="020B0604020202020204" pitchFamily="34" charset="0"/>
              <a:buChar char="•"/>
            </a:pPr>
            <a:r>
              <a:rPr lang="en-CA" sz="2400" smtClean="0"/>
              <a:t>Any process can read/write to any part of memory block (i.e. </a:t>
            </a:r>
            <a:r>
              <a:rPr lang="en-CA" sz="2400" b="1" smtClean="0">
                <a:solidFill>
                  <a:schemeClr val="accent2"/>
                </a:solidFill>
              </a:rPr>
              <a:t>random access</a:t>
            </a:r>
            <a:r>
              <a:rPr lang="en-CA" sz="2400" smtClean="0"/>
              <a:t>)</a:t>
            </a:r>
          </a:p>
        </p:txBody>
      </p:sp>
      <p:sp>
        <p:nvSpPr>
          <p:cNvPr id="7" name="Rectangle 6"/>
          <p:cNvSpPr/>
          <p:nvPr/>
        </p:nvSpPr>
        <p:spPr>
          <a:xfrm>
            <a:off x="810111" y="2825234"/>
            <a:ext cx="8255080" cy="830997"/>
          </a:xfrm>
          <a:prstGeom prst="rect">
            <a:avLst/>
          </a:prstGeom>
        </p:spPr>
        <p:txBody>
          <a:bodyPr wrap="none">
            <a:spAutoFit/>
          </a:bodyPr>
          <a:lstStyle/>
          <a:p>
            <a:pPr marL="342900" indent="-342900">
              <a:buFont typeface="Arial" panose="020B0604020202020204" pitchFamily="34" charset="0"/>
              <a:buChar char="•"/>
            </a:pPr>
            <a:r>
              <a:rPr lang="en-CA" sz="2400"/>
              <a:t>There is </a:t>
            </a:r>
            <a:r>
              <a:rPr lang="en-CA" sz="2400" b="1" i="1"/>
              <a:t>no</a:t>
            </a:r>
            <a:r>
              <a:rPr lang="en-CA" sz="2400"/>
              <a:t> </a:t>
            </a:r>
            <a:r>
              <a:rPr lang="en-CA" sz="2400" b="1" i="1"/>
              <a:t>built-in synchronization</a:t>
            </a:r>
            <a:r>
              <a:rPr lang="en-CA" sz="2400" smtClean="0"/>
              <a:t>!</a:t>
            </a:r>
          </a:p>
          <a:p>
            <a:pPr marL="342900" indent="-342900">
              <a:buFont typeface="Arial" panose="020B0604020202020204" pitchFamily="34" charset="0"/>
              <a:buChar char="•"/>
            </a:pPr>
            <a:r>
              <a:rPr lang="en-CA" sz="2400" smtClean="0"/>
              <a:t>Simultaneous writes lead to data races, must be solved using…</a:t>
            </a:r>
            <a:endParaRPr lang="en-CA" sz="2400"/>
          </a:p>
        </p:txBody>
      </p:sp>
      <p:sp>
        <p:nvSpPr>
          <p:cNvPr id="8" name="Rectangle 7"/>
          <p:cNvSpPr/>
          <p:nvPr/>
        </p:nvSpPr>
        <p:spPr>
          <a:xfrm>
            <a:off x="733911" y="4387334"/>
            <a:ext cx="10454789" cy="1200329"/>
          </a:xfrm>
          <a:prstGeom prst="rect">
            <a:avLst/>
          </a:prstGeom>
        </p:spPr>
        <p:txBody>
          <a:bodyPr wrap="square">
            <a:spAutoFit/>
          </a:bodyPr>
          <a:lstStyle/>
          <a:p>
            <a:r>
              <a:rPr lang="en-CA" sz="2400" smtClean="0"/>
              <a:t>Shared memory objects are extremely useful when multiple processes are running on the same machine, have access to the same hardware resources and operating system kernel.  They can not be used in distributed systems/network environment.</a:t>
            </a:r>
          </a:p>
        </p:txBody>
      </p:sp>
    </p:spTree>
    <p:extLst>
      <p:ext uri="{BB962C8B-B14F-4D97-AF65-F5344CB8AC3E}">
        <p14:creationId xmlns:p14="http://schemas.microsoft.com/office/powerpoint/2010/main" val="2595036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Interprocess Communication (IPC)</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2</a:t>
            </a:fld>
            <a:endParaRPr lang="en-CA"/>
          </a:p>
        </p:txBody>
      </p:sp>
      <p:sp>
        <p:nvSpPr>
          <p:cNvPr id="6" name="TextBox 5"/>
          <p:cNvSpPr txBox="1"/>
          <p:nvPr/>
        </p:nvSpPr>
        <p:spPr>
          <a:xfrm>
            <a:off x="787400" y="1701800"/>
            <a:ext cx="10807700" cy="3785652"/>
          </a:xfrm>
          <a:prstGeom prst="rect">
            <a:avLst/>
          </a:prstGeom>
          <a:noFill/>
        </p:spPr>
        <p:txBody>
          <a:bodyPr wrap="square" rtlCol="0">
            <a:spAutoFit/>
          </a:bodyPr>
          <a:lstStyle/>
          <a:p>
            <a:r>
              <a:rPr lang="en-CA" sz="2400" smtClean="0"/>
              <a:t>For processes to work together in a </a:t>
            </a:r>
            <a:r>
              <a:rPr lang="en-CA" sz="2400" b="1" smtClean="0">
                <a:solidFill>
                  <a:schemeClr val="accent2"/>
                </a:solidFill>
              </a:rPr>
              <a:t>cohesive</a:t>
            </a:r>
            <a:r>
              <a:rPr lang="en-CA" sz="2400" smtClean="0">
                <a:solidFill>
                  <a:schemeClr val="accent2"/>
                </a:solidFill>
              </a:rPr>
              <a:t> </a:t>
            </a:r>
            <a:r>
              <a:rPr lang="en-CA" sz="2400" smtClean="0"/>
              <a:t>way to accomplish a </a:t>
            </a:r>
            <a:r>
              <a:rPr lang="en-CA" sz="2400" b="1" smtClean="0">
                <a:solidFill>
                  <a:schemeClr val="accent2"/>
                </a:solidFill>
              </a:rPr>
              <a:t>unified goal</a:t>
            </a:r>
            <a:r>
              <a:rPr lang="en-CA" sz="2400" smtClean="0"/>
              <a:t> (i.e. System Software), they need to be able to </a:t>
            </a:r>
            <a:r>
              <a:rPr lang="en-CA" sz="2400" b="1" smtClean="0">
                <a:solidFill>
                  <a:schemeClr val="accent2"/>
                </a:solidFill>
              </a:rPr>
              <a:t>communicate</a:t>
            </a:r>
            <a:r>
              <a:rPr lang="en-CA" sz="2400" smtClean="0">
                <a:solidFill>
                  <a:schemeClr val="accent2"/>
                </a:solidFill>
              </a:rPr>
              <a:t> </a:t>
            </a:r>
            <a:r>
              <a:rPr lang="en-CA" sz="2400" smtClean="0"/>
              <a:t>with each other.</a:t>
            </a:r>
          </a:p>
          <a:p>
            <a:endParaRPr lang="en-CA" sz="2400" smtClean="0"/>
          </a:p>
          <a:p>
            <a:r>
              <a:rPr lang="en-CA" sz="2400" smtClean="0"/>
              <a:t>Thread communication is pretty straight-forward, since threads share memory.  Processes </a:t>
            </a:r>
            <a:r>
              <a:rPr lang="en-CA" sz="2400" b="1" i="1" smtClean="0"/>
              <a:t>do not</a:t>
            </a:r>
            <a:r>
              <a:rPr lang="en-CA" sz="2400" smtClean="0"/>
              <a:t>.  Thus, we need some other mechanisms for sharing information.</a:t>
            </a:r>
          </a:p>
          <a:p>
            <a:endParaRPr lang="en-CA" sz="2400"/>
          </a:p>
          <a:p>
            <a:r>
              <a:rPr lang="en-CA" sz="2400" smtClean="0"/>
              <a:t>Communication between processes on </a:t>
            </a:r>
            <a:r>
              <a:rPr lang="en-CA" sz="2400" i="1" smtClean="0"/>
              <a:t>different</a:t>
            </a:r>
            <a:r>
              <a:rPr lang="en-CA" sz="2400" smtClean="0"/>
              <a:t> machines present even further challenges, since now they need to communicate without sharing any hardware resources, or even operating systems.  We can no longer rely on operating system kernel calls for this.</a:t>
            </a:r>
            <a:endParaRPr lang="en-CA" sz="2400"/>
          </a:p>
        </p:txBody>
      </p:sp>
    </p:spTree>
    <p:extLst>
      <p:ext uri="{BB962C8B-B14F-4D97-AF65-F5344CB8AC3E}">
        <p14:creationId xmlns:p14="http://schemas.microsoft.com/office/powerpoint/2010/main" val="3418197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Activity: Shared Memory Initialization</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20</a:t>
            </a:fld>
            <a:endParaRPr lang="en-CA"/>
          </a:p>
        </p:txBody>
      </p:sp>
      <p:sp>
        <p:nvSpPr>
          <p:cNvPr id="6" name="TextBox 5"/>
          <p:cNvSpPr txBox="1"/>
          <p:nvPr/>
        </p:nvSpPr>
        <p:spPr>
          <a:xfrm>
            <a:off x="736600" y="1752600"/>
            <a:ext cx="10934701" cy="1938992"/>
          </a:xfrm>
          <a:prstGeom prst="rect">
            <a:avLst/>
          </a:prstGeom>
          <a:noFill/>
        </p:spPr>
        <p:txBody>
          <a:bodyPr wrap="square" rtlCol="0">
            <a:spAutoFit/>
          </a:bodyPr>
          <a:lstStyle/>
          <a:p>
            <a:r>
              <a:rPr lang="en-CA" sz="2400" smtClean="0"/>
              <a:t>Who got there first?  </a:t>
            </a:r>
          </a:p>
          <a:p>
            <a:endParaRPr lang="en-CA" sz="2400" smtClean="0"/>
          </a:p>
          <a:p>
            <a:r>
              <a:rPr lang="en-CA" sz="2400" smtClean="0"/>
              <a:t>When requesting shared memory from the OS, a new memory block is allocated and returned, without any consideration of what kind of data it will hold (think: </a:t>
            </a:r>
            <a:r>
              <a:rPr lang="en-CA" sz="2400" smtClean="0">
                <a:latin typeface="Courier New" panose="02070309020205020404" pitchFamily="49" charset="0"/>
                <a:cs typeface="Courier New" panose="02070309020205020404" pitchFamily="49" charset="0"/>
              </a:rPr>
              <a:t>malloc</a:t>
            </a:r>
            <a:r>
              <a:rPr lang="en-CA" sz="2400" smtClean="0"/>
              <a:t>).  On most systems, the memory contents are initialized to zero.</a:t>
            </a:r>
            <a:endParaRPr lang="en-CA" sz="2400"/>
          </a:p>
        </p:txBody>
      </p:sp>
      <p:sp>
        <p:nvSpPr>
          <p:cNvPr id="7" name="Rectangle 6"/>
          <p:cNvSpPr/>
          <p:nvPr/>
        </p:nvSpPr>
        <p:spPr>
          <a:xfrm>
            <a:off x="751533" y="4069834"/>
            <a:ext cx="10513367" cy="830997"/>
          </a:xfrm>
          <a:prstGeom prst="rect">
            <a:avLst/>
          </a:prstGeom>
        </p:spPr>
        <p:txBody>
          <a:bodyPr wrap="square">
            <a:spAutoFit/>
          </a:bodyPr>
          <a:lstStyle/>
          <a:p>
            <a:r>
              <a:rPr lang="en-CA" sz="2400" smtClean="0"/>
              <a:t>Let’s say you want to initialize the data?  How can you tell which process was the first to arrive?</a:t>
            </a:r>
            <a:endParaRPr lang="en-CA" sz="2400"/>
          </a:p>
        </p:txBody>
      </p:sp>
    </p:spTree>
    <p:extLst>
      <p:ext uri="{BB962C8B-B14F-4D97-AF65-F5344CB8AC3E}">
        <p14:creationId xmlns:p14="http://schemas.microsoft.com/office/powerpoint/2010/main" val="1814299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Memory Access</a:t>
            </a:r>
            <a:endParaRPr lang="en-CA"/>
          </a:p>
        </p:txBody>
      </p:sp>
      <p:sp>
        <p:nvSpPr>
          <p:cNvPr id="4" name="Footer Placeholder 3"/>
          <p:cNvSpPr>
            <a:spLocks noGrp="1"/>
          </p:cNvSpPr>
          <p:nvPr>
            <p:ph type="ftr" sz="quarter" idx="11"/>
          </p:nvPr>
        </p:nvSpPr>
        <p:spPr/>
        <p:txBody>
          <a:bodyPr/>
          <a:lstStyle/>
          <a:p>
            <a:r>
              <a:rPr lang="en-CA" smtClean="0"/>
              <a:t>Processes</a:t>
            </a:r>
          </a:p>
        </p:txBody>
      </p:sp>
      <p:sp>
        <p:nvSpPr>
          <p:cNvPr id="5" name="Slide Number Placeholder 4"/>
          <p:cNvSpPr>
            <a:spLocks noGrp="1"/>
          </p:cNvSpPr>
          <p:nvPr>
            <p:ph type="sldNum" sz="quarter" idx="12"/>
          </p:nvPr>
        </p:nvSpPr>
        <p:spPr/>
        <p:txBody>
          <a:bodyPr/>
          <a:lstStyle/>
          <a:p>
            <a:fld id="{AE11FE2D-6E70-4277-81CE-0AEFFA29198E}" type="slidenum">
              <a:rPr lang="en-CA" smtClean="0"/>
              <a:t>3</a:t>
            </a:fld>
            <a:endParaRPr lang="en-CA"/>
          </a:p>
        </p:txBody>
      </p:sp>
      <p:sp>
        <p:nvSpPr>
          <p:cNvPr id="6" name="TextBox 5"/>
          <p:cNvSpPr txBox="1"/>
          <p:nvPr/>
        </p:nvSpPr>
        <p:spPr>
          <a:xfrm>
            <a:off x="850901" y="1612900"/>
            <a:ext cx="10579100" cy="954107"/>
          </a:xfrm>
          <a:prstGeom prst="rect">
            <a:avLst/>
          </a:prstGeom>
          <a:noFill/>
        </p:spPr>
        <p:txBody>
          <a:bodyPr wrap="square" rtlCol="0">
            <a:spAutoFit/>
          </a:bodyPr>
          <a:lstStyle/>
          <a:p>
            <a:r>
              <a:rPr lang="en-CA" sz="2800" smtClean="0"/>
              <a:t>Unlike threads within a single process, separate processes </a:t>
            </a:r>
            <a:r>
              <a:rPr lang="en-CA" sz="2800" b="1" smtClean="0"/>
              <a:t>do not </a:t>
            </a:r>
            <a:r>
              <a:rPr lang="en-CA" sz="2800" smtClean="0"/>
              <a:t>share </a:t>
            </a:r>
            <a:r>
              <a:rPr lang="en-CA" sz="2800" b="1" smtClean="0">
                <a:solidFill>
                  <a:schemeClr val="accent2"/>
                </a:solidFill>
              </a:rPr>
              <a:t>address space</a:t>
            </a:r>
            <a:r>
              <a:rPr lang="en-CA" sz="2800" smtClean="0"/>
              <a:t>.</a:t>
            </a:r>
            <a:endParaRPr lang="en-CA" sz="2800"/>
          </a:p>
        </p:txBody>
      </p:sp>
      <p:sp>
        <p:nvSpPr>
          <p:cNvPr id="8" name="Rounded Rectangle 7"/>
          <p:cNvSpPr/>
          <p:nvPr/>
        </p:nvSpPr>
        <p:spPr>
          <a:xfrm>
            <a:off x="2247900" y="2857500"/>
            <a:ext cx="3098800" cy="1308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9" name="Rounded Rectangle 8"/>
          <p:cNvSpPr/>
          <p:nvPr/>
        </p:nvSpPr>
        <p:spPr>
          <a:xfrm>
            <a:off x="6515100" y="2857500"/>
            <a:ext cx="3098800" cy="1308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0" name="TextBox 9"/>
          <p:cNvSpPr txBox="1"/>
          <p:nvPr/>
        </p:nvSpPr>
        <p:spPr>
          <a:xfrm>
            <a:off x="2400300" y="2984500"/>
            <a:ext cx="2146300" cy="369332"/>
          </a:xfrm>
          <a:prstGeom prst="rect">
            <a:avLst/>
          </a:prstGeom>
          <a:noFill/>
        </p:spPr>
        <p:txBody>
          <a:bodyPr wrap="square" rtlCol="0">
            <a:spAutoFit/>
          </a:bodyPr>
          <a:lstStyle/>
          <a:p>
            <a:r>
              <a:rPr lang="en-CA" b="1" smtClean="0"/>
              <a:t>Process 1 Memory:</a:t>
            </a:r>
            <a:endParaRPr lang="en-CA" b="1"/>
          </a:p>
        </p:txBody>
      </p:sp>
      <p:sp>
        <p:nvSpPr>
          <p:cNvPr id="11" name="TextBox 10"/>
          <p:cNvSpPr txBox="1"/>
          <p:nvPr/>
        </p:nvSpPr>
        <p:spPr>
          <a:xfrm>
            <a:off x="6718300" y="2959100"/>
            <a:ext cx="2133600" cy="369332"/>
          </a:xfrm>
          <a:prstGeom prst="rect">
            <a:avLst/>
          </a:prstGeom>
          <a:noFill/>
        </p:spPr>
        <p:txBody>
          <a:bodyPr wrap="square" rtlCol="0">
            <a:spAutoFit/>
          </a:bodyPr>
          <a:lstStyle/>
          <a:p>
            <a:r>
              <a:rPr lang="en-CA" b="1" smtClean="0"/>
              <a:t>Process 2 Memory:</a:t>
            </a:r>
            <a:endParaRPr lang="en-CA" b="1"/>
          </a:p>
        </p:txBody>
      </p:sp>
      <p:sp>
        <p:nvSpPr>
          <p:cNvPr id="12" name="TextBox 11"/>
          <p:cNvSpPr txBox="1"/>
          <p:nvPr/>
        </p:nvSpPr>
        <p:spPr>
          <a:xfrm>
            <a:off x="2387600" y="3581400"/>
            <a:ext cx="2863284" cy="369332"/>
          </a:xfrm>
          <a:prstGeom prst="rect">
            <a:avLst/>
          </a:prstGeom>
          <a:noFill/>
        </p:spPr>
        <p:txBody>
          <a:bodyPr wrap="none" rtlCol="0">
            <a:spAutoFit/>
          </a:bodyPr>
          <a:lstStyle/>
          <a:p>
            <a:r>
              <a:rPr lang="en-CA" smtClean="0"/>
              <a:t>0x10008000:  FE 85 23 11 … </a:t>
            </a:r>
            <a:endParaRPr lang="en-CA"/>
          </a:p>
        </p:txBody>
      </p:sp>
      <p:sp>
        <p:nvSpPr>
          <p:cNvPr id="13" name="TextBox 12"/>
          <p:cNvSpPr txBox="1"/>
          <p:nvPr/>
        </p:nvSpPr>
        <p:spPr>
          <a:xfrm>
            <a:off x="6705600" y="3581400"/>
            <a:ext cx="2863284" cy="369332"/>
          </a:xfrm>
          <a:prstGeom prst="rect">
            <a:avLst/>
          </a:prstGeom>
          <a:noFill/>
        </p:spPr>
        <p:txBody>
          <a:bodyPr wrap="none" rtlCol="0">
            <a:spAutoFit/>
          </a:bodyPr>
          <a:lstStyle/>
          <a:p>
            <a:r>
              <a:rPr lang="en-CA" smtClean="0"/>
              <a:t>0x10008000:  E5 64 32 F9 … </a:t>
            </a:r>
            <a:endParaRPr lang="en-CA"/>
          </a:p>
        </p:txBody>
      </p:sp>
      <p:pic>
        <p:nvPicPr>
          <p:cNvPr id="14" name="Picture 13"/>
          <p:cNvPicPr>
            <a:picLocks noChangeAspect="1"/>
          </p:cNvPicPr>
          <p:nvPr/>
        </p:nvPicPr>
        <p:blipFill>
          <a:blip r:embed="rId2"/>
          <a:stretch>
            <a:fillRect/>
          </a:stretch>
        </p:blipFill>
        <p:spPr>
          <a:xfrm>
            <a:off x="3810000" y="4738996"/>
            <a:ext cx="4275137" cy="1325253"/>
          </a:xfrm>
          <a:prstGeom prst="rect">
            <a:avLst/>
          </a:prstGeom>
        </p:spPr>
      </p:pic>
      <p:sp>
        <p:nvSpPr>
          <p:cNvPr id="15" name="Left Brace 14"/>
          <p:cNvSpPr/>
          <p:nvPr/>
        </p:nvSpPr>
        <p:spPr>
          <a:xfrm rot="5400000">
            <a:off x="4076700" y="4686300"/>
            <a:ext cx="152400" cy="2159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 name="Left Brace 16"/>
          <p:cNvSpPr/>
          <p:nvPr/>
        </p:nvSpPr>
        <p:spPr>
          <a:xfrm rot="5400000">
            <a:off x="4584700" y="4686300"/>
            <a:ext cx="152400" cy="2159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 name="Left Brace 17"/>
          <p:cNvSpPr/>
          <p:nvPr/>
        </p:nvSpPr>
        <p:spPr>
          <a:xfrm rot="5400000">
            <a:off x="5435600" y="4686300"/>
            <a:ext cx="152400" cy="2159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Left Brace 18"/>
          <p:cNvSpPr/>
          <p:nvPr/>
        </p:nvSpPr>
        <p:spPr>
          <a:xfrm rot="5400000">
            <a:off x="6248400" y="4699000"/>
            <a:ext cx="152400" cy="2159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2" name="Straight Connector 21"/>
          <p:cNvCxnSpPr>
            <a:stCxn id="15" idx="1"/>
          </p:cNvCxnSpPr>
          <p:nvPr/>
        </p:nvCxnSpPr>
        <p:spPr>
          <a:xfrm flipH="1" flipV="1">
            <a:off x="2946400" y="4000500"/>
            <a:ext cx="1206500" cy="7175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1"/>
          </p:cNvCxnSpPr>
          <p:nvPr/>
        </p:nvCxnSpPr>
        <p:spPr>
          <a:xfrm flipH="1" flipV="1">
            <a:off x="2946400" y="4000500"/>
            <a:ext cx="1714500" cy="7175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1"/>
          </p:cNvCxnSpPr>
          <p:nvPr/>
        </p:nvCxnSpPr>
        <p:spPr>
          <a:xfrm flipV="1">
            <a:off x="5511800" y="3987800"/>
            <a:ext cx="1739900" cy="730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1"/>
          </p:cNvCxnSpPr>
          <p:nvPr/>
        </p:nvCxnSpPr>
        <p:spPr>
          <a:xfrm flipV="1">
            <a:off x="6324600" y="3987800"/>
            <a:ext cx="914400" cy="74295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06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Memory Protection</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4</a:t>
            </a:fld>
            <a:endParaRPr lang="en-CA"/>
          </a:p>
        </p:txBody>
      </p:sp>
      <p:sp>
        <p:nvSpPr>
          <p:cNvPr id="6" name="TextBox 5"/>
          <p:cNvSpPr txBox="1"/>
          <p:nvPr/>
        </p:nvSpPr>
        <p:spPr>
          <a:xfrm>
            <a:off x="850901" y="1612900"/>
            <a:ext cx="10579100" cy="4154984"/>
          </a:xfrm>
          <a:prstGeom prst="rect">
            <a:avLst/>
          </a:prstGeom>
          <a:noFill/>
        </p:spPr>
        <p:txBody>
          <a:bodyPr wrap="square" rtlCol="0">
            <a:spAutoFit/>
          </a:bodyPr>
          <a:lstStyle/>
          <a:p>
            <a:r>
              <a:rPr lang="en-CA" sz="2400" smtClean="0"/>
              <a:t>Furthermore, most operating systems make use of a hardware-based </a:t>
            </a:r>
            <a:r>
              <a:rPr lang="en-CA" sz="2400" b="1" smtClean="0">
                <a:solidFill>
                  <a:schemeClr val="accent2"/>
                </a:solidFill>
              </a:rPr>
              <a:t>Memory Management Unit (MMU)</a:t>
            </a:r>
            <a:r>
              <a:rPr lang="en-CA" sz="2400" smtClean="0"/>
              <a:t> to enforce protection of process memory.</a:t>
            </a:r>
          </a:p>
          <a:p>
            <a:endParaRPr lang="en-CA" sz="2400"/>
          </a:p>
          <a:p>
            <a:r>
              <a:rPr lang="en-CA" sz="2400"/>
              <a:t>This chip </a:t>
            </a:r>
            <a:r>
              <a:rPr lang="en-CA" sz="2400" smtClean="0"/>
              <a:t>prevents </a:t>
            </a:r>
            <a:r>
              <a:rPr lang="en-CA" sz="2400"/>
              <a:t>your program accessing random memory that has not been explicitly allocated to it by the </a:t>
            </a:r>
            <a:r>
              <a:rPr lang="en-CA" sz="2400" smtClean="0"/>
              <a:t>OS, generating an Exception </a:t>
            </a:r>
            <a:r>
              <a:rPr lang="en-CA" sz="2400"/>
              <a:t>or Access </a:t>
            </a:r>
            <a:r>
              <a:rPr lang="en-CA" sz="2400" smtClean="0"/>
              <a:t>violation if your process tries to reach outside of its bounds.</a:t>
            </a:r>
          </a:p>
          <a:p>
            <a:endParaRPr lang="en-CA" sz="2400"/>
          </a:p>
          <a:p>
            <a:r>
              <a:rPr lang="en-CA" sz="2400" smtClean="0"/>
              <a:t>The only case where memory </a:t>
            </a:r>
            <a:r>
              <a:rPr lang="en-CA" sz="2400" i="1" smtClean="0"/>
              <a:t>can</a:t>
            </a:r>
            <a:r>
              <a:rPr lang="en-CA" sz="2400" smtClean="0"/>
              <a:t> be directly shared between processes is if you’re using a special-purpose device or chip (e.g. in embedded systems).  In such cases, that device’s memory space is no longer controlled by the OS at all (that now becomes </a:t>
            </a:r>
            <a:r>
              <a:rPr lang="en-CA" sz="2400" i="1" smtClean="0"/>
              <a:t>your</a:t>
            </a:r>
            <a:r>
              <a:rPr lang="en-CA" sz="2400" smtClean="0"/>
              <a:t> job).</a:t>
            </a:r>
            <a:endParaRPr lang="en-CA" sz="2400" i="1"/>
          </a:p>
        </p:txBody>
      </p:sp>
    </p:spTree>
    <p:extLst>
      <p:ext uri="{BB962C8B-B14F-4D97-AF65-F5344CB8AC3E}">
        <p14:creationId xmlns:p14="http://schemas.microsoft.com/office/powerpoint/2010/main" val="2061427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How would </a:t>
            </a:r>
            <a:r>
              <a:rPr lang="en-CA" i="1" smtClean="0"/>
              <a:t>YOU</a:t>
            </a:r>
            <a:r>
              <a:rPr lang="en-CA" smtClean="0"/>
              <a:t> do it?</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5</a:t>
            </a:fld>
            <a:endParaRPr lang="en-CA"/>
          </a:p>
        </p:txBody>
      </p:sp>
      <p:sp>
        <p:nvSpPr>
          <p:cNvPr id="6" name="TextBox 5"/>
          <p:cNvSpPr txBox="1"/>
          <p:nvPr/>
        </p:nvSpPr>
        <p:spPr>
          <a:xfrm>
            <a:off x="863601" y="1968500"/>
            <a:ext cx="10579100" cy="954107"/>
          </a:xfrm>
          <a:prstGeom prst="rect">
            <a:avLst/>
          </a:prstGeom>
          <a:noFill/>
        </p:spPr>
        <p:txBody>
          <a:bodyPr wrap="square" rtlCol="0">
            <a:spAutoFit/>
          </a:bodyPr>
          <a:lstStyle/>
          <a:p>
            <a:r>
              <a:rPr lang="en-CA" sz="2800" smtClean="0"/>
              <a:t>Let’s say two processes on the same machine DO want to share memory.  How would </a:t>
            </a:r>
            <a:r>
              <a:rPr lang="en-CA" sz="2800" i="1" smtClean="0"/>
              <a:t>you</a:t>
            </a:r>
            <a:r>
              <a:rPr lang="en-CA" sz="2800" smtClean="0"/>
              <a:t> do it?</a:t>
            </a:r>
            <a:endParaRPr lang="en-CA" sz="2800"/>
          </a:p>
        </p:txBody>
      </p:sp>
      <p:pic>
        <p:nvPicPr>
          <p:cNvPr id="1026" name="Picture 2" descr="File outline with text lines Fre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316286"/>
            <a:ext cx="2124075" cy="2124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 outline with text lines Free Ic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9500" y="3316286"/>
            <a:ext cx="2124075" cy="21240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ile outline with text lines Free Ic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80200" y="3316286"/>
            <a:ext cx="2124075" cy="212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338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209" y="357360"/>
            <a:ext cx="10058400" cy="778109"/>
          </a:xfrm>
        </p:spPr>
        <p:txBody>
          <a:bodyPr/>
          <a:lstStyle/>
          <a:p>
            <a:r>
              <a:rPr lang="en-CA" smtClean="0"/>
              <a:t>IPC: Memory Mapped Files</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6</a:t>
            </a:fld>
            <a:endParaRPr lang="en-CA"/>
          </a:p>
        </p:txBody>
      </p:sp>
      <p:sp>
        <p:nvSpPr>
          <p:cNvPr id="7" name="TextBox 6"/>
          <p:cNvSpPr txBox="1"/>
          <p:nvPr/>
        </p:nvSpPr>
        <p:spPr>
          <a:xfrm>
            <a:off x="660400" y="1282700"/>
            <a:ext cx="11036300" cy="2308324"/>
          </a:xfrm>
          <a:prstGeom prst="rect">
            <a:avLst/>
          </a:prstGeom>
          <a:noFill/>
        </p:spPr>
        <p:txBody>
          <a:bodyPr wrap="square" rtlCol="0">
            <a:spAutoFit/>
          </a:bodyPr>
          <a:lstStyle/>
          <a:p>
            <a:r>
              <a:rPr lang="en-CA" sz="2400" smtClean="0"/>
              <a:t>Memory mapped files are files whose content is mapped directly to a process’ memory.  For efficiency, these files usually only exist in memory (i.e. are never explicitly written to the hard disk).  </a:t>
            </a:r>
          </a:p>
          <a:p>
            <a:endParaRPr lang="en-CA" sz="2400"/>
          </a:p>
          <a:p>
            <a:r>
              <a:rPr lang="en-CA" sz="2400" smtClean="0"/>
              <a:t>The same contents are mapped to virtual address space in each process that is granted access.</a:t>
            </a:r>
            <a:endParaRPr lang="en-CA" sz="2400"/>
          </a:p>
        </p:txBody>
      </p:sp>
      <p:sp>
        <p:nvSpPr>
          <p:cNvPr id="8" name="Rounded Rectangle 7"/>
          <p:cNvSpPr/>
          <p:nvPr/>
        </p:nvSpPr>
        <p:spPr>
          <a:xfrm>
            <a:off x="4279900" y="3390900"/>
            <a:ext cx="3098800" cy="1308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9" name="Rounded Rectangle 8"/>
          <p:cNvSpPr/>
          <p:nvPr/>
        </p:nvSpPr>
        <p:spPr>
          <a:xfrm>
            <a:off x="8547100" y="3390900"/>
            <a:ext cx="3098800" cy="1308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0" name="TextBox 9"/>
          <p:cNvSpPr txBox="1"/>
          <p:nvPr/>
        </p:nvSpPr>
        <p:spPr>
          <a:xfrm>
            <a:off x="4432300" y="3517900"/>
            <a:ext cx="2146300" cy="369332"/>
          </a:xfrm>
          <a:prstGeom prst="rect">
            <a:avLst/>
          </a:prstGeom>
          <a:noFill/>
        </p:spPr>
        <p:txBody>
          <a:bodyPr wrap="square" rtlCol="0">
            <a:spAutoFit/>
          </a:bodyPr>
          <a:lstStyle/>
          <a:p>
            <a:r>
              <a:rPr lang="en-CA" b="1" smtClean="0"/>
              <a:t>Process 1 Memory:</a:t>
            </a:r>
            <a:endParaRPr lang="en-CA" b="1"/>
          </a:p>
        </p:txBody>
      </p:sp>
      <p:sp>
        <p:nvSpPr>
          <p:cNvPr id="11" name="TextBox 10"/>
          <p:cNvSpPr txBox="1"/>
          <p:nvPr/>
        </p:nvSpPr>
        <p:spPr>
          <a:xfrm>
            <a:off x="8750300" y="3492500"/>
            <a:ext cx="2133600" cy="369332"/>
          </a:xfrm>
          <a:prstGeom prst="rect">
            <a:avLst/>
          </a:prstGeom>
          <a:noFill/>
        </p:spPr>
        <p:txBody>
          <a:bodyPr wrap="square" rtlCol="0">
            <a:spAutoFit/>
          </a:bodyPr>
          <a:lstStyle/>
          <a:p>
            <a:r>
              <a:rPr lang="en-CA" b="1" smtClean="0"/>
              <a:t>Process 2 Memory:</a:t>
            </a:r>
            <a:endParaRPr lang="en-CA" b="1"/>
          </a:p>
        </p:txBody>
      </p:sp>
      <p:sp>
        <p:nvSpPr>
          <p:cNvPr id="12" name="TextBox 11"/>
          <p:cNvSpPr txBox="1"/>
          <p:nvPr/>
        </p:nvSpPr>
        <p:spPr>
          <a:xfrm>
            <a:off x="4419600" y="4114800"/>
            <a:ext cx="2821606" cy="369332"/>
          </a:xfrm>
          <a:prstGeom prst="rect">
            <a:avLst/>
          </a:prstGeom>
          <a:noFill/>
        </p:spPr>
        <p:txBody>
          <a:bodyPr wrap="none" rtlCol="0">
            <a:spAutoFit/>
          </a:bodyPr>
          <a:lstStyle/>
          <a:p>
            <a:r>
              <a:rPr lang="en-CA" smtClean="0"/>
              <a:t>0x0000FFE0:  FE 85 23 11 … </a:t>
            </a:r>
            <a:endParaRPr lang="en-CA"/>
          </a:p>
        </p:txBody>
      </p:sp>
      <p:sp>
        <p:nvSpPr>
          <p:cNvPr id="13" name="TextBox 12"/>
          <p:cNvSpPr txBox="1"/>
          <p:nvPr/>
        </p:nvSpPr>
        <p:spPr>
          <a:xfrm>
            <a:off x="8737600" y="4114800"/>
            <a:ext cx="2901756" cy="369332"/>
          </a:xfrm>
          <a:prstGeom prst="rect">
            <a:avLst/>
          </a:prstGeom>
          <a:noFill/>
        </p:spPr>
        <p:txBody>
          <a:bodyPr wrap="none" rtlCol="0">
            <a:spAutoFit/>
          </a:bodyPr>
          <a:lstStyle/>
          <a:p>
            <a:r>
              <a:rPr lang="en-CA" smtClean="0"/>
              <a:t>0x10008000:   FE </a:t>
            </a:r>
            <a:r>
              <a:rPr lang="en-CA"/>
              <a:t>85 23 11 … </a:t>
            </a:r>
          </a:p>
        </p:txBody>
      </p:sp>
      <p:sp>
        <p:nvSpPr>
          <p:cNvPr id="14" name="Left Brace 13"/>
          <p:cNvSpPr/>
          <p:nvPr/>
        </p:nvSpPr>
        <p:spPr>
          <a:xfrm rot="5400000">
            <a:off x="6477000" y="4851400"/>
            <a:ext cx="146050" cy="94615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8" name="Straight Connector 17"/>
          <p:cNvCxnSpPr>
            <a:stCxn id="14" idx="1"/>
          </p:cNvCxnSpPr>
          <p:nvPr/>
        </p:nvCxnSpPr>
        <p:spPr>
          <a:xfrm flipH="1" flipV="1">
            <a:off x="4978401" y="4533900"/>
            <a:ext cx="1571624" cy="7175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1"/>
          </p:cNvCxnSpPr>
          <p:nvPr/>
        </p:nvCxnSpPr>
        <p:spPr>
          <a:xfrm flipV="1">
            <a:off x="6550025" y="4521200"/>
            <a:ext cx="2720975" cy="73025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a:stretch>
            <a:fillRect/>
          </a:stretch>
        </p:blipFill>
        <p:spPr>
          <a:xfrm>
            <a:off x="5854700" y="5305029"/>
            <a:ext cx="3678237" cy="1140220"/>
          </a:xfrm>
          <a:prstGeom prst="rect">
            <a:avLst/>
          </a:prstGeom>
        </p:spPr>
      </p:pic>
      <p:sp>
        <p:nvSpPr>
          <p:cNvPr id="25" name="Rectangle 4"/>
          <p:cNvSpPr>
            <a:spLocks noChangeArrowheads="1"/>
          </p:cNvSpPr>
          <p:nvPr/>
        </p:nvSpPr>
        <p:spPr bwMode="auto">
          <a:xfrm>
            <a:off x="1009650" y="4970463"/>
            <a:ext cx="2043113" cy="715962"/>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26" name="Line 5"/>
          <p:cNvSpPr>
            <a:spLocks noChangeShapeType="1"/>
          </p:cNvSpPr>
          <p:nvPr/>
        </p:nvSpPr>
        <p:spPr bwMode="auto">
          <a:xfrm flipV="1">
            <a:off x="1009650" y="4581525"/>
            <a:ext cx="0" cy="388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7" name="Line 6"/>
          <p:cNvSpPr>
            <a:spLocks noChangeShapeType="1"/>
          </p:cNvSpPr>
          <p:nvPr/>
        </p:nvSpPr>
        <p:spPr bwMode="auto">
          <a:xfrm flipV="1">
            <a:off x="3044825" y="4581525"/>
            <a:ext cx="0" cy="388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8" name="Rectangle 7"/>
          <p:cNvSpPr>
            <a:spLocks noChangeArrowheads="1"/>
          </p:cNvSpPr>
          <p:nvPr/>
        </p:nvSpPr>
        <p:spPr bwMode="auto">
          <a:xfrm>
            <a:off x="1225550" y="5021263"/>
            <a:ext cx="474663" cy="88900"/>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29" name="Rectangle 8"/>
          <p:cNvSpPr>
            <a:spLocks noChangeArrowheads="1"/>
          </p:cNvSpPr>
          <p:nvPr/>
        </p:nvSpPr>
        <p:spPr bwMode="auto">
          <a:xfrm>
            <a:off x="2286000" y="5022850"/>
            <a:ext cx="474663" cy="88900"/>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CA" altLang="en-US" sz="1800"/>
          </a:p>
        </p:txBody>
      </p:sp>
      <p:sp>
        <p:nvSpPr>
          <p:cNvPr id="30" name="Line 10"/>
          <p:cNvSpPr>
            <a:spLocks noChangeShapeType="1"/>
          </p:cNvSpPr>
          <p:nvPr/>
        </p:nvSpPr>
        <p:spPr bwMode="auto">
          <a:xfrm>
            <a:off x="1466850" y="4244975"/>
            <a:ext cx="0" cy="776288"/>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CA"/>
          </a:p>
        </p:txBody>
      </p:sp>
      <p:sp>
        <p:nvSpPr>
          <p:cNvPr id="31" name="Line 11"/>
          <p:cNvSpPr>
            <a:spLocks noChangeShapeType="1"/>
          </p:cNvSpPr>
          <p:nvPr/>
        </p:nvSpPr>
        <p:spPr bwMode="auto">
          <a:xfrm flipH="1" flipV="1">
            <a:off x="2501900" y="4262438"/>
            <a:ext cx="9525" cy="769937"/>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CA"/>
          </a:p>
        </p:txBody>
      </p:sp>
      <p:sp>
        <p:nvSpPr>
          <p:cNvPr id="32" name="Text Box 12"/>
          <p:cNvSpPr txBox="1">
            <a:spLocks noChangeArrowheads="1"/>
          </p:cNvSpPr>
          <p:nvPr/>
        </p:nvSpPr>
        <p:spPr bwMode="auto">
          <a:xfrm>
            <a:off x="1146175" y="4013200"/>
            <a:ext cx="698500" cy="254000"/>
          </a:xfrm>
          <a:prstGeom prst="rect">
            <a:avLst/>
          </a:prstGeom>
          <a:solidFill>
            <a:srgbClr val="CC99FF"/>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CA" altLang="en-US" sz="1000" b="1">
                <a:latin typeface="Arial" panose="020B0604020202020204" pitchFamily="34" charset="0"/>
              </a:rPr>
              <a:t>Data In</a:t>
            </a:r>
          </a:p>
        </p:txBody>
      </p:sp>
      <p:sp>
        <p:nvSpPr>
          <p:cNvPr id="33" name="Rectangle 13"/>
          <p:cNvSpPr>
            <a:spLocks noChangeArrowheads="1"/>
          </p:cNvSpPr>
          <p:nvPr/>
        </p:nvSpPr>
        <p:spPr bwMode="auto">
          <a:xfrm>
            <a:off x="2176463" y="4014788"/>
            <a:ext cx="722312" cy="254000"/>
          </a:xfrm>
          <a:prstGeom prst="rect">
            <a:avLst/>
          </a:prstGeom>
          <a:solidFill>
            <a:srgbClr val="CC99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CA" altLang="en-US" sz="1000" b="1">
                <a:latin typeface="Arial" panose="020B0604020202020204" pitchFamily="34" charset="0"/>
              </a:rPr>
              <a:t>Data Out</a:t>
            </a:r>
          </a:p>
        </p:txBody>
      </p:sp>
      <p:sp>
        <p:nvSpPr>
          <p:cNvPr id="34" name="Text Box 14"/>
          <p:cNvSpPr txBox="1">
            <a:spLocks noChangeArrowheads="1"/>
          </p:cNvSpPr>
          <p:nvPr/>
        </p:nvSpPr>
        <p:spPr bwMode="auto">
          <a:xfrm>
            <a:off x="622299" y="5807075"/>
            <a:ext cx="3064883" cy="314325"/>
          </a:xfrm>
          <a:prstGeom prst="rect">
            <a:avLst/>
          </a:prstGeom>
          <a:solidFill>
            <a:srgbClr val="FFCC00"/>
          </a:solidFill>
          <a:ln w="9525">
            <a:solidFill>
              <a:schemeClr val="tx1"/>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CA" altLang="en-US" sz="1400">
                <a:latin typeface="Arial" panose="020B0604020202020204" pitchFamily="34" charset="0"/>
              </a:rPr>
              <a:t>MASCOT 3 Symbol for a Datapool</a:t>
            </a:r>
          </a:p>
        </p:txBody>
      </p:sp>
    </p:spTree>
    <p:extLst>
      <p:ext uri="{BB962C8B-B14F-4D97-AF65-F5344CB8AC3E}">
        <p14:creationId xmlns:p14="http://schemas.microsoft.com/office/powerpoint/2010/main" val="3041446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Memory Mapped Files</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7</a:t>
            </a:fld>
            <a:endParaRPr lang="en-CA"/>
          </a:p>
        </p:txBody>
      </p:sp>
      <p:sp>
        <p:nvSpPr>
          <p:cNvPr id="6" name="TextBox 5"/>
          <p:cNvSpPr txBox="1"/>
          <p:nvPr/>
        </p:nvSpPr>
        <p:spPr>
          <a:xfrm>
            <a:off x="863600" y="2844800"/>
            <a:ext cx="2095500" cy="1261884"/>
          </a:xfrm>
          <a:prstGeom prst="rect">
            <a:avLst/>
          </a:prstGeom>
          <a:noFill/>
        </p:spPr>
        <p:txBody>
          <a:bodyPr wrap="square" rtlCol="0">
            <a:spAutoFit/>
          </a:bodyPr>
          <a:lstStyle/>
          <a:p>
            <a:r>
              <a:rPr lang="en-CA" sz="2800" b="1" smtClean="0"/>
              <a:t>Windows:</a:t>
            </a:r>
          </a:p>
          <a:p>
            <a:endParaRPr lang="en-CA" sz="2400" smtClean="0"/>
          </a:p>
          <a:p>
            <a:endParaRPr lang="en-CA" sz="2400"/>
          </a:p>
        </p:txBody>
      </p:sp>
      <p:sp>
        <p:nvSpPr>
          <p:cNvPr id="7" name="Rectangle 6"/>
          <p:cNvSpPr/>
          <p:nvPr/>
        </p:nvSpPr>
        <p:spPr>
          <a:xfrm>
            <a:off x="6502400" y="2928035"/>
            <a:ext cx="5270500" cy="646331"/>
          </a:xfrm>
          <a:prstGeom prst="rect">
            <a:avLst/>
          </a:prstGeom>
        </p:spPr>
        <p:txBody>
          <a:bodyPr wrap="square">
            <a:spAutoFit/>
          </a:bodyPr>
          <a:lstStyle/>
          <a:p>
            <a:r>
              <a:rPr lang="en-CA">
                <a:solidFill>
                  <a:schemeClr val="accent4"/>
                </a:solidFill>
              </a:rPr>
              <a:t>https://msdn.microsoft.com/en-us/library/windows/desktop/aa366551(v=vs.85).aspx</a:t>
            </a:r>
          </a:p>
        </p:txBody>
      </p:sp>
      <p:sp>
        <p:nvSpPr>
          <p:cNvPr id="8" name="TextBox 7"/>
          <p:cNvSpPr txBox="1"/>
          <p:nvPr/>
        </p:nvSpPr>
        <p:spPr>
          <a:xfrm>
            <a:off x="2743200" y="2895600"/>
            <a:ext cx="3217547" cy="1477328"/>
          </a:xfrm>
          <a:prstGeom prst="rect">
            <a:avLst/>
          </a:prstGeom>
          <a:noFill/>
        </p:spPr>
        <p:txBody>
          <a:bodyPr wrap="none" rtlCol="0">
            <a:spAutoFit/>
          </a:bodyPr>
          <a:lstStyle/>
          <a:p>
            <a:r>
              <a:rPr lang="en-CA" smtClean="0">
                <a:latin typeface="Courier New" panose="02070309020205020404" pitchFamily="49" charset="0"/>
                <a:cs typeface="Courier New" panose="02070309020205020404" pitchFamily="49" charset="0"/>
              </a:rPr>
              <a:t>CreateFileMapping(...)</a:t>
            </a:r>
          </a:p>
          <a:p>
            <a:r>
              <a:rPr lang="en-CA" smtClean="0">
                <a:latin typeface="Courier New" panose="02070309020205020404" pitchFamily="49" charset="0"/>
                <a:cs typeface="Courier New" panose="02070309020205020404" pitchFamily="49" charset="0"/>
              </a:rPr>
              <a:t>MapViewOfFile(...)</a:t>
            </a:r>
          </a:p>
          <a:p>
            <a:r>
              <a:rPr lang="en-CA">
                <a:latin typeface="Courier New" panose="02070309020205020404" pitchFamily="49" charset="0"/>
                <a:cs typeface="Courier New" panose="02070309020205020404" pitchFamily="49" charset="0"/>
              </a:rPr>
              <a:t>UnmapViewOfFile</a:t>
            </a:r>
            <a:r>
              <a:rPr lang="en-CA" smtClean="0">
                <a:latin typeface="Courier New" panose="02070309020205020404" pitchFamily="49" charset="0"/>
                <a:cs typeface="Courier New" panose="02070309020205020404" pitchFamily="49" charset="0"/>
              </a:rPr>
              <a:t>(...);</a:t>
            </a:r>
          </a:p>
          <a:p>
            <a:r>
              <a:rPr lang="en-CA" smtClean="0">
                <a:latin typeface="Courier New" panose="02070309020205020404" pitchFamily="49" charset="0"/>
                <a:cs typeface="Courier New" panose="02070309020205020404" pitchFamily="49" charset="0"/>
              </a:rPr>
              <a:t>CloseHandle(...)</a:t>
            </a:r>
            <a:endParaRPr lang="en-CA">
              <a:latin typeface="Courier New" panose="02070309020205020404" pitchFamily="49" charset="0"/>
              <a:cs typeface="Courier New" panose="02070309020205020404" pitchFamily="49" charset="0"/>
            </a:endParaRPr>
          </a:p>
          <a:p>
            <a:endParaRPr lang="en-CA">
              <a:latin typeface="Courier New" panose="02070309020205020404" pitchFamily="49" charset="0"/>
              <a:cs typeface="Courier New" panose="02070309020205020404" pitchFamily="49" charset="0"/>
            </a:endParaRPr>
          </a:p>
        </p:txBody>
      </p:sp>
      <p:sp>
        <p:nvSpPr>
          <p:cNvPr id="9" name="TextBox 8"/>
          <p:cNvSpPr txBox="1"/>
          <p:nvPr/>
        </p:nvSpPr>
        <p:spPr>
          <a:xfrm>
            <a:off x="838200" y="4533900"/>
            <a:ext cx="2095500" cy="1261884"/>
          </a:xfrm>
          <a:prstGeom prst="rect">
            <a:avLst/>
          </a:prstGeom>
          <a:noFill/>
        </p:spPr>
        <p:txBody>
          <a:bodyPr wrap="square" rtlCol="0">
            <a:spAutoFit/>
          </a:bodyPr>
          <a:lstStyle/>
          <a:p>
            <a:r>
              <a:rPr lang="en-CA" sz="2800" b="1" smtClean="0"/>
              <a:t>Linux/OSX:</a:t>
            </a:r>
          </a:p>
          <a:p>
            <a:endParaRPr lang="en-CA" sz="2400" smtClean="0"/>
          </a:p>
          <a:p>
            <a:endParaRPr lang="en-CA" sz="2400"/>
          </a:p>
        </p:txBody>
      </p:sp>
      <p:sp>
        <p:nvSpPr>
          <p:cNvPr id="10" name="Rectangle 9"/>
          <p:cNvSpPr/>
          <p:nvPr/>
        </p:nvSpPr>
        <p:spPr>
          <a:xfrm>
            <a:off x="6515100" y="4693335"/>
            <a:ext cx="5054600" cy="646331"/>
          </a:xfrm>
          <a:prstGeom prst="rect">
            <a:avLst/>
          </a:prstGeom>
        </p:spPr>
        <p:txBody>
          <a:bodyPr wrap="square">
            <a:spAutoFit/>
          </a:bodyPr>
          <a:lstStyle/>
          <a:p>
            <a:r>
              <a:rPr lang="en-CA">
                <a:solidFill>
                  <a:schemeClr val="accent4"/>
                </a:solidFill>
              </a:rPr>
              <a:t>http://pubs.opengroup.org/onlinepubs/009695399/functions/shm_open.html</a:t>
            </a:r>
          </a:p>
        </p:txBody>
      </p:sp>
      <p:sp>
        <p:nvSpPr>
          <p:cNvPr id="11" name="TextBox 10"/>
          <p:cNvSpPr txBox="1"/>
          <p:nvPr/>
        </p:nvSpPr>
        <p:spPr>
          <a:xfrm>
            <a:off x="2946400" y="4559300"/>
            <a:ext cx="2514600" cy="1754326"/>
          </a:xfrm>
          <a:prstGeom prst="rect">
            <a:avLst/>
          </a:prstGeom>
          <a:noFill/>
        </p:spPr>
        <p:txBody>
          <a:bodyPr wrap="square" rtlCol="0">
            <a:spAutoFit/>
          </a:bodyPr>
          <a:lstStyle/>
          <a:p>
            <a:r>
              <a:rPr lang="en-CA" smtClean="0">
                <a:latin typeface="Courier New" panose="02070309020205020404" pitchFamily="49" charset="0"/>
                <a:cs typeface="Courier New" panose="02070309020205020404" pitchFamily="49" charset="0"/>
              </a:rPr>
              <a:t>shm_open(...)</a:t>
            </a:r>
          </a:p>
          <a:p>
            <a:r>
              <a:rPr lang="en-CA" smtClean="0">
                <a:latin typeface="Courier New" panose="02070309020205020404" pitchFamily="49" charset="0"/>
                <a:cs typeface="Courier New" panose="02070309020205020404" pitchFamily="49" charset="0"/>
              </a:rPr>
              <a:t>mmap(...)</a:t>
            </a:r>
          </a:p>
          <a:p>
            <a:r>
              <a:rPr lang="en-CA" smtClean="0">
                <a:latin typeface="Courier New" panose="02070309020205020404" pitchFamily="49" charset="0"/>
                <a:cs typeface="Courier New" panose="02070309020205020404" pitchFamily="49" charset="0"/>
              </a:rPr>
              <a:t>munmap</a:t>
            </a:r>
            <a:r>
              <a:rPr lang="en-CA">
                <a:latin typeface="Courier New" panose="02070309020205020404" pitchFamily="49" charset="0"/>
                <a:cs typeface="Courier New" panose="02070309020205020404" pitchFamily="49" charset="0"/>
              </a:rPr>
              <a:t>(...)</a:t>
            </a:r>
          </a:p>
          <a:p>
            <a:r>
              <a:rPr lang="en-CA" smtClean="0">
                <a:latin typeface="Courier New" panose="02070309020205020404" pitchFamily="49" charset="0"/>
                <a:cs typeface="Courier New" panose="02070309020205020404" pitchFamily="49" charset="0"/>
              </a:rPr>
              <a:t>close(...)</a:t>
            </a:r>
          </a:p>
          <a:p>
            <a:r>
              <a:rPr lang="en-CA" smtClean="0">
                <a:latin typeface="Courier New" panose="02070309020205020404" pitchFamily="49" charset="0"/>
                <a:cs typeface="Courier New" panose="02070309020205020404" pitchFamily="49" charset="0"/>
              </a:rPr>
              <a:t>shm_unlink(...)</a:t>
            </a:r>
          </a:p>
          <a:p>
            <a:endParaRPr lang="en-CA">
              <a:latin typeface="Courier New" panose="02070309020205020404" pitchFamily="49" charset="0"/>
              <a:cs typeface="Courier New" panose="02070309020205020404" pitchFamily="49" charset="0"/>
            </a:endParaRPr>
          </a:p>
        </p:txBody>
      </p:sp>
      <p:sp>
        <p:nvSpPr>
          <p:cNvPr id="12" name="TextBox 11"/>
          <p:cNvSpPr txBox="1"/>
          <p:nvPr/>
        </p:nvSpPr>
        <p:spPr>
          <a:xfrm>
            <a:off x="901700" y="1714500"/>
            <a:ext cx="10274300" cy="830997"/>
          </a:xfrm>
          <a:prstGeom prst="rect">
            <a:avLst/>
          </a:prstGeom>
          <a:noFill/>
        </p:spPr>
        <p:txBody>
          <a:bodyPr wrap="square" rtlCol="0">
            <a:spAutoFit/>
          </a:bodyPr>
          <a:lstStyle/>
          <a:p>
            <a:r>
              <a:rPr lang="en-CA" sz="2400" smtClean="0"/>
              <a:t>We can create these </a:t>
            </a:r>
            <a:r>
              <a:rPr lang="en-CA" sz="2400" b="1" smtClean="0">
                <a:solidFill>
                  <a:schemeClr val="accent2"/>
                </a:solidFill>
              </a:rPr>
              <a:t>shared memory objects</a:t>
            </a:r>
            <a:r>
              <a:rPr lang="en-CA" sz="2400" smtClean="0"/>
              <a:t>, also sometimes simply called </a:t>
            </a:r>
            <a:r>
              <a:rPr lang="en-CA" sz="2400" b="1" smtClean="0">
                <a:solidFill>
                  <a:schemeClr val="accent2"/>
                </a:solidFill>
              </a:rPr>
              <a:t>shared memory</a:t>
            </a:r>
            <a:r>
              <a:rPr lang="en-CA" sz="2400" smtClean="0"/>
              <a:t> or </a:t>
            </a:r>
            <a:r>
              <a:rPr lang="en-CA" sz="2400" b="1" smtClean="0">
                <a:solidFill>
                  <a:schemeClr val="accent2"/>
                </a:solidFill>
              </a:rPr>
              <a:t>datapools</a:t>
            </a:r>
            <a:r>
              <a:rPr lang="en-CA" sz="2400" smtClean="0"/>
              <a:t>, using operating system kernel calls.</a:t>
            </a:r>
            <a:endParaRPr lang="en-CA" sz="2400"/>
          </a:p>
        </p:txBody>
      </p:sp>
      <p:sp>
        <p:nvSpPr>
          <p:cNvPr id="14" name="Rectangle 2"/>
          <p:cNvSpPr>
            <a:spLocks noChangeArrowheads="1"/>
          </p:cNvSpPr>
          <p:nvPr/>
        </p:nvSpPr>
        <p:spPr bwMode="auto">
          <a:xfrm>
            <a:off x="0" y="143961"/>
            <a:ext cx="3206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214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IPC: Shared Memory</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8</a:t>
            </a:fld>
            <a:endParaRPr lang="en-CA"/>
          </a:p>
        </p:txBody>
      </p:sp>
      <p:sp>
        <p:nvSpPr>
          <p:cNvPr id="6" name="TextBox 5"/>
          <p:cNvSpPr txBox="1"/>
          <p:nvPr/>
        </p:nvSpPr>
        <p:spPr>
          <a:xfrm>
            <a:off x="901700" y="1714500"/>
            <a:ext cx="10274300" cy="830997"/>
          </a:xfrm>
          <a:prstGeom prst="rect">
            <a:avLst/>
          </a:prstGeom>
          <a:noFill/>
        </p:spPr>
        <p:txBody>
          <a:bodyPr wrap="square" rtlCol="0">
            <a:spAutoFit/>
          </a:bodyPr>
          <a:lstStyle/>
          <a:p>
            <a:r>
              <a:rPr lang="en-CA" sz="2400" smtClean="0"/>
              <a:t>Rather than working directly with operating system calls, we provide a uniform interface in the CPEN 333 course library:</a:t>
            </a:r>
            <a:endParaRPr lang="en-CA" sz="2400"/>
          </a:p>
        </p:txBody>
      </p:sp>
      <p:sp>
        <p:nvSpPr>
          <p:cNvPr id="7" name="Rectangle 1"/>
          <p:cNvSpPr>
            <a:spLocks noChangeArrowheads="1"/>
          </p:cNvSpPr>
          <p:nvPr/>
        </p:nvSpPr>
        <p:spPr bwMode="auto">
          <a:xfrm>
            <a:off x="1384300" y="3112294"/>
            <a:ext cx="9194800" cy="2462213"/>
          </a:xfrm>
          <a:prstGeom prst="rect">
            <a:avLst/>
          </a:prstGeom>
          <a:solidFill>
            <a:srgbClr val="F5F5F5"/>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shared_memory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impl::named_resource_base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shared_memory(</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std::string &amp;name, size_t size,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bool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readonly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~shared_memory();</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void</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get(size_t offset = </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get pointer at offset</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uint8_t&amp;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operator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[](size_t offset);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access a byte directly</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bool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unlink();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unlinks name (OSX/Linux)</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437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“Named” Resources</a:t>
            </a:r>
            <a:endParaRPr lang="en-CA"/>
          </a:p>
        </p:txBody>
      </p:sp>
      <p:sp>
        <p:nvSpPr>
          <p:cNvPr id="4" name="Footer Placeholder 3"/>
          <p:cNvSpPr>
            <a:spLocks noGrp="1"/>
          </p:cNvSpPr>
          <p:nvPr>
            <p:ph type="ftr" sz="quarter" idx="11"/>
          </p:nvPr>
        </p:nvSpPr>
        <p:spPr/>
        <p:txBody>
          <a:bodyPr/>
          <a:lstStyle/>
          <a:p>
            <a:r>
              <a:rPr lang="en-CA" smtClean="0"/>
              <a:t>Shared Memory</a:t>
            </a:r>
          </a:p>
        </p:txBody>
      </p:sp>
      <p:sp>
        <p:nvSpPr>
          <p:cNvPr id="5" name="Slide Number Placeholder 4"/>
          <p:cNvSpPr>
            <a:spLocks noGrp="1"/>
          </p:cNvSpPr>
          <p:nvPr>
            <p:ph type="sldNum" sz="quarter" idx="12"/>
          </p:nvPr>
        </p:nvSpPr>
        <p:spPr/>
        <p:txBody>
          <a:bodyPr/>
          <a:lstStyle/>
          <a:p>
            <a:fld id="{AE11FE2D-6E70-4277-81CE-0AEFFA29198E}" type="slidenum">
              <a:rPr lang="en-CA" smtClean="0"/>
              <a:t>9</a:t>
            </a:fld>
            <a:endParaRPr lang="en-CA"/>
          </a:p>
        </p:txBody>
      </p:sp>
      <p:sp>
        <p:nvSpPr>
          <p:cNvPr id="6" name="TextBox 5"/>
          <p:cNvSpPr txBox="1"/>
          <p:nvPr/>
        </p:nvSpPr>
        <p:spPr>
          <a:xfrm>
            <a:off x="901700" y="1714500"/>
            <a:ext cx="10274300" cy="3416320"/>
          </a:xfrm>
          <a:prstGeom prst="rect">
            <a:avLst/>
          </a:prstGeom>
          <a:noFill/>
        </p:spPr>
        <p:txBody>
          <a:bodyPr wrap="square" rtlCol="0">
            <a:spAutoFit/>
          </a:bodyPr>
          <a:lstStyle/>
          <a:p>
            <a:r>
              <a:rPr lang="en-CA" sz="2400" smtClean="0"/>
              <a:t>So far, we have seen two inter-process resources that we have accessed using a  </a:t>
            </a:r>
            <a:r>
              <a:rPr lang="en-CA" sz="2400" b="1" smtClean="0">
                <a:solidFill>
                  <a:schemeClr val="accent2"/>
                </a:solidFill>
              </a:rPr>
              <a:t>name</a:t>
            </a:r>
            <a:r>
              <a:rPr lang="en-CA" sz="2400" smtClean="0"/>
              <a:t>: </a:t>
            </a:r>
            <a:r>
              <a:rPr lang="en-CA" sz="2400" b="1" smtClean="0">
                <a:solidFill>
                  <a:schemeClr val="accent4"/>
                </a:solidFill>
              </a:rPr>
              <a:t>mutexes</a:t>
            </a:r>
            <a:r>
              <a:rPr lang="en-CA" sz="2400" smtClean="0"/>
              <a:t>, and now </a:t>
            </a:r>
            <a:r>
              <a:rPr lang="en-CA" sz="2400" b="1" smtClean="0">
                <a:solidFill>
                  <a:schemeClr val="accent4"/>
                </a:solidFill>
              </a:rPr>
              <a:t>shared memory</a:t>
            </a:r>
            <a:r>
              <a:rPr lang="en-CA" sz="2400" smtClean="0"/>
              <a:t>.  </a:t>
            </a:r>
          </a:p>
          <a:p>
            <a:endParaRPr lang="en-CA" sz="2400"/>
          </a:p>
          <a:p>
            <a:r>
              <a:rPr lang="en-CA" sz="2400" smtClean="0"/>
              <a:t>This is a common way for the operating system to </a:t>
            </a:r>
            <a:r>
              <a:rPr lang="en-CA" sz="2400" b="1" smtClean="0">
                <a:solidFill>
                  <a:schemeClr val="accent2"/>
                </a:solidFill>
              </a:rPr>
              <a:t>connect resources </a:t>
            </a:r>
            <a:r>
              <a:rPr lang="en-CA" sz="2400" smtClean="0"/>
              <a:t>between processes.  Each must supply the same name in order to connect to the same resource.</a:t>
            </a:r>
          </a:p>
          <a:p>
            <a:endParaRPr lang="en-CA" sz="2400"/>
          </a:p>
          <a:p>
            <a:r>
              <a:rPr lang="en-CA" sz="2400" smtClean="0"/>
              <a:t>If a resource with the given name does not already exist, the operating system will create and initialize it.  If it </a:t>
            </a:r>
            <a:r>
              <a:rPr lang="en-CA" sz="2400" i="1" smtClean="0"/>
              <a:t>does</a:t>
            </a:r>
            <a:r>
              <a:rPr lang="en-CA" sz="2400" smtClean="0"/>
              <a:t> exist, the OS will return the existing one.</a:t>
            </a:r>
            <a:endParaRPr lang="en-CA" sz="2400"/>
          </a:p>
        </p:txBody>
      </p:sp>
    </p:spTree>
    <p:extLst>
      <p:ext uri="{BB962C8B-B14F-4D97-AF65-F5344CB8AC3E}">
        <p14:creationId xmlns:p14="http://schemas.microsoft.com/office/powerpoint/2010/main" val="2466090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cture 3 - Threads.pptx" id="{EF5CDC09-5296-4D62-ABAD-3E4E412B3BFA}" vid="{F7D8C077-4DC8-44B4-888F-4F162FC67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LectureSlides</Template>
  <TotalTime>1527</TotalTime>
  <Words>1389</Words>
  <Application>Microsoft Office PowerPoint</Application>
  <PresentationFormat>Widescreen</PresentationFormat>
  <Paragraphs>205</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Narrow</vt:lpstr>
      <vt:lpstr>Calibri</vt:lpstr>
      <vt:lpstr>Calibri Light</vt:lpstr>
      <vt:lpstr>Courier New</vt:lpstr>
      <vt:lpstr>Myriad Pro</vt:lpstr>
      <vt:lpstr>Open Sans</vt:lpstr>
      <vt:lpstr>Tahoma</vt:lpstr>
      <vt:lpstr>Times New Roman</vt:lpstr>
      <vt:lpstr>Retrospect</vt:lpstr>
      <vt:lpstr>PowerPoint Presentation</vt:lpstr>
      <vt:lpstr>Interprocess Communication (IPC)</vt:lpstr>
      <vt:lpstr>Memory Access</vt:lpstr>
      <vt:lpstr>Memory Protection</vt:lpstr>
      <vt:lpstr>IPC: How would YOU do it?</vt:lpstr>
      <vt:lpstr>IPC: Memory Mapped Files</vt:lpstr>
      <vt:lpstr>IPC: Memory Mapped Files</vt:lpstr>
      <vt:lpstr>IPC: Shared Memory</vt:lpstr>
      <vt:lpstr>“Named” Resources</vt:lpstr>
      <vt:lpstr>Persistence</vt:lpstr>
      <vt:lpstr>Unlinking Named Resources</vt:lpstr>
      <vt:lpstr>IPC: Shared Memory</vt:lpstr>
      <vt:lpstr>IPC: Shared Memory</vt:lpstr>
      <vt:lpstr>IPC: Shared Memory</vt:lpstr>
      <vt:lpstr>IPC: Shared Memory</vt:lpstr>
      <vt:lpstr>PowerPoint Presentation</vt:lpstr>
      <vt:lpstr>IPC: Shared Memory</vt:lpstr>
      <vt:lpstr>IPC: Shared Memory</vt:lpstr>
      <vt:lpstr>IPC: Shared Memory</vt:lpstr>
      <vt:lpstr>Activity: Shared Memory Initialization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Sánchez</dc:creator>
  <cp:lastModifiedBy>Antonio Sánchez</cp:lastModifiedBy>
  <cp:revision>41</cp:revision>
  <dcterms:created xsi:type="dcterms:W3CDTF">2017-09-23T15:07:45Z</dcterms:created>
  <dcterms:modified xsi:type="dcterms:W3CDTF">2018-01-09T19:10:21Z</dcterms:modified>
</cp:coreProperties>
</file>