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2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UML" id="{5D8130B2-2E4C-416C-AAB1-4B728089E40F}">
          <p14:sldIdLst>
            <p14:sldId id="257"/>
            <p14:sldId id="258"/>
            <p14:sldId id="259"/>
            <p14:sldId id="261"/>
            <p14:sldId id="262"/>
            <p14:sldId id="260"/>
            <p14:sldId id="264"/>
            <p14:sldId id="265"/>
            <p14:sldId id="266"/>
            <p14:sldId id="267"/>
            <p14:sldId id="268"/>
            <p14:sldId id="269"/>
            <p14:sldId id="271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43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921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481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3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Intro to 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/>
              <a:t>Intro to 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  <a:lvl2pPr marL="38404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lnSpc>
                <a:spcPct val="100000"/>
              </a:lnSpc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UML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UML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Intro to UML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/>
              <a:t>Intro to UML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Intro to UML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/>
              <a:t>Intro to 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08000" y="381000"/>
            <a:ext cx="7388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 b="1"/>
              <a:t>Lecture 8: Introduction to UML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827" y="1924206"/>
            <a:ext cx="2962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0" i="0">
                <a:solidFill>
                  <a:srgbClr val="159957"/>
                </a:solidFill>
                <a:effectLst/>
                <a:latin typeface="Open Sans"/>
              </a:rPr>
              <a:t>Learning Goals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4700" y="2895600"/>
            <a:ext cx="10756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Describe the purpose of the </a:t>
            </a:r>
            <a:r>
              <a:rPr lang="en-CA" sz="2400" b="1">
                <a:solidFill>
                  <a:schemeClr val="accent2"/>
                </a:solidFill>
              </a:rPr>
              <a:t>Unified Modelling Language</a:t>
            </a:r>
            <a:r>
              <a:rPr lang="en-CA" sz="2400"/>
              <a:t> (UML)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Argue why modelling is </a:t>
            </a:r>
            <a:r>
              <a:rPr lang="en-CA" sz="2400" b="1">
                <a:solidFill>
                  <a:schemeClr val="accent2"/>
                </a:solidFill>
              </a:rPr>
              <a:t>important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in System Software Engineering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List several types of </a:t>
            </a:r>
            <a:r>
              <a:rPr lang="en-CA" sz="2400" b="1">
                <a:solidFill>
                  <a:schemeClr val="accent2"/>
                </a:solidFill>
              </a:rPr>
              <a:t>diagrams</a:t>
            </a:r>
            <a:r>
              <a:rPr lang="en-CA" sz="2400"/>
              <a:t>, and give a short description of their purpose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Outline instances where and how UML is used in practice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4308078" y="6468646"/>
            <a:ext cx="357584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©</a:t>
            </a:r>
            <a:r>
              <a:rPr lang="en-US" sz="800" b="1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Paul </a:t>
            </a:r>
            <a:r>
              <a:rPr lang="en-US" sz="800" b="1" smtClean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Davies, C. Antonio Sanchez. </a:t>
            </a:r>
            <a:r>
              <a:rPr lang="en-US" sz="800" b="1" dirty="0">
                <a:solidFill>
                  <a:schemeClr val="bg1"/>
                </a:solidFill>
                <a:latin typeface="Myriad Pro"/>
                <a:ea typeface="Calibri" panose="020F0502020204030204" pitchFamily="34" charset="0"/>
              </a:rPr>
              <a:t>Not to be copied, used, or revised without explicit written permission from the copyright owner.</a:t>
            </a: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Sequence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8" y="1955800"/>
            <a:ext cx="63881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05900" y="5048250"/>
            <a:ext cx="2900363" cy="3460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Example Sequence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700" y="2031137"/>
            <a:ext cx="45974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/>
              <a:t>Model the </a:t>
            </a:r>
            <a:r>
              <a:rPr lang="en-CA" sz="2200" b="1">
                <a:solidFill>
                  <a:schemeClr val="accent2"/>
                </a:solidFill>
              </a:rPr>
              <a:t>interaction</a:t>
            </a:r>
            <a:r>
              <a:rPr lang="en-CA" sz="2200">
                <a:solidFill>
                  <a:schemeClr val="accent2"/>
                </a:solidFill>
              </a:rPr>
              <a:t> </a:t>
            </a:r>
            <a:r>
              <a:rPr lang="en-CA" sz="2200"/>
              <a:t>of collaborating objects using </a:t>
            </a:r>
            <a:r>
              <a:rPr lang="en-CA" sz="2200" b="1">
                <a:solidFill>
                  <a:schemeClr val="accent2"/>
                </a:solidFill>
              </a:rPr>
              <a:t>message passing </a:t>
            </a:r>
            <a:r>
              <a:rPr lang="en-CA" sz="2200"/>
              <a:t>as they attempt to achieve the functionality expressed in one or more use cases. </a:t>
            </a:r>
            <a:br>
              <a:rPr lang="en-CA" sz="2200"/>
            </a:br>
            <a:endParaRPr lang="en-CA" sz="2200"/>
          </a:p>
          <a:p>
            <a:r>
              <a:rPr lang="en-CA" sz="2200"/>
              <a:t>This models the </a:t>
            </a:r>
            <a:r>
              <a:rPr lang="en-CA" sz="2200" b="1">
                <a:solidFill>
                  <a:schemeClr val="accent2"/>
                </a:solidFill>
              </a:rPr>
              <a:t>behaviour</a:t>
            </a:r>
            <a:r>
              <a:rPr lang="en-CA" sz="2200">
                <a:solidFill>
                  <a:schemeClr val="accent2"/>
                </a:solidFill>
              </a:rPr>
              <a:t> </a:t>
            </a:r>
            <a:r>
              <a:rPr lang="en-CA" sz="2200"/>
              <a:t>of the system in response to inputs from the external world. </a:t>
            </a:r>
          </a:p>
        </p:txBody>
      </p:sp>
    </p:spTree>
    <p:extLst>
      <p:ext uri="{BB962C8B-B14F-4D97-AF65-F5344CB8AC3E}">
        <p14:creationId xmlns:p14="http://schemas.microsoft.com/office/powerpoint/2010/main" val="254572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State Chart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1965325"/>
            <a:ext cx="8002587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51200" y="1570038"/>
            <a:ext cx="752475" cy="3460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State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3582988" y="1908175"/>
            <a:ext cx="73025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047163" y="1492250"/>
            <a:ext cx="2168525" cy="590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State Transition following an event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9328150" y="2058988"/>
            <a:ext cx="73025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893175" y="5040313"/>
            <a:ext cx="2168525" cy="3460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Terminating State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10234613" y="4792663"/>
            <a:ext cx="3651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27288" y="3433763"/>
            <a:ext cx="996950" cy="590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Starting State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640013" y="2744788"/>
            <a:ext cx="103187" cy="661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419100" y="5429935"/>
            <a:ext cx="7759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/>
              <a:t>Model the </a:t>
            </a:r>
            <a:r>
              <a:rPr lang="en-CA" sz="2200" b="1">
                <a:solidFill>
                  <a:schemeClr val="accent2"/>
                </a:solidFill>
              </a:rPr>
              <a:t>time dependent behaviour</a:t>
            </a:r>
            <a:r>
              <a:rPr lang="en-CA" sz="2200"/>
              <a:t> of objects or systems in response to messages sent to it over a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11936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Activity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774700"/>
            <a:ext cx="5422900" cy="550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23900" y="2521635"/>
            <a:ext cx="51689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/>
              <a:t>Show the </a:t>
            </a:r>
            <a:r>
              <a:rPr lang="en-CA" sz="2200" b="1">
                <a:solidFill>
                  <a:schemeClr val="accent2"/>
                </a:solidFill>
              </a:rPr>
              <a:t>procedural flow </a:t>
            </a:r>
            <a:r>
              <a:rPr lang="en-CA" sz="2200"/>
              <a:t>of control while processing an activity, modelling the logic in a use-case or use-case scenario.</a:t>
            </a:r>
          </a:p>
          <a:p>
            <a:endParaRPr lang="en-CA" sz="2200"/>
          </a:p>
          <a:p>
            <a:r>
              <a:rPr lang="en-CA" sz="2200"/>
              <a:t>Green bars indicate creation and joining of parallel sections.</a:t>
            </a:r>
          </a:p>
        </p:txBody>
      </p:sp>
    </p:spTree>
    <p:extLst>
      <p:ext uri="{BB962C8B-B14F-4D97-AF65-F5344CB8AC3E}">
        <p14:creationId xmlns:p14="http://schemas.microsoft.com/office/powerpoint/2010/main" val="906111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Deployment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pic>
        <p:nvPicPr>
          <p:cNvPr id="6" name="Picture 4" descr="Image result for uml deployment diagram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1778000"/>
            <a:ext cx="6100763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0400" y="1787436"/>
            <a:ext cx="58547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200"/>
              <a:t>Show how complex software will be </a:t>
            </a:r>
            <a:r>
              <a:rPr lang="en-CA" sz="2200" b="1">
                <a:solidFill>
                  <a:schemeClr val="accent2"/>
                </a:solidFill>
              </a:rPr>
              <a:t>deployed</a:t>
            </a:r>
            <a:r>
              <a:rPr lang="en-CA" sz="2200">
                <a:solidFill>
                  <a:schemeClr val="accent2"/>
                </a:solidFill>
              </a:rPr>
              <a:t> </a:t>
            </a:r>
            <a:r>
              <a:rPr lang="en-CA" sz="2200"/>
              <a:t>(installed) across a distribution of computers and networks.</a:t>
            </a:r>
          </a:p>
          <a:p>
            <a:endParaRPr lang="en-CA" sz="2200"/>
          </a:p>
          <a:p>
            <a:r>
              <a:rPr lang="en-CA" sz="2200"/>
              <a:t>Gives an indication of the kinds of</a:t>
            </a:r>
          </a:p>
          <a:p>
            <a:r>
              <a:rPr lang="en-CA" sz="2200"/>
              <a:t>runtime resources are required</a:t>
            </a:r>
          </a:p>
        </p:txBody>
      </p:sp>
    </p:spTree>
    <p:extLst>
      <p:ext uri="{BB962C8B-B14F-4D97-AF65-F5344CB8AC3E}">
        <p14:creationId xmlns:p14="http://schemas.microsoft.com/office/powerpoint/2010/main" val="232553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UML In 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451100" y="1622336"/>
            <a:ext cx="72263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/>
              <a:t>Is UML and modelling actually </a:t>
            </a:r>
            <a:r>
              <a:rPr lang="en-CA" sz="2800" b="1">
                <a:solidFill>
                  <a:schemeClr val="accent2"/>
                </a:solidFill>
              </a:rPr>
              <a:t>used</a:t>
            </a:r>
            <a:r>
              <a:rPr lang="en-CA" sz="2800">
                <a:solidFill>
                  <a:schemeClr val="accent2"/>
                </a:solidFill>
              </a:rPr>
              <a:t> </a:t>
            </a:r>
            <a:r>
              <a:rPr lang="en-CA" sz="2800"/>
              <a:t>in practice?</a:t>
            </a:r>
          </a:p>
          <a:p>
            <a:endParaRPr lang="en-CA" sz="2400"/>
          </a:p>
        </p:txBody>
      </p:sp>
      <p:sp>
        <p:nvSpPr>
          <p:cNvPr id="8" name="Rectangle 7"/>
          <p:cNvSpPr/>
          <p:nvPr/>
        </p:nvSpPr>
        <p:spPr>
          <a:xfrm>
            <a:off x="673100" y="2207042"/>
            <a:ext cx="10591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CA" sz="2400"/>
              <a:t>It depends…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In military, security, and safety critical applications, a full detailed design with documentation is often required </a:t>
            </a:r>
            <a:r>
              <a:rPr lang="en-CA" sz="2400" i="1"/>
              <a:t>before</a:t>
            </a:r>
            <a:r>
              <a:rPr lang="en-CA" sz="2400"/>
              <a:t> you even start programming.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Some firms insist on a formal UML approach.  This can be useful when you want to generate code automatically (or using interns) from a model.  This is known as </a:t>
            </a:r>
            <a:r>
              <a:rPr lang="en-CA" sz="2400" b="1">
                <a:solidFill>
                  <a:schemeClr val="accent2"/>
                </a:solidFill>
              </a:rPr>
              <a:t>Model-Driven Development (MDD)</a:t>
            </a:r>
            <a:r>
              <a:rPr lang="en-CA" sz="2400"/>
              <a:t>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Some clients/customers may insist on full documentation with formal UML.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CA" sz="2400"/>
              <a:t>Many developers use UML </a:t>
            </a:r>
            <a:r>
              <a:rPr lang="en-CA" sz="2400" i="1"/>
              <a:t>informally</a:t>
            </a:r>
            <a:r>
              <a:rPr lang="en-CA" sz="2400"/>
              <a:t>, documenting enough ideas to allow the team to understand what and how things will work.</a:t>
            </a:r>
          </a:p>
        </p:txBody>
      </p:sp>
    </p:spTree>
    <p:extLst>
      <p:ext uri="{BB962C8B-B14F-4D97-AF65-F5344CB8AC3E}">
        <p14:creationId xmlns:p14="http://schemas.microsoft.com/office/powerpoint/2010/main" val="413032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Homework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838200" y="5486400"/>
            <a:ext cx="698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Quiz 3 next week on mutexes, shared memory</a:t>
            </a:r>
          </a:p>
        </p:txBody>
      </p:sp>
      <p:pic>
        <p:nvPicPr>
          <p:cNvPr id="8" name="Picture 2" descr="Image result for icli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9922662" y="3341671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76300" y="1460500"/>
            <a:ext cx="9918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Download the </a:t>
            </a:r>
            <a:r>
              <a:rPr lang="en-CA" sz="2800" b="1">
                <a:solidFill>
                  <a:schemeClr val="accent2"/>
                </a:solidFill>
              </a:rPr>
              <a:t>updated</a:t>
            </a:r>
            <a:r>
              <a:rPr lang="en-CA" sz="2800">
                <a:solidFill>
                  <a:schemeClr val="accent2"/>
                </a:solidFill>
              </a:rPr>
              <a:t> </a:t>
            </a:r>
            <a:r>
              <a:rPr lang="en-CA" sz="2800"/>
              <a:t>course library and read/compile/run the examples in: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4500" y="2489200"/>
            <a:ext cx="4007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examples/q7_mutex</a:t>
            </a:r>
          </a:p>
          <a:p>
            <a:r>
              <a:rPr lang="en-CA" sz="2400"/>
              <a:t>examples/q3_shared_memory</a:t>
            </a:r>
          </a:p>
          <a:p>
            <a:endParaRPr lang="en-CA" sz="2400"/>
          </a:p>
          <a:p>
            <a:endParaRPr lang="en-CA" sz="2400"/>
          </a:p>
        </p:txBody>
      </p:sp>
      <p:sp>
        <p:nvSpPr>
          <p:cNvPr id="11" name="Rectangle 10"/>
          <p:cNvSpPr/>
          <p:nvPr/>
        </p:nvSpPr>
        <p:spPr>
          <a:xfrm>
            <a:off x="812800" y="4490135"/>
            <a:ext cx="858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>
                <a:solidFill>
                  <a:schemeClr val="accent4">
                    <a:lumMod val="75000"/>
                  </a:schemeClr>
                </a:solidFill>
              </a:rPr>
              <a:t>https://www.ibm.com/developerworks/rational/library/6007.html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" y="4051300"/>
            <a:ext cx="462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/>
              <a:t>Read: The Value of Modelling</a:t>
            </a:r>
          </a:p>
        </p:txBody>
      </p:sp>
    </p:spTree>
    <p:extLst>
      <p:ext uri="{BB962C8B-B14F-4D97-AF65-F5344CB8AC3E}">
        <p14:creationId xmlns:p14="http://schemas.microsoft.com/office/powerpoint/2010/main" val="189643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UML: Unified Modelling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85800" y="1943100"/>
            <a:ext cx="10756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UML is a general modelling </a:t>
            </a:r>
            <a:r>
              <a:rPr lang="en-CA" sz="2400" b="1">
                <a:solidFill>
                  <a:schemeClr val="accent2"/>
                </a:solidFill>
              </a:rPr>
              <a:t>language</a:t>
            </a:r>
            <a:r>
              <a:rPr lang="en-CA" sz="2400"/>
              <a:t> in software engineering to provide a standard way to </a:t>
            </a:r>
            <a:r>
              <a:rPr lang="en-CA" sz="2400" b="1">
                <a:solidFill>
                  <a:schemeClr val="accent2"/>
                </a:solidFill>
              </a:rPr>
              <a:t>visualize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the </a:t>
            </a:r>
            <a:r>
              <a:rPr lang="en-CA" sz="2400" b="1">
                <a:solidFill>
                  <a:schemeClr val="accent2"/>
                </a:solidFill>
              </a:rPr>
              <a:t>design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of a system.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3086100"/>
            <a:ext cx="107568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Its main purpose is to help </a:t>
            </a:r>
            <a:r>
              <a:rPr lang="en-CA" sz="2400" b="1">
                <a:solidFill>
                  <a:schemeClr val="accent2"/>
                </a:solidFill>
              </a:rPr>
              <a:t>communicate</a:t>
            </a:r>
            <a:r>
              <a:rPr lang="en-CA" sz="2400"/>
              <a:t> and plan out</a:t>
            </a:r>
          </a:p>
          <a:p>
            <a:endParaRPr lang="en-CA" sz="6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/>
              <a:t>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/>
              <a:t>behaviour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/>
              <a:t>interactions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600"/>
          </a:p>
          <a:p>
            <a:r>
              <a:rPr lang="en-CA" sz="2400"/>
              <a:t>in a software system.  This becomes essential when working on large projects, and when working in a team where everyone needs to be on the same page.</a:t>
            </a:r>
          </a:p>
        </p:txBody>
      </p:sp>
    </p:spTree>
    <p:extLst>
      <p:ext uri="{BB962C8B-B14F-4D97-AF65-F5344CB8AC3E}">
        <p14:creationId xmlns:p14="http://schemas.microsoft.com/office/powerpoint/2010/main" val="188216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Model at All?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876301" y="1701800"/>
            <a:ext cx="1056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If you are hammering together a simple bookcase with a few pieces of wood and a handful of nails, you may not need to spend much time on design.</a:t>
            </a:r>
          </a:p>
        </p:txBody>
      </p:sp>
      <p:pic>
        <p:nvPicPr>
          <p:cNvPr id="1026" name="Picture 2" descr="File:Leistler bookcase 25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2832894"/>
            <a:ext cx="4130675" cy="309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89601" y="3136900"/>
            <a:ext cx="5511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Imagine building this one without a plan.</a:t>
            </a:r>
          </a:p>
          <a:p>
            <a:endParaRPr lang="en-CA" sz="2400"/>
          </a:p>
          <a:p>
            <a:r>
              <a:rPr lang="en-CA" sz="2400"/>
              <a:t>The Leistler Bookcase took over a year to build, and was shown off at the Great Exhibition in London (1851) as a demonstration of the “wonders of industry”.</a:t>
            </a:r>
          </a:p>
        </p:txBody>
      </p:sp>
      <p:sp>
        <p:nvSpPr>
          <p:cNvPr id="8" name="Rectangle 7"/>
          <p:cNvSpPr/>
          <p:nvPr/>
        </p:nvSpPr>
        <p:spPr>
          <a:xfrm>
            <a:off x="952500" y="5927636"/>
            <a:ext cx="416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/>
              <a:t>By Gryffindor (Own work) [CC BY-SA 3.0]</a:t>
            </a:r>
          </a:p>
        </p:txBody>
      </p:sp>
    </p:spTree>
    <p:extLst>
      <p:ext uri="{BB962C8B-B14F-4D97-AF65-F5344CB8AC3E}">
        <p14:creationId xmlns:p14="http://schemas.microsoft.com/office/powerpoint/2010/main" val="308585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Why Model at All?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876301" y="1701800"/>
            <a:ext cx="1056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Software systems are becoming more and more </a:t>
            </a:r>
            <a:r>
              <a:rPr lang="en-CA" sz="2400" b="1">
                <a:solidFill>
                  <a:schemeClr val="accent2"/>
                </a:solidFill>
              </a:rPr>
              <a:t>complex</a:t>
            </a:r>
            <a:r>
              <a:rPr lang="en-CA" sz="2400"/>
              <a:t>.  With the ubiquity of computers (smart phones, smart homes, smart clothing, automation), the desire for everything to be connected, and the incredible computing power available, more and more is being </a:t>
            </a:r>
            <a:r>
              <a:rPr lang="en-CA" sz="2400" b="1">
                <a:solidFill>
                  <a:schemeClr val="accent2"/>
                </a:solidFill>
              </a:rPr>
              <a:t>demanded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of software engineers.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501" y="3467100"/>
            <a:ext cx="1056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Have you ever been faced with a complex problem and had to draw something out?  </a:t>
            </a:r>
          </a:p>
          <a:p>
            <a:r>
              <a:rPr lang="en-CA" sz="2400"/>
              <a:t>How about when trying to explain something to a friend?</a:t>
            </a:r>
          </a:p>
          <a:p>
            <a:endParaRPr lang="en-CA" sz="2400"/>
          </a:p>
        </p:txBody>
      </p:sp>
      <p:sp>
        <p:nvSpPr>
          <p:cNvPr id="10" name="TextBox 9"/>
          <p:cNvSpPr txBox="1"/>
          <p:nvPr/>
        </p:nvSpPr>
        <p:spPr>
          <a:xfrm>
            <a:off x="825500" y="4495800"/>
            <a:ext cx="1075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Diagrams allow us to </a:t>
            </a:r>
            <a:r>
              <a:rPr lang="en-CA" sz="2400" b="1">
                <a:solidFill>
                  <a:schemeClr val="accent2"/>
                </a:solidFill>
              </a:rPr>
              <a:t>decompose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complex systems into simpler </a:t>
            </a:r>
            <a:r>
              <a:rPr lang="en-CA" sz="2400" b="1">
                <a:solidFill>
                  <a:schemeClr val="accent2"/>
                </a:solidFill>
              </a:rPr>
              <a:t>abstract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components and </a:t>
            </a:r>
            <a:r>
              <a:rPr lang="en-CA" sz="2400" b="1">
                <a:solidFill>
                  <a:schemeClr val="accent2"/>
                </a:solidFill>
              </a:rPr>
              <a:t>visualize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them.  This can help us </a:t>
            </a:r>
            <a:r>
              <a:rPr lang="en-CA" sz="2400" b="1">
                <a:solidFill>
                  <a:schemeClr val="accent2"/>
                </a:solidFill>
              </a:rPr>
              <a:t>understand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and better </a:t>
            </a:r>
            <a:r>
              <a:rPr lang="en-CA" sz="2400" b="1">
                <a:solidFill>
                  <a:schemeClr val="accent2"/>
                </a:solidFill>
              </a:rPr>
              <a:t>communicate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the “big picture” ideas behind a system, and give us a road-map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175005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UML: Unified Modelling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889000" y="1627052"/>
            <a:ext cx="1071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en-US" sz="2400"/>
              <a:t>Mathematicians use algebraic symbols to communicate, electrical engineers have circuit notation, software engineers have evolved their own </a:t>
            </a:r>
            <a:r>
              <a:rPr lang="en-CA" altLang="en-US" sz="2400" b="1">
                <a:solidFill>
                  <a:schemeClr val="accent2"/>
                </a:solidFill>
              </a:rPr>
              <a:t>notation</a:t>
            </a:r>
            <a:r>
              <a:rPr lang="en-CA" altLang="en-US" sz="2400">
                <a:solidFill>
                  <a:schemeClr val="accent2"/>
                </a:solidFill>
              </a:rPr>
              <a:t> </a:t>
            </a:r>
            <a:r>
              <a:rPr lang="en-CA" altLang="en-US" sz="2400"/>
              <a:t>for describing the </a:t>
            </a:r>
            <a:r>
              <a:rPr lang="en-CA" altLang="en-US" sz="2400" b="1">
                <a:solidFill>
                  <a:schemeClr val="accent2"/>
                </a:solidFill>
              </a:rPr>
              <a:t>architecture</a:t>
            </a:r>
            <a:r>
              <a:rPr lang="en-CA" altLang="en-US" sz="2400">
                <a:solidFill>
                  <a:schemeClr val="accent2"/>
                </a:solidFill>
              </a:rPr>
              <a:t> </a:t>
            </a:r>
            <a:r>
              <a:rPr lang="en-CA" altLang="en-US" sz="2400"/>
              <a:t>and </a:t>
            </a:r>
            <a:r>
              <a:rPr lang="en-CA" altLang="en-US" sz="2400" b="1">
                <a:solidFill>
                  <a:schemeClr val="accent2"/>
                </a:solidFill>
              </a:rPr>
              <a:t>behaviour</a:t>
            </a:r>
            <a:r>
              <a:rPr lang="en-CA" altLang="en-US" sz="2400">
                <a:solidFill>
                  <a:schemeClr val="accent2"/>
                </a:solidFill>
              </a:rPr>
              <a:t> </a:t>
            </a:r>
            <a:r>
              <a:rPr lang="en-CA" altLang="en-US" sz="2400"/>
              <a:t>of software systems. </a:t>
            </a:r>
          </a:p>
          <a:p>
            <a:endParaRPr lang="en-CA" altLang="en-US" sz="2400"/>
          </a:p>
          <a:p>
            <a:r>
              <a:rPr lang="en-CA" altLang="en-US" sz="2400" b="1">
                <a:solidFill>
                  <a:schemeClr val="accent2"/>
                </a:solidFill>
              </a:rPr>
              <a:t>UML</a:t>
            </a:r>
            <a:r>
              <a:rPr lang="en-CA" altLang="en-US" sz="2400"/>
              <a:t>,</a:t>
            </a:r>
            <a:r>
              <a:rPr lang="en-CA" altLang="en-US" sz="2400">
                <a:solidFill>
                  <a:srgbClr val="0000FF"/>
                </a:solidFill>
              </a:rPr>
              <a:t> </a:t>
            </a:r>
            <a:r>
              <a:rPr lang="en-CA" altLang="en-US" sz="2400"/>
              <a:t>the </a:t>
            </a:r>
            <a:r>
              <a:rPr lang="en-CA" altLang="en-US" sz="2400" b="1">
                <a:solidFill>
                  <a:schemeClr val="accent2"/>
                </a:solidFill>
              </a:rPr>
              <a:t>Unified</a:t>
            </a:r>
            <a:r>
              <a:rPr lang="en-CA" altLang="en-US" sz="2400">
                <a:solidFill>
                  <a:schemeClr val="accent2"/>
                </a:solidFill>
              </a:rPr>
              <a:t> </a:t>
            </a:r>
            <a:r>
              <a:rPr lang="en-CA" altLang="en-US" sz="2400" b="1">
                <a:solidFill>
                  <a:schemeClr val="accent2"/>
                </a:solidFill>
              </a:rPr>
              <a:t>Modelling</a:t>
            </a:r>
            <a:r>
              <a:rPr lang="en-CA" altLang="en-US" sz="2400">
                <a:solidFill>
                  <a:schemeClr val="accent2"/>
                </a:solidFill>
              </a:rPr>
              <a:t> </a:t>
            </a:r>
            <a:r>
              <a:rPr lang="en-CA" altLang="en-US" sz="2400" b="1">
                <a:solidFill>
                  <a:schemeClr val="accent2"/>
                </a:solidFill>
              </a:rPr>
              <a:t>Language</a:t>
            </a:r>
            <a:r>
              <a:rPr lang="en-CA" altLang="en-US" sz="2400"/>
              <a:t>, is that standardized language.  It has </a:t>
            </a:r>
            <a:r>
              <a:rPr lang="en-CA" altLang="en-US" sz="2400" b="1">
                <a:solidFill>
                  <a:schemeClr val="accent2"/>
                </a:solidFill>
              </a:rPr>
              <a:t>syntax</a:t>
            </a:r>
            <a:r>
              <a:rPr lang="en-CA" altLang="en-US" sz="2400"/>
              <a:t> and </a:t>
            </a:r>
            <a:r>
              <a:rPr lang="en-CA" altLang="en-US" sz="2400" b="1">
                <a:solidFill>
                  <a:schemeClr val="accent2"/>
                </a:solidFill>
              </a:rPr>
              <a:t>semantics</a:t>
            </a:r>
            <a:r>
              <a:rPr lang="en-CA" altLang="en-US" sz="2400"/>
              <a:t> to convey meaning, allowing two people fluent in that language to communicate and understand the intention of the other.</a:t>
            </a:r>
          </a:p>
          <a:p>
            <a:endParaRPr lang="en-CA" altLang="en-US" sz="2400"/>
          </a:p>
          <a:p>
            <a:r>
              <a:rPr lang="en-CA" altLang="en-US" sz="2400"/>
              <a:t>There are a set of </a:t>
            </a:r>
            <a:r>
              <a:rPr lang="en-CA" altLang="en-US" sz="2400" b="1">
                <a:solidFill>
                  <a:schemeClr val="accent2"/>
                </a:solidFill>
              </a:rPr>
              <a:t>13</a:t>
            </a:r>
            <a:r>
              <a:rPr lang="en-CA" altLang="en-US" sz="2400"/>
              <a:t> essentially </a:t>
            </a:r>
            <a:r>
              <a:rPr lang="en-CA" altLang="en-US" sz="2400" b="1">
                <a:solidFill>
                  <a:schemeClr val="accent2"/>
                </a:solidFill>
              </a:rPr>
              <a:t>graphical</a:t>
            </a:r>
            <a:r>
              <a:rPr lang="en-CA" altLang="en-US" sz="2400"/>
              <a:t> notations, supplemented by text, designed to capture </a:t>
            </a:r>
            <a:r>
              <a:rPr lang="en-CA" altLang="en-US" sz="2400" b="1">
                <a:solidFill>
                  <a:schemeClr val="accent2"/>
                </a:solidFill>
              </a:rPr>
              <a:t>requirements</a:t>
            </a:r>
            <a:r>
              <a:rPr lang="en-CA" altLang="en-US" sz="2400">
                <a:solidFill>
                  <a:schemeClr val="accent2"/>
                </a:solidFill>
              </a:rPr>
              <a:t> </a:t>
            </a:r>
            <a:r>
              <a:rPr lang="en-CA" altLang="en-US" sz="2400"/>
              <a:t>and </a:t>
            </a:r>
            <a:r>
              <a:rPr lang="en-CA" altLang="en-US" sz="2400" b="1">
                <a:solidFill>
                  <a:schemeClr val="accent2"/>
                </a:solidFill>
              </a:rPr>
              <a:t>design alternatives</a:t>
            </a:r>
            <a:r>
              <a:rPr lang="en-CA" altLang="en-US" sz="2400"/>
              <a:t>. You don’t always need all 13 diagrams; you choose the ones that capture important information about the system you are working on.</a:t>
            </a:r>
          </a:p>
        </p:txBody>
      </p:sp>
    </p:spTree>
    <p:extLst>
      <p:ext uri="{BB962C8B-B14F-4D97-AF65-F5344CB8AC3E}">
        <p14:creationId xmlns:p14="http://schemas.microsoft.com/office/powerpoint/2010/main" val="183480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Types of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85800" y="1816100"/>
            <a:ext cx="11099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Use-Case Diagrams:</a:t>
            </a:r>
            <a:r>
              <a:rPr lang="en-CA" sz="2400"/>
              <a:t> document high-level functional requirements, and relationships with users and other systems (actors).  These outline every </a:t>
            </a:r>
            <a:r>
              <a:rPr lang="en-CA" sz="2400" b="1">
                <a:solidFill>
                  <a:schemeClr val="accent2"/>
                </a:solidFill>
              </a:rPr>
              <a:t>observerable</a:t>
            </a:r>
            <a:r>
              <a:rPr lang="en-CA" sz="2400">
                <a:solidFill>
                  <a:schemeClr val="accent2"/>
                </a:solidFill>
              </a:rPr>
              <a:t> </a:t>
            </a:r>
            <a:r>
              <a:rPr lang="en-CA" sz="2400"/>
              <a:t>function your system must perform.</a:t>
            </a:r>
          </a:p>
          <a:p>
            <a:endParaRPr lang="en-CA" sz="2400"/>
          </a:p>
          <a:p>
            <a:r>
              <a:rPr lang="en-CA" sz="2400" b="1"/>
              <a:t>Class Diagrams:</a:t>
            </a:r>
            <a:r>
              <a:rPr lang="en-CA" sz="2400"/>
              <a:t> outline the different entities in a system, and their relationships with each other.  It shows the structural breakdown of the software.</a:t>
            </a:r>
          </a:p>
          <a:p>
            <a:endParaRPr lang="en-CA" sz="2400" b="1"/>
          </a:p>
          <a:p>
            <a:r>
              <a:rPr lang="en-CA" sz="2400" b="1"/>
              <a:t>Sequence Diagrams:</a:t>
            </a:r>
            <a:r>
              <a:rPr lang="en-CA" sz="2400"/>
              <a:t> show the detailed flow of execution of events, and relative timings between them.  These model the behaviour, the interactions between collaborating objects.</a:t>
            </a:r>
            <a:endParaRPr lang="en-CA" sz="2400" b="1"/>
          </a:p>
          <a:p>
            <a:endParaRPr lang="en-CA" sz="2400" b="1"/>
          </a:p>
        </p:txBody>
      </p:sp>
    </p:spTree>
    <p:extLst>
      <p:ext uri="{BB962C8B-B14F-4D97-AF65-F5344CB8AC3E}">
        <p14:creationId xmlns:p14="http://schemas.microsoft.com/office/powerpoint/2010/main" val="326547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Types of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584200" y="2032000"/>
            <a:ext cx="1109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/>
              <a:t>State Diagrams:</a:t>
            </a:r>
            <a:r>
              <a:rPr lang="en-CA" sz="2400"/>
              <a:t> outline the time-dependent changes in state and transitions of each major object or interaction in your system.</a:t>
            </a:r>
          </a:p>
          <a:p>
            <a:endParaRPr lang="en-CA" sz="2400"/>
          </a:p>
          <a:p>
            <a:r>
              <a:rPr lang="en-CA" sz="2400" b="1"/>
              <a:t>Activity Diagrams:</a:t>
            </a:r>
            <a:r>
              <a:rPr lang="en-CA" sz="2400"/>
              <a:t> model high-level activities and transitions between system states, shows concurrency of activities.</a:t>
            </a:r>
          </a:p>
          <a:p>
            <a:endParaRPr lang="en-CA" sz="2400" b="1"/>
          </a:p>
          <a:p>
            <a:r>
              <a:rPr lang="en-CA" sz="2400" b="1"/>
              <a:t>Deployment Diagrams:</a:t>
            </a:r>
            <a:r>
              <a:rPr lang="en-CA" sz="2400"/>
              <a:t> show where each of your software modules are deployed in the physical system and how they communicate.</a:t>
            </a:r>
            <a:endParaRPr lang="en-CA" sz="2400" b="1"/>
          </a:p>
        </p:txBody>
      </p:sp>
      <p:sp>
        <p:nvSpPr>
          <p:cNvPr id="8" name="Rectangle 7"/>
          <p:cNvSpPr/>
          <p:nvPr/>
        </p:nvSpPr>
        <p:spPr>
          <a:xfrm>
            <a:off x="5959728" y="5809734"/>
            <a:ext cx="5737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>
                <a:solidFill>
                  <a:schemeClr val="accent4">
                    <a:lumMod val="75000"/>
                  </a:schemeClr>
                </a:solidFill>
              </a:rPr>
              <a:t>http://www.agilemodeling.com/essays/umlDiagrams.htm</a:t>
            </a:r>
          </a:p>
        </p:txBody>
      </p:sp>
    </p:spTree>
    <p:extLst>
      <p:ext uri="{BB962C8B-B14F-4D97-AF65-F5344CB8AC3E}">
        <p14:creationId xmlns:p14="http://schemas.microsoft.com/office/powerpoint/2010/main" val="179610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09" y="497060"/>
            <a:ext cx="10058400" cy="778109"/>
          </a:xfrm>
        </p:spPr>
        <p:txBody>
          <a:bodyPr/>
          <a:lstStyle/>
          <a:p>
            <a:r>
              <a:rPr lang="en-CA"/>
              <a:t>Use Case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922398"/>
            <a:ext cx="6065838" cy="494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00650" y="5970588"/>
            <a:ext cx="4826000" cy="3460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Example Use-case Diagram for a student database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1" y="1523637"/>
            <a:ext cx="48666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/>
              <a:t>Used for analyzing </a:t>
            </a:r>
            <a:r>
              <a:rPr lang="en-CA" sz="2200" b="1">
                <a:solidFill>
                  <a:schemeClr val="accent2"/>
                </a:solidFill>
              </a:rPr>
              <a:t>requirements</a:t>
            </a:r>
            <a:r>
              <a:rPr lang="en-CA" sz="2200"/>
              <a:t>, exploring user interactions.</a:t>
            </a:r>
            <a:br>
              <a:rPr lang="en-CA" sz="2200"/>
            </a:br>
            <a:r>
              <a:rPr lang="en-CA" sz="2200"/>
              <a:t> </a:t>
            </a:r>
          </a:p>
          <a:p>
            <a:r>
              <a:rPr lang="en-CA" sz="2200"/>
              <a:t>Documents: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Who initiates an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What information enters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What information comes 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200"/>
              <a:t>Measurable benefits to the user</a:t>
            </a:r>
          </a:p>
          <a:p>
            <a:endParaRPr lang="en-CA" sz="2200"/>
          </a:p>
          <a:p>
            <a:r>
              <a:rPr lang="en-CA" sz="2200"/>
              <a:t>Requirements analysis uncovers </a:t>
            </a:r>
            <a:r>
              <a:rPr lang="en-CA" sz="2200" b="1">
                <a:solidFill>
                  <a:schemeClr val="accent2"/>
                </a:solidFill>
              </a:rPr>
              <a:t>functionality</a:t>
            </a:r>
            <a:r>
              <a:rPr lang="en-CA" sz="2200"/>
              <a:t> the system must provide to satisfy its users. </a:t>
            </a:r>
          </a:p>
          <a:p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409782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Class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Intro to UML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11" y="2188174"/>
            <a:ext cx="5852112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10300" y="4789488"/>
            <a:ext cx="2525713" cy="3460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altLang="en-US"/>
              <a:t>Example Class Diagram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" y="2158637"/>
            <a:ext cx="52349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/>
              <a:t>Relationship between objects/classes.</a:t>
            </a:r>
            <a:br>
              <a:rPr lang="en-CA" sz="2200"/>
            </a:br>
            <a:r>
              <a:rPr lang="en-CA" sz="2200"/>
              <a:t> </a:t>
            </a:r>
          </a:p>
          <a:p>
            <a:r>
              <a:rPr lang="en-CA" sz="2200"/>
              <a:t>Can be more abstract and design-centered, or specific and implementation-centered.</a:t>
            </a:r>
          </a:p>
          <a:p>
            <a:endParaRPr lang="en-CA" sz="2200"/>
          </a:p>
          <a:p>
            <a:r>
              <a:rPr lang="en-CA" sz="2200"/>
              <a:t>Explores software </a:t>
            </a:r>
            <a:r>
              <a:rPr lang="en-CA" sz="2200" b="1">
                <a:solidFill>
                  <a:schemeClr val="accent2"/>
                </a:solidFill>
              </a:rPr>
              <a:t>architecture</a:t>
            </a:r>
            <a:r>
              <a:rPr lang="en-CA" sz="2200"/>
              <a:t>, functionality and relationships between objects in our system (i.e. instances of classes).</a:t>
            </a:r>
          </a:p>
          <a:p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27292175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7022AD1-EB9C-47AA-8798-E085617E6591}" vid="{2B8941D5-1F42-49BE-AAE7-EBFC98EEE0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995</Words>
  <Application>Microsoft Office PowerPoint</Application>
  <PresentationFormat>Widescreen</PresentationFormat>
  <Paragraphs>129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Myriad Pro</vt:lpstr>
      <vt:lpstr>Open Sans</vt:lpstr>
      <vt:lpstr>Times New Roman</vt:lpstr>
      <vt:lpstr>Retrospect</vt:lpstr>
      <vt:lpstr>PowerPoint Presentation</vt:lpstr>
      <vt:lpstr>UML: Unified Modelling Language</vt:lpstr>
      <vt:lpstr>Why Model at All?</vt:lpstr>
      <vt:lpstr>Why Model at All?</vt:lpstr>
      <vt:lpstr>UML: Unified Modelling Language</vt:lpstr>
      <vt:lpstr>Types of Diagrams</vt:lpstr>
      <vt:lpstr>Types of Diagrams</vt:lpstr>
      <vt:lpstr>Use Case Diagram</vt:lpstr>
      <vt:lpstr>Class Diagram</vt:lpstr>
      <vt:lpstr>Sequence Diagram</vt:lpstr>
      <vt:lpstr>State Chart Diagram</vt:lpstr>
      <vt:lpstr>Activity Diagram</vt:lpstr>
      <vt:lpstr>Deployment Diagram</vt:lpstr>
      <vt:lpstr>UML In Practice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Sánchez</dc:creator>
  <cp:lastModifiedBy>Antonio Sánchez</cp:lastModifiedBy>
  <cp:revision>31</cp:revision>
  <dcterms:created xsi:type="dcterms:W3CDTF">2017-09-24T03:48:54Z</dcterms:created>
  <dcterms:modified xsi:type="dcterms:W3CDTF">2018-01-09T19:10:34Z</dcterms:modified>
</cp:coreProperties>
</file>