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8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5" r:id="rId13"/>
    <p:sldId id="276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e Cases and Use Case Diagrams" id="{5D8130B2-2E4C-416C-AAB1-4B728089E40F}">
          <p14:sldIdLst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5"/>
            <p14:sldId id="276"/>
            <p14:sldId id="269"/>
            <p14:sldId id="270"/>
            <p14:sldId id="271"/>
            <p14:sldId id="272"/>
            <p14:sldId id="273"/>
            <p14:sldId id="274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64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24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31507"/>
            <a:ext cx="10058400" cy="246711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 smtClean="0"/>
              <a:t>Use Case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Use Case Diagrams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 smtClean="0"/>
              <a:t>Use Case Diagrams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1999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  <a:lvl2pPr marL="38404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Use Case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Use Case Diagrams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Use Case Diagrams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Use Case Diagrams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Use Case Diagrams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 smtClean="0"/>
              <a:t>Use Case Diagrams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Use Case Diagrams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Use Case Diagrams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 smtClean="0"/>
              <a:t>Use Case Diagrams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Lecture 9</a:t>
            </a:r>
            <a:r>
              <a:rPr lang="en-CA" smtClean="0"/>
              <a:t>: Use Case Diagrams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53968" y="2104478"/>
            <a:ext cx="41521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0" i="0" smtClean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2884" y="2851408"/>
            <a:ext cx="9653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Define and distinguish between </a:t>
            </a:r>
            <a:r>
              <a:rPr lang="en-CA" sz="2400" b="1" smtClean="0">
                <a:solidFill>
                  <a:schemeClr val="accent2"/>
                </a:solidFill>
              </a:rPr>
              <a:t>User Stories </a:t>
            </a:r>
            <a:r>
              <a:rPr lang="en-CA" sz="2400" smtClean="0"/>
              <a:t>and </a:t>
            </a:r>
            <a:r>
              <a:rPr lang="en-CA" sz="2400" b="1" smtClean="0">
                <a:solidFill>
                  <a:schemeClr val="accent2"/>
                </a:solidFill>
              </a:rPr>
              <a:t>Use Cases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Describe a set of use-cases and </a:t>
            </a:r>
            <a:r>
              <a:rPr lang="en-CA" sz="2400" b="1" smtClean="0">
                <a:solidFill>
                  <a:schemeClr val="accent2"/>
                </a:solidFill>
              </a:rPr>
              <a:t>use-case scenarios </a:t>
            </a:r>
            <a:r>
              <a:rPr lang="en-CA" sz="2400" smtClean="0"/>
              <a:t>given an application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Give examples of use-cases for a given system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Draw a </a:t>
            </a:r>
            <a:r>
              <a:rPr lang="en-CA" sz="2400" b="1" smtClean="0">
                <a:solidFill>
                  <a:schemeClr val="accent2"/>
                </a:solidFill>
              </a:rPr>
              <a:t>Use Case Diagram </a:t>
            </a:r>
            <a:r>
              <a:rPr lang="en-CA" sz="2400" smtClean="0"/>
              <a:t>for a system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Differentiate between </a:t>
            </a:r>
            <a:r>
              <a:rPr lang="en-CA" sz="2400" b="1" smtClean="0">
                <a:solidFill>
                  <a:schemeClr val="accent2"/>
                </a:solidFill>
              </a:rPr>
              <a:t>include</a:t>
            </a:r>
            <a:r>
              <a:rPr lang="en-CA" sz="2400" smtClean="0"/>
              <a:t>, </a:t>
            </a:r>
            <a:r>
              <a:rPr lang="en-CA" sz="2400" b="1" smtClean="0">
                <a:solidFill>
                  <a:schemeClr val="accent2"/>
                </a:solidFill>
              </a:rPr>
              <a:t>generalize</a:t>
            </a:r>
            <a:r>
              <a:rPr lang="en-CA" sz="2400" smtClean="0"/>
              <a:t>, and </a:t>
            </a:r>
            <a:r>
              <a:rPr lang="en-CA" sz="2400" b="1" smtClean="0">
                <a:solidFill>
                  <a:schemeClr val="accent2"/>
                </a:solidFill>
              </a:rPr>
              <a:t>extend</a:t>
            </a:r>
            <a:r>
              <a:rPr lang="en-CA" sz="2400" smtClean="0"/>
              <a:t> relationships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7178" y="6468646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Cases: ATM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4832" y="1579750"/>
            <a:ext cx="11752289" cy="4566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CA" sz="3200" b="1"/>
              <a:t>Use-Case: </a:t>
            </a:r>
            <a:r>
              <a:rPr lang="en-CA" sz="3200" smtClean="0"/>
              <a:t>Withdraw Cash</a:t>
            </a:r>
            <a:endParaRPr lang="en-CA" sz="3200"/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sz="2200">
                <a:latin typeface="+mn-lt"/>
              </a:rPr>
              <a:t>The user inserts their </a:t>
            </a:r>
            <a:r>
              <a:rPr lang="en-GB" altLang="en-US" sz="2200">
                <a:solidFill>
                  <a:srgbClr val="0000FF"/>
                </a:solidFill>
                <a:latin typeface="+mn-lt"/>
              </a:rPr>
              <a:t>ID card</a:t>
            </a:r>
            <a:r>
              <a:rPr lang="en-GB" altLang="en-US" sz="2200">
                <a:latin typeface="+mn-lt"/>
              </a:rPr>
              <a:t> into the system.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sz="2200">
                <a:latin typeface="+mn-lt"/>
              </a:rPr>
              <a:t>The system reads the </a:t>
            </a:r>
            <a:r>
              <a:rPr lang="en-GB" altLang="en-US" sz="2200" smtClean="0">
                <a:latin typeface="+mn-lt"/>
              </a:rPr>
              <a:t>card’s chip to identify the </a:t>
            </a:r>
            <a:r>
              <a:rPr lang="en-GB" altLang="en-US" sz="2200">
                <a:solidFill>
                  <a:srgbClr val="0000FF"/>
                </a:solidFill>
                <a:latin typeface="+mn-lt"/>
              </a:rPr>
              <a:t>user &amp; account</a:t>
            </a:r>
            <a:r>
              <a:rPr lang="en-GB" altLang="en-US" sz="2200">
                <a:latin typeface="+mn-lt"/>
              </a:rPr>
              <a:t>.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sz="2200">
                <a:latin typeface="+mn-lt"/>
              </a:rPr>
              <a:t>The system prompts the user to enter their </a:t>
            </a:r>
            <a:r>
              <a:rPr lang="en-GB" altLang="en-US" sz="2200">
                <a:solidFill>
                  <a:srgbClr val="0000FF"/>
                </a:solidFill>
                <a:latin typeface="+mn-lt"/>
              </a:rPr>
              <a:t>PIN</a:t>
            </a:r>
            <a:r>
              <a:rPr lang="en-GB" altLang="en-US" sz="2200">
                <a:latin typeface="+mn-lt"/>
              </a:rPr>
              <a:t>.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sz="2200">
                <a:latin typeface="+mn-lt"/>
              </a:rPr>
              <a:t>The user enters their </a:t>
            </a:r>
            <a:r>
              <a:rPr lang="en-GB" altLang="en-US" sz="2200">
                <a:solidFill>
                  <a:srgbClr val="0000FF"/>
                </a:solidFill>
                <a:latin typeface="+mn-lt"/>
              </a:rPr>
              <a:t>PIN.</a:t>
            </a:r>
            <a:r>
              <a:rPr lang="en-GB" altLang="en-US" sz="2200">
                <a:latin typeface="+mn-lt"/>
              </a:rPr>
              <a:t> 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sz="2200">
                <a:latin typeface="+mn-lt"/>
              </a:rPr>
              <a:t>The system contacts the banks central computer to verify the </a:t>
            </a:r>
            <a:r>
              <a:rPr lang="en-GB" altLang="en-US" sz="2200" smtClean="0">
                <a:solidFill>
                  <a:srgbClr val="0000FF"/>
                </a:solidFill>
                <a:latin typeface="+mn-lt"/>
              </a:rPr>
              <a:t>PIN</a:t>
            </a:r>
            <a:r>
              <a:rPr lang="en-GB" altLang="en-US" sz="2200" smtClean="0">
                <a:latin typeface="+mn-lt"/>
              </a:rPr>
              <a:t> </a:t>
            </a:r>
            <a:r>
              <a:rPr lang="en-GB" altLang="en-US" sz="2200">
                <a:latin typeface="+mn-lt"/>
              </a:rPr>
              <a:t>account details.</a:t>
            </a:r>
            <a:endParaRPr lang="en-GB" altLang="en-US" sz="2200">
              <a:solidFill>
                <a:srgbClr val="0000FF"/>
              </a:solidFill>
              <a:latin typeface="+mn-lt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sz="2200">
                <a:latin typeface="+mn-lt"/>
              </a:rPr>
              <a:t>If </a:t>
            </a:r>
            <a:r>
              <a:rPr lang="en-GB" altLang="en-US" sz="2200">
                <a:solidFill>
                  <a:srgbClr val="0000FF"/>
                </a:solidFill>
                <a:latin typeface="+mn-lt"/>
              </a:rPr>
              <a:t>PIN</a:t>
            </a:r>
            <a:r>
              <a:rPr lang="en-GB" altLang="en-US" sz="2200">
                <a:latin typeface="+mn-lt"/>
              </a:rPr>
              <a:t> is </a:t>
            </a:r>
            <a:r>
              <a:rPr lang="en-GB" altLang="en-US" sz="2200">
                <a:solidFill>
                  <a:srgbClr val="0000FF"/>
                </a:solidFill>
                <a:latin typeface="+mn-lt"/>
              </a:rPr>
              <a:t>authenticated </a:t>
            </a:r>
            <a:r>
              <a:rPr lang="en-GB" altLang="en-US" sz="2200">
                <a:latin typeface="+mn-lt"/>
              </a:rPr>
              <a:t>the user is prompted for the amount of the withdrawal. If not, the card is returned to the user with an appropriate </a:t>
            </a:r>
            <a:r>
              <a:rPr lang="en-GB" altLang="en-US" sz="2200">
                <a:solidFill>
                  <a:srgbClr val="C00000"/>
                </a:solidFill>
                <a:latin typeface="+mn-lt"/>
              </a:rPr>
              <a:t>failed identification</a:t>
            </a:r>
            <a:r>
              <a:rPr lang="en-GB" altLang="en-US" sz="2200">
                <a:latin typeface="+mn-lt"/>
              </a:rPr>
              <a:t> message.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sz="2200">
                <a:latin typeface="+mn-lt"/>
              </a:rPr>
              <a:t>The system prompts for the amount of the cash withdrawal.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sz="2200">
                <a:latin typeface="+mn-lt"/>
              </a:rPr>
              <a:t>The user enters the amount of the cash withdrawal.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sz="2200">
                <a:latin typeface="+mn-lt"/>
              </a:rPr>
              <a:t>The system checks with the banks central computer to ensure that the user has sufficient </a:t>
            </a:r>
            <a:r>
              <a:rPr lang="en-GB" altLang="en-US" sz="2200" smtClean="0">
                <a:latin typeface="+mn-lt"/>
              </a:rPr>
              <a:t>funds.</a:t>
            </a:r>
            <a:endParaRPr lang="en-GB" altLang="en-US" sz="2200">
              <a:latin typeface="+mn-lt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sz="2200">
                <a:latin typeface="+mn-lt"/>
              </a:rPr>
              <a:t>If there are sufficient funds, the </a:t>
            </a:r>
            <a:r>
              <a:rPr lang="en-GB" altLang="en-US" sz="2200">
                <a:solidFill>
                  <a:srgbClr val="0000FF"/>
                </a:solidFill>
                <a:latin typeface="+mn-lt"/>
              </a:rPr>
              <a:t>cash is dispensed</a:t>
            </a:r>
            <a:r>
              <a:rPr lang="en-GB" altLang="en-US" sz="2200">
                <a:latin typeface="+mn-lt"/>
              </a:rPr>
              <a:t> and the customer’s account at the Bank Central Computer is </a:t>
            </a:r>
            <a:r>
              <a:rPr lang="en-GB" altLang="en-US" sz="2200">
                <a:solidFill>
                  <a:srgbClr val="0000FF"/>
                </a:solidFill>
                <a:latin typeface="+mn-lt"/>
              </a:rPr>
              <a:t>debited</a:t>
            </a:r>
            <a:r>
              <a:rPr lang="en-GB" altLang="en-US" sz="2200">
                <a:latin typeface="+mn-lt"/>
              </a:rPr>
              <a:t> accordingly, otherwise an appropriate “</a:t>
            </a:r>
            <a:r>
              <a:rPr lang="en-GB" altLang="en-US" sz="2200">
                <a:solidFill>
                  <a:srgbClr val="C00000"/>
                </a:solidFill>
                <a:latin typeface="+mn-lt"/>
              </a:rPr>
              <a:t>insufficient funds</a:t>
            </a:r>
            <a:r>
              <a:rPr lang="en-GB" altLang="en-US" sz="2200">
                <a:latin typeface="+mn-lt"/>
              </a:rPr>
              <a:t>” message is displayed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GB" altLang="en-US" sz="2200">
                <a:latin typeface="+mn-lt"/>
              </a:rPr>
              <a:t>The card is returned to the user and a </a:t>
            </a:r>
            <a:r>
              <a:rPr lang="en-GB" altLang="en-US" sz="2200">
                <a:solidFill>
                  <a:srgbClr val="C00000"/>
                </a:solidFill>
                <a:latin typeface="+mn-lt"/>
              </a:rPr>
              <a:t>receipt</a:t>
            </a:r>
            <a:r>
              <a:rPr lang="en-GB" altLang="en-US" sz="2200">
                <a:latin typeface="+mn-lt"/>
              </a:rPr>
              <a:t> is printed.</a:t>
            </a:r>
            <a:endParaRPr lang="en-GB" alt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54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74557" y="1558977"/>
            <a:ext cx="734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What to write and how much detail is necessary?</a:t>
            </a:r>
            <a:endParaRPr lang="en-CA" sz="2800"/>
          </a:p>
        </p:txBody>
      </p:sp>
      <p:sp>
        <p:nvSpPr>
          <p:cNvPr id="7" name="TextBox 6"/>
          <p:cNvSpPr txBox="1"/>
          <p:nvPr/>
        </p:nvSpPr>
        <p:spPr>
          <a:xfrm>
            <a:off x="763020" y="2421574"/>
            <a:ext cx="111202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There are no explicit rules or syntax.  It must capture everything the system should do, otherwise the feature may be missed.</a:t>
            </a:r>
          </a:p>
          <a:p>
            <a:endParaRPr lang="en-CA" sz="2400"/>
          </a:p>
          <a:p>
            <a:r>
              <a:rPr lang="en-CA" sz="2400" smtClean="0"/>
              <a:t>Capture all the </a:t>
            </a:r>
            <a:r>
              <a:rPr lang="en-CA" sz="2400" b="1" smtClean="0">
                <a:solidFill>
                  <a:schemeClr val="accent2"/>
                </a:solidFill>
              </a:rPr>
              <a:t>interactions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you expect will be played out, the </a:t>
            </a:r>
            <a:r>
              <a:rPr lang="en-CA" sz="2400" b="1" smtClean="0">
                <a:solidFill>
                  <a:schemeClr val="accent2"/>
                </a:solidFill>
              </a:rPr>
              <a:t>benefits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to the user or actor, and the </a:t>
            </a:r>
            <a:r>
              <a:rPr lang="en-CA" sz="2400" b="1" smtClean="0">
                <a:solidFill>
                  <a:schemeClr val="accent2"/>
                </a:solidFill>
              </a:rPr>
              <a:t>effect</a:t>
            </a:r>
            <a:r>
              <a:rPr lang="en-CA" sz="2400" smtClean="0"/>
              <a:t> it has on the system. </a:t>
            </a:r>
          </a:p>
          <a:p>
            <a:endParaRPr lang="en-CA" sz="2400"/>
          </a:p>
          <a:p>
            <a:r>
              <a:rPr lang="en-CA" sz="2400" smtClean="0"/>
              <a:t>Should focus on the “</a:t>
            </a:r>
            <a:r>
              <a:rPr lang="en-CA" sz="2400" b="1" smtClean="0"/>
              <a:t>what’s</a:t>
            </a:r>
            <a:r>
              <a:rPr lang="en-CA" sz="2400" smtClean="0"/>
              <a:t>”, not the “how’s”, i.e. should not go into the underlying details required to get the functionality to work.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7407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 Scenarios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74557" y="1558977"/>
            <a:ext cx="723300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Specific instance of a use case that is played out.</a:t>
            </a:r>
          </a:p>
          <a:p>
            <a:endParaRPr lang="en-CA" sz="2800"/>
          </a:p>
          <a:p>
            <a:r>
              <a:rPr lang="en-CA" sz="2400" smtClean="0"/>
              <a:t>What </a:t>
            </a:r>
            <a:r>
              <a:rPr lang="en-CA" sz="2400" i="1" smtClean="0"/>
              <a:t>could</a:t>
            </a:r>
            <a:r>
              <a:rPr lang="en-CA" sz="2400" smtClean="0"/>
              <a:t> happen?  What do we do in that case?</a:t>
            </a:r>
          </a:p>
          <a:p>
            <a:endParaRPr lang="en-CA" sz="2400"/>
          </a:p>
        </p:txBody>
      </p:sp>
      <p:sp>
        <p:nvSpPr>
          <p:cNvPr id="8" name="Rectangle 7"/>
          <p:cNvSpPr/>
          <p:nvPr/>
        </p:nvSpPr>
        <p:spPr>
          <a:xfrm>
            <a:off x="2425700" y="3250337"/>
            <a:ext cx="80137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/>
              <a:t>What if the users PIN is incorrectly entered?</a:t>
            </a:r>
          </a:p>
          <a:p>
            <a:r>
              <a:rPr lang="en-CA" sz="2200"/>
              <a:t>What if the user has insufficient funds in their account?</a:t>
            </a:r>
          </a:p>
          <a:p>
            <a:r>
              <a:rPr lang="en-CA" sz="2200"/>
              <a:t>What if the cash dispenser cannot read </a:t>
            </a:r>
            <a:r>
              <a:rPr lang="en-CA" sz="2200" smtClean="0"/>
              <a:t>the?</a:t>
            </a:r>
            <a:endParaRPr lang="en-CA" sz="2200"/>
          </a:p>
          <a:p>
            <a:r>
              <a:rPr lang="en-CA" sz="2200"/>
              <a:t>What if the cash dispenser is out of money?</a:t>
            </a:r>
          </a:p>
          <a:p>
            <a:r>
              <a:rPr lang="en-CA" sz="2200"/>
              <a:t>What if the bank central computer is off-line?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9503" y="3257034"/>
            <a:ext cx="83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400"/>
              <a:t>ATM: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857" y="5279529"/>
            <a:ext cx="11174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Each scenario addresses one of </a:t>
            </a:r>
            <a:r>
              <a:rPr lang="en-CA" sz="2400" b="1" smtClean="0">
                <a:solidFill>
                  <a:schemeClr val="accent2"/>
                </a:solidFill>
              </a:rPr>
              <a:t>path of interation</a:t>
            </a:r>
            <a:r>
              <a:rPr lang="en-CA" sz="2400" smtClean="0"/>
              <a:t>, but are all part of the same Use Case.  They are </a:t>
            </a:r>
            <a:r>
              <a:rPr lang="en-CA" sz="2400" b="1" smtClean="0">
                <a:solidFill>
                  <a:srgbClr val="C00000"/>
                </a:solidFill>
              </a:rPr>
              <a:t>not errors</a:t>
            </a:r>
            <a:r>
              <a:rPr lang="en-CA" sz="2400" smtClean="0"/>
              <a:t>, since they may reflect important logic or business operation.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7108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09" y="319260"/>
            <a:ext cx="10058400" cy="778109"/>
          </a:xfrm>
        </p:spPr>
        <p:txBody>
          <a:bodyPr/>
          <a:lstStyle/>
          <a:p>
            <a:r>
              <a:rPr lang="en-CA" smtClean="0"/>
              <a:t>Use Case Scenarios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63457" y="1152577"/>
            <a:ext cx="10603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Often documented using </a:t>
            </a:r>
            <a:r>
              <a:rPr lang="en-CA" sz="2400" b="1" smtClean="0">
                <a:solidFill>
                  <a:schemeClr val="accent2"/>
                </a:solidFill>
              </a:rPr>
              <a:t>structured pseudo-code</a:t>
            </a:r>
            <a:r>
              <a:rPr lang="en-CA" sz="2400" smtClean="0"/>
              <a:t>, but keep it </a:t>
            </a:r>
            <a:r>
              <a:rPr lang="en-CA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simple</a:t>
            </a:r>
            <a:r>
              <a:rPr lang="en-CA" sz="2400" smtClean="0"/>
              <a:t>, </a:t>
            </a:r>
            <a:r>
              <a:rPr lang="en-CA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unambiguous </a:t>
            </a:r>
            <a:r>
              <a:rPr lang="en-CA" sz="2400" smtClean="0"/>
              <a:t>and </a:t>
            </a:r>
            <a:r>
              <a:rPr lang="en-CA" sz="24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clear</a:t>
            </a:r>
            <a:r>
              <a:rPr lang="en-CA" sz="2400" smtClean="0"/>
              <a:t> to others.</a:t>
            </a:r>
          </a:p>
          <a:p>
            <a:endParaRPr lang="en-CA" sz="240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7015" y="2074247"/>
            <a:ext cx="11581567" cy="415206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GB" altLang="en-US" sz="1400" b="1"/>
              <a:t>Start of Primary scenario/transaction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user inserts their ID card into the system.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system reads the magnetic strip from the card.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>
                <a:solidFill>
                  <a:srgbClr val="0000FF"/>
                </a:solidFill>
              </a:rPr>
              <a:t>If</a:t>
            </a:r>
            <a:r>
              <a:rPr lang="en-GB" altLang="en-US" sz="1400"/>
              <a:t> the system </a:t>
            </a:r>
            <a:r>
              <a:rPr lang="en-GB" altLang="en-US" sz="1400">
                <a:solidFill>
                  <a:srgbClr val="0000FF"/>
                </a:solidFill>
              </a:rPr>
              <a:t>cannot read the card</a:t>
            </a:r>
            <a:r>
              <a:rPr lang="en-GB" altLang="en-US" sz="1400"/>
              <a:t> then </a:t>
            </a:r>
            <a:r>
              <a:rPr lang="en-GB" altLang="en-US" sz="1400" b="1"/>
              <a:t>&lt;&lt;</a:t>
            </a:r>
            <a:r>
              <a:rPr lang="en-GB" altLang="en-US" sz="1400" b="1">
                <a:solidFill>
                  <a:schemeClr val="accent2"/>
                </a:solidFill>
              </a:rPr>
              <a:t>Scenario 1</a:t>
            </a:r>
            <a:r>
              <a:rPr lang="en-GB" altLang="en-US" sz="1400" b="1"/>
              <a:t>&gt;&gt;</a:t>
            </a:r>
            <a:endParaRPr lang="en-GB" altLang="en-US" sz="1400"/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system contacts the banks central computer to request the PIN number for the card and their account details.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>
                <a:solidFill>
                  <a:srgbClr val="0000FF"/>
                </a:solidFill>
              </a:rPr>
              <a:t>If </a:t>
            </a:r>
            <a:r>
              <a:rPr lang="en-GB" altLang="en-US" sz="1400"/>
              <a:t>bank central computer </a:t>
            </a:r>
            <a:r>
              <a:rPr lang="en-GB" altLang="en-US" sz="1400">
                <a:solidFill>
                  <a:srgbClr val="0000FF"/>
                </a:solidFill>
              </a:rPr>
              <a:t>cannot access users account</a:t>
            </a:r>
            <a:r>
              <a:rPr lang="en-GB" altLang="en-US" sz="1400"/>
              <a:t> then </a:t>
            </a:r>
            <a:r>
              <a:rPr lang="en-GB" altLang="en-US" sz="1400" b="1"/>
              <a:t>&lt;&lt;</a:t>
            </a:r>
            <a:r>
              <a:rPr lang="en-GB" altLang="en-US" sz="1400" b="1">
                <a:solidFill>
                  <a:schemeClr val="accent2"/>
                </a:solidFill>
              </a:rPr>
              <a:t>Scenario 2</a:t>
            </a:r>
            <a:r>
              <a:rPr lang="en-GB" altLang="en-US" sz="1400" b="1"/>
              <a:t>&gt;&gt;</a:t>
            </a:r>
            <a:endParaRPr lang="en-GB" altLang="en-US" sz="1400"/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system prompts the user for their PIN.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user enters their PIN.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>
                <a:solidFill>
                  <a:srgbClr val="0000FF"/>
                </a:solidFill>
              </a:rPr>
              <a:t>If</a:t>
            </a:r>
            <a:r>
              <a:rPr lang="en-GB" altLang="en-US" sz="1400"/>
              <a:t> PIN </a:t>
            </a:r>
            <a:r>
              <a:rPr lang="en-GB" altLang="en-US" sz="1400">
                <a:solidFill>
                  <a:srgbClr val="0000FF"/>
                </a:solidFill>
              </a:rPr>
              <a:t>cannot be authenticated</a:t>
            </a:r>
            <a:r>
              <a:rPr lang="en-GB" altLang="en-US" sz="1400"/>
              <a:t> </a:t>
            </a:r>
            <a:r>
              <a:rPr lang="en-GB" altLang="en-US" sz="1400" b="1"/>
              <a:t>&lt;&lt;</a:t>
            </a:r>
            <a:r>
              <a:rPr lang="en-GB" altLang="en-US" sz="1400" b="1">
                <a:solidFill>
                  <a:schemeClr val="accent2"/>
                </a:solidFill>
              </a:rPr>
              <a:t>Scenario 3</a:t>
            </a:r>
            <a:r>
              <a:rPr lang="en-GB" altLang="en-US" sz="1400" b="1"/>
              <a:t>&gt;&gt;</a:t>
            </a:r>
            <a:endParaRPr lang="en-GB" altLang="en-US" sz="1400"/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user is prompted for the amount of the withdrawal. 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user enters the amount of withdrawal.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system checks with the banks central computer 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>
                <a:solidFill>
                  <a:srgbClr val="0000FF"/>
                </a:solidFill>
              </a:rPr>
              <a:t>If</a:t>
            </a:r>
            <a:r>
              <a:rPr lang="en-GB" altLang="en-US" sz="1400"/>
              <a:t> the user has </a:t>
            </a:r>
            <a:r>
              <a:rPr lang="en-GB" altLang="en-US" sz="1400">
                <a:solidFill>
                  <a:srgbClr val="0000FF"/>
                </a:solidFill>
              </a:rPr>
              <a:t>insufficient funds</a:t>
            </a:r>
            <a:r>
              <a:rPr lang="en-GB" altLang="en-US" sz="1400"/>
              <a:t> </a:t>
            </a:r>
            <a:r>
              <a:rPr lang="en-GB" altLang="en-US" sz="1400" b="1"/>
              <a:t>&lt;&lt;</a:t>
            </a:r>
            <a:r>
              <a:rPr lang="en-GB" altLang="en-US" sz="1400" b="1">
                <a:solidFill>
                  <a:schemeClr val="accent2"/>
                </a:solidFill>
              </a:rPr>
              <a:t>Scenario 4</a:t>
            </a:r>
            <a:r>
              <a:rPr lang="en-GB" altLang="en-US" sz="1400" b="1"/>
              <a:t>&gt;&gt;</a:t>
            </a:r>
            <a:endParaRPr lang="en-GB" altLang="en-US" sz="1400"/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cash is dispensed and the customer’s account at the Bank Central Computer is debited with the withdrawal amount.</a:t>
            </a:r>
          </a:p>
          <a:p>
            <a:pPr lvl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card is returned to the user and a receipt issued</a:t>
            </a:r>
            <a:r>
              <a:rPr lang="en-GB" altLang="en-US" sz="1200"/>
              <a:t>.</a:t>
            </a:r>
          </a:p>
          <a:p>
            <a:pPr>
              <a:lnSpc>
                <a:spcPct val="80000"/>
              </a:lnSpc>
            </a:pPr>
            <a:r>
              <a:rPr lang="en-GB" altLang="en-US" sz="1400" b="1"/>
              <a:t>End-Of-Transaction</a:t>
            </a:r>
          </a:p>
          <a:p>
            <a:pPr>
              <a:lnSpc>
                <a:spcPct val="80000"/>
              </a:lnSpc>
            </a:pPr>
            <a:endParaRPr lang="en-GB" altLang="en-US" sz="1400" b="1"/>
          </a:p>
          <a:p>
            <a:pPr>
              <a:lnSpc>
                <a:spcPct val="80000"/>
              </a:lnSpc>
            </a:pPr>
            <a:r>
              <a:rPr lang="en-GB" altLang="en-US" sz="1400" b="1">
                <a:solidFill>
                  <a:schemeClr val="accent2"/>
                </a:solidFill>
              </a:rPr>
              <a:t>Scenario 1:</a:t>
            </a:r>
            <a:r>
              <a:rPr lang="en-GB" altLang="en-US" sz="1400"/>
              <a:t> The users card is returned. </a:t>
            </a:r>
            <a:r>
              <a:rPr lang="en-GB" altLang="en-US" sz="1400" smtClean="0"/>
              <a:t>End-of-Transaction</a:t>
            </a:r>
            <a:endParaRPr lang="en-GB" altLang="en-US" sz="1400"/>
          </a:p>
          <a:p>
            <a:pPr>
              <a:lnSpc>
                <a:spcPct val="80000"/>
              </a:lnSpc>
            </a:pPr>
            <a:r>
              <a:rPr lang="en-GB" altLang="en-US" sz="1400" b="1">
                <a:solidFill>
                  <a:schemeClr val="accent2"/>
                </a:solidFill>
              </a:rPr>
              <a:t>Scenario 2:</a:t>
            </a:r>
            <a:r>
              <a:rPr lang="en-GB" altLang="en-US" sz="1400"/>
              <a:t> The users card is returned. </a:t>
            </a:r>
            <a:r>
              <a:rPr lang="en-GB" altLang="en-US" sz="1400" smtClean="0"/>
              <a:t>End-of-Transaction</a:t>
            </a:r>
            <a:endParaRPr lang="en-GB" altLang="en-US" sz="1400"/>
          </a:p>
          <a:p>
            <a:pPr>
              <a:lnSpc>
                <a:spcPct val="80000"/>
              </a:lnSpc>
            </a:pPr>
            <a:r>
              <a:rPr lang="en-GB" altLang="en-US" sz="1400" b="1">
                <a:solidFill>
                  <a:schemeClr val="accent2"/>
                </a:solidFill>
              </a:rPr>
              <a:t>Scenario 3:</a:t>
            </a:r>
            <a:r>
              <a:rPr lang="en-GB" altLang="en-US" sz="1400"/>
              <a:t> The user is given two more attempts to enter a correct PIN.  If this fails the card is kept and the transaction ends. Otherwise </a:t>
            </a:r>
          </a:p>
          <a:p>
            <a:pPr>
              <a:lnSpc>
                <a:spcPct val="80000"/>
              </a:lnSpc>
            </a:pPr>
            <a:r>
              <a:rPr lang="en-GB" altLang="en-US" sz="1400"/>
              <a:t>	</a:t>
            </a:r>
            <a:r>
              <a:rPr lang="en-GB" altLang="en-US" sz="1400" smtClean="0"/>
              <a:t>   resume </a:t>
            </a:r>
            <a:r>
              <a:rPr lang="en-GB" altLang="en-US" sz="1400"/>
              <a:t>primary scenario.</a:t>
            </a:r>
          </a:p>
          <a:p>
            <a:pPr>
              <a:lnSpc>
                <a:spcPct val="80000"/>
              </a:lnSpc>
            </a:pPr>
            <a:r>
              <a:rPr lang="en-GB" altLang="en-US" sz="1400" b="1">
                <a:solidFill>
                  <a:schemeClr val="accent2"/>
                </a:solidFill>
              </a:rPr>
              <a:t>Scenario 4:</a:t>
            </a:r>
            <a:r>
              <a:rPr lang="en-GB" altLang="en-US" sz="1400"/>
              <a:t> The user is given the opportunity to enter a lesser amount or cancel the transaction. If cancel is chosen, the card is returned and </a:t>
            </a:r>
          </a:p>
          <a:p>
            <a:pPr>
              <a:lnSpc>
                <a:spcPct val="80000"/>
              </a:lnSpc>
            </a:pPr>
            <a:r>
              <a:rPr lang="en-GB" altLang="en-US" sz="1400"/>
              <a:t>	</a:t>
            </a:r>
            <a:r>
              <a:rPr lang="en-GB" altLang="en-US" sz="1400" smtClean="0"/>
              <a:t>   the </a:t>
            </a:r>
            <a:r>
              <a:rPr lang="en-GB" altLang="en-US" sz="1400"/>
              <a:t>transaction ends. If the lesser amount is acceptable then resume primary scenario.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0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74557" y="1558977"/>
            <a:ext cx="10201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Very simple diagram involving two symbols: “actors” and “use-cases”.</a:t>
            </a:r>
            <a:endParaRPr lang="en-CA" sz="28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241800" y="5856288"/>
            <a:ext cx="2524125" cy="346075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ATM Use-Case Diagram</a:t>
            </a: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2190750" y="2141538"/>
            <a:ext cx="6904038" cy="3621087"/>
            <a:chOff x="882650" y="2547938"/>
            <a:chExt cx="6904038" cy="3621087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50" y="2547938"/>
              <a:ext cx="6904038" cy="3621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1921935" y="5554132"/>
              <a:ext cx="1399742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Withdraw Cash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7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74557" y="1558977"/>
            <a:ext cx="10945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smtClean="0"/>
              <a:t>Each oval represents a unique use-case, with a high-level label.  All use-cases must be </a:t>
            </a:r>
            <a:r>
              <a:rPr lang="en-CA" sz="2800" b="1" smtClean="0">
                <a:solidFill>
                  <a:schemeClr val="accent2"/>
                </a:solidFill>
              </a:rPr>
              <a:t>initiated</a:t>
            </a:r>
            <a:r>
              <a:rPr lang="en-CA" sz="2800" smtClean="0">
                <a:solidFill>
                  <a:schemeClr val="accent2"/>
                </a:solidFill>
              </a:rPr>
              <a:t> </a:t>
            </a:r>
            <a:r>
              <a:rPr lang="en-CA" sz="2800" smtClean="0"/>
              <a:t>by an actor.</a:t>
            </a:r>
          </a:p>
          <a:p>
            <a:endParaRPr lang="en-CA" sz="2800"/>
          </a:p>
          <a:p>
            <a:r>
              <a:rPr lang="en-CA" sz="2800" smtClean="0"/>
              <a:t>Use cases are documented elsewhere, with a detailed description of the interactions.</a:t>
            </a:r>
            <a:endParaRPr lang="en-CA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425" y="3787775"/>
            <a:ext cx="4552950" cy="2305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30213" y="3965511"/>
            <a:ext cx="2911151" cy="202474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b="1" smtClean="0">
                <a:solidFill>
                  <a:schemeClr val="accent2"/>
                </a:solidFill>
              </a:rPr>
              <a:t>Use Case</a:t>
            </a:r>
            <a:endParaRPr lang="en-CA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2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49157" y="2130477"/>
            <a:ext cx="109459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smtClean="0"/>
              <a:t>An actor is an </a:t>
            </a:r>
            <a:r>
              <a:rPr lang="en-CA" sz="2800" b="1" smtClean="0">
                <a:solidFill>
                  <a:schemeClr val="accent2"/>
                </a:solidFill>
              </a:rPr>
              <a:t>external entity </a:t>
            </a:r>
            <a:r>
              <a:rPr lang="en-CA" sz="2800" smtClean="0"/>
              <a:t>we are modelling.  They could be users, other systems, hardware, etc.  They initiate one or more use-cases.</a:t>
            </a:r>
          </a:p>
          <a:p>
            <a:endParaRPr lang="en-CA" sz="2800"/>
          </a:p>
          <a:p>
            <a:r>
              <a:rPr lang="en-CA" sz="2800" smtClean="0"/>
              <a:t>Not all people (or entities) involved in execution is an actor.  Actors </a:t>
            </a:r>
            <a:r>
              <a:rPr lang="en-CA" sz="2800" b="1" i="1" smtClean="0"/>
              <a:t>must</a:t>
            </a:r>
            <a:r>
              <a:rPr lang="en-CA" sz="2800" smtClean="0"/>
              <a:t> </a:t>
            </a:r>
            <a:r>
              <a:rPr lang="en-CA" sz="2800" b="1" smtClean="0">
                <a:solidFill>
                  <a:schemeClr val="accent2"/>
                </a:solidFill>
              </a:rPr>
              <a:t>initiate</a:t>
            </a:r>
            <a:r>
              <a:rPr lang="en-CA" sz="2800" smtClean="0">
                <a:solidFill>
                  <a:schemeClr val="accent2"/>
                </a:solidFill>
              </a:rPr>
              <a:t> </a:t>
            </a:r>
            <a:r>
              <a:rPr lang="en-CA" sz="2800" smtClean="0"/>
              <a:t>a use-case and gets some measureable </a:t>
            </a:r>
            <a:r>
              <a:rPr lang="en-CA" sz="2800" b="1" smtClean="0">
                <a:solidFill>
                  <a:schemeClr val="accent2"/>
                </a:solidFill>
              </a:rPr>
              <a:t>benefit</a:t>
            </a:r>
            <a:r>
              <a:rPr lang="en-CA" sz="2800" smtClean="0">
                <a:solidFill>
                  <a:schemeClr val="accent2"/>
                </a:solidFill>
              </a:rPr>
              <a:t> </a:t>
            </a:r>
            <a:r>
              <a:rPr lang="en-CA" sz="2800" smtClean="0"/>
              <a:t>from the interaction, not just someone/something that happens to be involved.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16147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078413" y="1220788"/>
            <a:ext cx="6616700" cy="4627562"/>
            <a:chOff x="1192213" y="1970088"/>
            <a:chExt cx="6616700" cy="4627562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03" t="4063" r="5580" b="7248"/>
            <a:stretch>
              <a:fillRect/>
            </a:stretch>
          </p:blipFill>
          <p:spPr bwMode="auto">
            <a:xfrm>
              <a:off x="1192213" y="1970088"/>
              <a:ext cx="6616700" cy="4627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3369734" y="3877733"/>
              <a:ext cx="1399742" cy="307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Withdraw Cash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0200" y="1993900"/>
            <a:ext cx="45777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We </a:t>
            </a:r>
            <a:r>
              <a:rPr lang="en-CA" sz="2400" i="1" smtClean="0"/>
              <a:t>may</a:t>
            </a:r>
            <a:r>
              <a:rPr lang="en-CA" sz="2400" smtClean="0"/>
              <a:t> show other actors that are involved if it is </a:t>
            </a:r>
            <a:r>
              <a:rPr lang="en-CA" sz="2400" b="1" smtClean="0"/>
              <a:t>important to the use-case</a:t>
            </a:r>
            <a:r>
              <a:rPr lang="en-CA" sz="2400" smtClean="0"/>
              <a:t>.</a:t>
            </a:r>
          </a:p>
          <a:p>
            <a:endParaRPr lang="en-CA" sz="2400"/>
          </a:p>
          <a:p>
            <a:r>
              <a:rPr lang="en-CA" sz="2400" smtClean="0"/>
              <a:t>In UML, we refer to “actors” who do not initiate a use-case as a </a:t>
            </a:r>
            <a:r>
              <a:rPr lang="en-CA" sz="2400" b="1" smtClean="0">
                <a:solidFill>
                  <a:schemeClr val="accent2"/>
                </a:solidFill>
              </a:rPr>
              <a:t>secondary actor</a:t>
            </a:r>
            <a:r>
              <a:rPr lang="en-CA" sz="2400" smtClean="0"/>
              <a:t>.  The initiator is the </a:t>
            </a:r>
            <a:r>
              <a:rPr lang="en-CA" sz="2400" b="1" smtClean="0">
                <a:solidFill>
                  <a:schemeClr val="accent2"/>
                </a:solidFill>
              </a:rPr>
              <a:t>primary actor</a:t>
            </a:r>
            <a:r>
              <a:rPr lang="en-CA" sz="2400" smtClean="0"/>
              <a:t>.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5995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18</a:t>
            </a:fld>
            <a:endParaRPr lang="en-CA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083300" y="517669"/>
            <a:ext cx="4567238" cy="5471970"/>
            <a:chOff x="1200150" y="2373313"/>
            <a:chExt cx="3792538" cy="4371975"/>
          </a:xfrm>
        </p:grpSpPr>
        <p:pic>
          <p:nvPicPr>
            <p:cNvPr id="7" name="Picture 14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150" y="2373313"/>
              <a:ext cx="3792538" cy="437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2497668" y="3572933"/>
              <a:ext cx="1018227" cy="2308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900" b="1"/>
                <a:t>Withdraw Cash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4439" y="2268116"/>
            <a:ext cx="4419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There may be multiple primary  actors in your system.</a:t>
            </a:r>
          </a:p>
          <a:p>
            <a:endParaRPr lang="en-CA" sz="2400" smtClean="0"/>
          </a:p>
          <a:p>
            <a:endParaRPr lang="en-CA" sz="2400"/>
          </a:p>
          <a:p>
            <a:r>
              <a:rPr lang="en-CA" sz="2400" smtClean="0"/>
              <a:t>e.g. the Bank’s Central Computer requests all transactions be uploaded, or a technician runs a diagnostics check</a:t>
            </a:r>
          </a:p>
        </p:txBody>
      </p:sp>
    </p:spTree>
    <p:extLst>
      <p:ext uri="{BB962C8B-B14F-4D97-AF65-F5344CB8AC3E}">
        <p14:creationId xmlns:p14="http://schemas.microsoft.com/office/powerpoint/2010/main" val="11342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19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42900" y="1714500"/>
            <a:ext cx="10998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smtClean="0"/>
              <a:t>Why bother with such simple diagrams?</a:t>
            </a:r>
          </a:p>
          <a:p>
            <a:endParaRPr lang="en-CA" sz="240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They show the </a:t>
            </a:r>
            <a:r>
              <a:rPr lang="en-CA" sz="2400" b="1" smtClean="0">
                <a:solidFill>
                  <a:schemeClr val="accent2"/>
                </a:solidFill>
              </a:rPr>
              <a:t>big-picture</a:t>
            </a:r>
            <a:r>
              <a:rPr lang="en-CA" sz="2400" smtClean="0"/>
              <a:t> without getting bogged down by the details of design and implementation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Focuses on what needs to be done, useful for organizing tasks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Useful for </a:t>
            </a:r>
            <a:r>
              <a:rPr lang="en-CA" sz="2400" b="1" smtClean="0">
                <a:solidFill>
                  <a:schemeClr val="accent2"/>
                </a:solidFill>
              </a:rPr>
              <a:t>communicating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with customer, relating use-cases to major objectives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Helps </a:t>
            </a:r>
            <a:r>
              <a:rPr lang="en-CA" sz="2400" b="1" smtClean="0">
                <a:solidFill>
                  <a:schemeClr val="accent2"/>
                </a:solidFill>
              </a:rPr>
              <a:t>reduce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b="1" smtClean="0">
                <a:solidFill>
                  <a:schemeClr val="accent2"/>
                </a:solidFill>
              </a:rPr>
              <a:t>missed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or </a:t>
            </a:r>
            <a:r>
              <a:rPr lang="en-CA" sz="2400" b="1" smtClean="0">
                <a:solidFill>
                  <a:schemeClr val="accent2"/>
                </a:solidFill>
              </a:rPr>
              <a:t>misunderstood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features or functionality during analysis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 smtClean="0"/>
              <a:t>Developers can immediately asses </a:t>
            </a:r>
            <a:r>
              <a:rPr lang="en-CA" sz="2400" b="1" smtClean="0">
                <a:solidFill>
                  <a:schemeClr val="accent2"/>
                </a:solidFill>
              </a:rPr>
              <a:t>required functionality</a:t>
            </a:r>
            <a:r>
              <a:rPr lang="en-CA" sz="2400" smtClean="0"/>
              <a:t>, asses risks and identify any potential </a:t>
            </a:r>
            <a:r>
              <a:rPr lang="en-CA" sz="2400" b="1" smtClean="0">
                <a:solidFill>
                  <a:schemeClr val="accent2"/>
                </a:soli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15528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User Stories and Use Cases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73101" y="1498600"/>
            <a:ext cx="10058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smtClean="0"/>
              <a:t>Capture the </a:t>
            </a:r>
            <a:r>
              <a:rPr lang="en-CA" sz="2400" b="1" smtClean="0">
                <a:solidFill>
                  <a:schemeClr val="accent2"/>
                </a:solidFill>
              </a:rPr>
              <a:t>functional requirements </a:t>
            </a:r>
            <a:r>
              <a:rPr lang="en-CA" sz="2400" smtClean="0"/>
              <a:t>of a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smtClean="0"/>
              <a:t>Describe interactions between </a:t>
            </a:r>
            <a:r>
              <a:rPr lang="en-CA" sz="2400" b="1" smtClean="0">
                <a:solidFill>
                  <a:schemeClr val="accent2"/>
                </a:solidFill>
              </a:rPr>
              <a:t>actors</a:t>
            </a:r>
            <a:r>
              <a:rPr lang="en-CA" sz="2400" smtClean="0"/>
              <a:t> and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/>
          </a:p>
          <a:p>
            <a:pPr lvl="1"/>
            <a:r>
              <a:rPr lang="en-CA" sz="2400" b="1" smtClean="0"/>
              <a:t>Actor</a:t>
            </a:r>
            <a:r>
              <a:rPr lang="en-CA" sz="2400" smtClean="0"/>
              <a:t>: a person or thing that has a “goal” in the system</a:t>
            </a:r>
            <a:br>
              <a:rPr lang="en-CA" sz="2400" smtClean="0"/>
            </a:br>
            <a:r>
              <a:rPr lang="en-CA" sz="2400" smtClean="0"/>
              <a:t>	     (e.g. User, Organization, Software System)</a:t>
            </a:r>
          </a:p>
          <a:p>
            <a:pPr lvl="1"/>
            <a:r>
              <a:rPr lang="en-CA" sz="2400"/>
              <a:t>	 </a:t>
            </a:r>
            <a:r>
              <a:rPr lang="en-CA" sz="2400" smtClean="0"/>
              <a:t>    Not necessarily a single individual, so sometimes referred to as </a:t>
            </a:r>
            <a:r>
              <a:rPr lang="en-CA" sz="2400" b="1" smtClean="0">
                <a:solidFill>
                  <a:schemeClr val="accent2"/>
                </a:solidFill>
              </a:rPr>
              <a:t>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CA" sz="2400"/>
          </a:p>
          <a:p>
            <a:pPr lvl="1"/>
            <a:r>
              <a:rPr lang="en-CA" sz="2400" b="1" smtClean="0"/>
              <a:t>Goal</a:t>
            </a:r>
            <a:r>
              <a:rPr lang="en-CA" sz="2400" smtClean="0"/>
              <a:t>: a purpose, or something to be achieved through interaction</a:t>
            </a:r>
            <a:endParaRPr lang="en-CA" sz="2400"/>
          </a:p>
        </p:txBody>
      </p:sp>
      <p:sp>
        <p:nvSpPr>
          <p:cNvPr id="7" name="Rectangle 6"/>
          <p:cNvSpPr/>
          <p:nvPr/>
        </p:nvSpPr>
        <p:spPr>
          <a:xfrm>
            <a:off x="1828800" y="4871135"/>
            <a:ext cx="947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smtClean="0">
                <a:solidFill>
                  <a:schemeClr val="accent2"/>
                </a:solidFill>
              </a:rPr>
              <a:t>User Stories </a:t>
            </a:r>
            <a:r>
              <a:rPr lang="en-CA" sz="2400" smtClean="0"/>
              <a:t>take the viewpoint of an actor and list it’s goals</a:t>
            </a:r>
          </a:p>
          <a:p>
            <a:endParaRPr lang="en-CA" sz="2400"/>
          </a:p>
          <a:p>
            <a:r>
              <a:rPr lang="en-CA" sz="2400" b="1">
                <a:solidFill>
                  <a:schemeClr val="accent2"/>
                </a:solidFill>
              </a:rPr>
              <a:t>Use Cases </a:t>
            </a:r>
            <a:r>
              <a:rPr lang="en-CA" sz="2400"/>
              <a:t>describe all the actors and their </a:t>
            </a:r>
            <a:r>
              <a:rPr lang="en-CA" sz="2400" smtClean="0"/>
              <a:t>goals in detail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9742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696" y="593476"/>
            <a:ext cx="10058400" cy="778109"/>
          </a:xfrm>
        </p:spPr>
        <p:txBody>
          <a:bodyPr/>
          <a:lstStyle/>
          <a:p>
            <a:r>
              <a:rPr lang="en-CA" smtClean="0"/>
              <a:t>Use Case Diagrams: Includes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20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88556" y="1649764"/>
            <a:ext cx="6098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Sometimes </a:t>
            </a:r>
            <a:r>
              <a:rPr lang="en-CA" sz="2400" b="1" smtClean="0">
                <a:solidFill>
                  <a:schemeClr val="accent2"/>
                </a:solidFill>
              </a:rPr>
              <a:t>commonality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exists between steps, e.g. each operation at an ATM requires an identification step using a bank card and pin.</a:t>
            </a:r>
          </a:p>
          <a:p>
            <a:endParaRPr lang="en-CA" sz="2400" smtClean="0"/>
          </a:p>
          <a:p>
            <a:r>
              <a:rPr lang="en-CA" sz="2400" smtClean="0"/>
              <a:t>Rather than duplicate the common interaction within each use-case, we extract into a “mini use-case” which can be </a:t>
            </a:r>
            <a:r>
              <a:rPr lang="en-CA" sz="2400" b="1" smtClean="0">
                <a:solidFill>
                  <a:schemeClr val="accent2"/>
                </a:solidFill>
              </a:rPr>
              <a:t>included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in the others.</a:t>
            </a:r>
          </a:p>
          <a:p>
            <a:endParaRPr lang="en-CA" sz="2400"/>
          </a:p>
          <a:p>
            <a:endParaRPr lang="en-CA" sz="2400" b="1">
              <a:solidFill>
                <a:schemeClr val="accent2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4" b="7520"/>
          <a:stretch>
            <a:fillRect/>
          </a:stretch>
        </p:blipFill>
        <p:spPr bwMode="auto">
          <a:xfrm>
            <a:off x="6279701" y="1347943"/>
            <a:ext cx="6265863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5260" y="4868963"/>
            <a:ext cx="116444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/>
              <a:t>THIS IS NOT </a:t>
            </a:r>
            <a:r>
              <a:rPr lang="en-CA" sz="2400" smtClean="0"/>
              <a:t>BREAKING DOWN INTO FUNCTIONS!  </a:t>
            </a:r>
            <a:r>
              <a:rPr lang="en-CA" sz="2400"/>
              <a:t>The included </a:t>
            </a:r>
            <a:r>
              <a:rPr lang="en-CA" sz="2400" smtClean="0"/>
              <a:t>mini use-case </a:t>
            </a:r>
            <a:r>
              <a:rPr lang="en-CA" sz="2400"/>
              <a:t>should still involve some </a:t>
            </a:r>
            <a:r>
              <a:rPr lang="en-CA" sz="2400" b="1" smtClean="0">
                <a:solidFill>
                  <a:schemeClr val="accent2"/>
                </a:solidFill>
              </a:rPr>
              <a:t>interaction </a:t>
            </a:r>
            <a:r>
              <a:rPr lang="en-CA" sz="2400"/>
              <a:t>between actor and </a:t>
            </a:r>
            <a:r>
              <a:rPr lang="en-CA" sz="2400" smtClean="0"/>
              <a:t>system, with </a:t>
            </a:r>
            <a:r>
              <a:rPr lang="en-CA" sz="2400" b="1" smtClean="0">
                <a:solidFill>
                  <a:schemeClr val="accent2"/>
                </a:solidFill>
              </a:rPr>
              <a:t>benefits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and </a:t>
            </a:r>
            <a:r>
              <a:rPr lang="en-CA" sz="2400" b="1" smtClean="0">
                <a:solidFill>
                  <a:schemeClr val="accent2"/>
                </a:solidFill>
              </a:rPr>
              <a:t>effects</a:t>
            </a:r>
            <a:r>
              <a:rPr lang="en-CA" sz="2400" smtClean="0"/>
              <a:t>.  </a:t>
            </a:r>
          </a:p>
          <a:p>
            <a:endParaRPr lang="en-CA" sz="1200" smtClean="0"/>
          </a:p>
          <a:p>
            <a:r>
              <a:rPr lang="en-CA" sz="2400" smtClean="0"/>
              <a:t>Ask: is this important from a big-picture perspective, or only an implementation detail?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4697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 Diagrams: Includes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21</a:t>
            </a:fld>
            <a:endParaRPr lang="en-CA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002681" y="1801377"/>
            <a:ext cx="6500812" cy="3286125"/>
            <a:chOff x="738" y="2198"/>
            <a:chExt cx="4095" cy="2070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738" y="3060"/>
              <a:ext cx="426" cy="433"/>
              <a:chOff x="1116" y="2739"/>
              <a:chExt cx="426" cy="433"/>
            </a:xfrm>
          </p:grpSpPr>
          <p:grpSp>
            <p:nvGrpSpPr>
              <p:cNvPr id="19" name="Group 13"/>
              <p:cNvGrpSpPr>
                <a:grpSpLocks/>
              </p:cNvGrpSpPr>
              <p:nvPr/>
            </p:nvGrpSpPr>
            <p:grpSpPr bwMode="auto">
              <a:xfrm>
                <a:off x="1227" y="2739"/>
                <a:ext cx="210" cy="295"/>
                <a:chOff x="1227" y="2739"/>
                <a:chExt cx="210" cy="295"/>
              </a:xfrm>
            </p:grpSpPr>
            <p:sp>
              <p:nvSpPr>
                <p:cNvPr id="21" name="Oval 7"/>
                <p:cNvSpPr>
                  <a:spLocks noChangeArrowheads="1"/>
                </p:cNvSpPr>
                <p:nvPr/>
              </p:nvSpPr>
              <p:spPr bwMode="auto">
                <a:xfrm>
                  <a:off x="1281" y="2739"/>
                  <a:ext cx="111" cy="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1334" y="2833"/>
                  <a:ext cx="0" cy="98"/>
                </a:xfrm>
                <a:prstGeom prst="line">
                  <a:avLst/>
                </a:prstGeom>
                <a:noFill/>
                <a:ln w="9525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3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227" y="2927"/>
                  <a:ext cx="107" cy="107"/>
                </a:xfrm>
                <a:prstGeom prst="line">
                  <a:avLst/>
                </a:prstGeom>
                <a:noFill/>
                <a:ln w="9525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auto">
                <a:xfrm>
                  <a:off x="1334" y="2931"/>
                  <a:ext cx="103" cy="103"/>
                </a:xfrm>
                <a:prstGeom prst="line">
                  <a:avLst/>
                </a:prstGeom>
                <a:noFill/>
                <a:ln w="9525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auto">
                <a:xfrm>
                  <a:off x="1257" y="2860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1116" y="3097"/>
                <a:ext cx="426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CA" altLang="en-US" sz="1000"/>
                  <a:t>Customer</a:t>
                </a:r>
              </a:p>
            </p:txBody>
          </p:sp>
        </p:grpSp>
        <p:pic>
          <p:nvPicPr>
            <p:cNvPr id="8" name="Picture 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09" t="3944" b="7520"/>
            <a:stretch>
              <a:fillRect/>
            </a:stretch>
          </p:blipFill>
          <p:spPr bwMode="auto">
            <a:xfrm>
              <a:off x="1127" y="2198"/>
              <a:ext cx="3248" cy="2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189" y="2234"/>
              <a:ext cx="496" cy="23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4190" y="2524"/>
              <a:ext cx="62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 sz="1000"/>
                <a:t>Verify User with </a:t>
              </a:r>
              <a:br>
                <a:rPr lang="en-CA" altLang="en-US" sz="1000"/>
              </a:br>
              <a:r>
                <a:rPr lang="en-CA" altLang="en-US" sz="1000"/>
                <a:t>Main Computer</a:t>
              </a: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V="1">
              <a:off x="3797" y="2402"/>
              <a:ext cx="403" cy="248"/>
            </a:xfrm>
            <a:prstGeom prst="line">
              <a:avLst/>
            </a:prstGeom>
            <a:noFill/>
            <a:ln w="6350">
              <a:solidFill>
                <a:srgbClr val="993366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Oval 20"/>
            <p:cNvSpPr>
              <a:spLocks noChangeArrowheads="1"/>
            </p:cNvSpPr>
            <p:nvPr/>
          </p:nvSpPr>
          <p:spPr bwMode="auto">
            <a:xfrm>
              <a:off x="4189" y="3313"/>
              <a:ext cx="496" cy="23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4208" y="3594"/>
              <a:ext cx="62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 sz="1000"/>
                <a:t>Get Balance</a:t>
              </a:r>
              <a:br>
                <a:rPr lang="en-CA" altLang="en-US" sz="1000"/>
              </a:br>
              <a:r>
                <a:rPr lang="en-CA" altLang="en-US" sz="1000"/>
                <a:t>of Account</a:t>
              </a: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V="1">
              <a:off x="2249" y="3459"/>
              <a:ext cx="1904" cy="497"/>
            </a:xfrm>
            <a:prstGeom prst="line">
              <a:avLst/>
            </a:prstGeom>
            <a:noFill/>
            <a:ln w="6350">
              <a:solidFill>
                <a:srgbClr val="993366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2265" y="2957"/>
              <a:ext cx="1914" cy="427"/>
            </a:xfrm>
            <a:prstGeom prst="line">
              <a:avLst/>
            </a:prstGeom>
            <a:noFill/>
            <a:ln w="6350">
              <a:solidFill>
                <a:srgbClr val="993366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3607" y="3186"/>
              <a:ext cx="6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 sz="900"/>
                <a:t>&lt;&lt;include&gt;&gt;</a:t>
              </a:r>
            </a:p>
          </p:txBody>
        </p:sp>
        <p:sp>
          <p:nvSpPr>
            <p:cNvPr id="17" name="Rectangle 25"/>
            <p:cNvSpPr>
              <a:spLocks noChangeArrowheads="1"/>
            </p:cNvSpPr>
            <p:nvPr/>
          </p:nvSpPr>
          <p:spPr bwMode="auto">
            <a:xfrm>
              <a:off x="3623" y="3562"/>
              <a:ext cx="6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 sz="900"/>
                <a:t>&lt;&lt;include&gt;&gt;</a:t>
              </a: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3588" y="2321"/>
              <a:ext cx="6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 sz="900"/>
                <a:t>&lt;&lt;include&gt;&gt;</a:t>
              </a:r>
            </a:p>
          </p:txBody>
        </p:sp>
      </p:grp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8757493" y="2560202"/>
            <a:ext cx="1316038" cy="584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CA" altLang="en-US" b="1"/>
              <a:t>NOT</a:t>
            </a:r>
            <a:r>
              <a:rPr lang="en-CA" altLang="en-US"/>
              <a:t> really Use-cases</a:t>
            </a:r>
          </a:p>
        </p:txBody>
      </p:sp>
      <p:sp>
        <p:nvSpPr>
          <p:cNvPr id="27" name="AutoShape 28"/>
          <p:cNvSpPr>
            <a:spLocks/>
          </p:cNvSpPr>
          <p:nvPr/>
        </p:nvSpPr>
        <p:spPr bwMode="auto">
          <a:xfrm>
            <a:off x="8406656" y="1902977"/>
            <a:ext cx="336550" cy="2011363"/>
          </a:xfrm>
          <a:prstGeom prst="rightBrace">
            <a:avLst>
              <a:gd name="adj1" fmla="val 498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sp>
        <p:nvSpPr>
          <p:cNvPr id="28" name="Rectangle 27"/>
          <p:cNvSpPr/>
          <p:nvPr/>
        </p:nvSpPr>
        <p:spPr>
          <a:xfrm>
            <a:off x="720191" y="5464970"/>
            <a:ext cx="10940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200" smtClean="0"/>
              <a:t>If </a:t>
            </a:r>
            <a:r>
              <a:rPr lang="en-GB" altLang="en-US" sz="2200"/>
              <a:t>a use-case does </a:t>
            </a:r>
            <a:r>
              <a:rPr lang="en-GB" altLang="en-US" sz="2200">
                <a:solidFill>
                  <a:schemeClr val="accent2"/>
                </a:solidFill>
              </a:rPr>
              <a:t>not</a:t>
            </a:r>
            <a:r>
              <a:rPr lang="en-GB" altLang="en-US" sz="2200"/>
              <a:t> contain any </a:t>
            </a:r>
            <a:r>
              <a:rPr lang="en-GB" altLang="en-US" sz="2200">
                <a:solidFill>
                  <a:schemeClr val="accent2"/>
                </a:solidFill>
              </a:rPr>
              <a:t>user-interaction</a:t>
            </a:r>
            <a:r>
              <a:rPr lang="en-GB" altLang="en-US" sz="2200"/>
              <a:t> </a:t>
            </a:r>
            <a:r>
              <a:rPr lang="en-GB" altLang="en-US" sz="2200">
                <a:solidFill>
                  <a:schemeClr val="accent2"/>
                </a:solidFill>
              </a:rPr>
              <a:t>OR</a:t>
            </a:r>
            <a:r>
              <a:rPr lang="en-GB" altLang="en-US" sz="2200"/>
              <a:t>, does </a:t>
            </a:r>
            <a:r>
              <a:rPr lang="en-GB" altLang="en-US" sz="2200">
                <a:solidFill>
                  <a:schemeClr val="accent2"/>
                </a:solidFill>
              </a:rPr>
              <a:t>not</a:t>
            </a:r>
            <a:r>
              <a:rPr lang="en-GB" altLang="en-US" sz="2200"/>
              <a:t> lead to any </a:t>
            </a:r>
            <a:r>
              <a:rPr lang="en-GB" altLang="en-US" sz="2200">
                <a:solidFill>
                  <a:schemeClr val="accent2"/>
                </a:solidFill>
              </a:rPr>
              <a:t>direct, measurable benefit</a:t>
            </a:r>
            <a:r>
              <a:rPr lang="en-GB" altLang="en-US" sz="2200"/>
              <a:t> for the user, then it is </a:t>
            </a:r>
            <a:r>
              <a:rPr lang="en-GB" altLang="en-US" sz="2200">
                <a:solidFill>
                  <a:schemeClr val="accent2"/>
                </a:solidFill>
              </a:rPr>
              <a:t>NOT</a:t>
            </a:r>
            <a:r>
              <a:rPr lang="en-GB" altLang="en-US" sz="2200"/>
              <a:t> a use-case, it is </a:t>
            </a:r>
            <a:r>
              <a:rPr lang="en-GB" altLang="en-US" sz="2200" smtClean="0"/>
              <a:t>simply functionality.</a:t>
            </a: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35206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493" y="463343"/>
            <a:ext cx="10058400" cy="778109"/>
          </a:xfrm>
        </p:spPr>
        <p:txBody>
          <a:bodyPr/>
          <a:lstStyle/>
          <a:p>
            <a:r>
              <a:rPr lang="en-CA" smtClean="0"/>
              <a:t>Documenting Includes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22</a:t>
            </a:fld>
            <a:endParaRPr lang="en-CA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01388" y="1302426"/>
            <a:ext cx="10097989" cy="473423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GB" altLang="en-US" b="1"/>
              <a:t>Start of Primary </a:t>
            </a:r>
            <a:r>
              <a:rPr lang="en-GB" altLang="en-US" b="1" smtClean="0"/>
              <a:t>scenario/transaction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GB" altLang="en-US" b="1"/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1400" b="1">
                <a:solidFill>
                  <a:schemeClr val="accent2"/>
                </a:solidFill>
              </a:rPr>
              <a:t>Include </a:t>
            </a:r>
            <a:r>
              <a:rPr lang="en-GB" altLang="en-US" sz="1400" b="1" i="1">
                <a:solidFill>
                  <a:srgbClr val="0000FF"/>
                </a:solidFill>
              </a:rPr>
              <a:t>Identify User</a:t>
            </a:r>
            <a:r>
              <a:rPr lang="en-GB" altLang="en-US" sz="1400" b="1" i="1">
                <a:solidFill>
                  <a:schemeClr val="accent2"/>
                </a:solidFill>
              </a:rPr>
              <a:t> </a:t>
            </a:r>
            <a:r>
              <a:rPr lang="en-GB" altLang="en-US" sz="1400" b="1" i="1"/>
              <a:t>(a prerequisite or precondition for the execution of this use-case)</a:t>
            </a:r>
            <a:r>
              <a:rPr lang="en-GB" altLang="en-US" sz="1400" b="1">
                <a:solidFill>
                  <a:schemeClr val="accent2"/>
                </a:solidFill>
              </a:rPr>
              <a:t> 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If identification fails </a:t>
            </a:r>
            <a:r>
              <a:rPr lang="en-GB" altLang="en-US" sz="1400">
                <a:solidFill>
                  <a:srgbClr val="0000FF"/>
                </a:solidFill>
              </a:rPr>
              <a:t>&lt;&lt; </a:t>
            </a:r>
            <a:r>
              <a:rPr lang="en-GB" altLang="en-US" sz="1400" b="1">
                <a:solidFill>
                  <a:srgbClr val="0000FF"/>
                </a:solidFill>
              </a:rPr>
              <a:t>Scenario 1</a:t>
            </a:r>
            <a:r>
              <a:rPr lang="en-GB" altLang="en-US" sz="1400">
                <a:solidFill>
                  <a:srgbClr val="0000FF"/>
                </a:solidFill>
              </a:rPr>
              <a:t>&gt;&gt;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system contacts the banks central computer to request the PIN number for the card and their account details.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If bank central computer cannot access users account </a:t>
            </a:r>
            <a:r>
              <a:rPr lang="en-GB" altLang="en-US" sz="1400" b="1">
                <a:solidFill>
                  <a:srgbClr val="0000FF"/>
                </a:solidFill>
              </a:rPr>
              <a:t>&lt;&lt;Scenario 2&gt;&gt;</a:t>
            </a:r>
            <a:endParaRPr lang="en-GB" altLang="en-US" sz="1400">
              <a:solidFill>
                <a:srgbClr val="0000FF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If PIN cannot be authenticated </a:t>
            </a:r>
            <a:r>
              <a:rPr lang="en-GB" altLang="en-US" sz="1400" b="1">
                <a:solidFill>
                  <a:srgbClr val="0000FF"/>
                </a:solidFill>
              </a:rPr>
              <a:t>&lt;&lt;Scenario 3&gt;&gt;</a:t>
            </a:r>
            <a:endParaRPr lang="en-GB" altLang="en-US" sz="1400">
              <a:solidFill>
                <a:srgbClr val="0000FF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user is prompted for the amount of the withdrawal. 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user enters the amount of withdrawal.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system checks the account balance with the banks central computer 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If the user has insufficient funds </a:t>
            </a:r>
            <a:r>
              <a:rPr lang="en-GB" altLang="en-US" sz="1400" b="1">
                <a:solidFill>
                  <a:srgbClr val="0000FF"/>
                </a:solidFill>
              </a:rPr>
              <a:t>&lt;&lt;Scenario 4&gt;&gt;</a:t>
            </a:r>
            <a:endParaRPr lang="en-GB" altLang="en-US" sz="1400">
              <a:solidFill>
                <a:srgbClr val="0000FF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cash is dispensed and the customer’s account at the Bank Central Computer is debited with the withdrawal amount.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card is returned to the user and a receipt issued</a:t>
            </a:r>
            <a:r>
              <a:rPr lang="en-GB" altLang="en-US" sz="1400" smtClean="0"/>
              <a:t>.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endParaRPr lang="en-GB" altLang="en-US" sz="1400"/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GB" altLang="en-US" b="1"/>
              <a:t>End-Of-Transaction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GB" altLang="en-US" b="1"/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GB" altLang="en-US" sz="1400" b="1" smtClean="0">
                <a:solidFill>
                  <a:schemeClr val="accent2"/>
                </a:solidFill>
              </a:rPr>
              <a:t>Scenario 1:</a:t>
            </a:r>
            <a:r>
              <a:rPr lang="en-GB" altLang="en-US" sz="1400" smtClean="0"/>
              <a:t> The users card is returned. End of Transaction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GB" altLang="en-US" sz="1400" b="1" smtClean="0">
                <a:solidFill>
                  <a:schemeClr val="accent2"/>
                </a:solidFill>
              </a:rPr>
              <a:t>Scenario 2:</a:t>
            </a:r>
            <a:r>
              <a:rPr lang="en-GB" altLang="en-US" sz="1400" smtClean="0"/>
              <a:t> The users card is returned. End of Transaction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GB" altLang="en-US" sz="1400" b="1" smtClean="0">
                <a:solidFill>
                  <a:schemeClr val="accent2"/>
                </a:solidFill>
              </a:rPr>
              <a:t>Scenario 3:</a:t>
            </a:r>
            <a:r>
              <a:rPr lang="en-GB" altLang="en-US" sz="1400" smtClean="0"/>
              <a:t> The user is given two more attempts to enter a correct PIN.</a:t>
            </a:r>
            <a:br>
              <a:rPr lang="en-GB" altLang="en-US" sz="1400" smtClean="0"/>
            </a:br>
            <a:r>
              <a:rPr lang="en-GB" altLang="en-US" sz="1400" smtClean="0"/>
              <a:t>	     If this fails the card is kept and the transaction ends. </a:t>
            </a:r>
            <a:br>
              <a:rPr lang="en-GB" altLang="en-US" sz="1400" smtClean="0"/>
            </a:br>
            <a:r>
              <a:rPr lang="en-GB" altLang="en-US" sz="1400" smtClean="0"/>
              <a:t> 	     Otherwise resume primary scenario.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GB" altLang="en-US" sz="1400" b="1" smtClean="0">
                <a:solidFill>
                  <a:schemeClr val="accent2"/>
                </a:solidFill>
              </a:rPr>
              <a:t>Scenario 4:</a:t>
            </a:r>
            <a:r>
              <a:rPr lang="en-GB" altLang="en-US" sz="1400" smtClean="0"/>
              <a:t> The user is given the opportunity to enter a lesser amount or cancel the transaction.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GB" altLang="en-US" sz="1400"/>
              <a:t>	</a:t>
            </a:r>
            <a:r>
              <a:rPr lang="en-GB" altLang="en-US" sz="1400" smtClean="0"/>
              <a:t>	     If cancel is chosen, the card is returned and the transaction ends.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GB" altLang="en-US" sz="1400" smtClean="0"/>
              <a:t>		     If the lesser amount is acceptable then resume primary scenario.</a:t>
            </a:r>
            <a:endParaRPr lang="en-GB" altLang="en-US" b="1"/>
          </a:p>
        </p:txBody>
      </p:sp>
      <p:sp>
        <p:nvSpPr>
          <p:cNvPr id="3" name="Rounded Rectangle 2"/>
          <p:cNvSpPr/>
          <p:nvPr/>
        </p:nvSpPr>
        <p:spPr>
          <a:xfrm>
            <a:off x="858416" y="1754154"/>
            <a:ext cx="10674221" cy="345233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45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430976"/>
            <a:ext cx="10058400" cy="778109"/>
          </a:xfrm>
        </p:spPr>
        <p:txBody>
          <a:bodyPr/>
          <a:lstStyle/>
          <a:p>
            <a:r>
              <a:rPr lang="en-CA" smtClean="0"/>
              <a:t>Use Case Diagrams: Generalzation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39409" y="1285623"/>
            <a:ext cx="1081601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smtClean="0"/>
              <a:t>When two or more use-cases achieve the </a:t>
            </a:r>
            <a:r>
              <a:rPr lang="en-CA" sz="2200" b="1" smtClean="0">
                <a:solidFill>
                  <a:schemeClr val="accent2"/>
                </a:solidFill>
              </a:rPr>
              <a:t>same goal</a:t>
            </a:r>
            <a:r>
              <a:rPr lang="en-CA" sz="2200" smtClean="0"/>
              <a:t>.  e.g. Unlocking an iphone: passcode, OR fingerprint, OR face recognition</a:t>
            </a:r>
            <a:r>
              <a:rPr lang="en-CA" sz="2400" smtClean="0"/>
              <a:t>.</a:t>
            </a:r>
          </a:p>
          <a:p>
            <a:endParaRPr lang="en-CA" sz="2400" smtClean="0"/>
          </a:p>
          <a:p>
            <a:endParaRPr lang="en-CA" sz="2400"/>
          </a:p>
          <a:p>
            <a:endParaRPr lang="en-CA" sz="2400" smtClean="0"/>
          </a:p>
          <a:p>
            <a:endParaRPr lang="en-CA" sz="2400"/>
          </a:p>
          <a:p>
            <a:endParaRPr lang="en-CA" sz="2400" smtClean="0"/>
          </a:p>
          <a:p>
            <a:endParaRPr lang="en-CA" sz="2400"/>
          </a:p>
          <a:p>
            <a:endParaRPr lang="en-CA" sz="2400" smtClean="0"/>
          </a:p>
          <a:p>
            <a:endParaRPr lang="en-CA" sz="2400"/>
          </a:p>
          <a:p>
            <a:endParaRPr lang="en-CA" sz="2400" smtClean="0"/>
          </a:p>
          <a:p>
            <a:endParaRPr lang="en-CA" sz="2400" smtClean="0"/>
          </a:p>
          <a:p>
            <a:r>
              <a:rPr lang="en-CA" sz="2200" smtClean="0"/>
              <a:t>The outcome/benefits are the same, but interaction is different.</a:t>
            </a:r>
          </a:p>
          <a:p>
            <a:endParaRPr lang="en-CA" sz="2200"/>
          </a:p>
          <a:p>
            <a:endParaRPr lang="en-CA" sz="2400" b="1">
              <a:solidFill>
                <a:schemeClr val="accent2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rot="10357598">
            <a:off x="7315441" y="3400842"/>
            <a:ext cx="668947" cy="198672"/>
          </a:xfrm>
          <a:prstGeom prst="rightArrow">
            <a:avLst>
              <a:gd name="adj1" fmla="val 50000"/>
              <a:gd name="adj2" fmla="val 8417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6" t="3510" r="11574" b="7201"/>
          <a:stretch>
            <a:fillRect/>
          </a:stretch>
        </p:blipFill>
        <p:spPr bwMode="auto">
          <a:xfrm>
            <a:off x="1448473" y="2161539"/>
            <a:ext cx="5781615" cy="329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273234" y="2955377"/>
            <a:ext cx="2756210" cy="95410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z="1400" i="1"/>
              <a:t>‘Finger Print Scan’, ‘Retina Scan’ and ‘Card and Pin’ are all ‘kinds of’ use case that identify the user</a:t>
            </a: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2808787" y="3460744"/>
            <a:ext cx="1051891" cy="2462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/>
              <a:t>Withdraw Cash</a:t>
            </a:r>
          </a:p>
        </p:txBody>
      </p:sp>
    </p:spTree>
    <p:extLst>
      <p:ext uri="{BB962C8B-B14F-4D97-AF65-F5344CB8AC3E}">
        <p14:creationId xmlns:p14="http://schemas.microsoft.com/office/powerpoint/2010/main" val="11071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 Diagrams: Generalization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24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941" y="2160510"/>
            <a:ext cx="4721028" cy="24495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80531" y="4037926"/>
            <a:ext cx="148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smtClean="0"/>
              <a:t>base use-case</a:t>
            </a:r>
            <a:endParaRPr lang="en-CA" b="1"/>
          </a:p>
        </p:txBody>
      </p:sp>
      <p:sp>
        <p:nvSpPr>
          <p:cNvPr id="9" name="TextBox 8"/>
          <p:cNvSpPr txBox="1"/>
          <p:nvPr/>
        </p:nvSpPr>
        <p:spPr>
          <a:xfrm>
            <a:off x="9539161" y="4700124"/>
            <a:ext cx="186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smtClean="0"/>
              <a:t>derived use-cases</a:t>
            </a:r>
            <a:endParaRPr lang="en-CA" b="1"/>
          </a:p>
        </p:txBody>
      </p:sp>
      <p:sp>
        <p:nvSpPr>
          <p:cNvPr id="10" name="TextBox 9"/>
          <p:cNvSpPr txBox="1"/>
          <p:nvPr/>
        </p:nvSpPr>
        <p:spPr>
          <a:xfrm>
            <a:off x="728284" y="1755972"/>
            <a:ext cx="6635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The base (or root) use-case should be documented in very </a:t>
            </a:r>
            <a:r>
              <a:rPr lang="en-CA" sz="2400" b="1" smtClean="0">
                <a:solidFill>
                  <a:schemeClr val="accent2"/>
                </a:solidFill>
              </a:rPr>
              <a:t>general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terms. </a:t>
            </a:r>
            <a:endParaRPr lang="en-CA" sz="24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45816" y="2929668"/>
            <a:ext cx="5568866" cy="5579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GB" altLang="en-US"/>
              <a:t>“</a:t>
            </a:r>
            <a:r>
              <a:rPr lang="en-GB" altLang="en-US" i="1">
                <a:solidFill>
                  <a:srgbClr val="0000FF"/>
                </a:solidFill>
              </a:rPr>
              <a:t>Identify the user</a:t>
            </a:r>
            <a:r>
              <a:rPr lang="en-GB" altLang="en-US" i="1"/>
              <a:t>” </a:t>
            </a:r>
          </a:p>
          <a:p>
            <a:pPr>
              <a:lnSpc>
                <a:spcPct val="80000"/>
              </a:lnSpc>
            </a:pPr>
            <a:r>
              <a:rPr lang="en-GB" altLang="en-US" i="1"/>
              <a:t>obtain their account details from the bank central computer</a:t>
            </a:r>
            <a:endParaRPr lang="en-GB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62198" y="5501236"/>
            <a:ext cx="753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The details are then described in the derived use-cases.</a:t>
            </a:r>
            <a:endParaRPr lang="en-CA" sz="2400"/>
          </a:p>
        </p:txBody>
      </p:sp>
      <p:sp>
        <p:nvSpPr>
          <p:cNvPr id="14" name="Rectangle 13"/>
          <p:cNvSpPr/>
          <p:nvPr/>
        </p:nvSpPr>
        <p:spPr>
          <a:xfrm>
            <a:off x="701311" y="4020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2400"/>
              <a:t>Generization is about </a:t>
            </a:r>
            <a:r>
              <a:rPr lang="en-CA" sz="2400" b="1">
                <a:solidFill>
                  <a:schemeClr val="accent2"/>
                </a:solidFill>
              </a:rPr>
              <a:t>isolating common objectives </a:t>
            </a:r>
            <a:r>
              <a:rPr lang="en-CA" sz="2400"/>
              <a:t>and expressing that commonality in the use-base case.</a:t>
            </a:r>
          </a:p>
        </p:txBody>
      </p:sp>
    </p:spTree>
    <p:extLst>
      <p:ext uri="{BB962C8B-B14F-4D97-AF65-F5344CB8AC3E}">
        <p14:creationId xmlns:p14="http://schemas.microsoft.com/office/powerpoint/2010/main" val="28832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 Diagrams: Extends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28283" y="1755972"/>
            <a:ext cx="10406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Allow for extensions of use-cases.  Model </a:t>
            </a:r>
            <a:r>
              <a:rPr lang="en-CA" sz="2400" b="1" smtClean="0">
                <a:solidFill>
                  <a:schemeClr val="accent2"/>
                </a:solidFill>
              </a:rPr>
              <a:t>optional behaviour</a:t>
            </a:r>
            <a:r>
              <a:rPr lang="en-CA" sz="2400" smtClean="0"/>
              <a:t> involving user-or actor-</a:t>
            </a:r>
            <a:r>
              <a:rPr lang="en-CA" sz="2400" b="1" smtClean="0">
                <a:solidFill>
                  <a:schemeClr val="accent2"/>
                </a:solidFill>
              </a:rPr>
              <a:t>interaction</a:t>
            </a:r>
            <a:r>
              <a:rPr lang="en-CA" sz="2400" smtClean="0"/>
              <a:t>.</a:t>
            </a:r>
            <a:endParaRPr lang="en-CA" sz="2400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319881" y="2791753"/>
            <a:ext cx="4683898" cy="2969594"/>
            <a:chOff x="1131" y="2260"/>
            <a:chExt cx="2840" cy="1907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131" y="2950"/>
              <a:ext cx="426" cy="433"/>
              <a:chOff x="1116" y="2739"/>
              <a:chExt cx="426" cy="433"/>
            </a:xfrm>
          </p:grpSpPr>
          <p:grpSp>
            <p:nvGrpSpPr>
              <p:cNvPr id="20" name="Group 6"/>
              <p:cNvGrpSpPr>
                <a:grpSpLocks/>
              </p:cNvGrpSpPr>
              <p:nvPr/>
            </p:nvGrpSpPr>
            <p:grpSpPr bwMode="auto">
              <a:xfrm>
                <a:off x="1227" y="2739"/>
                <a:ext cx="210" cy="295"/>
                <a:chOff x="1227" y="2739"/>
                <a:chExt cx="210" cy="295"/>
              </a:xfrm>
            </p:grpSpPr>
            <p:sp>
              <p:nvSpPr>
                <p:cNvPr id="22" name="Oval 7"/>
                <p:cNvSpPr>
                  <a:spLocks noChangeArrowheads="1"/>
                </p:cNvSpPr>
                <p:nvPr/>
              </p:nvSpPr>
              <p:spPr bwMode="auto">
                <a:xfrm>
                  <a:off x="1281" y="2739"/>
                  <a:ext cx="111" cy="9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CA" altLang="en-US"/>
                </a:p>
              </p:txBody>
            </p:sp>
            <p:sp>
              <p:nvSpPr>
                <p:cNvPr id="23" name="Line 8"/>
                <p:cNvSpPr>
                  <a:spLocks noChangeShapeType="1"/>
                </p:cNvSpPr>
                <p:nvPr/>
              </p:nvSpPr>
              <p:spPr bwMode="auto">
                <a:xfrm>
                  <a:off x="1334" y="2833"/>
                  <a:ext cx="0" cy="98"/>
                </a:xfrm>
                <a:prstGeom prst="line">
                  <a:avLst/>
                </a:prstGeom>
                <a:noFill/>
                <a:ln w="9525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227" y="2927"/>
                  <a:ext cx="107" cy="107"/>
                </a:xfrm>
                <a:prstGeom prst="line">
                  <a:avLst/>
                </a:prstGeom>
                <a:noFill/>
                <a:ln w="9525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5" name="Line 10"/>
                <p:cNvSpPr>
                  <a:spLocks noChangeShapeType="1"/>
                </p:cNvSpPr>
                <p:nvPr/>
              </p:nvSpPr>
              <p:spPr bwMode="auto">
                <a:xfrm>
                  <a:off x="1334" y="2931"/>
                  <a:ext cx="103" cy="103"/>
                </a:xfrm>
                <a:prstGeom prst="line">
                  <a:avLst/>
                </a:prstGeom>
                <a:noFill/>
                <a:ln w="9525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  <p:sp>
              <p:nvSpPr>
                <p:cNvPr id="26" name="Line 11"/>
                <p:cNvSpPr>
                  <a:spLocks noChangeShapeType="1"/>
                </p:cNvSpPr>
                <p:nvPr/>
              </p:nvSpPr>
              <p:spPr bwMode="auto">
                <a:xfrm>
                  <a:off x="1257" y="2860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1116" y="3097"/>
                <a:ext cx="426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CA" altLang="en-US" sz="1000"/>
                  <a:t>Customer</a:t>
                </a:r>
              </a:p>
            </p:txBody>
          </p:sp>
        </p:grp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2410" y="2985"/>
              <a:ext cx="496" cy="23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346" y="3253"/>
              <a:ext cx="62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 sz="1000"/>
                <a:t>Request Cash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2643" y="2509"/>
              <a:ext cx="6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 sz="900"/>
                <a:t>&lt;&lt;extends&gt;&gt;</a:t>
              </a: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 flipV="1">
              <a:off x="2843" y="2483"/>
              <a:ext cx="504" cy="487"/>
            </a:xfrm>
            <a:prstGeom prst="line">
              <a:avLst/>
            </a:prstGeom>
            <a:noFill/>
            <a:ln w="6350">
              <a:solidFill>
                <a:srgbClr val="993366"/>
              </a:solidFill>
              <a:prstDash val="dash"/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3321" y="2260"/>
              <a:ext cx="496" cy="23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346" y="2529"/>
              <a:ext cx="62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 sz="1000"/>
                <a:t>Receipt Needed?</a:t>
              </a:r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3368" y="3681"/>
              <a:ext cx="496" cy="239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CA" altLang="en-US"/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300" y="3968"/>
              <a:ext cx="62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 sz="1000"/>
                <a:t>Choose $$$ Notes</a:t>
              </a: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877" y="3208"/>
              <a:ext cx="598" cy="453"/>
            </a:xfrm>
            <a:prstGeom prst="line">
              <a:avLst/>
            </a:prstGeom>
            <a:noFill/>
            <a:ln w="6350">
              <a:solidFill>
                <a:srgbClr val="993366"/>
              </a:solidFill>
              <a:prstDash val="dash"/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1506" y="3112"/>
              <a:ext cx="829" cy="0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2705" y="3532"/>
              <a:ext cx="68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CA" altLang="en-US" sz="900"/>
                <a:t>&lt;&lt;extends&gt;&gt;</a:t>
              </a:r>
            </a:p>
          </p:txBody>
        </p:sp>
      </p:grp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3498" y="3015225"/>
            <a:ext cx="5250860" cy="25955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81000" indent="-381000">
              <a:lnSpc>
                <a:spcPct val="80000"/>
              </a:lnSpc>
            </a:pPr>
            <a:r>
              <a:rPr lang="en-GB" altLang="en-US" sz="1400" b="1"/>
              <a:t>Use-Case Request </a:t>
            </a:r>
            <a:r>
              <a:rPr lang="en-GB" altLang="en-US" sz="1400" b="1" smtClean="0"/>
              <a:t>Cash</a:t>
            </a:r>
          </a:p>
          <a:p>
            <a:pPr marL="381000" indent="-381000">
              <a:lnSpc>
                <a:spcPct val="80000"/>
              </a:lnSpc>
            </a:pPr>
            <a:endParaRPr lang="en-GB" altLang="en-US" sz="1400" b="1"/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. . .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. . .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If( users wants to chose type of $ notes)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GB" altLang="en-US" sz="1400">
                <a:solidFill>
                  <a:srgbClr val="0000FF"/>
                </a:solidFill>
              </a:rPr>
              <a:t>     Extend use case : </a:t>
            </a:r>
            <a:r>
              <a:rPr lang="en-GB" altLang="en-US" sz="1400">
                <a:solidFill>
                  <a:srgbClr val="7030A0"/>
                </a:solidFill>
              </a:rPr>
              <a:t>Choose $$$ Notes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If user chooses to have a receipt 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GB" altLang="en-US" sz="1400">
                <a:solidFill>
                  <a:srgbClr val="0000FF"/>
                </a:solidFill>
              </a:rPr>
              <a:t>     Extend use case :</a:t>
            </a:r>
            <a:r>
              <a:rPr lang="en-GB" altLang="en-US" sz="1400"/>
              <a:t> </a:t>
            </a:r>
            <a:r>
              <a:rPr lang="en-GB" altLang="en-US" sz="1400">
                <a:solidFill>
                  <a:srgbClr val="7030A0"/>
                </a:solidFill>
              </a:rPr>
              <a:t>Print Receipt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. . .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. . .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r>
              <a:rPr lang="en-GB" altLang="en-US" sz="1400"/>
              <a:t>The card is returned to the user and a receipt is issued</a:t>
            </a:r>
            <a:r>
              <a:rPr lang="en-GB" altLang="en-US" sz="1400" smtClean="0"/>
              <a:t>.</a:t>
            </a:r>
          </a:p>
          <a:p>
            <a:pPr marL="800100" lvl="1" indent="-342900">
              <a:lnSpc>
                <a:spcPct val="80000"/>
              </a:lnSpc>
              <a:buFontTx/>
              <a:buAutoNum type="arabicPeriod"/>
            </a:pPr>
            <a:endParaRPr lang="en-GB" altLang="en-US" sz="1400"/>
          </a:p>
          <a:p>
            <a:pPr marL="381000" indent="-381000">
              <a:lnSpc>
                <a:spcPct val="80000"/>
              </a:lnSpc>
            </a:pPr>
            <a:r>
              <a:rPr lang="en-GB" altLang="en-US" sz="1400" b="1"/>
              <a:t>End-Of-Transaction</a:t>
            </a:r>
          </a:p>
        </p:txBody>
      </p:sp>
    </p:spTree>
    <p:extLst>
      <p:ext uri="{BB962C8B-B14F-4D97-AF65-F5344CB8AC3E}">
        <p14:creationId xmlns:p14="http://schemas.microsoft.com/office/powerpoint/2010/main" val="7917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 Diagrams: Summary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28283" y="1644005"/>
            <a:ext cx="104063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User stories are used to develop and analyze the list of </a:t>
            </a:r>
            <a:r>
              <a:rPr lang="en-CA" sz="2400" b="1" smtClean="0">
                <a:solidFill>
                  <a:schemeClr val="accent2"/>
                </a:solidFill>
              </a:rPr>
              <a:t>functional requirements</a:t>
            </a:r>
          </a:p>
          <a:p>
            <a:endParaRPr lang="en-CA" sz="2400"/>
          </a:p>
          <a:p>
            <a:r>
              <a:rPr lang="en-CA" sz="2400" smtClean="0"/>
              <a:t>Use-Cases describe the </a:t>
            </a:r>
            <a:r>
              <a:rPr lang="en-CA" sz="2400" b="1" smtClean="0">
                <a:solidFill>
                  <a:schemeClr val="accent2"/>
                </a:solidFill>
              </a:rPr>
              <a:t>details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of the </a:t>
            </a:r>
            <a:r>
              <a:rPr lang="en-CA" sz="2400" b="1" smtClean="0">
                <a:solidFill>
                  <a:schemeClr val="accent2"/>
                </a:solidFill>
              </a:rPr>
              <a:t>interactions</a:t>
            </a:r>
            <a:r>
              <a:rPr lang="en-CA" sz="2400" smtClean="0"/>
              <a:t>, can include multiple </a:t>
            </a:r>
            <a:r>
              <a:rPr lang="en-CA" sz="2400" b="1" smtClean="0">
                <a:solidFill>
                  <a:schemeClr val="accent2"/>
                </a:solidFill>
              </a:rPr>
              <a:t>scenarios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leading to different interaction procedures.  Descriptions do not have a specific syntax, but must capture </a:t>
            </a:r>
            <a:r>
              <a:rPr lang="en-CA" sz="2400" b="1" smtClean="0">
                <a:solidFill>
                  <a:schemeClr val="accent2"/>
                </a:solidFill>
              </a:rPr>
              <a:t>requirements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in a way that analysists and customers can </a:t>
            </a:r>
            <a:r>
              <a:rPr lang="en-CA" sz="2400" b="1" smtClean="0">
                <a:solidFill>
                  <a:schemeClr val="accent2"/>
                </a:solidFill>
              </a:rPr>
              <a:t>understand</a:t>
            </a:r>
            <a:r>
              <a:rPr lang="en-CA" sz="2400" smtClean="0"/>
              <a:t>.</a:t>
            </a:r>
          </a:p>
          <a:p>
            <a:endParaRPr lang="en-CA" sz="2400"/>
          </a:p>
          <a:p>
            <a:r>
              <a:rPr lang="en-CA" sz="2400" smtClean="0"/>
              <a:t>Use-Cases can </a:t>
            </a:r>
            <a:r>
              <a:rPr lang="en-CA" sz="2400" b="1" smtClean="0">
                <a:solidFill>
                  <a:schemeClr val="accent2"/>
                </a:solidFill>
              </a:rPr>
              <a:t>include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other use-cases, can sometimes be </a:t>
            </a:r>
            <a:r>
              <a:rPr lang="en-CA" sz="2400" b="1" smtClean="0">
                <a:solidFill>
                  <a:schemeClr val="accent2"/>
                </a:solidFill>
              </a:rPr>
              <a:t>generalized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 smtClean="0"/>
              <a:t>– having multiple derived use-cases, and can </a:t>
            </a:r>
            <a:r>
              <a:rPr lang="en-CA" sz="2400" b="1" smtClean="0">
                <a:solidFill>
                  <a:schemeClr val="accent2"/>
                </a:solidFill>
              </a:rPr>
              <a:t>extend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other use-cases adding optional interactions.</a:t>
            </a:r>
          </a:p>
          <a:p>
            <a:endParaRPr lang="en-CA" sz="2400"/>
          </a:p>
          <a:p>
            <a:r>
              <a:rPr lang="en-CA" sz="2400" smtClean="0"/>
              <a:t>Note the arrow types in the diagrams!! Both the </a:t>
            </a:r>
            <a:r>
              <a:rPr lang="en-CA" sz="2400" b="1" smtClean="0">
                <a:solidFill>
                  <a:schemeClr val="accent2"/>
                </a:solidFill>
              </a:rPr>
              <a:t>style</a:t>
            </a:r>
            <a:r>
              <a:rPr lang="en-CA" sz="2400" smtClean="0"/>
              <a:t> and </a:t>
            </a:r>
            <a:r>
              <a:rPr lang="en-CA" sz="2400" b="1" smtClean="0">
                <a:solidFill>
                  <a:schemeClr val="accent2"/>
                </a:solidFill>
              </a:rPr>
              <a:t>direction</a:t>
            </a:r>
            <a:r>
              <a:rPr lang="en-CA" sz="2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38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User Stories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80" y="1732643"/>
            <a:ext cx="10396220" cy="693057"/>
          </a:xfrm>
        </p:spPr>
        <p:txBody>
          <a:bodyPr>
            <a:normAutofit/>
          </a:bodyPr>
          <a:lstStyle/>
          <a:p>
            <a:r>
              <a:rPr lang="en-CA" sz="2400" b="1" smtClean="0"/>
              <a:t>User Story:  </a:t>
            </a:r>
            <a:r>
              <a:rPr lang="en-CA" sz="2400" i="1" smtClean="0"/>
              <a:t>“As a &lt;role&gt;, I want to be able to &lt;some goal&gt; so that &lt;some reason&gt;”</a:t>
            </a:r>
            <a:endParaRPr lang="en-CA" sz="2400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pic>
        <p:nvPicPr>
          <p:cNvPr id="6" name="Picture 4" descr="https://s-media-cache-ak0.pinimg.com/originals/46/8f/68/468f687102e8ae95d3bb546f922f2ba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625725"/>
            <a:ext cx="78771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856723" y="4996934"/>
            <a:ext cx="1990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/>
              <a:t>http://dilbert.com/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3580" y="5529943"/>
            <a:ext cx="10739120" cy="6930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smtClean="0"/>
              <a:t>Often used in the planning stage, each “story” describing one feature of the software.</a:t>
            </a: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277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mtClean="0"/>
              <a:t>Example User Stories – Video Rental Library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pic>
        <p:nvPicPr>
          <p:cNvPr id="7" name="Picture 4" descr="http://breathingtech.com/wp-content/uploads/2009/05/user-story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624012"/>
            <a:ext cx="8420100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52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35001" y="1676400"/>
            <a:ext cx="1074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Use Cases explore each User Story, analyze the </a:t>
            </a:r>
            <a:r>
              <a:rPr lang="en-CA" sz="2400" b="1" smtClean="0">
                <a:solidFill>
                  <a:schemeClr val="accent2"/>
                </a:solidFill>
              </a:rPr>
              <a:t>requirements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and how they can be </a:t>
            </a:r>
            <a:r>
              <a:rPr lang="en-CA" sz="2400" b="1" smtClean="0">
                <a:solidFill>
                  <a:schemeClr val="accent2"/>
                </a:solidFill>
              </a:rPr>
              <a:t>achieved</a:t>
            </a:r>
            <a:r>
              <a:rPr lang="en-CA" sz="2400" smtClean="0"/>
              <a:t> in terms of </a:t>
            </a:r>
            <a:r>
              <a:rPr lang="en-CA" sz="2400" b="1" smtClean="0">
                <a:solidFill>
                  <a:schemeClr val="accent2"/>
                </a:solidFill>
              </a:rPr>
              <a:t>interactions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between the actor and system.</a:t>
            </a:r>
            <a:endParaRPr lang="en-CA" sz="2400" b="1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4299" y="2679700"/>
            <a:ext cx="8132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smtClean="0"/>
              <a:t>What </a:t>
            </a:r>
            <a:r>
              <a:rPr lang="en-CA" sz="2400" b="1" smtClean="0">
                <a:solidFill>
                  <a:schemeClr val="accent2"/>
                </a:solidFill>
              </a:rPr>
              <a:t>data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goes in/out (the interaction)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smtClean="0"/>
              <a:t>What </a:t>
            </a:r>
            <a:r>
              <a:rPr lang="en-CA" sz="2400" b="1" smtClean="0">
                <a:solidFill>
                  <a:schemeClr val="accent2"/>
                </a:solidFill>
              </a:rPr>
              <a:t>effect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this has on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smtClean="0"/>
              <a:t>What the </a:t>
            </a:r>
            <a:r>
              <a:rPr lang="en-CA" sz="2400" b="1" smtClean="0">
                <a:solidFill>
                  <a:schemeClr val="accent2"/>
                </a:solidFill>
              </a:rPr>
              <a:t>benefit</a:t>
            </a:r>
            <a:r>
              <a:rPr lang="en-CA" sz="2400" smtClean="0">
                <a:solidFill>
                  <a:schemeClr val="accent2"/>
                </a:solidFill>
              </a:rPr>
              <a:t> </a:t>
            </a:r>
            <a:r>
              <a:rPr lang="en-CA" sz="2400" smtClean="0"/>
              <a:t>to the user is (the objective)</a:t>
            </a:r>
            <a:endParaRPr lang="en-CA" sz="2400"/>
          </a:p>
        </p:txBody>
      </p:sp>
      <p:sp>
        <p:nvSpPr>
          <p:cNvPr id="8" name="TextBox 7"/>
          <p:cNvSpPr txBox="1"/>
          <p:nvPr/>
        </p:nvSpPr>
        <p:spPr>
          <a:xfrm>
            <a:off x="762001" y="4495800"/>
            <a:ext cx="10744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smtClean="0">
                <a:solidFill>
                  <a:schemeClr val="accent2"/>
                </a:solidFill>
              </a:rPr>
              <a:t>Describes</a:t>
            </a:r>
            <a:r>
              <a:rPr lang="en-CA" sz="2400" smtClean="0"/>
              <a:t> the sequence of interactions to accomplish a specified, identifiable task, from a high-level perspective, and is written in </a:t>
            </a:r>
            <a:r>
              <a:rPr lang="en-CA" sz="2400" b="1" smtClean="0">
                <a:solidFill>
                  <a:schemeClr val="accent2"/>
                </a:solidFill>
              </a:rPr>
              <a:t>plain language</a:t>
            </a:r>
            <a:r>
              <a:rPr lang="en-CA" sz="2400" smtClean="0"/>
              <a:t>.</a:t>
            </a:r>
            <a:endParaRPr lang="en-CA" sz="2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01725" y="1968500"/>
            <a:ext cx="9883775" cy="3727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Checking out a book for loan.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Checking in a returned 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Checking if a book is in stock and where to find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Reserving a book that is currently out on loan.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Dealing with payment of overdue fines.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Adding new members to the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Deleting old members from the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Dealing with changes of members details e.g. name address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Cases: Library System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033944" y="1827667"/>
            <a:ext cx="1836737" cy="338137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CA" altLang="en-US"/>
              <a:t>Library Use cases</a:t>
            </a:r>
          </a:p>
        </p:txBody>
      </p:sp>
    </p:spTree>
    <p:extLst>
      <p:ext uri="{BB962C8B-B14F-4D97-AF65-F5344CB8AC3E}">
        <p14:creationId xmlns:p14="http://schemas.microsoft.com/office/powerpoint/2010/main" val="166830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Cases: Library System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7025" y="1701800"/>
            <a:ext cx="4537075" cy="571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Checking out a book for loan</a:t>
            </a:r>
            <a:r>
              <a:rPr lang="en-CA" sz="2400" smtClean="0"/>
              <a:t>.</a:t>
            </a:r>
            <a:endParaRPr lang="en-CA" sz="2400"/>
          </a:p>
        </p:txBody>
      </p:sp>
      <p:sp>
        <p:nvSpPr>
          <p:cNvPr id="7" name="TextBox 6"/>
          <p:cNvSpPr txBox="1"/>
          <p:nvPr/>
        </p:nvSpPr>
        <p:spPr>
          <a:xfrm>
            <a:off x="5168900" y="1739900"/>
            <a:ext cx="6434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What needs to take place for this to occur?</a:t>
            </a:r>
            <a:endParaRPr lang="en-CA" sz="2800"/>
          </a:p>
        </p:txBody>
      </p:sp>
      <p:sp>
        <p:nvSpPr>
          <p:cNvPr id="8" name="TextBox 7"/>
          <p:cNvSpPr txBox="1"/>
          <p:nvPr/>
        </p:nvSpPr>
        <p:spPr>
          <a:xfrm>
            <a:off x="1212201" y="2714430"/>
            <a:ext cx="985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smtClean="0"/>
              <a:t>Benefit: 	</a:t>
            </a:r>
          </a:p>
          <a:p>
            <a:endParaRPr lang="en-CA" sz="2400" smtClean="0"/>
          </a:p>
          <a:p>
            <a:r>
              <a:rPr lang="en-CA" sz="2400" smtClean="0"/>
              <a:t>Interaction: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CA" sz="2400"/>
          </a:p>
          <a:p>
            <a:endParaRPr lang="en-CA" sz="2400"/>
          </a:p>
          <a:p>
            <a:endParaRPr lang="en-CA" sz="2400" smtClean="0"/>
          </a:p>
          <a:p>
            <a:endParaRPr lang="en-CA" sz="2400"/>
          </a:p>
          <a:p>
            <a:r>
              <a:rPr lang="en-CA" sz="2400" smtClean="0"/>
              <a:t>Effects:  	</a:t>
            </a:r>
            <a:endParaRPr lang="en-CA" sz="2400"/>
          </a:p>
        </p:txBody>
      </p:sp>
      <p:sp>
        <p:nvSpPr>
          <p:cNvPr id="9" name="Rectangle 8"/>
          <p:cNvSpPr/>
          <p:nvPr/>
        </p:nvSpPr>
        <p:spPr>
          <a:xfrm>
            <a:off x="3111500" y="3475504"/>
            <a:ext cx="8039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smtClean="0"/>
              <a:t>Member </a:t>
            </a:r>
            <a:r>
              <a:rPr lang="en-CA" sz="2400"/>
              <a:t>identifies him/herself with id, indicates which 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/>
              <a:t>If user is allowed and book is available, lend book for a specified </a:t>
            </a:r>
            <a:r>
              <a:rPr lang="en-CA" sz="2400" smtClean="0"/>
              <a:t>period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smtClean="0"/>
              <a:t>Update records of loan and availability</a:t>
            </a:r>
            <a:endParaRPr lang="en-CA" sz="2400"/>
          </a:p>
        </p:txBody>
      </p:sp>
      <p:sp>
        <p:nvSpPr>
          <p:cNvPr id="10" name="Rectangle 9"/>
          <p:cNvSpPr/>
          <p:nvPr/>
        </p:nvSpPr>
        <p:spPr>
          <a:xfrm>
            <a:off x="1287884" y="527449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CA" sz="2400" smtClean="0"/>
              <a:t>Member’s loan record updated to reflect loaned books</a:t>
            </a:r>
            <a:endParaRPr lang="en-CA" sz="240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CA" sz="2400" smtClean="0"/>
              <a:t>Library’s loan record updated to show book availability</a:t>
            </a:r>
            <a:endParaRPr lang="en-CA" sz="2400"/>
          </a:p>
        </p:txBody>
      </p:sp>
      <p:sp>
        <p:nvSpPr>
          <p:cNvPr id="3" name="Rectangle 2"/>
          <p:cNvSpPr/>
          <p:nvPr/>
        </p:nvSpPr>
        <p:spPr>
          <a:xfrm>
            <a:off x="3114536" y="2703158"/>
            <a:ext cx="4531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Member goes home with a book</a:t>
            </a:r>
          </a:p>
        </p:txBody>
      </p:sp>
    </p:spTree>
    <p:extLst>
      <p:ext uri="{BB962C8B-B14F-4D97-AF65-F5344CB8AC3E}">
        <p14:creationId xmlns:p14="http://schemas.microsoft.com/office/powerpoint/2010/main" val="353681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Cases: Library System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4832" y="1579750"/>
            <a:ext cx="11752289" cy="4566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CA" sz="3200" b="1"/>
              <a:t>Use-Case: </a:t>
            </a:r>
            <a:r>
              <a:rPr lang="en-CA" sz="3200"/>
              <a:t>Borrow </a:t>
            </a:r>
            <a:r>
              <a:rPr lang="en-CA" sz="3200" smtClean="0"/>
              <a:t>Book</a:t>
            </a:r>
            <a:endParaRPr lang="en-CA" sz="32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200"/>
              <a:t>The member identifies </a:t>
            </a:r>
            <a:r>
              <a:rPr lang="en-CA" sz="2200" smtClean="0"/>
              <a:t>him/herself </a:t>
            </a:r>
            <a:r>
              <a:rPr lang="en-CA" sz="2200"/>
              <a:t>to the librarian using membership identification card.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200"/>
              <a:t>The member presents one or more books to the Librarian.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200"/>
              <a:t>The Librarian checks the books to make sure they can be loaned.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200"/>
              <a:t>The Librarian checks the membership card to make sure it is valid.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200"/>
              <a:t>The Librarian looks up the member’s records and checks for any due fines and that the number of loaned books will be less than 6 (the maximum).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200"/>
              <a:t>The Librarian refuses to loan books to members with overdue fines.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200"/>
              <a:t>If acceptable, each book is </a:t>
            </a:r>
            <a:r>
              <a:rPr lang="en-CA" sz="2200" smtClean="0"/>
              <a:t>stamped </a:t>
            </a:r>
            <a:r>
              <a:rPr lang="en-CA" sz="2200"/>
              <a:t>with the appropriate return date (2 weeks from today).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200"/>
              <a:t>The Librarian updates the member’s loan details by entering it into the loan library.</a:t>
            </a:r>
          </a:p>
        </p:txBody>
      </p:sp>
    </p:spTree>
    <p:extLst>
      <p:ext uri="{BB962C8B-B14F-4D97-AF65-F5344CB8AC3E}">
        <p14:creationId xmlns:p14="http://schemas.microsoft.com/office/powerpoint/2010/main" val="18394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Use Cases: ATM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Use Case Diagrams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990" y="1932554"/>
            <a:ext cx="3845029" cy="161414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smtClean="0"/>
              <a:t>Withdraw Cash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smtClean="0"/>
              <a:t>Request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smtClean="0"/>
              <a:t>Request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smtClean="0"/>
              <a:t>Request Cheques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76965" y="1674553"/>
            <a:ext cx="1836737" cy="338137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 smtClean="0"/>
              <a:t>ATM </a:t>
            </a:r>
            <a:r>
              <a:rPr lang="en-CA" altLang="en-US"/>
              <a:t>Use cases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929008" y="1851703"/>
            <a:ext cx="4537075" cy="571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smtClean="0"/>
              <a:t>Withdraw Cash</a:t>
            </a:r>
            <a:endParaRPr lang="en-CA" sz="2400"/>
          </a:p>
        </p:txBody>
      </p:sp>
      <p:sp>
        <p:nvSpPr>
          <p:cNvPr id="10" name="TextBox 9"/>
          <p:cNvSpPr txBox="1"/>
          <p:nvPr/>
        </p:nvSpPr>
        <p:spPr>
          <a:xfrm>
            <a:off x="4916774" y="2600169"/>
            <a:ext cx="7045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smtClean="0"/>
              <a:t>Benefit:</a:t>
            </a:r>
            <a:r>
              <a:rPr lang="en-CA" sz="2400" smtClean="0"/>
              <a:t> 	- User goes home with cash money</a:t>
            </a:r>
          </a:p>
          <a:p>
            <a:r>
              <a:rPr lang="en-CA" sz="2400" b="1" smtClean="0"/>
              <a:t>Interaction:</a:t>
            </a:r>
            <a:r>
              <a:rPr lang="en-CA" sz="2400" smtClean="0"/>
              <a:t>	- User identifies him/herself </a:t>
            </a:r>
          </a:p>
          <a:p>
            <a:r>
              <a:rPr lang="en-CA" sz="2400"/>
              <a:t>	</a:t>
            </a:r>
            <a:r>
              <a:rPr lang="en-CA" sz="2400" smtClean="0"/>
              <a:t>	- Requests amount</a:t>
            </a:r>
          </a:p>
          <a:p>
            <a:r>
              <a:rPr lang="en-CA" sz="2400" smtClean="0"/>
              <a:t>		- System checks balance and limits</a:t>
            </a:r>
          </a:p>
          <a:p>
            <a:r>
              <a:rPr lang="en-CA" sz="2400"/>
              <a:t>	</a:t>
            </a:r>
            <a:r>
              <a:rPr lang="en-CA" sz="2400" smtClean="0"/>
              <a:t>	- If valid, dispenses cash, debits account</a:t>
            </a:r>
          </a:p>
          <a:p>
            <a:r>
              <a:rPr lang="en-CA" sz="2400"/>
              <a:t>	</a:t>
            </a:r>
            <a:r>
              <a:rPr lang="en-CA" sz="2400" smtClean="0"/>
              <a:t>	- Asks user if would like receipt</a:t>
            </a:r>
          </a:p>
          <a:p>
            <a:endParaRPr lang="en-CA" sz="2400"/>
          </a:p>
          <a:p>
            <a:r>
              <a:rPr lang="en-CA" sz="2400" b="1" smtClean="0"/>
              <a:t>Effects:  	</a:t>
            </a:r>
            <a:r>
              <a:rPr lang="en-CA" sz="2400" smtClean="0"/>
              <a:t>- User’s account balance updated</a:t>
            </a:r>
          </a:p>
          <a:p>
            <a:r>
              <a:rPr lang="en-CA" sz="2400"/>
              <a:t>	</a:t>
            </a:r>
            <a:r>
              <a:rPr lang="en-CA" sz="2400" smtClean="0"/>
              <a:t>	- ATM’s available cash updated</a:t>
            </a:r>
            <a:endParaRPr lang="en-CA" sz="2400"/>
          </a:p>
        </p:txBody>
      </p:sp>
      <p:sp>
        <p:nvSpPr>
          <p:cNvPr id="13" name="Rectangle 12"/>
          <p:cNvSpPr/>
          <p:nvPr/>
        </p:nvSpPr>
        <p:spPr>
          <a:xfrm>
            <a:off x="1249181" y="6024940"/>
            <a:ext cx="2168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/>
              <a:t>By Richard001 (Own work) [Public domain], via Wikimedia Commons</a:t>
            </a:r>
          </a:p>
        </p:txBody>
      </p:sp>
      <p:pic>
        <p:nvPicPr>
          <p:cNvPr id="1026" name="Picture 2" descr="https://upload.wikimedia.org/wikipedia/commons/c/c8/National_Bank_of_New_Zealand_cashpoint_machine%2C_Kate_Edger_Information_Commons%2C_University_of_Aucklan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4" b="35252"/>
          <a:stretch/>
        </p:blipFill>
        <p:spPr bwMode="auto">
          <a:xfrm>
            <a:off x="1344901" y="3698596"/>
            <a:ext cx="2187000" cy="230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0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7022AD1-EB9C-47AA-8798-E085617E6591}" vid="{2B8941D5-1F42-49BE-AAE7-EBFC98EEE0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875</TotalTime>
  <Words>2254</Words>
  <Application>Microsoft Office PowerPoint</Application>
  <PresentationFormat>Widescreen</PresentationFormat>
  <Paragraphs>316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Myriad Pro</vt:lpstr>
      <vt:lpstr>Open Sans</vt:lpstr>
      <vt:lpstr>Times New Roman</vt:lpstr>
      <vt:lpstr>Retrospect</vt:lpstr>
      <vt:lpstr>Lecture 9: Use Case Diagrams</vt:lpstr>
      <vt:lpstr>User Stories and Use Cases</vt:lpstr>
      <vt:lpstr>User Stories</vt:lpstr>
      <vt:lpstr>Example User Stories – Video Rental Library</vt:lpstr>
      <vt:lpstr>Use Cases</vt:lpstr>
      <vt:lpstr>Use Cases: Library System</vt:lpstr>
      <vt:lpstr>Use Cases: Library System</vt:lpstr>
      <vt:lpstr>Use Cases: Library System</vt:lpstr>
      <vt:lpstr>Use Cases: ATM</vt:lpstr>
      <vt:lpstr>Use Cases: ATM</vt:lpstr>
      <vt:lpstr>Use Cases</vt:lpstr>
      <vt:lpstr>Use Case Scenarios</vt:lpstr>
      <vt:lpstr>Use Case Scenarios</vt:lpstr>
      <vt:lpstr>Use Case Diagrams</vt:lpstr>
      <vt:lpstr>Use Case Diagrams</vt:lpstr>
      <vt:lpstr>Use Case Diagrams</vt:lpstr>
      <vt:lpstr>Use Case Diagrams</vt:lpstr>
      <vt:lpstr>Use Case Diagrams</vt:lpstr>
      <vt:lpstr>Use Case Diagrams</vt:lpstr>
      <vt:lpstr>Use Case Diagrams: Includes</vt:lpstr>
      <vt:lpstr>Use Case Diagrams: Includes</vt:lpstr>
      <vt:lpstr>Documenting Includes</vt:lpstr>
      <vt:lpstr>Use Case Diagrams: Generalzation</vt:lpstr>
      <vt:lpstr>Use Case Diagrams: Generalization</vt:lpstr>
      <vt:lpstr>Use Case Diagrams: Extends</vt:lpstr>
      <vt:lpstr>Use Case Diagrams: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8: Use Case Diagrams</dc:title>
  <dc:creator>Antonio Sánchez</dc:creator>
  <cp:lastModifiedBy>Antonio Sánchez</cp:lastModifiedBy>
  <cp:revision>35</cp:revision>
  <dcterms:created xsi:type="dcterms:W3CDTF">2017-10-05T18:01:22Z</dcterms:created>
  <dcterms:modified xsi:type="dcterms:W3CDTF">2018-01-09T19:10:49Z</dcterms:modified>
</cp:coreProperties>
</file>