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8" r:id="rId12"/>
    <p:sldId id="266" r:id="rId13"/>
    <p:sldId id="267" r:id="rId14"/>
    <p:sldId id="276" r:id="rId15"/>
    <p:sldId id="275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iz #1: C++" id="{5D8130B2-2E4C-416C-AAB1-4B728089E40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8"/>
            <p14:sldId id="266"/>
            <p14:sldId id="267"/>
            <p14:sldId id="276"/>
            <p14:sldId id="275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D9"/>
    <a:srgbClr val="F8F8F8"/>
    <a:srgbClr val="8D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BB083-0271-4C34-A092-3EA9DBA1EFBD}" type="datetimeFigureOut">
              <a:rPr lang="en-CA" smtClean="0"/>
              <a:t>2018-01-09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4C357-DAEE-461C-8179-FEA14C8980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0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4C357-DAEE-461C-8179-FEA14C89809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26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2245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131507"/>
            <a:ext cx="10058400" cy="246711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9244" y="6459785"/>
            <a:ext cx="7669745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CA" smtClean="0"/>
              <a:t>Quiz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Quiz 1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5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CA" smtClean="0"/>
              <a:t>Quiz 1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5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649460"/>
            <a:ext cx="10058400" cy="77810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69143"/>
            <a:ext cx="10058400" cy="41999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Quiz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42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Quiz 1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Quiz 1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6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Quiz 1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81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CA" smtClean="0"/>
              <a:t>Quiz 1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533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l"/>
            <a:r>
              <a:rPr lang="en-CA" smtClean="0"/>
              <a:t>Quiz 1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1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CA" smtClean="0"/>
              <a:t>Quiz 1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18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Quiz 1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2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794" y="678489"/>
            <a:ext cx="10058400" cy="69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741714"/>
            <a:ext cx="10058400" cy="41273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244" y="6459785"/>
            <a:ext cx="76697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cap="all" baseline="0">
                <a:solidFill>
                  <a:srgbClr val="FFFFFF"/>
                </a:solidFill>
              </a:defRPr>
            </a:lvl1pPr>
          </a:lstStyle>
          <a:p>
            <a:pPr algn="l"/>
            <a:r>
              <a:rPr lang="en-CA" smtClean="0"/>
              <a:t>Quiz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AE11FE2D-6E70-4277-81CE-0AEFFA29198E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3" y="6436424"/>
            <a:ext cx="281758" cy="3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6180" y="682752"/>
            <a:ext cx="10058400" cy="2322451"/>
          </a:xfrm>
        </p:spPr>
        <p:txBody>
          <a:bodyPr>
            <a:normAutofit/>
          </a:bodyPr>
          <a:lstStyle/>
          <a:p>
            <a:r>
              <a:rPr lang="en-CA" sz="4800" smtClean="0"/>
              <a:t>CPEN333: System Software Engineering</a:t>
            </a:r>
            <a:br>
              <a:rPr lang="en-CA" sz="4800" smtClean="0"/>
            </a:br>
            <a:r>
              <a:rPr lang="en-CA" sz="4800"/>
              <a:t/>
            </a:r>
            <a:br>
              <a:rPr lang="en-CA" sz="4800"/>
            </a:br>
            <a:r>
              <a:rPr lang="en-CA" sz="4800" smtClean="0"/>
              <a:t>Quiz #1: C++, Systems, Concurrency</a:t>
            </a:r>
            <a:endParaRPr lang="en-CA" sz="4800"/>
          </a:p>
        </p:txBody>
      </p:sp>
      <p:pic>
        <p:nvPicPr>
          <p:cNvPr id="4" name="Picture 2" descr="Image result for iclicke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6220">
            <a:off x="5388764" y="3494073"/>
            <a:ext cx="14668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09" y="357360"/>
            <a:ext cx="10058400" cy="778109"/>
          </a:xfrm>
        </p:spPr>
        <p:txBody>
          <a:bodyPr/>
          <a:lstStyle/>
          <a:p>
            <a:r>
              <a:rPr lang="en-CA" smtClean="0"/>
              <a:t>Q9: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10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292354"/>
            <a:ext cx="4686300" cy="4832092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std::string name_;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Dog(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 name) 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name_(name) {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speak()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std::cout &lt;&lt; </a:t>
            </a:r>
            <a:r>
              <a:rPr lang="en-US" altLang="en-US" sz="14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”woof”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std::endl;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Chihuahua :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Chihuahua(</a:t>
            </a: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std::string&amp; name) 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Dog(name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speak()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std::cout &lt;&lt; </a:t>
            </a:r>
            <a:r>
              <a:rPr lang="en-US" altLang="en-US" sz="14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”yip”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std::endl;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40600" y="2108200"/>
            <a:ext cx="2781300" cy="927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endParaRPr lang="en-CA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353300" y="3911600"/>
            <a:ext cx="2781300" cy="927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Chihuahua</a:t>
            </a:r>
            <a:endParaRPr lang="en-CA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8534400" y="3035300"/>
            <a:ext cx="419100" cy="8509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7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09" y="357360"/>
            <a:ext cx="10058400" cy="778109"/>
          </a:xfrm>
        </p:spPr>
        <p:txBody>
          <a:bodyPr/>
          <a:lstStyle/>
          <a:p>
            <a:r>
              <a:rPr lang="en-CA" smtClean="0"/>
              <a:t>Q9: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11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292354"/>
            <a:ext cx="4686300" cy="4832092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std::string name_;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Dog(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 name) 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name_(name) {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speak()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std::cout &lt;&lt; </a:t>
            </a:r>
            <a:r>
              <a:rPr lang="en-US" altLang="en-US" sz="14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”woof”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std::endl;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Chihuahua :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Chihuahua(</a:t>
            </a: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std::string&amp; name) 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Dog(name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speak()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std::cout &lt;&lt; </a:t>
            </a:r>
            <a:r>
              <a:rPr lang="en-US" altLang="en-US" sz="14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”yip”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std::endl;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32500" y="1294825"/>
            <a:ext cx="4686300" cy="1169551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Chihuahua dwight(</a:t>
            </a:r>
            <a:r>
              <a:rPr lang="en-US" altLang="en-US" sz="14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”Dwight”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Dog&amp; dog = dwight;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wight.speak();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dog.speak();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822700"/>
            <a:ext cx="248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yip, yip</a:t>
            </a:r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woof, woof</a:t>
            </a:r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yip, woof</a:t>
            </a:r>
            <a:endParaRPr lang="en-CA" sz="2400"/>
          </a:p>
        </p:txBody>
      </p:sp>
      <p:sp>
        <p:nvSpPr>
          <p:cNvPr id="9" name="TextBox 8"/>
          <p:cNvSpPr txBox="1"/>
          <p:nvPr/>
        </p:nvSpPr>
        <p:spPr>
          <a:xfrm>
            <a:off x="5994400" y="2933700"/>
            <a:ext cx="4456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smtClean="0"/>
              <a:t>What two words get printed?</a:t>
            </a:r>
            <a:endParaRPr lang="en-CA" sz="2800"/>
          </a:p>
        </p:txBody>
      </p:sp>
      <p:sp>
        <p:nvSpPr>
          <p:cNvPr id="10" name="Rounded Rectangle 9"/>
          <p:cNvSpPr/>
          <p:nvPr/>
        </p:nvSpPr>
        <p:spPr>
          <a:xfrm>
            <a:off x="5727700" y="5168900"/>
            <a:ext cx="5930900" cy="7620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02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09" y="357360"/>
            <a:ext cx="10058400" cy="778109"/>
          </a:xfrm>
        </p:spPr>
        <p:txBody>
          <a:bodyPr/>
          <a:lstStyle/>
          <a:p>
            <a:r>
              <a:rPr lang="en-CA" smtClean="0"/>
              <a:t>Q10: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12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292354"/>
            <a:ext cx="4686300" cy="4832092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std::string name_;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Dog(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 name) 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name_(name) {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speak()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std::cout &lt;&lt; </a:t>
            </a:r>
            <a:r>
              <a:rPr lang="en-US" altLang="en-US" sz="14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”woof”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std::endl;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Chihuahua :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Chihuahua(</a:t>
            </a: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std::string&amp; name) 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Dog(name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altLang="en-US" sz="14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std::cout &lt;&lt; </a:t>
            </a:r>
            <a:r>
              <a:rPr lang="en-US" altLang="en-US" sz="14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”yip”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std::endl;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32500" y="1294825"/>
            <a:ext cx="4686300" cy="1169551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Chihuahua dwight(</a:t>
            </a:r>
            <a:r>
              <a:rPr lang="en-US" altLang="en-US" sz="14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”Dwight”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Dog&amp; dog = dwight;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wight.speak();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dog.speak();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822700"/>
            <a:ext cx="248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yip, yip</a:t>
            </a:r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woof, woof</a:t>
            </a:r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yip, woof</a:t>
            </a:r>
            <a:endParaRPr lang="en-CA" sz="2400"/>
          </a:p>
        </p:txBody>
      </p:sp>
      <p:sp>
        <p:nvSpPr>
          <p:cNvPr id="9" name="TextBox 8"/>
          <p:cNvSpPr txBox="1"/>
          <p:nvPr/>
        </p:nvSpPr>
        <p:spPr>
          <a:xfrm>
            <a:off x="5994400" y="2933700"/>
            <a:ext cx="4456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smtClean="0"/>
              <a:t>What two words get printed?</a:t>
            </a:r>
            <a:endParaRPr lang="en-CA" sz="2800"/>
          </a:p>
        </p:txBody>
      </p:sp>
      <p:sp>
        <p:nvSpPr>
          <p:cNvPr id="10" name="Rounded Rectangle 9"/>
          <p:cNvSpPr/>
          <p:nvPr/>
        </p:nvSpPr>
        <p:spPr>
          <a:xfrm>
            <a:off x="5791200" y="3683000"/>
            <a:ext cx="5930900" cy="7620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/>
          <p:cNvSpPr/>
          <p:nvPr/>
        </p:nvSpPr>
        <p:spPr>
          <a:xfrm>
            <a:off x="609600" y="2755900"/>
            <a:ext cx="1054100" cy="381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609600" y="5105400"/>
            <a:ext cx="1054100" cy="381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88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09" y="357360"/>
            <a:ext cx="10058400" cy="778109"/>
          </a:xfrm>
        </p:spPr>
        <p:txBody>
          <a:bodyPr/>
          <a:lstStyle/>
          <a:p>
            <a:r>
              <a:rPr lang="en-CA" smtClean="0"/>
              <a:t>Q11: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13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292354"/>
            <a:ext cx="4686300" cy="4832092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std::string name_;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Dog(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 name) 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name_(name) {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speak()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std::cout &lt;&lt; </a:t>
            </a:r>
            <a:r>
              <a:rPr lang="en-US" altLang="en-US" sz="14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”woof”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std::endl;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Chihuahua :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Chihuahua(</a:t>
            </a: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std::string&amp; name) 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Dog(name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std::cout &lt;&lt; </a:t>
            </a:r>
            <a:r>
              <a:rPr lang="en-US" altLang="en-US" sz="14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”yip”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std::endl;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32500" y="1294825"/>
            <a:ext cx="4686300" cy="1169551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Chihuahua dwight(</a:t>
            </a:r>
            <a:r>
              <a:rPr lang="en-US" altLang="en-US" sz="14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”Dwight”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Dog&amp; dog = dwight;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wight.speak();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dog.speak();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822700"/>
            <a:ext cx="248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yip, yip</a:t>
            </a:r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woof, woof</a:t>
            </a:r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yip, woof</a:t>
            </a:r>
            <a:endParaRPr lang="en-CA" sz="2400"/>
          </a:p>
        </p:txBody>
      </p:sp>
      <p:sp>
        <p:nvSpPr>
          <p:cNvPr id="9" name="TextBox 8"/>
          <p:cNvSpPr txBox="1"/>
          <p:nvPr/>
        </p:nvSpPr>
        <p:spPr>
          <a:xfrm>
            <a:off x="5994400" y="2933700"/>
            <a:ext cx="4456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smtClean="0"/>
              <a:t>What two words get printed?</a:t>
            </a:r>
            <a:endParaRPr lang="en-CA" sz="2800"/>
          </a:p>
        </p:txBody>
      </p:sp>
      <p:sp>
        <p:nvSpPr>
          <p:cNvPr id="10" name="Rounded Rectangle 9"/>
          <p:cNvSpPr/>
          <p:nvPr/>
        </p:nvSpPr>
        <p:spPr>
          <a:xfrm>
            <a:off x="5791200" y="3683000"/>
            <a:ext cx="5930900" cy="7620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/>
          <p:cNvSpPr/>
          <p:nvPr/>
        </p:nvSpPr>
        <p:spPr>
          <a:xfrm>
            <a:off x="609600" y="2755900"/>
            <a:ext cx="1054100" cy="381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41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Object Slicing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14</a:t>
            </a:fld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1816100" y="2481972"/>
            <a:ext cx="3594100" cy="14859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/>
          <p:cNvSpPr/>
          <p:nvPr/>
        </p:nvSpPr>
        <p:spPr>
          <a:xfrm>
            <a:off x="6794500" y="2443872"/>
            <a:ext cx="3594100" cy="14859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>
            <a:off x="6832600" y="3942472"/>
            <a:ext cx="3594100" cy="14859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854200" y="245657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/>
              <a:t>Dog</a:t>
            </a:r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870700" y="243117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/>
              <a:t>Dog</a:t>
            </a:r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6908800" y="400597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/>
              <a:t>Chihuahua</a:t>
            </a:r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7708900" y="188507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Chihuahua</a:t>
            </a:r>
            <a:endParaRPr lang="en-CA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3400" y="193587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endParaRPr lang="en-CA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9900" y="2812172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Dog()</a:t>
            </a:r>
          </a:p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speak()</a:t>
            </a:r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9100" y="2710572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Dog()</a:t>
            </a:r>
          </a:p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speak()</a:t>
            </a:r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61300" y="4475872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Chihuahua()</a:t>
            </a:r>
          </a:p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speak()</a:t>
            </a:r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1460500" y="4463341"/>
            <a:ext cx="4406900" cy="1015663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Chihuahua dwight(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”Dwight”</a:t>
            </a:r>
            <a:r>
              <a:rPr lang="en-US" altLang="en-US" sz="20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dog = dwight;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18200" y="2761372"/>
            <a:ext cx="4523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200" smtClean="0"/>
              <a:t>=</a:t>
            </a:r>
            <a:endParaRPr lang="en-CA" sz="420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337300" y="4107572"/>
            <a:ext cx="4610100" cy="1270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68400" y="4983872"/>
            <a:ext cx="3683000" cy="660400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ounded Rectangle 23"/>
          <p:cNvSpPr/>
          <p:nvPr/>
        </p:nvSpPr>
        <p:spPr>
          <a:xfrm>
            <a:off x="4359812" y="398389"/>
            <a:ext cx="7493000" cy="1168400"/>
          </a:xfrm>
          <a:prstGeom prst="roundRect">
            <a:avLst/>
          </a:prstGeom>
          <a:solidFill>
            <a:srgbClr val="FFD9D9"/>
          </a:solidFill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>
                <a:solidFill>
                  <a:srgbClr val="FF0000"/>
                </a:solidFill>
              </a:rPr>
              <a:t>Polymorphism only works for references/pointers!</a:t>
            </a:r>
          </a:p>
        </p:txBody>
      </p:sp>
    </p:spTree>
    <p:extLst>
      <p:ext uri="{BB962C8B-B14F-4D97-AF65-F5344CB8AC3E}">
        <p14:creationId xmlns:p14="http://schemas.microsoft.com/office/powerpoint/2010/main" val="313662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09" y="357360"/>
            <a:ext cx="10058400" cy="778109"/>
          </a:xfrm>
        </p:spPr>
        <p:txBody>
          <a:bodyPr/>
          <a:lstStyle/>
          <a:p>
            <a:r>
              <a:rPr lang="en-CA" smtClean="0"/>
              <a:t>Q11b:  (Object Slicing)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15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292354"/>
            <a:ext cx="4686300" cy="4832092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std::string name_;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Dog(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 name) 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name_(name) {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speak()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std::cout &lt;&lt; </a:t>
            </a:r>
            <a:r>
              <a:rPr lang="en-US" altLang="en-US" sz="14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”woof”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std::endl;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Chihuahua :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Chihuahua(</a:t>
            </a: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std::string&amp; name) 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Dog(name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speak() {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std::cout &lt;&lt; </a:t>
            </a:r>
            <a:r>
              <a:rPr lang="en-US" altLang="en-US" sz="14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”yip”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std::endl;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32500" y="1294825"/>
            <a:ext cx="4686300" cy="1169551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Chihuahua dwight(</a:t>
            </a:r>
            <a:r>
              <a:rPr lang="en-US" altLang="en-US" sz="14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”Dwight”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dog = dwight;</a:t>
            </a:r>
            <a:endParaRPr kumimoji="0" lang="en-US" alt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wight.speak();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dog.speak();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822700"/>
            <a:ext cx="248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yip, yip</a:t>
            </a:r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woof, woof</a:t>
            </a:r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yip, woof</a:t>
            </a:r>
            <a:endParaRPr lang="en-CA" sz="2400"/>
          </a:p>
        </p:txBody>
      </p:sp>
      <p:sp>
        <p:nvSpPr>
          <p:cNvPr id="9" name="TextBox 8"/>
          <p:cNvSpPr txBox="1"/>
          <p:nvPr/>
        </p:nvSpPr>
        <p:spPr>
          <a:xfrm>
            <a:off x="5994400" y="2933700"/>
            <a:ext cx="4456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smtClean="0"/>
              <a:t>What two words get printed?</a:t>
            </a:r>
            <a:endParaRPr lang="en-CA" sz="2800"/>
          </a:p>
        </p:txBody>
      </p:sp>
      <p:sp>
        <p:nvSpPr>
          <p:cNvPr id="10" name="Rounded Rectangle 9"/>
          <p:cNvSpPr/>
          <p:nvPr/>
        </p:nvSpPr>
        <p:spPr>
          <a:xfrm>
            <a:off x="5816600" y="5207000"/>
            <a:ext cx="5930900" cy="7620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937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Q12: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16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438400" y="787400"/>
            <a:ext cx="5214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smtClean="0"/>
              <a:t>Fill in the missing line of code</a:t>
            </a:r>
            <a:endParaRPr lang="en-CA" sz="320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448300" y="2431534"/>
            <a:ext cx="32131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36600" y="2235994"/>
            <a:ext cx="3822700" cy="2462213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create a new dog on the heap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dog =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Dog(</a:t>
            </a:r>
            <a:r>
              <a:rPr lang="en-US" altLang="en-US" sz="1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"Fluffy"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make the dog </a:t>
            </a:r>
            <a:r>
              <a:rPr lang="en-US" altLang="en-US" sz="1400" i="1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i="1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i="1" smtClean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clean up </a:t>
            </a:r>
            <a:br>
              <a:rPr lang="en-US" altLang="en-US" sz="1400" i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dog;</a:t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=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3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8200" y="3225800"/>
            <a:ext cx="3454400" cy="5969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6172200" y="2374900"/>
            <a:ext cx="462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  </a:t>
            </a:r>
          </a:p>
          <a:p>
            <a:pPr lvl="1"/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  </a:t>
            </a:r>
          </a:p>
          <a:p>
            <a:pPr lvl="1"/>
            <a:r>
              <a:rPr lang="en-CA" sz="2400" smtClean="0"/>
              <a:t> </a:t>
            </a:r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  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  </a:t>
            </a: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/>
          </a:p>
        </p:txBody>
      </p:sp>
      <p:sp>
        <p:nvSpPr>
          <p:cNvPr id="11" name="Rounded Rectangle 10"/>
          <p:cNvSpPr/>
          <p:nvPr/>
        </p:nvSpPr>
        <p:spPr>
          <a:xfrm>
            <a:off x="5892800" y="3035300"/>
            <a:ext cx="4978400" cy="13970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705600" y="2462312"/>
            <a:ext cx="2971800" cy="307777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dog.speak();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705600" y="3198912"/>
            <a:ext cx="2984500" cy="307777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dog-&gt;speak();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705600" y="3960912"/>
            <a:ext cx="2984500" cy="307777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(*dog).speak();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6718300" y="4684812"/>
            <a:ext cx="2984500" cy="307777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(*dog)-&gt;speak();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Q13: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17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0" y="2008309"/>
            <a:ext cx="4178300" cy="3323987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{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std::string name;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student1;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student1.name = </a:t>
            </a:r>
            <a:r>
              <a:rPr lang="en-US" altLang="en-US" sz="14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”Antonio”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student2 = student1;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student2.name = </a:t>
            </a:r>
            <a:r>
              <a:rPr lang="en-US" altLang="en-US" sz="14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”Catherine”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Student&amp; student3 = student1;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student3.name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”Xuan”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5801" y="1244600"/>
            <a:ext cx="586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smtClean="0"/>
              <a:t>What are the three student names at the end?</a:t>
            </a:r>
            <a:endParaRPr lang="en-CA" sz="3200"/>
          </a:p>
        </p:txBody>
      </p:sp>
      <p:sp>
        <p:nvSpPr>
          <p:cNvPr id="8" name="TextBox 7"/>
          <p:cNvSpPr txBox="1"/>
          <p:nvPr/>
        </p:nvSpPr>
        <p:spPr>
          <a:xfrm>
            <a:off x="6311900" y="2705100"/>
            <a:ext cx="462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 Antonio, Catherine, Xuan </a:t>
            </a:r>
          </a:p>
          <a:p>
            <a:pPr lvl="1"/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  Antonio, Antonio, Xuan</a:t>
            </a:r>
          </a:p>
          <a:p>
            <a:pPr lvl="1"/>
            <a:r>
              <a:rPr lang="en-CA" sz="2400" smtClean="0"/>
              <a:t> </a:t>
            </a:r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  Catherine, Catherine, Xuan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  Xuan, Catherine, Xuan</a:t>
            </a: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/>
          </a:p>
        </p:txBody>
      </p:sp>
      <p:sp>
        <p:nvSpPr>
          <p:cNvPr id="9" name="Rounded Rectangle 8"/>
          <p:cNvSpPr/>
          <p:nvPr/>
        </p:nvSpPr>
        <p:spPr>
          <a:xfrm>
            <a:off x="5956300" y="4864100"/>
            <a:ext cx="4978400" cy="5715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8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Q1: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1080" y="843643"/>
            <a:ext cx="5760720" cy="1759857"/>
          </a:xfrm>
        </p:spPr>
        <p:txBody>
          <a:bodyPr>
            <a:normAutofit fontScale="92500"/>
          </a:bodyPr>
          <a:lstStyle/>
          <a:p>
            <a:r>
              <a:rPr lang="en-CA" smtClean="0"/>
              <a:t>In the call</a:t>
            </a:r>
          </a:p>
          <a:p>
            <a:r>
              <a:rPr lang="en-CA"/>
              <a:t> </a:t>
            </a:r>
            <a:r>
              <a:rPr lang="en-CA" smtClean="0"/>
              <a:t>    </a:t>
            </a:r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int v = std::max( 10, 20);</a:t>
            </a:r>
          </a:p>
          <a:p>
            <a:r>
              <a:rPr lang="en-CA"/>
              <a:t>t</a:t>
            </a:r>
            <a:r>
              <a:rPr lang="en-CA" smtClean="0"/>
              <a:t>he “</a:t>
            </a:r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CA" smtClean="0"/>
              <a:t>” part is called a…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295400" y="2870200"/>
            <a:ext cx="8204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Stud prefix</a:t>
            </a:r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Namespace prefix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Standard prefix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Class prefix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/>
          </a:p>
        </p:txBody>
      </p:sp>
      <p:sp>
        <p:nvSpPr>
          <p:cNvPr id="7" name="Rounded Rectangle 6"/>
          <p:cNvSpPr/>
          <p:nvPr/>
        </p:nvSpPr>
        <p:spPr>
          <a:xfrm>
            <a:off x="965200" y="3454400"/>
            <a:ext cx="10248900" cy="7620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21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Q2: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1638300" y="1549400"/>
            <a:ext cx="4705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smtClean="0"/>
              <a:t>Namespaces are useful for:</a:t>
            </a:r>
            <a:endParaRPr lang="en-CA" sz="3200"/>
          </a:p>
        </p:txBody>
      </p:sp>
      <p:sp>
        <p:nvSpPr>
          <p:cNvPr id="7" name="TextBox 6"/>
          <p:cNvSpPr txBox="1"/>
          <p:nvPr/>
        </p:nvSpPr>
        <p:spPr>
          <a:xfrm>
            <a:off x="2425700" y="2578100"/>
            <a:ext cx="8204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Preventing </a:t>
            </a:r>
            <a:r>
              <a:rPr lang="en-CA" sz="2400" b="1" smtClean="0">
                <a:solidFill>
                  <a:schemeClr val="accent2"/>
                </a:solidFill>
              </a:rPr>
              <a:t>name collisions</a:t>
            </a:r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Limiting the </a:t>
            </a:r>
            <a:r>
              <a:rPr lang="en-CA" sz="2400" b="1" smtClean="0">
                <a:solidFill>
                  <a:schemeClr val="accent2"/>
                </a:solidFill>
              </a:rPr>
              <a:t>scope</a:t>
            </a:r>
            <a:r>
              <a:rPr lang="en-CA" sz="2400" smtClean="0"/>
              <a:t> of methods and variables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Organizing code into logically related groups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All of the above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/>
          </a:p>
        </p:txBody>
      </p:sp>
      <p:sp>
        <p:nvSpPr>
          <p:cNvPr id="8" name="Rounded Rectangle 7"/>
          <p:cNvSpPr/>
          <p:nvPr/>
        </p:nvSpPr>
        <p:spPr>
          <a:xfrm>
            <a:off x="1206500" y="4648200"/>
            <a:ext cx="10248900" cy="7620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37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Q3: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4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197100" y="749300"/>
            <a:ext cx="8913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smtClean="0"/>
              <a:t>How do you create a namespace </a:t>
            </a:r>
            <a:r>
              <a:rPr lang="en-CA" sz="3200" smtClean="0">
                <a:latin typeface="Courier New" panose="02070309020205020404" pitchFamily="49" charset="0"/>
                <a:cs typeface="Courier New" panose="02070309020205020404" pitchFamily="49" charset="0"/>
              </a:rPr>
              <a:t>cpen333</a:t>
            </a:r>
            <a:r>
              <a:rPr lang="en-CA" sz="3200" smtClean="0"/>
              <a:t> in code?</a:t>
            </a:r>
            <a:endParaRPr lang="en-CA" sz="3200"/>
          </a:p>
        </p:txBody>
      </p:sp>
      <p:sp>
        <p:nvSpPr>
          <p:cNvPr id="8" name="Rounded Rectangle 7"/>
          <p:cNvSpPr/>
          <p:nvPr/>
        </p:nvSpPr>
        <p:spPr>
          <a:xfrm>
            <a:off x="1079500" y="1841500"/>
            <a:ext cx="4559300" cy="19939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   namespace cpen333 {</a:t>
            </a:r>
          </a:p>
          <a:p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81800" y="1828800"/>
            <a:ext cx="4584700" cy="19939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namespace cpen333 {</a:t>
            </a:r>
          </a:p>
          <a:p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92200" y="4152900"/>
            <a:ext cx="4584700" cy="19939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cpen333 {</a:t>
            </a:r>
          </a:p>
          <a:p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19900" y="4152900"/>
            <a:ext cx="4584700" cy="199390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   namespace cpen333 {</a:t>
            </a:r>
          </a:p>
          <a:p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000" y="193040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smtClean="0"/>
              <a:t>a)</a:t>
            </a:r>
            <a:endParaRPr lang="en-CA" sz="2400"/>
          </a:p>
        </p:txBody>
      </p:sp>
      <p:sp>
        <p:nvSpPr>
          <p:cNvPr id="13" name="TextBox 12"/>
          <p:cNvSpPr txBox="1"/>
          <p:nvPr/>
        </p:nvSpPr>
        <p:spPr>
          <a:xfrm>
            <a:off x="635000" y="4267200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b</a:t>
            </a:r>
            <a:r>
              <a:rPr lang="en-CA" sz="2400" smtClean="0"/>
              <a:t>)</a:t>
            </a:r>
            <a:endParaRPr lang="en-CA" sz="2400"/>
          </a:p>
        </p:txBody>
      </p:sp>
      <p:sp>
        <p:nvSpPr>
          <p:cNvPr id="14" name="TextBox 13"/>
          <p:cNvSpPr txBox="1"/>
          <p:nvPr/>
        </p:nvSpPr>
        <p:spPr>
          <a:xfrm>
            <a:off x="6299200" y="19685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c</a:t>
            </a:r>
            <a:r>
              <a:rPr lang="en-CA" sz="2400" smtClean="0"/>
              <a:t>)</a:t>
            </a:r>
            <a:endParaRPr lang="en-CA" sz="2400"/>
          </a:p>
        </p:txBody>
      </p:sp>
      <p:sp>
        <p:nvSpPr>
          <p:cNvPr id="15" name="TextBox 14"/>
          <p:cNvSpPr txBox="1"/>
          <p:nvPr/>
        </p:nvSpPr>
        <p:spPr>
          <a:xfrm>
            <a:off x="6299200" y="4305300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smtClean="0"/>
              <a:t>d)</a:t>
            </a:r>
            <a:endParaRPr lang="en-CA" sz="2400"/>
          </a:p>
        </p:txBody>
      </p:sp>
      <p:sp>
        <p:nvSpPr>
          <p:cNvPr id="16" name="Rounded Rectangle 15"/>
          <p:cNvSpPr/>
          <p:nvPr/>
        </p:nvSpPr>
        <p:spPr>
          <a:xfrm>
            <a:off x="1092200" y="1854200"/>
            <a:ext cx="4559300" cy="19939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   namespace cpen333 {</a:t>
            </a:r>
          </a:p>
          <a:p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24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Q4: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5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1500" y="2097207"/>
            <a:ext cx="4178300" cy="3323987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std::string name_;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Dog(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 name)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name_(name) {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std::string getName()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name_;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5100" y="838200"/>
            <a:ext cx="6841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smtClean="0"/>
              <a:t>Which of the following will create a new </a:t>
            </a:r>
            <a:r>
              <a:rPr lang="en-CA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en-CA" sz="2800" smtClean="0"/>
              <a:t>:</a:t>
            </a:r>
            <a:endParaRPr lang="en-CA" sz="2800"/>
          </a:p>
        </p:txBody>
      </p:sp>
      <p:sp>
        <p:nvSpPr>
          <p:cNvPr id="8" name="TextBox 7"/>
          <p:cNvSpPr txBox="1"/>
          <p:nvPr/>
        </p:nvSpPr>
        <p:spPr>
          <a:xfrm>
            <a:off x="6145712" y="1885768"/>
            <a:ext cx="5105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altLang="en-US" sz="20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spot(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"spot"</a:t>
            </a:r>
            <a:r>
              <a:rPr lang="en-US" altLang="en-US" sz="20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US" altLang="en-US" sz="20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spot = Do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spot"</a:t>
            </a:r>
            <a:r>
              <a:rPr lang="en-US" altLang="en-US" sz="20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sz="200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Dog* spot = </a:t>
            </a:r>
            <a:r>
              <a:rPr lang="en-US" altLang="en-US" sz="20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Dog(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"spot</a:t>
            </a:r>
            <a:r>
              <a:rPr lang="en-US" altLang="en-US" sz="2000" b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A" altLang="en-US" sz="2000" smtClean="0"/>
          </a:p>
          <a:p>
            <a:pPr marL="342900" indent="-342900">
              <a:buFont typeface="+mj-lt"/>
              <a:buAutoNum type="alphaLcParenR"/>
            </a:pPr>
            <a:endParaRPr lang="en-CA" altLang="en-US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altLang="en-US" sz="20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spot = {</a:t>
            </a:r>
            <a:r>
              <a:rPr lang="en-US" altLang="en-US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"spot"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200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64349" y="1720668"/>
            <a:ext cx="5448300" cy="28956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5765438" y="4776651"/>
            <a:ext cx="58735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CA" smtClean="0"/>
              <a:t>Creates a Dog on the stack</a:t>
            </a:r>
          </a:p>
          <a:p>
            <a:pPr marL="342900" indent="-342900">
              <a:buAutoNum type="alphaLcParenR"/>
            </a:pPr>
            <a:r>
              <a:rPr lang="en-CA" smtClean="0"/>
              <a:t>Creates a Dog on the stack and assigns it to another dog, also created on the stack (though often optimized out)</a:t>
            </a:r>
          </a:p>
          <a:p>
            <a:pPr marL="342900" indent="-342900">
              <a:buAutoNum type="alphaLcParenR"/>
            </a:pPr>
            <a:r>
              <a:rPr lang="en-CA" smtClean="0"/>
              <a:t>Creates a dog on the heap</a:t>
            </a:r>
          </a:p>
          <a:p>
            <a:pPr marL="342900" indent="-342900">
              <a:buAutoNum type="alphaLcParenR"/>
            </a:pPr>
            <a:r>
              <a:rPr lang="en-CA" smtClean="0"/>
              <a:t>Creates a dog on the stack (C++11) – brace initializer list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31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Q5: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FE2D-6E70-4277-81CE-0AEFFA29198E}" type="slidenum">
              <a:rPr lang="en-CA" smtClean="0"/>
              <a:t>6</a:t>
            </a:fld>
            <a:endParaRPr lang="en-CA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1500" y="2097207"/>
            <a:ext cx="4178300" cy="3323987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&lt;string&gt;</a:t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Dog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std::string name_;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Dog(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 name)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name_(name) {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std::string getName() {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name_;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9300" y="889000"/>
            <a:ext cx="9384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smtClean="0"/>
              <a:t>What kind of access is given to the member variable </a:t>
            </a:r>
            <a:r>
              <a:rPr lang="en-US" altLang="en-US" sz="28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 </a:t>
            </a:r>
            <a:r>
              <a:rPr lang="en-US" altLang="en-US" sz="2800" smtClean="0">
                <a:solidFill>
                  <a:srgbClr val="000000"/>
                </a:solidFill>
                <a:cs typeface="Courier New" panose="02070309020205020404" pitchFamily="49" charset="0"/>
              </a:rPr>
              <a:t>?</a:t>
            </a:r>
            <a:r>
              <a:rPr lang="en-CA" sz="2800" smtClean="0"/>
              <a:t> </a:t>
            </a:r>
            <a:endParaRPr lang="en-CA" sz="2800"/>
          </a:p>
        </p:txBody>
      </p:sp>
      <p:sp>
        <p:nvSpPr>
          <p:cNvPr id="8" name="TextBox 7"/>
          <p:cNvSpPr txBox="1"/>
          <p:nvPr/>
        </p:nvSpPr>
        <p:spPr>
          <a:xfrm>
            <a:off x="5880100" y="2273300"/>
            <a:ext cx="8204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public</a:t>
            </a:r>
            <a:endParaRPr lang="en-CA" sz="2400" b="1" smtClean="0">
              <a:solidFill>
                <a:schemeClr val="accent2"/>
              </a:solidFill>
            </a:endParaRPr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protected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private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inherited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/>
          </a:p>
        </p:txBody>
      </p:sp>
      <p:sp>
        <p:nvSpPr>
          <p:cNvPr id="9" name="Rounded Rectangle 8"/>
          <p:cNvSpPr/>
          <p:nvPr/>
        </p:nvSpPr>
        <p:spPr>
          <a:xfrm>
            <a:off x="5384800" y="3594100"/>
            <a:ext cx="6070600" cy="7620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07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Q6: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34385"/>
            <a:ext cx="1312025" cy="365125"/>
          </a:xfrm>
        </p:spPr>
        <p:txBody>
          <a:bodyPr/>
          <a:lstStyle/>
          <a:p>
            <a:fld id="{AE11FE2D-6E70-4277-81CE-0AEFFA29198E}" type="slidenum">
              <a:rPr lang="en-CA" smtClean="0"/>
              <a:t>7</a:t>
            </a:fld>
            <a:endParaRPr lang="en-CA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23900" y="2775973"/>
            <a:ext cx="4178300" cy="2677656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{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std::string name;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student_id;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grade;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function(Student&amp; student);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2000" y="749300"/>
            <a:ext cx="462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The “outside world”</a:t>
            </a:r>
          </a:p>
          <a:p>
            <a:pPr lvl="1"/>
            <a:endParaRPr lang="en-CA" sz="2400" smtClean="0"/>
          </a:p>
          <a:p>
            <a:pPr lvl="1"/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Instances of a </a:t>
            </a:r>
            <a:r>
              <a:rPr lang="en-CA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CA" sz="2400" smtClean="0"/>
              <a:t> class</a:t>
            </a:r>
          </a:p>
          <a:p>
            <a:pPr lvl="1"/>
            <a:r>
              <a:rPr lang="en-CA" sz="240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Children of a </a:t>
            </a:r>
            <a:r>
              <a:rPr lang="en-CA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CA" sz="2400" smtClean="0"/>
              <a:t>class</a:t>
            </a:r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All of the above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/>
          </a:p>
        </p:txBody>
      </p:sp>
      <p:sp>
        <p:nvSpPr>
          <p:cNvPr id="9" name="Rounded Rectangle 8"/>
          <p:cNvSpPr/>
          <p:nvPr/>
        </p:nvSpPr>
        <p:spPr>
          <a:xfrm>
            <a:off x="5600700" y="5029200"/>
            <a:ext cx="5930900" cy="7620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622300" y="1727200"/>
            <a:ext cx="44681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smtClean="0"/>
              <a:t>Who can access the member </a:t>
            </a:r>
            <a:br>
              <a:rPr lang="en-CA" sz="2800" smtClean="0"/>
            </a:br>
            <a:r>
              <a:rPr lang="en-CA" sz="2800" smtClean="0"/>
              <a:t>variable </a:t>
            </a:r>
            <a:r>
              <a:rPr lang="en-US" altLang="en-US" sz="28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altLang="en-US" sz="2800" smtClean="0">
                <a:solidFill>
                  <a:srgbClr val="000000"/>
                </a:solidFill>
                <a:cs typeface="Courier New" panose="02070309020205020404" pitchFamily="49" charset="0"/>
              </a:rPr>
              <a:t>?</a:t>
            </a:r>
            <a:r>
              <a:rPr lang="en-CA" sz="2800" smtClean="0"/>
              <a:t> </a:t>
            </a:r>
            <a:endParaRPr lang="en-CA" sz="280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654800" y="1249691"/>
            <a:ext cx="2971800" cy="523220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student;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student.name = “Stephen”;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667500" y="2323069"/>
            <a:ext cx="4686300" cy="738664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Student::function(Student&amp;</a:t>
            </a:r>
            <a:r>
              <a:rPr kumimoji="0" lang="en-US" altLang="en-US" sz="14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student.name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“Stephen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91300" y="3796725"/>
            <a:ext cx="4686300" cy="1169551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Undergrad :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function(Student&amp; student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student.name = “Stephen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16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Q7: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34385"/>
            <a:ext cx="1312025" cy="365125"/>
          </a:xfrm>
        </p:spPr>
        <p:txBody>
          <a:bodyPr/>
          <a:lstStyle/>
          <a:p>
            <a:fld id="{AE11FE2D-6E70-4277-81CE-0AEFFA29198E}" type="slidenum">
              <a:rPr lang="en-CA" smtClean="0"/>
              <a:t>8</a:t>
            </a:fld>
            <a:endParaRPr lang="en-CA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23900" y="2775973"/>
            <a:ext cx="4178300" cy="2677656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{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std::string name;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student_id;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grade;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function(Student&amp; student);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2000" y="749300"/>
            <a:ext cx="462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The “outside world”</a:t>
            </a:r>
          </a:p>
          <a:p>
            <a:pPr lvl="1"/>
            <a:endParaRPr lang="en-CA" sz="2400" smtClean="0"/>
          </a:p>
          <a:p>
            <a:pPr lvl="1"/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Instances of a </a:t>
            </a:r>
            <a:r>
              <a:rPr lang="en-CA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CA" sz="2400" smtClean="0"/>
              <a:t> class</a:t>
            </a:r>
          </a:p>
          <a:p>
            <a:pPr lvl="1"/>
            <a:r>
              <a:rPr lang="en-CA" sz="240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Children of a </a:t>
            </a:r>
            <a:r>
              <a:rPr lang="en-CA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CA" sz="2400" smtClean="0"/>
              <a:t>class</a:t>
            </a:r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All of the above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/>
          </a:p>
        </p:txBody>
      </p:sp>
      <p:sp>
        <p:nvSpPr>
          <p:cNvPr id="9" name="Rounded Rectangle 8"/>
          <p:cNvSpPr/>
          <p:nvPr/>
        </p:nvSpPr>
        <p:spPr>
          <a:xfrm>
            <a:off x="5626100" y="1828800"/>
            <a:ext cx="5930900" cy="13970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622300" y="1727200"/>
            <a:ext cx="44681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smtClean="0"/>
              <a:t>Who can access the member </a:t>
            </a:r>
            <a:br>
              <a:rPr lang="en-CA" sz="2800" smtClean="0"/>
            </a:br>
            <a:r>
              <a:rPr lang="en-CA" sz="2800" smtClean="0"/>
              <a:t>variable </a:t>
            </a:r>
            <a:r>
              <a:rPr lang="en-US" altLang="en-US" sz="28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 </a:t>
            </a:r>
            <a:r>
              <a:rPr lang="en-US" altLang="en-US" sz="2800" smtClean="0">
                <a:solidFill>
                  <a:srgbClr val="000000"/>
                </a:solidFill>
                <a:cs typeface="Courier New" panose="02070309020205020404" pitchFamily="49" charset="0"/>
              </a:rPr>
              <a:t>?</a:t>
            </a:r>
            <a:r>
              <a:rPr lang="en-CA" sz="2800" smtClean="0"/>
              <a:t> </a:t>
            </a:r>
            <a:endParaRPr lang="en-CA" sz="280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654800" y="1249691"/>
            <a:ext cx="2971800" cy="523220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student;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student.grade = 98;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667500" y="2323069"/>
            <a:ext cx="4686300" cy="738664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Student::function(Student&amp;</a:t>
            </a:r>
            <a:r>
              <a:rPr kumimoji="0" lang="en-US" altLang="en-US" sz="14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student.grade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98;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91300" y="3796725"/>
            <a:ext cx="4686300" cy="1169551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Undergrad :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function(Student&amp; student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student.grade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98;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2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Q8: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Quiz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34385"/>
            <a:ext cx="1312025" cy="365125"/>
          </a:xfrm>
        </p:spPr>
        <p:txBody>
          <a:bodyPr/>
          <a:lstStyle/>
          <a:p>
            <a:fld id="{AE11FE2D-6E70-4277-81CE-0AEFFA29198E}" type="slidenum">
              <a:rPr lang="en-CA" smtClean="0"/>
              <a:t>9</a:t>
            </a:fld>
            <a:endParaRPr lang="en-CA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23900" y="2775973"/>
            <a:ext cx="4178300" cy="2677656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{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std::string name;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student_id;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grade;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function(Student&amp; student);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2000" y="749300"/>
            <a:ext cx="462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The “outside world”</a:t>
            </a:r>
          </a:p>
          <a:p>
            <a:pPr lvl="1"/>
            <a:endParaRPr lang="en-CA" sz="2400" smtClean="0"/>
          </a:p>
          <a:p>
            <a:pPr lvl="1"/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Instances of a </a:t>
            </a:r>
            <a:r>
              <a:rPr lang="en-CA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CA" sz="2400" smtClean="0"/>
              <a:t> class</a:t>
            </a:r>
          </a:p>
          <a:p>
            <a:pPr lvl="1"/>
            <a:r>
              <a:rPr lang="en-CA" sz="2400" smtClean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Children of a </a:t>
            </a:r>
            <a:r>
              <a:rPr lang="en-CA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CA" sz="2400" smtClean="0"/>
              <a:t>class</a:t>
            </a:r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endParaRPr lang="en-CA" sz="2400" smtClean="0"/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r>
              <a:rPr lang="en-CA" sz="2400" smtClean="0"/>
              <a:t>All of the above</a:t>
            </a:r>
          </a:p>
          <a:p>
            <a:pPr marL="342900" indent="-342900">
              <a:buFont typeface="+mj-lt"/>
              <a:buAutoNum type="alphaLcParenR"/>
            </a:pPr>
            <a:endParaRPr lang="en-CA" sz="2400"/>
          </a:p>
          <a:p>
            <a:pPr marL="342900" indent="-342900">
              <a:buFont typeface="+mj-lt"/>
              <a:buAutoNum type="alphaLcParenR"/>
            </a:pPr>
            <a:endParaRPr lang="en-CA" sz="2400"/>
          </a:p>
        </p:txBody>
      </p:sp>
      <p:sp>
        <p:nvSpPr>
          <p:cNvPr id="9" name="Rounded Rectangle 8"/>
          <p:cNvSpPr/>
          <p:nvPr/>
        </p:nvSpPr>
        <p:spPr>
          <a:xfrm>
            <a:off x="5626100" y="1828800"/>
            <a:ext cx="5930900" cy="33401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622300" y="1727200"/>
            <a:ext cx="44681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smtClean="0"/>
              <a:t>Who can access the member </a:t>
            </a:r>
            <a:br>
              <a:rPr lang="en-CA" sz="2800" smtClean="0"/>
            </a:br>
            <a:r>
              <a:rPr lang="en-CA" sz="2800" smtClean="0"/>
              <a:t>variable </a:t>
            </a:r>
            <a:r>
              <a:rPr lang="en-US" altLang="en-US" sz="28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student_id </a:t>
            </a:r>
            <a:r>
              <a:rPr lang="en-US" altLang="en-US" sz="2800" smtClean="0">
                <a:solidFill>
                  <a:srgbClr val="000000"/>
                </a:solidFill>
                <a:cs typeface="Courier New" panose="02070309020205020404" pitchFamily="49" charset="0"/>
              </a:rPr>
              <a:t>?</a:t>
            </a:r>
            <a:r>
              <a:rPr lang="en-CA" sz="2800" smtClean="0"/>
              <a:t> </a:t>
            </a:r>
            <a:endParaRPr lang="en-CA" sz="280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654800" y="1249691"/>
            <a:ext cx="4356100" cy="523220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 student;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student.student_id = 123456;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667500" y="2323069"/>
            <a:ext cx="4686300" cy="738664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Student::function(Student&amp;</a:t>
            </a:r>
            <a:r>
              <a:rPr kumimoji="0" lang="en-US" altLang="en-US" sz="1400" b="0" i="0" u="none" strike="noStrike" cap="none" normalizeH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student.student_id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123456;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591300" y="3796725"/>
            <a:ext cx="4686300" cy="1169551"/>
          </a:xfrm>
          <a:prstGeom prst="rect">
            <a:avLst/>
          </a:prstGeom>
          <a:solidFill>
            <a:srgbClr val="F8F8F8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Undergrad : </a:t>
            </a:r>
            <a:r>
              <a:rPr lang="en-US" altLang="en-US" sz="1400" b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function(Student&amp; student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student.student_id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123456;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26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3 - Threads.pptx" id="{EF5CDC09-5296-4D62-ABAD-3E4E412B3BFA}" vid="{F7D8C077-4DC8-44B4-888F-4F162FC677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LectureSlides</Template>
  <TotalTime>580</TotalTime>
  <Words>767</Words>
  <Application>Microsoft Office PowerPoint</Application>
  <PresentationFormat>Widescreen</PresentationFormat>
  <Paragraphs>325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Retrospect</vt:lpstr>
      <vt:lpstr>CPEN333: System Software Engineering  Quiz #1: C++, Systems, Concurrency</vt:lpstr>
      <vt:lpstr>Q1:</vt:lpstr>
      <vt:lpstr>Q2:</vt:lpstr>
      <vt:lpstr>Q3:</vt:lpstr>
      <vt:lpstr>Q4:</vt:lpstr>
      <vt:lpstr>Q5:</vt:lpstr>
      <vt:lpstr>Q6:</vt:lpstr>
      <vt:lpstr>Q7:</vt:lpstr>
      <vt:lpstr>Q8:</vt:lpstr>
      <vt:lpstr>Q9:</vt:lpstr>
      <vt:lpstr>Q9:</vt:lpstr>
      <vt:lpstr>Q10:</vt:lpstr>
      <vt:lpstr>Q11:</vt:lpstr>
      <vt:lpstr>Object Slicing</vt:lpstr>
      <vt:lpstr>Q11b:  (Object Slicing)</vt:lpstr>
      <vt:lpstr>Q12:</vt:lpstr>
      <vt:lpstr>Q13: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#1: Intro to C++</dc:title>
  <dc:creator>Antonio Sánchez</dc:creator>
  <cp:lastModifiedBy>Antonio Sánchez</cp:lastModifiedBy>
  <cp:revision>48</cp:revision>
  <dcterms:created xsi:type="dcterms:W3CDTF">2017-09-10T20:23:39Z</dcterms:created>
  <dcterms:modified xsi:type="dcterms:W3CDTF">2018-01-09T19:03:59Z</dcterms:modified>
</cp:coreProperties>
</file>