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z #2" id="{5D8130B2-2E4C-416C-AAB1-4B728089E40F}">
          <p14:sldIdLst>
            <p14:sldId id="25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D9D9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26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73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Quiz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2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Quiz 2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2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2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2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2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Quiz 2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Quiz 2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Quiz 2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Quiz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180" y="682752"/>
            <a:ext cx="10058400" cy="2322451"/>
          </a:xfrm>
        </p:spPr>
        <p:txBody>
          <a:bodyPr>
            <a:normAutofit/>
          </a:bodyPr>
          <a:lstStyle/>
          <a:p>
            <a:r>
              <a:rPr lang="en-CA" sz="4800" smtClean="0"/>
              <a:t>CPEN333: System Software Engineering</a:t>
            </a:r>
            <a:br>
              <a:rPr lang="en-CA" sz="4800" smtClean="0"/>
            </a:br>
            <a:r>
              <a:rPr lang="en-CA" sz="4800"/>
              <a:t/>
            </a:r>
            <a:br>
              <a:rPr lang="en-CA" sz="4800"/>
            </a:br>
            <a:r>
              <a:rPr lang="en-CA" sz="4800" smtClean="0"/>
              <a:t>Quiz #2: Threads, Processes, Data Races</a:t>
            </a:r>
            <a:endParaRPr lang="en-CA" sz="4800"/>
          </a:p>
        </p:txBody>
      </p:sp>
      <p:pic>
        <p:nvPicPr>
          <p:cNvPr id="4" name="Picture 2" descr="Image result for iclick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5388764" y="3494073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09" y="433560"/>
            <a:ext cx="10058400" cy="778109"/>
          </a:xfrm>
        </p:spPr>
        <p:txBody>
          <a:bodyPr/>
          <a:lstStyle/>
          <a:p>
            <a:r>
              <a:rPr lang="en-CA" smtClean="0"/>
              <a:t>Q10: Critical Section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6841" y="1635550"/>
            <a:ext cx="5244526" cy="705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mtClean="0"/>
              <a:t>What is the critical section below?</a:t>
            </a:r>
          </a:p>
          <a:p>
            <a:endParaRPr lang="en-CA" smtClean="0"/>
          </a:p>
          <a:p>
            <a:endParaRPr lang="en-CA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076633" y="2667920"/>
            <a:ext cx="5324168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thread_integrate(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integral,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Function&amp; density,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samples)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i&lt;samples; ++i)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rand();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rand();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rand();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= density(x, y, z);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integral += v;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3174" y="2713702"/>
            <a:ext cx="383458" cy="2521973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ctr"/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ctr"/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ctr"/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ctr"/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ctr"/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ctr"/>
            <a:r>
              <a:rPr lang="en-CA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ctr"/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13406" y="2580968"/>
            <a:ext cx="18742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Lines 2 – 8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Lines </a:t>
            </a:r>
            <a:r>
              <a:rPr lang="en-CA" sz="2400" smtClean="0"/>
              <a:t>3 – 7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/>
              <a:t>Lines </a:t>
            </a:r>
            <a:r>
              <a:rPr lang="en-CA" sz="2400" smtClean="0"/>
              <a:t>6 – 7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Line 7</a:t>
            </a:r>
            <a:endParaRPr lang="en-CA" sz="2400"/>
          </a:p>
        </p:txBody>
      </p:sp>
      <p:sp>
        <p:nvSpPr>
          <p:cNvPr id="25" name="Rounded Rectangle 24"/>
          <p:cNvSpPr/>
          <p:nvPr/>
        </p:nvSpPr>
        <p:spPr>
          <a:xfrm>
            <a:off x="7433186" y="4613357"/>
            <a:ext cx="3795661" cy="81282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571500" y="4435557"/>
            <a:ext cx="5473700" cy="263443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09" y="382760"/>
            <a:ext cx="10058400" cy="778109"/>
          </a:xfrm>
        </p:spPr>
        <p:txBody>
          <a:bodyPr/>
          <a:lstStyle/>
          <a:p>
            <a:r>
              <a:rPr lang="en-CA" smtClean="0"/>
              <a:t>Q11: RAII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1079500" y="1342102"/>
            <a:ext cx="4559300" cy="24120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::mutex&amp; mutex;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lock(std::mutex&amp; mutex) : </a:t>
            </a:r>
            <a:endParaRPr lang="en-US" altLang="en-US" sz="1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mutex(mutex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mutex.lock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~lock()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CA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81800" y="1342800"/>
            <a:ext cx="4584700" cy="24120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vals;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array(size_t size)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~array()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2200" y="3849328"/>
            <a:ext cx="4584700" cy="24120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std::ifstream fin;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fn)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fin.open(fn);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~file()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fin.close();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19900" y="3848400"/>
            <a:ext cx="4584700" cy="24120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smart_pointer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ptr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smart_pointer(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ptr)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ptr(ptr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smart_pointer()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0" y="1546942"/>
            <a:ext cx="42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a)</a:t>
            </a:r>
            <a:endParaRPr lang="en-CA" sz="2400"/>
          </a:p>
        </p:txBody>
      </p:sp>
      <p:sp>
        <p:nvSpPr>
          <p:cNvPr id="11" name="TextBox 10"/>
          <p:cNvSpPr txBox="1"/>
          <p:nvPr/>
        </p:nvSpPr>
        <p:spPr>
          <a:xfrm>
            <a:off x="635000" y="4075472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</a:t>
            </a:r>
            <a:r>
              <a:rPr lang="en-CA" sz="2400" smtClean="0"/>
              <a:t>)</a:t>
            </a:r>
            <a:endParaRPr lang="en-CA" sz="2400"/>
          </a:p>
        </p:txBody>
      </p:sp>
      <p:sp>
        <p:nvSpPr>
          <p:cNvPr id="12" name="TextBox 11"/>
          <p:cNvSpPr txBox="1"/>
          <p:nvPr/>
        </p:nvSpPr>
        <p:spPr>
          <a:xfrm>
            <a:off x="6343445" y="148180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c</a:t>
            </a:r>
            <a:r>
              <a:rPr lang="en-CA" sz="2400" smtClean="0"/>
              <a:t>)</a:t>
            </a:r>
            <a:endParaRPr lang="en-CA" sz="2400"/>
          </a:p>
        </p:txBody>
      </p:sp>
      <p:sp>
        <p:nvSpPr>
          <p:cNvPr id="13" name="TextBox 12"/>
          <p:cNvSpPr txBox="1"/>
          <p:nvPr/>
        </p:nvSpPr>
        <p:spPr>
          <a:xfrm>
            <a:off x="6343445" y="402508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/>
              <a:t>d)</a:t>
            </a:r>
            <a:endParaRPr lang="en-CA" sz="240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608604" y="577763"/>
            <a:ext cx="6818507" cy="705757"/>
          </a:xfrm>
        </p:spPr>
        <p:txBody>
          <a:bodyPr>
            <a:normAutofit/>
          </a:bodyPr>
          <a:lstStyle/>
          <a:p>
            <a:r>
              <a:rPr lang="en-CA" smtClean="0"/>
              <a:t>Which of the following is an example of </a:t>
            </a:r>
            <a:r>
              <a:rPr lang="en-CA" b="1" smtClean="0">
                <a:solidFill>
                  <a:schemeClr val="accent2"/>
                </a:solidFill>
              </a:rPr>
              <a:t>RAII</a:t>
            </a:r>
            <a:r>
              <a:rPr lang="en-CA" smtClean="0"/>
              <a:t>?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4420" y="1332274"/>
            <a:ext cx="4559300" cy="241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::mutex&amp; mutex;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lock(std::mutex&amp; mutex) : </a:t>
            </a:r>
            <a:endParaRPr lang="en-US" altLang="en-US" sz="1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mutex(mutex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mutex.lock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~lock()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en-CA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86720" y="1332972"/>
            <a:ext cx="4584700" cy="241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vals;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array(size_t size)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~array()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97120" y="3839500"/>
            <a:ext cx="4584700" cy="241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std::ifstream fin;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fn)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fin.open(fn);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~file()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fin.close();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24820" y="3838572"/>
            <a:ext cx="4584700" cy="2412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smart_pointer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ptr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smart_pointer(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ptr)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ptr(ptr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smart_pointer()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Q1: Concurrency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63600" y="1803400"/>
            <a:ext cx="868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smtClean="0"/>
              <a:t>What is currently the </a:t>
            </a:r>
            <a:r>
              <a:rPr lang="en-CA" sz="3200" i="1" smtClean="0"/>
              <a:t>main</a:t>
            </a:r>
            <a:r>
              <a:rPr lang="en-CA" sz="3200" smtClean="0"/>
              <a:t> benefit of concurrency?</a:t>
            </a:r>
            <a:endParaRPr lang="en-CA" sz="3200"/>
          </a:p>
        </p:txBody>
      </p:sp>
      <p:sp>
        <p:nvSpPr>
          <p:cNvPr id="7" name="TextBox 6"/>
          <p:cNvSpPr txBox="1"/>
          <p:nvPr/>
        </p:nvSpPr>
        <p:spPr>
          <a:xfrm>
            <a:off x="1295400" y="2705100"/>
            <a:ext cx="820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Making older sequential code run faster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Improving scalability of systems applications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Making code easier to debug and fix due to modularity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Improving responsiveness of applications, allowing computationally intensive tasks to run in the background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8" name="Rounded Rectangle 7"/>
          <p:cNvSpPr/>
          <p:nvPr/>
        </p:nvSpPr>
        <p:spPr>
          <a:xfrm>
            <a:off x="965200" y="3289300"/>
            <a:ext cx="10248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927100" y="4914900"/>
            <a:ext cx="10248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8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Q3: Operating System Kernel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25500" y="1828800"/>
            <a:ext cx="724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What does the operating system kernel provide?</a:t>
            </a: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1295400" y="2959100"/>
            <a:ext cx="977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A set of services and system calls that we can access in our programs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A user-interface for running and launching programs on a computer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Security programs for protecting the operating system from being attacked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8" name="Rounded Rectangle 7"/>
          <p:cNvSpPr/>
          <p:nvPr/>
        </p:nvSpPr>
        <p:spPr>
          <a:xfrm>
            <a:off x="914400" y="2832100"/>
            <a:ext cx="10248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Q4: Threads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00100" y="1663700"/>
            <a:ext cx="1061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With modern C++, the </a:t>
            </a:r>
            <a:r>
              <a:rPr lang="en-CA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std::thread </a:t>
            </a:r>
            <a:r>
              <a:rPr lang="en-CA" sz="2800" smtClean="0"/>
              <a:t>class completely by-passes the operating system kernel when creating a new thread.</a:t>
            </a: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3771900" y="3302000"/>
            <a:ext cx="275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True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False</a:t>
            </a: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8" name="Rounded Rectangle 7"/>
          <p:cNvSpPr/>
          <p:nvPr/>
        </p:nvSpPr>
        <p:spPr>
          <a:xfrm>
            <a:off x="3263900" y="3898900"/>
            <a:ext cx="22860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1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47800" y="3251180"/>
            <a:ext cx="977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Q5: Threads and References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9244" y="6434385"/>
            <a:ext cx="7669745" cy="365125"/>
          </a:xfrm>
        </p:spPr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34385"/>
            <a:ext cx="1312025" cy="365125"/>
          </a:xfrm>
        </p:spPr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95300" y="2463800"/>
            <a:ext cx="1121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Given the above function signature, which of the following calls  is correct?</a:t>
            </a:r>
            <a:endParaRPr lang="en-CA" sz="28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78000" y="1786523"/>
            <a:ext cx="845455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parallel_quicksort(std::vector&lt;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&gt;&amp; data,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high);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6600" y="4769535"/>
            <a:ext cx="948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std::thread(parallel_quicksort, std::ref(data), 0, data.size()-1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032000" y="3321735"/>
            <a:ext cx="836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std::thread(parallel_quicksort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data.size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()-1);</a:t>
            </a:r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032000" y="4032935"/>
            <a:ext cx="836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std::thread(parallel_quicksort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&amp;data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data.size()-1);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044700" y="5493435"/>
            <a:ext cx="9283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std::thread(parallel_quicksort, std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::ref(data), std::ref(0),              </a:t>
            </a:r>
          </a:p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std::ref(data.size()-1));</a:t>
            </a:r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1130300" y="4559280"/>
            <a:ext cx="10248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2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Q6: Race Conditions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270000" y="2501880"/>
            <a:ext cx="977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When the behaviour of a program depends on precise sequence or timings of events  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When two threads/processes compete to acquire a mutex first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When a program crashes because of a language translation error when working with a large international team (e.g. the mars climate orbiter)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When two threads/processes access a shared resource in an unsynchronized way leading to detrimental results</a:t>
            </a: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</p:txBody>
      </p:sp>
      <p:sp>
        <p:nvSpPr>
          <p:cNvPr id="8" name="Rounded Rectangle 7"/>
          <p:cNvSpPr/>
          <p:nvPr/>
        </p:nvSpPr>
        <p:spPr>
          <a:xfrm>
            <a:off x="1168400" y="2501880"/>
            <a:ext cx="10248900" cy="81282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89000" y="1701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Which of the following best describes a </a:t>
            </a:r>
            <a:r>
              <a:rPr lang="en-CA" sz="2800" b="1" smtClean="0">
                <a:solidFill>
                  <a:schemeClr val="accent2"/>
                </a:solidFill>
              </a:rPr>
              <a:t>race condition</a:t>
            </a:r>
            <a:r>
              <a:rPr lang="en-CA" sz="2800" smtClean="0"/>
              <a:t>?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42666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Q7: Threads vs Processes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70000" y="2387580"/>
            <a:ext cx="977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Threads can be started in code, but processes cannot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Processes have an environment, including virtual address space and operating system-specific information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Threads can create other threads, but processes cannot create other processes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Processes can run in “detached” mode, but threads cannot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5200" y="3136880"/>
            <a:ext cx="10248900" cy="81282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889000" y="1587500"/>
            <a:ext cx="934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What is the main difference between threads and processes 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2498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Q8: Threads vs Processes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Which of the following is an advantage of processes over threads?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70000" y="2387580"/>
            <a:ext cx="977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If one process fails, others </a:t>
            </a:r>
            <a:r>
              <a:rPr lang="en-CA" sz="2400" smtClean="0"/>
              <a:t>continue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New </a:t>
            </a:r>
            <a:r>
              <a:rPr lang="en-CA" sz="2400" smtClean="0"/>
              <a:t>instances </a:t>
            </a:r>
            <a:r>
              <a:rPr lang="en-CA" sz="2400"/>
              <a:t>can be started manually, or outside of a main </a:t>
            </a:r>
            <a:r>
              <a:rPr lang="en-CA" sz="2400" smtClean="0"/>
              <a:t>program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Processes can be run on separate </a:t>
            </a:r>
            <a:r>
              <a:rPr lang="en-CA" sz="2400" smtClean="0"/>
              <a:t>machines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 smtClean="0"/>
              <a:t>All of the above</a:t>
            </a:r>
            <a:endParaRPr lang="en-CA" sz="2400"/>
          </a:p>
          <a:p>
            <a:endParaRPr lang="en-CA" sz="2400"/>
          </a:p>
        </p:txBody>
      </p:sp>
      <p:sp>
        <p:nvSpPr>
          <p:cNvPr id="7" name="Rounded Rectangle 6"/>
          <p:cNvSpPr/>
          <p:nvPr/>
        </p:nvSpPr>
        <p:spPr>
          <a:xfrm>
            <a:off x="965200" y="4406880"/>
            <a:ext cx="10248900" cy="81282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Q9: Atomic Operations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705757"/>
          </a:xfrm>
        </p:spPr>
        <p:txBody>
          <a:bodyPr/>
          <a:lstStyle/>
          <a:p>
            <a:r>
              <a:rPr lang="en-CA" smtClean="0"/>
              <a:t>Which of the following is </a:t>
            </a:r>
            <a:r>
              <a:rPr lang="en-CA" b="1" smtClean="0">
                <a:solidFill>
                  <a:schemeClr val="accent2"/>
                </a:solidFill>
              </a:rPr>
              <a:t>guaranteed</a:t>
            </a:r>
            <a:r>
              <a:rPr lang="en-CA" smtClean="0">
                <a:solidFill>
                  <a:schemeClr val="accent2"/>
                </a:solidFill>
              </a:rPr>
              <a:t> </a:t>
            </a:r>
            <a:r>
              <a:rPr lang="en-CA" smtClean="0"/>
              <a:t>to be an atomic operation?</a:t>
            </a:r>
          </a:p>
          <a:p>
            <a:endParaRPr lang="en-CA"/>
          </a:p>
          <a:p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752600" y="2679700"/>
            <a:ext cx="3683000" cy="11811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100" y="276860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/>
              <a:t>a)</a:t>
            </a:r>
            <a:endParaRPr lang="en-CA" sz="2400"/>
          </a:p>
        </p:txBody>
      </p:sp>
      <p:sp>
        <p:nvSpPr>
          <p:cNvPr id="12" name="TextBox 11"/>
          <p:cNvSpPr txBox="1"/>
          <p:nvPr/>
        </p:nvSpPr>
        <p:spPr>
          <a:xfrm>
            <a:off x="1270000" y="46228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</a:t>
            </a:r>
            <a:r>
              <a:rPr lang="en-CA" sz="2400" smtClean="0"/>
              <a:t>)</a:t>
            </a:r>
            <a:endParaRPr lang="en-CA" sz="2400"/>
          </a:p>
        </p:txBody>
      </p:sp>
      <p:sp>
        <p:nvSpPr>
          <p:cNvPr id="13" name="TextBox 12"/>
          <p:cNvSpPr txBox="1"/>
          <p:nvPr/>
        </p:nvSpPr>
        <p:spPr>
          <a:xfrm>
            <a:off x="6261100" y="26797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c</a:t>
            </a:r>
            <a:r>
              <a:rPr lang="en-CA" sz="2400" smtClean="0"/>
              <a:t>)</a:t>
            </a:r>
            <a:endParaRPr lang="en-CA" sz="2400"/>
          </a:p>
        </p:txBody>
      </p:sp>
      <p:sp>
        <p:nvSpPr>
          <p:cNvPr id="14" name="TextBox 13"/>
          <p:cNvSpPr txBox="1"/>
          <p:nvPr/>
        </p:nvSpPr>
        <p:spPr>
          <a:xfrm>
            <a:off x="6286500" y="46355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/>
              <a:t>d)</a:t>
            </a:r>
            <a:endParaRPr lang="en-CA" sz="240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39900" y="4597400"/>
            <a:ext cx="3683000" cy="11811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flag.test_and_set();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94500" y="4622800"/>
            <a:ext cx="3683000" cy="11811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mutex.lock();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19900" y="2628900"/>
            <a:ext cx="3683000" cy="11811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++x;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39900" y="4597400"/>
            <a:ext cx="3683000" cy="1181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flag.test_and_set();</a:t>
            </a: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1018</TotalTime>
  <Words>572</Words>
  <Application>Microsoft Office PowerPoint</Application>
  <PresentationFormat>Widescreen</PresentationFormat>
  <Paragraphs>137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CPEN333: System Software Engineering  Quiz #2: Threads, Processes, Data Races</vt:lpstr>
      <vt:lpstr>Q1: Concurrency</vt:lpstr>
      <vt:lpstr>Q3: Operating System Kernel</vt:lpstr>
      <vt:lpstr>Q4: Threads</vt:lpstr>
      <vt:lpstr>Q5: Threads and References</vt:lpstr>
      <vt:lpstr>Q6: Race Conditions</vt:lpstr>
      <vt:lpstr>Q7: Threads vs Processes</vt:lpstr>
      <vt:lpstr>Q8: Threads vs Processes</vt:lpstr>
      <vt:lpstr>Q9: Atomic Operations</vt:lpstr>
      <vt:lpstr>Q10: Critical Section</vt:lpstr>
      <vt:lpstr>Q11: RAII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#1: Intro to C++</dc:title>
  <dc:creator>Antonio Sánchez</dc:creator>
  <cp:lastModifiedBy>Antonio Sánchez</cp:lastModifiedBy>
  <cp:revision>69</cp:revision>
  <dcterms:created xsi:type="dcterms:W3CDTF">2017-09-10T20:23:39Z</dcterms:created>
  <dcterms:modified xsi:type="dcterms:W3CDTF">2017-10-03T17:28:41Z</dcterms:modified>
</cp:coreProperties>
</file>