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6"/>
  </p:notesMasterIdLst>
  <p:sldIdLst>
    <p:sldId id="256" r:id="rId2"/>
    <p:sldId id="277" r:id="rId3"/>
    <p:sldId id="287" r:id="rId4"/>
    <p:sldId id="288" r:id="rId5"/>
    <p:sldId id="289" r:id="rId6"/>
    <p:sldId id="290" r:id="rId7"/>
    <p:sldId id="291" r:id="rId8"/>
    <p:sldId id="279" r:id="rId9"/>
    <p:sldId id="292" r:id="rId10"/>
    <p:sldId id="293" r:id="rId11"/>
    <p:sldId id="294" r:id="rId12"/>
    <p:sldId id="297" r:id="rId13"/>
    <p:sldId id="296"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z #3" id="{5D8130B2-2E4C-416C-AAB1-4B728089E40F}">
          <p14:sldIdLst>
            <p14:sldId id="256"/>
            <p14:sldId id="277"/>
            <p14:sldId id="287"/>
            <p14:sldId id="288"/>
            <p14:sldId id="289"/>
            <p14:sldId id="290"/>
            <p14:sldId id="291"/>
            <p14:sldId id="279"/>
            <p14:sldId id="292"/>
            <p14:sldId id="293"/>
            <p14:sldId id="294"/>
            <p14:sldId id="297"/>
            <p14:sldId id="296"/>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864"/>
    <a:srgbClr val="B87A1E"/>
    <a:srgbClr val="F8F8F8"/>
    <a:srgbClr val="FFD9D9"/>
    <a:srgbClr val="8D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BB083-0271-4C34-A092-3EA9DBA1EFBD}" type="datetimeFigureOut">
              <a:rPr lang="en-CA" smtClean="0"/>
              <a:t>2017-11-03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4C357-DAEE-461C-8179-FEA14C898096}" type="slidenum">
              <a:rPr lang="en-CA" smtClean="0"/>
              <a:t>‹#›</a:t>
            </a:fld>
            <a:endParaRPr lang="en-CA"/>
          </a:p>
        </p:txBody>
      </p:sp>
    </p:spTree>
    <p:extLst>
      <p:ext uri="{BB962C8B-B14F-4D97-AF65-F5344CB8AC3E}">
        <p14:creationId xmlns:p14="http://schemas.microsoft.com/office/powerpoint/2010/main" val="424820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9E4C357-DAEE-461C-8179-FEA14C898096}" type="slidenum">
              <a:rPr lang="en-CA" smtClean="0"/>
              <a:t>1</a:t>
            </a:fld>
            <a:endParaRPr lang="en-CA"/>
          </a:p>
        </p:txBody>
      </p:sp>
    </p:spTree>
    <p:extLst>
      <p:ext uri="{BB962C8B-B14F-4D97-AF65-F5344CB8AC3E}">
        <p14:creationId xmlns:p14="http://schemas.microsoft.com/office/powerpoint/2010/main" val="632263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2322451"/>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3131507"/>
            <a:ext cx="10058400" cy="2467114"/>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a:xfrm>
            <a:off x="839244" y="6459785"/>
            <a:ext cx="7669745" cy="365125"/>
          </a:xfrm>
        </p:spPr>
        <p:txBody>
          <a:bodyPr/>
          <a:lstStyle>
            <a:lvl1pPr>
              <a:defRPr/>
            </a:lvl1pPr>
          </a:lstStyle>
          <a:p>
            <a:pPr algn="l"/>
            <a:r>
              <a:rPr lang="en-CA"/>
              <a:t>Quiz 2</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201225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a:t>Quiz 2</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3205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pPr algn="l"/>
            <a:r>
              <a:rPr lang="en-CA"/>
              <a:t>Quiz 2</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34815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8309" y="649460"/>
            <a:ext cx="10058400" cy="778109"/>
          </a:xfrm>
        </p:spPr>
        <p:txBody>
          <a:bodyPr/>
          <a:lstStyle>
            <a:lvl1pPr>
              <a:defRPr b="1">
                <a:solidFill>
                  <a:schemeClr val="tx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097280" y="1669143"/>
            <a:ext cx="10058400" cy="41999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lgn="l">
              <a:defRPr/>
            </a:lvl1pPr>
          </a:lstStyle>
          <a:p>
            <a:r>
              <a:rPr lang="en-CA"/>
              <a:t>Quiz 2</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19024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lgn="l">
              <a:defRPr/>
            </a:lvl1pPr>
          </a:lstStyle>
          <a:p>
            <a:r>
              <a:rPr lang="en-CA"/>
              <a:t>Quiz 2</a:t>
            </a:r>
          </a:p>
        </p:txBody>
      </p:sp>
      <p:sp>
        <p:nvSpPr>
          <p:cNvPr id="6" name="Slide Number Placeholder 5"/>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7277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lgn="l">
              <a:defRPr/>
            </a:lvl1pPr>
          </a:lstStyle>
          <a:p>
            <a:r>
              <a:rPr lang="en-CA"/>
              <a:t>Quiz 2</a:t>
            </a:r>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906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lgn="l">
              <a:defRPr/>
            </a:lvl1pPr>
          </a:lstStyle>
          <a:p>
            <a:r>
              <a:rPr lang="en-CA"/>
              <a:t>Quiz 2</a:t>
            </a:r>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1681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lgn="l">
              <a:defRPr/>
            </a:lvl1p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402533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lgn="l"/>
            <a:r>
              <a:rPr lang="en-CA"/>
              <a:t>Quiz 2</a:t>
            </a:r>
          </a:p>
        </p:txBody>
      </p:sp>
      <p:sp>
        <p:nvSpPr>
          <p:cNvPr id="9" name="Slide Number Placeholder 8"/>
          <p:cNvSpPr>
            <a:spLocks noGrp="1"/>
          </p:cNvSpPr>
          <p:nvPr>
            <p:ph type="sldNum" sz="quarter" idx="12"/>
          </p:nvPr>
        </p:nvSpPr>
        <p:spPr/>
        <p:txBody>
          <a:bodyPr/>
          <a:lstStyle/>
          <a:p>
            <a:fld id="{AE11FE2D-6E70-4277-81CE-0AEFFA29198E}" type="slidenum">
              <a:rPr lang="en-CA" smtClean="0"/>
              <a:t>‹#›</a:t>
            </a:fld>
            <a:endParaRPr lang="en-CA"/>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52101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a:t>Quiz 2</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11FE2D-6E70-4277-81CE-0AEFFA29198E}" type="slidenum">
              <a:rPr lang="en-CA" smtClean="0"/>
              <a:t>‹#›</a:t>
            </a:fld>
            <a:endParaRPr lang="en-CA"/>
          </a:p>
        </p:txBody>
      </p:sp>
    </p:spTree>
    <p:extLst>
      <p:ext uri="{BB962C8B-B14F-4D97-AF65-F5344CB8AC3E}">
        <p14:creationId xmlns:p14="http://schemas.microsoft.com/office/powerpoint/2010/main" val="416718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r>
              <a:rPr lang="en-CA"/>
              <a:t>Quiz 2</a:t>
            </a:r>
          </a:p>
        </p:txBody>
      </p:sp>
      <p:sp>
        <p:nvSpPr>
          <p:cNvPr id="7" name="Slide Number Placeholder 6"/>
          <p:cNvSpPr>
            <a:spLocks noGrp="1"/>
          </p:cNvSpPr>
          <p:nvPr>
            <p:ph type="sldNum" sz="quarter" idx="12"/>
          </p:nvPr>
        </p:nvSpPr>
        <p:spPr/>
        <p:txBody>
          <a:bodyPr/>
          <a:lstStyle/>
          <a:p>
            <a:fld id="{AE11FE2D-6E70-4277-81CE-0AEFFA29198E}" type="slidenum">
              <a:rPr lang="en-CA" smtClean="0"/>
              <a:t>‹#›</a:t>
            </a:fld>
            <a:endParaRPr lang="en-CA"/>
          </a:p>
        </p:txBody>
      </p:sp>
    </p:spTree>
    <p:extLst>
      <p:ext uri="{BB962C8B-B14F-4D97-AF65-F5344CB8AC3E}">
        <p14:creationId xmlns:p14="http://schemas.microsoft.com/office/powerpoint/2010/main" val="6392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794" y="678489"/>
            <a:ext cx="10058400" cy="69042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741714"/>
            <a:ext cx="10058400" cy="412738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39244" y="6459785"/>
            <a:ext cx="7669745" cy="365125"/>
          </a:xfrm>
          <a:prstGeom prst="rect">
            <a:avLst/>
          </a:prstGeom>
        </p:spPr>
        <p:txBody>
          <a:bodyPr vert="horz" lIns="91440" tIns="45720" rIns="91440" bIns="45720" rtlCol="0" anchor="ctr"/>
          <a:lstStyle>
            <a:lvl1pPr algn="ctr">
              <a:defRPr sz="2000" cap="all" baseline="0">
                <a:solidFill>
                  <a:srgbClr val="FFFFFF"/>
                </a:solidFill>
              </a:defRPr>
            </a:lvl1pPr>
          </a:lstStyle>
          <a:p>
            <a:pPr algn="l"/>
            <a:r>
              <a:rPr lang="en-CA"/>
              <a:t>Quiz 2</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AE11FE2D-6E70-4277-81CE-0AEFFA29198E}" type="slidenum">
              <a:rPr lang="en-CA" smtClean="0"/>
              <a:pPr/>
              <a:t>‹#›</a:t>
            </a:fld>
            <a:endParaRPr lang="en-CA"/>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3543" y="6436424"/>
            <a:ext cx="281758" cy="379632"/>
          </a:xfrm>
          <a:prstGeom prst="rect">
            <a:avLst/>
          </a:prstGeom>
        </p:spPr>
      </p:pic>
    </p:spTree>
    <p:extLst>
      <p:ext uri="{BB962C8B-B14F-4D97-AF65-F5344CB8AC3E}">
        <p14:creationId xmlns:p14="http://schemas.microsoft.com/office/powerpoint/2010/main" val="30805438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b="1"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6180" y="682752"/>
            <a:ext cx="10058400" cy="2322451"/>
          </a:xfrm>
        </p:spPr>
        <p:txBody>
          <a:bodyPr>
            <a:normAutofit/>
          </a:bodyPr>
          <a:lstStyle/>
          <a:p>
            <a:r>
              <a:rPr lang="en-CA" sz="4800"/>
              <a:t>CPEN333: System Software Engineering</a:t>
            </a:r>
            <a:br>
              <a:rPr lang="en-CA" sz="4800"/>
            </a:br>
            <a:br>
              <a:rPr lang="en-CA" sz="4800"/>
            </a:br>
            <a:r>
              <a:rPr lang="en-CA" sz="4800"/>
              <a:t>Quiz #3: Threads, Mutex, Shared Memory</a:t>
            </a:r>
          </a:p>
        </p:txBody>
      </p:sp>
      <p:pic>
        <p:nvPicPr>
          <p:cNvPr id="4" name="Picture 2" descr="Image result for iclicke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6220">
            <a:off x="5388764" y="3494073"/>
            <a:ext cx="14668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0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Q6: Mutex Persistence</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10</a:t>
            </a:fld>
            <a:endParaRPr lang="en-CA"/>
          </a:p>
        </p:txBody>
      </p:sp>
      <p:sp>
        <p:nvSpPr>
          <p:cNvPr id="6" name="TextBox 5"/>
          <p:cNvSpPr txBox="1"/>
          <p:nvPr/>
        </p:nvSpPr>
        <p:spPr>
          <a:xfrm>
            <a:off x="808753" y="2210567"/>
            <a:ext cx="10155954" cy="3785652"/>
          </a:xfrm>
          <a:prstGeom prst="rect">
            <a:avLst/>
          </a:prstGeom>
          <a:noFill/>
        </p:spPr>
        <p:txBody>
          <a:bodyPr wrap="square" rtlCol="0">
            <a:spAutoFit/>
          </a:bodyPr>
          <a:lstStyle/>
          <a:p>
            <a:pPr marL="342900" indent="-342900">
              <a:buFont typeface="+mj-lt"/>
              <a:buAutoNum type="alphaLcParenR"/>
            </a:pPr>
            <a:r>
              <a:rPr lang="en-CA" sz="2400" b="1"/>
              <a:t>Process persistence: </a:t>
            </a:r>
            <a:r>
              <a:rPr lang="en-CA" sz="2400"/>
              <a:t>it will continue to exist as long as at least one process is using it.</a:t>
            </a:r>
          </a:p>
          <a:p>
            <a:pPr marL="342900" indent="-342900">
              <a:buFont typeface="+mj-lt"/>
              <a:buAutoNum type="alphaLcParenR"/>
            </a:pPr>
            <a:endParaRPr lang="en-CA" sz="2400"/>
          </a:p>
          <a:p>
            <a:pPr marL="342900" indent="-342900">
              <a:buFont typeface="+mj-lt"/>
              <a:buAutoNum type="alphaLcParenR"/>
            </a:pPr>
            <a:r>
              <a:rPr lang="en-CA" sz="2400" b="1"/>
              <a:t>Kernel persistence:</a:t>
            </a:r>
            <a:r>
              <a:rPr lang="en-CA" sz="2400"/>
              <a:t> it will continue to exist as long as the kernel is running (i.e. until the next reboot)</a:t>
            </a:r>
          </a:p>
          <a:p>
            <a:pPr marL="342900" indent="-342900">
              <a:buFont typeface="+mj-lt"/>
              <a:buAutoNum type="alphaLcParenR"/>
            </a:pPr>
            <a:endParaRPr lang="en-CA" sz="2400"/>
          </a:p>
          <a:p>
            <a:pPr marL="342900" indent="-342900">
              <a:buFont typeface="+mj-lt"/>
              <a:buAutoNum type="alphaLcParenR"/>
            </a:pPr>
            <a:r>
              <a:rPr lang="en-CA" sz="2400" b="1"/>
              <a:t>Filesystem persistence: </a:t>
            </a:r>
            <a:r>
              <a:rPr lang="en-CA" sz="2400"/>
              <a:t>it will continue to exist until you explicitly delete the file or “unlink” the name, regardless of rebooting.</a:t>
            </a:r>
          </a:p>
          <a:p>
            <a:pPr marL="342900" indent="-342900">
              <a:buFont typeface="+mj-lt"/>
              <a:buAutoNum type="alphaLcParenR"/>
            </a:pPr>
            <a:endParaRPr lang="en-CA" sz="2400"/>
          </a:p>
          <a:p>
            <a:pPr marL="342900" indent="-342900">
              <a:buFont typeface="+mj-lt"/>
              <a:buAutoNum type="alphaLcParenR"/>
            </a:pPr>
            <a:r>
              <a:rPr lang="en-CA" sz="2400"/>
              <a:t>It depends on the operating system. </a:t>
            </a:r>
          </a:p>
        </p:txBody>
      </p:sp>
      <p:sp>
        <p:nvSpPr>
          <p:cNvPr id="7" name="Rounded Rectangle 6"/>
          <p:cNvSpPr/>
          <p:nvPr/>
        </p:nvSpPr>
        <p:spPr>
          <a:xfrm>
            <a:off x="601956" y="5358369"/>
            <a:ext cx="10248900" cy="70256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7224" y="1596603"/>
            <a:ext cx="10957741" cy="461665"/>
          </a:xfrm>
          <a:prstGeom prst="rect">
            <a:avLst/>
          </a:prstGeom>
          <a:noFill/>
        </p:spPr>
        <p:txBody>
          <a:bodyPr wrap="square" rtlCol="0">
            <a:spAutoFit/>
          </a:bodyPr>
          <a:lstStyle/>
          <a:p>
            <a:r>
              <a:rPr lang="en-CA" sz="2400"/>
              <a:t>What kind of persistence does an </a:t>
            </a:r>
            <a:r>
              <a:rPr lang="en-CA" sz="2400" b="1">
                <a:solidFill>
                  <a:schemeClr val="accent2"/>
                </a:solidFill>
              </a:rPr>
              <a:t>interprocess mutex </a:t>
            </a:r>
            <a:r>
              <a:rPr lang="en-CA" sz="2400"/>
              <a:t>have?</a:t>
            </a:r>
          </a:p>
        </p:txBody>
      </p:sp>
    </p:spTree>
    <p:extLst>
      <p:ext uri="{BB962C8B-B14F-4D97-AF65-F5344CB8AC3E}">
        <p14:creationId xmlns:p14="http://schemas.microsoft.com/office/powerpoint/2010/main" val="2011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t>Q7: Shared Memory</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11</a:t>
            </a:fld>
            <a:endParaRPr lang="en-CA"/>
          </a:p>
        </p:txBody>
      </p:sp>
      <p:sp>
        <p:nvSpPr>
          <p:cNvPr id="6" name="TextBox 5"/>
          <p:cNvSpPr txBox="1"/>
          <p:nvPr/>
        </p:nvSpPr>
        <p:spPr>
          <a:xfrm>
            <a:off x="1231826" y="2311514"/>
            <a:ext cx="9201095" cy="3785652"/>
          </a:xfrm>
          <a:prstGeom prst="rect">
            <a:avLst/>
          </a:prstGeom>
          <a:noFill/>
        </p:spPr>
        <p:txBody>
          <a:bodyPr wrap="square" rtlCol="0">
            <a:spAutoFit/>
          </a:bodyPr>
          <a:lstStyle/>
          <a:p>
            <a:pPr marL="342900" indent="-342900">
              <a:buFont typeface="+mj-lt"/>
              <a:buAutoNum type="alphaLcParenR"/>
            </a:pPr>
            <a:r>
              <a:rPr lang="en-CA" sz="2400"/>
              <a:t>Processes have different virtual address spaces, even if they are instances of the same program</a:t>
            </a:r>
          </a:p>
          <a:p>
            <a:pPr marL="342900" indent="-342900">
              <a:buFont typeface="+mj-lt"/>
              <a:buAutoNum type="alphaLcParenR"/>
            </a:pPr>
            <a:endParaRPr lang="en-CA" sz="2400"/>
          </a:p>
          <a:p>
            <a:pPr marL="342900" indent="-342900">
              <a:buFont typeface="+mj-lt"/>
              <a:buAutoNum type="alphaLcParenR"/>
            </a:pPr>
            <a:r>
              <a:rPr lang="en-CA" sz="2400"/>
              <a:t>Even if address spaces were consistent, the memory addresses would point to different physical memory blocks</a:t>
            </a:r>
          </a:p>
          <a:p>
            <a:pPr marL="342900" indent="-342900">
              <a:buFont typeface="+mj-lt"/>
              <a:buAutoNum type="alphaLcParenR"/>
            </a:pPr>
            <a:endParaRPr lang="en-CA" sz="2400"/>
          </a:p>
          <a:p>
            <a:pPr marL="342900" indent="-342900">
              <a:buFont typeface="+mj-lt"/>
              <a:buAutoNum type="alphaLcParenR"/>
            </a:pPr>
            <a:r>
              <a:rPr lang="en-CA" sz="2400"/>
              <a:t>The Memory Management Unit (MMU) forces a process to stay within its allocated memory</a:t>
            </a:r>
          </a:p>
          <a:p>
            <a:pPr marL="342900" indent="-342900">
              <a:buFont typeface="+mj-lt"/>
              <a:buAutoNum type="alphaLcParenR"/>
            </a:pPr>
            <a:endParaRPr lang="en-CA" sz="2400"/>
          </a:p>
          <a:p>
            <a:pPr marL="342900" indent="-342900">
              <a:buFont typeface="+mj-lt"/>
              <a:buAutoNum type="alphaLcParenR"/>
            </a:pPr>
            <a:r>
              <a:rPr lang="en-CA" sz="2400"/>
              <a:t>All of the above</a:t>
            </a:r>
          </a:p>
        </p:txBody>
      </p:sp>
      <p:sp>
        <p:nvSpPr>
          <p:cNvPr id="7" name="Rounded Rectangle 6"/>
          <p:cNvSpPr/>
          <p:nvPr/>
        </p:nvSpPr>
        <p:spPr>
          <a:xfrm>
            <a:off x="1063937" y="5475337"/>
            <a:ext cx="10248900" cy="70256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830065" y="1593251"/>
            <a:ext cx="10909190" cy="523220"/>
          </a:xfrm>
          <a:prstGeom prst="rect">
            <a:avLst/>
          </a:prstGeom>
          <a:noFill/>
        </p:spPr>
        <p:txBody>
          <a:bodyPr wrap="square" rtlCol="0">
            <a:spAutoFit/>
          </a:bodyPr>
          <a:lstStyle/>
          <a:p>
            <a:r>
              <a:rPr lang="en-CA" sz="2800"/>
              <a:t>Why can’t processes share local or global variables as easily as threads?</a:t>
            </a:r>
          </a:p>
        </p:txBody>
      </p:sp>
    </p:spTree>
    <p:extLst>
      <p:ext uri="{BB962C8B-B14F-4D97-AF65-F5344CB8AC3E}">
        <p14:creationId xmlns:p14="http://schemas.microsoft.com/office/powerpoint/2010/main" val="392697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t>Q8: Shared Memory</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12</a:t>
            </a:fld>
            <a:endParaRPr lang="en-CA"/>
          </a:p>
        </p:txBody>
      </p:sp>
      <p:sp>
        <p:nvSpPr>
          <p:cNvPr id="8" name="TextBox 7"/>
          <p:cNvSpPr txBox="1"/>
          <p:nvPr/>
        </p:nvSpPr>
        <p:spPr>
          <a:xfrm>
            <a:off x="848537" y="1685615"/>
            <a:ext cx="10909190" cy="523220"/>
          </a:xfrm>
          <a:prstGeom prst="rect">
            <a:avLst/>
          </a:prstGeom>
          <a:noFill/>
        </p:spPr>
        <p:txBody>
          <a:bodyPr wrap="square" rtlCol="0">
            <a:spAutoFit/>
          </a:bodyPr>
          <a:lstStyle/>
          <a:p>
            <a:r>
              <a:rPr lang="en-CA" sz="2800"/>
              <a:t>Which variables can be safely stored in shared memory?</a:t>
            </a:r>
          </a:p>
        </p:txBody>
      </p:sp>
      <p:sp>
        <p:nvSpPr>
          <p:cNvPr id="9" name="Rectangle 2"/>
          <p:cNvSpPr>
            <a:spLocks noChangeArrowheads="1"/>
          </p:cNvSpPr>
          <p:nvPr/>
        </p:nvSpPr>
        <p:spPr bwMode="auto">
          <a:xfrm>
            <a:off x="3714086" y="2891729"/>
            <a:ext cx="3373039" cy="261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b="1">
                <a:solidFill>
                  <a:srgbClr val="000080"/>
                </a:solidFill>
                <a:latin typeface="Courier New" panose="02070309020205020404" pitchFamily="49" charset="0"/>
                <a:cs typeface="Courier New" panose="02070309020205020404" pitchFamily="49" charset="0"/>
              </a:rPr>
              <a:t>int* </a:t>
            </a:r>
            <a:r>
              <a:rPr lang="en-US" altLang="en-US" sz="2400">
                <a:solidFill>
                  <a:srgbClr val="660E7A"/>
                </a:solidFill>
                <a:latin typeface="Courier New" panose="02070309020205020404" pitchFamily="49" charset="0"/>
                <a:cs typeface="Courier New" panose="02070309020205020404" pitchFamily="49" charset="0"/>
              </a:rPr>
              <a:t>student_id</a:t>
            </a:r>
            <a:r>
              <a:rPr lang="en-US" altLang="en-US" sz="2400">
                <a:solidFill>
                  <a:srgbClr val="000000"/>
                </a:solidFill>
                <a:latin typeface="Courier New" panose="02070309020205020404" pitchFamily="49" charset="0"/>
                <a:cs typeface="Courier New" panose="02070309020205020404" pitchFamily="49" charset="0"/>
              </a:rPr>
              <a:t>;</a:t>
            </a:r>
            <a:endPar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lang="en-US" altLang="en-US" sz="2400">
                <a:solidFill>
                  <a:srgbClr val="008080"/>
                </a:solidFill>
                <a:latin typeface="Courier New" panose="02070309020205020404" pitchFamily="49" charset="0"/>
                <a:cs typeface="Courier New" panose="02070309020205020404" pitchFamily="49" charset="0"/>
              </a:rPr>
              <a:t>std</a:t>
            </a:r>
            <a:r>
              <a:rPr lang="en-US" altLang="en-US" sz="2400">
                <a:solidFill>
                  <a:srgbClr val="000000"/>
                </a:solidFill>
                <a:latin typeface="Courier New" panose="02070309020205020404" pitchFamily="49" charset="0"/>
                <a:cs typeface="Courier New" panose="02070309020205020404" pitchFamily="49" charset="0"/>
              </a:rPr>
              <a:t>::</a:t>
            </a:r>
            <a:r>
              <a:rPr lang="en-US" altLang="en-US" sz="2400">
                <a:solidFill>
                  <a:srgbClr val="371F80"/>
                </a:solidFill>
                <a:latin typeface="Courier New" panose="02070309020205020404" pitchFamily="49" charset="0"/>
                <a:cs typeface="Courier New" panose="02070309020205020404" pitchFamily="49" charset="0"/>
              </a:rPr>
              <a:t>string </a:t>
            </a:r>
            <a:r>
              <a:rPr lang="en-US" altLang="en-US" sz="2400">
                <a:solidFill>
                  <a:srgbClr val="660E7A"/>
                </a:solidFill>
                <a:latin typeface="Courier New" panose="02070309020205020404" pitchFamily="49" charset="0"/>
                <a:cs typeface="Courier New" panose="02070309020205020404" pitchFamily="49" charset="0"/>
              </a:rPr>
              <a:t>name</a:t>
            </a:r>
            <a:r>
              <a:rPr lang="en-US" altLang="en-US" sz="2400">
                <a:solidFill>
                  <a:srgbClr val="000000"/>
                </a:solidFill>
                <a:latin typeface="Courier New" panose="02070309020205020404" pitchFamily="49" charset="0"/>
                <a:cs typeface="Courier New" panose="02070309020205020404" pitchFamily="49" charset="0"/>
              </a:rPr>
              <a:t>;</a:t>
            </a: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lang="en-US" altLang="en-US" sz="2400" b="1">
                <a:solidFill>
                  <a:srgbClr val="000080"/>
                </a:solidFill>
                <a:latin typeface="Courier New" panose="02070309020205020404" pitchFamily="49" charset="0"/>
                <a:cs typeface="Courier New" panose="02070309020205020404" pitchFamily="49" charset="0"/>
              </a:rPr>
              <a:t>double </a:t>
            </a:r>
            <a:r>
              <a:rPr lang="en-US" altLang="en-US" sz="2400">
                <a:solidFill>
                  <a:srgbClr val="660E7A"/>
                </a:solidFill>
                <a:latin typeface="Courier New" panose="02070309020205020404" pitchFamily="49" charset="0"/>
                <a:cs typeface="Courier New" panose="02070309020205020404" pitchFamily="49" charset="0"/>
              </a:rPr>
              <a:t>grades</a:t>
            </a:r>
            <a:r>
              <a:rPr lang="en-US" altLang="en-US" sz="2000">
                <a:latin typeface="Courier New" panose="02070309020205020404" pitchFamily="49" charset="0"/>
                <a:cs typeface="Courier New" panose="02070309020205020404" pitchFamily="49" charset="0"/>
              </a:rPr>
              <a:t>[10]</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2300">
                <a:solidFill>
                  <a:srgbClr val="000000"/>
                </a:solidFill>
                <a:cs typeface="Courier New" panose="02070309020205020404" pitchFamily="49" charset="0"/>
              </a:rPr>
              <a:t>All of the above</a:t>
            </a:r>
            <a:endParaRPr kumimoji="0" lang="en-US" altLang="en-US" sz="2300" b="0" i="0" u="none" strike="noStrike" cap="none" normalizeH="0" baseline="0">
              <a:ln>
                <a:noFill/>
              </a:ln>
              <a:solidFill>
                <a:srgbClr val="000000"/>
              </a:solidFill>
              <a:effectLst/>
              <a:cs typeface="Courier New" panose="02070309020205020404" pitchFamily="49" charset="0"/>
            </a:endParaRPr>
          </a:p>
        </p:txBody>
      </p:sp>
      <p:sp>
        <p:nvSpPr>
          <p:cNvPr id="10" name="TextBox 9"/>
          <p:cNvSpPr txBox="1"/>
          <p:nvPr/>
        </p:nvSpPr>
        <p:spPr>
          <a:xfrm>
            <a:off x="3369503" y="2910577"/>
            <a:ext cx="2670824" cy="2569934"/>
          </a:xfrm>
          <a:prstGeom prst="rect">
            <a:avLst/>
          </a:prstGeom>
          <a:noFill/>
        </p:spPr>
        <p:txBody>
          <a:bodyPr wrap="square" rtlCol="0">
            <a:spAutoFit/>
          </a:bodyPr>
          <a:lstStyle/>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p:txBody>
      </p:sp>
      <p:sp>
        <p:nvSpPr>
          <p:cNvPr id="11" name="Rounded Rectangle 10"/>
          <p:cNvSpPr/>
          <p:nvPr/>
        </p:nvSpPr>
        <p:spPr>
          <a:xfrm>
            <a:off x="3160572" y="4267200"/>
            <a:ext cx="5005825" cy="628073"/>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577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t>Q9: Shared Memory</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13</a:t>
            </a:fld>
            <a:endParaRPr lang="en-CA"/>
          </a:p>
        </p:txBody>
      </p:sp>
      <p:sp>
        <p:nvSpPr>
          <p:cNvPr id="8" name="TextBox 7"/>
          <p:cNvSpPr txBox="1"/>
          <p:nvPr/>
        </p:nvSpPr>
        <p:spPr>
          <a:xfrm>
            <a:off x="848537" y="1685615"/>
            <a:ext cx="10909190" cy="523220"/>
          </a:xfrm>
          <a:prstGeom prst="rect">
            <a:avLst/>
          </a:prstGeom>
          <a:noFill/>
        </p:spPr>
        <p:txBody>
          <a:bodyPr wrap="square" rtlCol="0">
            <a:spAutoFit/>
          </a:bodyPr>
          <a:lstStyle/>
          <a:p>
            <a:r>
              <a:rPr lang="en-CA" sz="2800"/>
              <a:t>Which variables can be safely stored in shared memory?</a:t>
            </a:r>
          </a:p>
        </p:txBody>
      </p:sp>
      <p:sp>
        <p:nvSpPr>
          <p:cNvPr id="3" name="Rectangle 1"/>
          <p:cNvSpPr>
            <a:spLocks noChangeArrowheads="1"/>
          </p:cNvSpPr>
          <p:nvPr/>
        </p:nvSpPr>
        <p:spPr bwMode="auto">
          <a:xfrm>
            <a:off x="697607" y="2572042"/>
            <a:ext cx="4393975"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struct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SharedPlayer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371F8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double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score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struct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SharedStudent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char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80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student_id</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SharedClass </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SharedStudent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students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80</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nstudents</a:t>
            </a: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228850" y="2554596"/>
            <a:ext cx="6532558"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SharedPlayer </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jordan;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SharedStudent </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emily;</a:t>
            </a: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SharedClass </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cpen333;</a:t>
            </a:r>
            <a:b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std</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vector</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&lt;</a:t>
            </a:r>
            <a:r>
              <a:rPr kumimoji="0" lang="en-US" altLang="en-US" sz="23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SharedStudent</a:t>
            </a:r>
            <a:r>
              <a:rPr kumimoji="0" lang="en-US" altLang="en-US" sz="2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&gt; students;</a:t>
            </a:r>
            <a:endParaRPr kumimoji="0" lang="en-US" altLang="en-US" sz="2300" b="0" i="0" u="none" strike="noStrike" cap="none" normalizeH="0" baseline="0">
              <a:ln>
                <a:noFill/>
              </a:ln>
              <a:solidFill>
                <a:schemeClr val="tx1"/>
              </a:solidFill>
              <a:effectLst/>
              <a:latin typeface="Arial" panose="020B0604020202020204" pitchFamily="34" charset="0"/>
            </a:endParaRPr>
          </a:p>
        </p:txBody>
      </p:sp>
      <p:sp>
        <p:nvSpPr>
          <p:cNvPr id="10" name="TextBox 9"/>
          <p:cNvSpPr txBox="1"/>
          <p:nvPr/>
        </p:nvSpPr>
        <p:spPr>
          <a:xfrm>
            <a:off x="4884267" y="2550359"/>
            <a:ext cx="2670824" cy="2569934"/>
          </a:xfrm>
          <a:prstGeom prst="rect">
            <a:avLst/>
          </a:prstGeom>
          <a:noFill/>
        </p:spPr>
        <p:txBody>
          <a:bodyPr wrap="square" rtlCol="0">
            <a:spAutoFit/>
          </a:bodyPr>
          <a:lstStyle/>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a:p>
            <a:pPr marL="342900" indent="-342900">
              <a:buFont typeface="+mj-lt"/>
              <a:buAutoNum type="alphaLcParenR"/>
            </a:pPr>
            <a:endParaRPr lang="en-CA" sz="2300"/>
          </a:p>
          <a:p>
            <a:pPr marL="342900" indent="-342900">
              <a:buFont typeface="+mj-lt"/>
              <a:buAutoNum type="alphaLcParenR"/>
            </a:pPr>
            <a:r>
              <a:rPr lang="en-CA" sz="2300"/>
              <a:t>  </a:t>
            </a:r>
          </a:p>
        </p:txBody>
      </p:sp>
      <p:sp>
        <p:nvSpPr>
          <p:cNvPr id="11" name="Rounded Rectangle 10"/>
          <p:cNvSpPr/>
          <p:nvPr/>
        </p:nvSpPr>
        <p:spPr>
          <a:xfrm>
            <a:off x="4592209" y="3155939"/>
            <a:ext cx="5005825" cy="1362434"/>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5040160" y="5352881"/>
            <a:ext cx="6158930" cy="923330"/>
          </a:xfrm>
          <a:prstGeom prst="rect">
            <a:avLst/>
          </a:prstGeom>
          <a:noFill/>
        </p:spPr>
        <p:txBody>
          <a:bodyPr wrap="none" rtlCol="0">
            <a:spAutoFit/>
          </a:bodyPr>
          <a:lstStyle/>
          <a:p>
            <a:r>
              <a:rPr lang="en-CA"/>
              <a:t>POD: </a:t>
            </a:r>
            <a:r>
              <a:rPr lang="en-CA" b="1">
                <a:solidFill>
                  <a:schemeClr val="accent2"/>
                </a:solidFill>
              </a:rPr>
              <a:t>plain-old-data</a:t>
            </a:r>
            <a:r>
              <a:rPr lang="en-CA"/>
              <a:t>, no pointers/references, no polymorphism, </a:t>
            </a:r>
          </a:p>
          <a:p>
            <a:r>
              <a:rPr lang="en-CA"/>
              <a:t>          no copy constructors, no destructors, no non-static </a:t>
            </a:r>
          </a:p>
          <a:p>
            <a:r>
              <a:rPr lang="en-CA"/>
              <a:t>          members that are not POD</a:t>
            </a:r>
          </a:p>
        </p:txBody>
      </p:sp>
    </p:spTree>
    <p:extLst>
      <p:ext uri="{BB962C8B-B14F-4D97-AF65-F5344CB8AC3E}">
        <p14:creationId xmlns:p14="http://schemas.microsoft.com/office/powerpoint/2010/main" val="216679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Q10: Shared Memory: True or False</a:t>
            </a:r>
          </a:p>
        </p:txBody>
      </p:sp>
      <p:sp>
        <p:nvSpPr>
          <p:cNvPr id="3" name="Content Placeholder 2"/>
          <p:cNvSpPr>
            <a:spLocks noGrp="1"/>
          </p:cNvSpPr>
          <p:nvPr>
            <p:ph idx="1"/>
          </p:nvPr>
        </p:nvSpPr>
        <p:spPr>
          <a:xfrm>
            <a:off x="565263" y="1708859"/>
            <a:ext cx="10887827" cy="1090903"/>
          </a:xfrm>
        </p:spPr>
        <p:txBody>
          <a:bodyPr>
            <a:normAutofit/>
          </a:bodyPr>
          <a:lstStyle/>
          <a:p>
            <a:r>
              <a:rPr lang="en-CA"/>
              <a:t>As long as multiple source files use the same header for defining the shared memory structure, the memory layout will always be consistent.</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14</a:t>
            </a:fld>
            <a:endParaRPr lang="en-CA"/>
          </a:p>
        </p:txBody>
      </p:sp>
      <p:sp>
        <p:nvSpPr>
          <p:cNvPr id="6" name="TextBox 5"/>
          <p:cNvSpPr txBox="1"/>
          <p:nvPr/>
        </p:nvSpPr>
        <p:spPr>
          <a:xfrm>
            <a:off x="4662023" y="2937859"/>
            <a:ext cx="2755900" cy="1569660"/>
          </a:xfrm>
          <a:prstGeom prst="rect">
            <a:avLst/>
          </a:prstGeom>
          <a:noFill/>
        </p:spPr>
        <p:txBody>
          <a:bodyPr wrap="square" rtlCol="0">
            <a:spAutoFit/>
          </a:bodyPr>
          <a:lstStyle/>
          <a:p>
            <a:pPr marL="342900" indent="-342900">
              <a:buFont typeface="+mj-lt"/>
              <a:buAutoNum type="alphaLcParenR"/>
            </a:pPr>
            <a:r>
              <a:rPr lang="en-CA" sz="2400"/>
              <a:t>True</a:t>
            </a:r>
          </a:p>
          <a:p>
            <a:pPr marL="342900" indent="-342900">
              <a:buFont typeface="+mj-lt"/>
              <a:buAutoNum type="alphaLcParenR"/>
            </a:pPr>
            <a:endParaRPr lang="en-CA" sz="2400"/>
          </a:p>
          <a:p>
            <a:pPr marL="342900" indent="-342900">
              <a:buFont typeface="+mj-lt"/>
              <a:buAutoNum type="alphaLcParenR"/>
            </a:pPr>
            <a:r>
              <a:rPr lang="en-CA" sz="2400"/>
              <a:t>False</a:t>
            </a:r>
          </a:p>
          <a:p>
            <a:pPr marL="342900" indent="-342900">
              <a:buFont typeface="+mj-lt"/>
              <a:buAutoNum type="alphaLcParenR"/>
            </a:pPr>
            <a:endParaRPr lang="en-CA" sz="2400"/>
          </a:p>
        </p:txBody>
      </p:sp>
      <p:sp>
        <p:nvSpPr>
          <p:cNvPr id="7" name="Rounded Rectangle 6"/>
          <p:cNvSpPr/>
          <p:nvPr/>
        </p:nvSpPr>
        <p:spPr>
          <a:xfrm>
            <a:off x="4154023" y="3534759"/>
            <a:ext cx="2286000" cy="7620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846966" y="4723307"/>
            <a:ext cx="11086415" cy="1569660"/>
          </a:xfrm>
          <a:prstGeom prst="rect">
            <a:avLst/>
          </a:prstGeom>
        </p:spPr>
        <p:txBody>
          <a:bodyPr wrap="square">
            <a:spAutoFit/>
          </a:bodyPr>
          <a:lstStyle/>
          <a:p>
            <a:r>
              <a:rPr lang="en-CA" sz="2400" b="1"/>
              <a:t>Explanation:</a:t>
            </a:r>
            <a:r>
              <a:rPr lang="en-CA" sz="2400"/>
              <a:t> Primitives like </a:t>
            </a:r>
            <a:r>
              <a:rPr lang="en-CA" sz="2400" b="1">
                <a:solidFill>
                  <a:schemeClr val="accent2"/>
                </a:solidFill>
                <a:latin typeface="Courier New" panose="02070309020205020404" pitchFamily="49" charset="0"/>
                <a:cs typeface="Courier New" panose="02070309020205020404" pitchFamily="49" charset="0"/>
              </a:rPr>
              <a:t>int</a:t>
            </a:r>
            <a:r>
              <a:rPr lang="en-CA" sz="2400"/>
              <a:t> do not have an exact specified size in C++, only </a:t>
            </a:r>
            <a:r>
              <a:rPr lang="en-CA" sz="2400" b="1">
                <a:solidFill>
                  <a:schemeClr val="accent2"/>
                </a:solidFill>
              </a:rPr>
              <a:t>minimum</a:t>
            </a:r>
            <a:r>
              <a:rPr lang="en-CA" sz="2400">
                <a:solidFill>
                  <a:schemeClr val="accent2"/>
                </a:solidFill>
              </a:rPr>
              <a:t> </a:t>
            </a:r>
            <a:r>
              <a:rPr lang="en-CA" sz="2400"/>
              <a:t>sizes.  Different compilers may produce different number of bytes or byte orderings.  Only if the code is compiled on the exact same compiler with same settings (or at least the same memory layout </a:t>
            </a:r>
            <a:r>
              <a:rPr lang="en-CA" sz="2400" b="1">
                <a:solidFill>
                  <a:schemeClr val="accent2"/>
                </a:solidFill>
              </a:rPr>
              <a:t>specs</a:t>
            </a:r>
            <a:r>
              <a:rPr lang="en-CA" sz="2400"/>
              <a:t>), then the layout will be consistent.</a:t>
            </a:r>
          </a:p>
        </p:txBody>
      </p:sp>
    </p:spTree>
    <p:extLst>
      <p:ext uri="{BB962C8B-B14F-4D97-AF65-F5344CB8AC3E}">
        <p14:creationId xmlns:p14="http://schemas.microsoft.com/office/powerpoint/2010/main" val="138708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Q1: How many threads to use?</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2</a:t>
            </a:fld>
            <a:endParaRPr lang="en-CA"/>
          </a:p>
        </p:txBody>
      </p:sp>
      <p:sp>
        <p:nvSpPr>
          <p:cNvPr id="6" name="TextBox 5"/>
          <p:cNvSpPr txBox="1"/>
          <p:nvPr/>
        </p:nvSpPr>
        <p:spPr>
          <a:xfrm>
            <a:off x="838201" y="1612900"/>
            <a:ext cx="10337800" cy="830997"/>
          </a:xfrm>
          <a:prstGeom prst="rect">
            <a:avLst/>
          </a:prstGeom>
          <a:noFill/>
        </p:spPr>
        <p:txBody>
          <a:bodyPr wrap="square" rtlCol="0">
            <a:spAutoFit/>
          </a:bodyPr>
          <a:lstStyle/>
          <a:p>
            <a:r>
              <a:rPr lang="en-CA" sz="2400"/>
              <a:t>You want to find all prime numbers from 1 to 2,000,000 using “trial division”.</a:t>
            </a:r>
          </a:p>
          <a:p>
            <a:r>
              <a:rPr lang="en-CA" sz="2400"/>
              <a:t>Your machine has 2 cores.  How many threads should you create?</a:t>
            </a:r>
          </a:p>
        </p:txBody>
      </p:sp>
      <p:sp>
        <p:nvSpPr>
          <p:cNvPr id="7" name="TextBox 6"/>
          <p:cNvSpPr txBox="1"/>
          <p:nvPr/>
        </p:nvSpPr>
        <p:spPr>
          <a:xfrm>
            <a:off x="1295400" y="2705100"/>
            <a:ext cx="8204200" cy="3416320"/>
          </a:xfrm>
          <a:prstGeom prst="rect">
            <a:avLst/>
          </a:prstGeom>
          <a:noFill/>
        </p:spPr>
        <p:txBody>
          <a:bodyPr wrap="square" rtlCol="0">
            <a:spAutoFit/>
          </a:bodyPr>
          <a:lstStyle/>
          <a:p>
            <a:pPr marL="342900" indent="-342900">
              <a:buFont typeface="+mj-lt"/>
              <a:buAutoNum type="alphaLcParenR"/>
            </a:pPr>
            <a:r>
              <a:rPr lang="en-CA" sz="2400"/>
              <a:t>2</a:t>
            </a:r>
          </a:p>
          <a:p>
            <a:pPr marL="342900" indent="-342900">
              <a:buFont typeface="+mj-lt"/>
              <a:buAutoNum type="alphaLcParenR"/>
            </a:pPr>
            <a:endParaRPr lang="en-CA" sz="2400"/>
          </a:p>
          <a:p>
            <a:pPr marL="342900" indent="-342900">
              <a:buFont typeface="+mj-lt"/>
              <a:buAutoNum type="alphaLcParenR"/>
            </a:pPr>
            <a:r>
              <a:rPr lang="en-CA" sz="2400"/>
              <a:t>20</a:t>
            </a:r>
          </a:p>
          <a:p>
            <a:pPr marL="342900" indent="-342900">
              <a:buFont typeface="+mj-lt"/>
              <a:buAutoNum type="alphaLcParenR"/>
            </a:pPr>
            <a:endParaRPr lang="en-CA" sz="2400"/>
          </a:p>
          <a:p>
            <a:pPr marL="342900" indent="-342900">
              <a:buFont typeface="+mj-lt"/>
              <a:buAutoNum type="alphaLcParenR"/>
            </a:pPr>
            <a:r>
              <a:rPr lang="en-CA" sz="2400"/>
              <a:t>2,000</a:t>
            </a:r>
          </a:p>
          <a:p>
            <a:pPr marL="342900" indent="-342900">
              <a:buFont typeface="+mj-lt"/>
              <a:buAutoNum type="alphaLcParenR"/>
            </a:pPr>
            <a:endParaRPr lang="en-CA" sz="2400"/>
          </a:p>
          <a:p>
            <a:pPr marL="342900" indent="-342900">
              <a:buFont typeface="+mj-lt"/>
              <a:buAutoNum type="alphaLcParenR"/>
            </a:pPr>
            <a:r>
              <a:rPr lang="en-CA" sz="2400"/>
              <a:t>2,000,000</a:t>
            </a:r>
          </a:p>
          <a:p>
            <a:pPr marL="342900" indent="-342900">
              <a:buFont typeface="+mj-lt"/>
              <a:buAutoNum type="alphaLcParenR"/>
            </a:pPr>
            <a:endParaRPr lang="en-CA" sz="2400"/>
          </a:p>
          <a:p>
            <a:pPr marL="342900" indent="-342900">
              <a:buFont typeface="+mj-lt"/>
              <a:buAutoNum type="alphaLcParenR"/>
            </a:pPr>
            <a:endParaRPr lang="en-CA" sz="2400"/>
          </a:p>
        </p:txBody>
      </p:sp>
      <p:sp>
        <p:nvSpPr>
          <p:cNvPr id="8" name="Rounded Rectangle 7"/>
          <p:cNvSpPr/>
          <p:nvPr/>
        </p:nvSpPr>
        <p:spPr>
          <a:xfrm>
            <a:off x="965200" y="3289300"/>
            <a:ext cx="10248900" cy="14732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148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Q1: Explanation</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3</a:t>
            </a:fld>
            <a:endParaRPr lang="en-CA"/>
          </a:p>
        </p:txBody>
      </p:sp>
      <p:sp>
        <p:nvSpPr>
          <p:cNvPr id="6" name="TextBox 5"/>
          <p:cNvSpPr txBox="1"/>
          <p:nvPr/>
        </p:nvSpPr>
        <p:spPr>
          <a:xfrm>
            <a:off x="838201" y="1612900"/>
            <a:ext cx="3814719" cy="461665"/>
          </a:xfrm>
          <a:prstGeom prst="rect">
            <a:avLst/>
          </a:prstGeom>
          <a:noFill/>
        </p:spPr>
        <p:txBody>
          <a:bodyPr wrap="square" rtlCol="0">
            <a:spAutoFit/>
          </a:bodyPr>
          <a:lstStyle/>
          <a:p>
            <a:r>
              <a:rPr lang="en-CA" sz="2400"/>
              <a:t>How do you divide the data?</a:t>
            </a:r>
          </a:p>
        </p:txBody>
      </p:sp>
      <p:sp>
        <p:nvSpPr>
          <p:cNvPr id="7" name="Rectangle 6"/>
          <p:cNvSpPr/>
          <p:nvPr/>
        </p:nvSpPr>
        <p:spPr>
          <a:xfrm>
            <a:off x="5356927" y="1723603"/>
            <a:ext cx="2807936"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 1,000,000</a:t>
            </a:r>
          </a:p>
        </p:txBody>
      </p:sp>
      <p:sp>
        <p:nvSpPr>
          <p:cNvPr id="8" name="Rectangle 7"/>
          <p:cNvSpPr/>
          <p:nvPr/>
        </p:nvSpPr>
        <p:spPr>
          <a:xfrm>
            <a:off x="8163515" y="1722255"/>
            <a:ext cx="2807936"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1,000,001 – 2,000,000</a:t>
            </a:r>
          </a:p>
        </p:txBody>
      </p:sp>
      <p:sp>
        <p:nvSpPr>
          <p:cNvPr id="11" name="Rectangle 10"/>
          <p:cNvSpPr/>
          <p:nvPr/>
        </p:nvSpPr>
        <p:spPr>
          <a:xfrm>
            <a:off x="5371763" y="2321065"/>
            <a:ext cx="1712528"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 1,000,000</a:t>
            </a:r>
          </a:p>
        </p:txBody>
      </p:sp>
      <p:sp>
        <p:nvSpPr>
          <p:cNvPr id="12" name="Rectangle 11"/>
          <p:cNvSpPr/>
          <p:nvPr/>
        </p:nvSpPr>
        <p:spPr>
          <a:xfrm>
            <a:off x="5370414" y="2708135"/>
            <a:ext cx="3958313"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1,000,001 – 2,000,000</a:t>
            </a:r>
          </a:p>
        </p:txBody>
      </p:sp>
      <p:sp>
        <p:nvSpPr>
          <p:cNvPr id="13" name="TextBox 12"/>
          <p:cNvSpPr txBox="1"/>
          <p:nvPr/>
        </p:nvSpPr>
        <p:spPr>
          <a:xfrm>
            <a:off x="841573" y="2509767"/>
            <a:ext cx="4263154" cy="461665"/>
          </a:xfrm>
          <a:prstGeom prst="rect">
            <a:avLst/>
          </a:prstGeom>
          <a:noFill/>
        </p:spPr>
        <p:txBody>
          <a:bodyPr wrap="square" rtlCol="0">
            <a:spAutoFit/>
          </a:bodyPr>
          <a:lstStyle/>
          <a:p>
            <a:r>
              <a:rPr lang="en-CA" sz="2400"/>
              <a:t>How much time will each take?</a:t>
            </a:r>
          </a:p>
        </p:txBody>
      </p:sp>
      <p:sp>
        <p:nvSpPr>
          <p:cNvPr id="14" name="TextBox 13"/>
          <p:cNvSpPr txBox="1"/>
          <p:nvPr/>
        </p:nvSpPr>
        <p:spPr>
          <a:xfrm>
            <a:off x="853036" y="4047254"/>
            <a:ext cx="3814719" cy="461665"/>
          </a:xfrm>
          <a:prstGeom prst="rect">
            <a:avLst/>
          </a:prstGeom>
          <a:noFill/>
        </p:spPr>
        <p:txBody>
          <a:bodyPr wrap="square" rtlCol="0">
            <a:spAutoFit/>
          </a:bodyPr>
          <a:lstStyle/>
          <a:p>
            <a:r>
              <a:rPr lang="en-CA" sz="2400"/>
              <a:t>How do you divide the data?</a:t>
            </a:r>
          </a:p>
        </p:txBody>
      </p:sp>
      <p:sp>
        <p:nvSpPr>
          <p:cNvPr id="15" name="Rectangle 14"/>
          <p:cNvSpPr/>
          <p:nvPr/>
        </p:nvSpPr>
        <p:spPr>
          <a:xfrm>
            <a:off x="5371762" y="4157957"/>
            <a:ext cx="2807936"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5, 9, … , 1,999,997</a:t>
            </a:r>
          </a:p>
        </p:txBody>
      </p:sp>
      <p:sp>
        <p:nvSpPr>
          <p:cNvPr id="16" name="Rectangle 15"/>
          <p:cNvSpPr/>
          <p:nvPr/>
        </p:nvSpPr>
        <p:spPr>
          <a:xfrm>
            <a:off x="8178350" y="4156609"/>
            <a:ext cx="2807936"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3, 7, 13, … , 1,999,999</a:t>
            </a:r>
          </a:p>
        </p:txBody>
      </p:sp>
      <p:sp>
        <p:nvSpPr>
          <p:cNvPr id="19" name="TextBox 18"/>
          <p:cNvSpPr txBox="1"/>
          <p:nvPr/>
        </p:nvSpPr>
        <p:spPr>
          <a:xfrm>
            <a:off x="856408" y="4944121"/>
            <a:ext cx="4263154" cy="461665"/>
          </a:xfrm>
          <a:prstGeom prst="rect">
            <a:avLst/>
          </a:prstGeom>
          <a:noFill/>
        </p:spPr>
        <p:txBody>
          <a:bodyPr wrap="square" rtlCol="0">
            <a:spAutoFit/>
          </a:bodyPr>
          <a:lstStyle/>
          <a:p>
            <a:r>
              <a:rPr lang="en-CA" sz="2400"/>
              <a:t>How much time will each take?</a:t>
            </a:r>
          </a:p>
        </p:txBody>
      </p:sp>
      <p:sp>
        <p:nvSpPr>
          <p:cNvPr id="20" name="Rectangle 19"/>
          <p:cNvSpPr/>
          <p:nvPr/>
        </p:nvSpPr>
        <p:spPr>
          <a:xfrm>
            <a:off x="5362321" y="4828247"/>
            <a:ext cx="2807936"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5, 9, … , 1,999,997</a:t>
            </a:r>
          </a:p>
        </p:txBody>
      </p:sp>
      <p:sp>
        <p:nvSpPr>
          <p:cNvPr id="21" name="Rectangle 20"/>
          <p:cNvSpPr/>
          <p:nvPr/>
        </p:nvSpPr>
        <p:spPr>
          <a:xfrm>
            <a:off x="5369065" y="5231501"/>
            <a:ext cx="2807936"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3, 7, 13, … , 1,999,999</a:t>
            </a:r>
          </a:p>
        </p:txBody>
      </p:sp>
    </p:spTree>
    <p:extLst>
      <p:ext uri="{BB962C8B-B14F-4D97-AF65-F5344CB8AC3E}">
        <p14:creationId xmlns:p14="http://schemas.microsoft.com/office/powerpoint/2010/main" val="13484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p:bldP spid="14" grpId="0"/>
      <p:bldP spid="15" grpId="0" animBg="1"/>
      <p:bldP spid="16" grpId="0" animBg="1"/>
      <p:bldP spid="19" grpId="0"/>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Q1: Explanation</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4</a:t>
            </a:fld>
            <a:endParaRPr lang="en-CA"/>
          </a:p>
        </p:txBody>
      </p:sp>
      <p:sp>
        <p:nvSpPr>
          <p:cNvPr id="14" name="TextBox 13"/>
          <p:cNvSpPr txBox="1"/>
          <p:nvPr/>
        </p:nvSpPr>
        <p:spPr>
          <a:xfrm>
            <a:off x="731656" y="1732931"/>
            <a:ext cx="3814719" cy="461665"/>
          </a:xfrm>
          <a:prstGeom prst="rect">
            <a:avLst/>
          </a:prstGeom>
          <a:noFill/>
        </p:spPr>
        <p:txBody>
          <a:bodyPr wrap="square" rtlCol="0">
            <a:spAutoFit/>
          </a:bodyPr>
          <a:lstStyle/>
          <a:p>
            <a:r>
              <a:rPr lang="en-CA" sz="2400"/>
              <a:t>How do you divide the data?</a:t>
            </a:r>
          </a:p>
        </p:txBody>
      </p:sp>
      <p:sp>
        <p:nvSpPr>
          <p:cNvPr id="15" name="Rectangle 14"/>
          <p:cNvSpPr/>
          <p:nvPr/>
        </p:nvSpPr>
        <p:spPr>
          <a:xfrm>
            <a:off x="5250382" y="1843634"/>
            <a:ext cx="2807936"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5, 9, … , 1,999,997</a:t>
            </a:r>
          </a:p>
        </p:txBody>
      </p:sp>
      <p:sp>
        <p:nvSpPr>
          <p:cNvPr id="16" name="Rectangle 15"/>
          <p:cNvSpPr/>
          <p:nvPr/>
        </p:nvSpPr>
        <p:spPr>
          <a:xfrm>
            <a:off x="8056970" y="1842286"/>
            <a:ext cx="2807936"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3, 7, 13, … , 1,999,999</a:t>
            </a:r>
          </a:p>
        </p:txBody>
      </p:sp>
      <p:sp>
        <p:nvSpPr>
          <p:cNvPr id="19" name="TextBox 18"/>
          <p:cNvSpPr txBox="1"/>
          <p:nvPr/>
        </p:nvSpPr>
        <p:spPr>
          <a:xfrm>
            <a:off x="735028" y="2629798"/>
            <a:ext cx="4263154" cy="461665"/>
          </a:xfrm>
          <a:prstGeom prst="rect">
            <a:avLst/>
          </a:prstGeom>
          <a:noFill/>
        </p:spPr>
        <p:txBody>
          <a:bodyPr wrap="square" rtlCol="0">
            <a:spAutoFit/>
          </a:bodyPr>
          <a:lstStyle/>
          <a:p>
            <a:r>
              <a:rPr lang="en-CA" sz="2400"/>
              <a:t>How much time will each take?</a:t>
            </a:r>
          </a:p>
        </p:txBody>
      </p:sp>
      <p:sp>
        <p:nvSpPr>
          <p:cNvPr id="20" name="Rectangle 19"/>
          <p:cNvSpPr/>
          <p:nvPr/>
        </p:nvSpPr>
        <p:spPr>
          <a:xfrm>
            <a:off x="6843163" y="2515068"/>
            <a:ext cx="2807936"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1, 5, 9, … , 1,999,997</a:t>
            </a:r>
          </a:p>
        </p:txBody>
      </p:sp>
      <p:sp>
        <p:nvSpPr>
          <p:cNvPr id="21" name="Rectangle 20"/>
          <p:cNvSpPr/>
          <p:nvPr/>
        </p:nvSpPr>
        <p:spPr>
          <a:xfrm>
            <a:off x="5247685" y="2917178"/>
            <a:ext cx="2807936" cy="3884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a:t>3, 7, 13, … , 1,999,999</a:t>
            </a:r>
          </a:p>
        </p:txBody>
      </p:sp>
      <p:sp>
        <p:nvSpPr>
          <p:cNvPr id="17" name="Rectangle 16"/>
          <p:cNvSpPr/>
          <p:nvPr/>
        </p:nvSpPr>
        <p:spPr>
          <a:xfrm>
            <a:off x="5239593" y="2512576"/>
            <a:ext cx="1606269" cy="388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Photoshop</a:t>
            </a:r>
          </a:p>
        </p:txBody>
      </p:sp>
      <p:sp>
        <p:nvSpPr>
          <p:cNvPr id="3" name="TextBox 2"/>
          <p:cNvSpPr txBox="1"/>
          <p:nvPr/>
        </p:nvSpPr>
        <p:spPr>
          <a:xfrm>
            <a:off x="1417905" y="4377955"/>
            <a:ext cx="8649731" cy="830997"/>
          </a:xfrm>
          <a:prstGeom prst="rect">
            <a:avLst/>
          </a:prstGeom>
          <a:noFill/>
        </p:spPr>
        <p:txBody>
          <a:bodyPr wrap="square" rtlCol="0">
            <a:spAutoFit/>
          </a:bodyPr>
          <a:lstStyle/>
          <a:p>
            <a:r>
              <a:rPr lang="en-CA" sz="2400"/>
              <a:t>Other processes will be using up your resources, you may be left with one core sitting idle.</a:t>
            </a:r>
          </a:p>
        </p:txBody>
      </p:sp>
      <p:sp>
        <p:nvSpPr>
          <p:cNvPr id="13" name="Rectangle 12"/>
          <p:cNvSpPr/>
          <p:nvPr/>
        </p:nvSpPr>
        <p:spPr>
          <a:xfrm>
            <a:off x="8066981" y="2916850"/>
            <a:ext cx="1585019" cy="388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a:t>idle</a:t>
            </a:r>
          </a:p>
        </p:txBody>
      </p:sp>
    </p:spTree>
    <p:extLst>
      <p:ext uri="{BB962C8B-B14F-4D97-AF65-F5344CB8AC3E}">
        <p14:creationId xmlns:p14="http://schemas.microsoft.com/office/powerpoint/2010/main" val="117704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7" grpId="0" animBg="1"/>
      <p:bldP spid="3"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Q1: Explanation</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5</a:t>
            </a:fld>
            <a:endParaRPr lang="en-CA"/>
          </a:p>
        </p:txBody>
      </p:sp>
      <p:sp>
        <p:nvSpPr>
          <p:cNvPr id="14" name="TextBox 13"/>
          <p:cNvSpPr txBox="1"/>
          <p:nvPr/>
        </p:nvSpPr>
        <p:spPr>
          <a:xfrm>
            <a:off x="731656" y="1732931"/>
            <a:ext cx="3814719" cy="461665"/>
          </a:xfrm>
          <a:prstGeom prst="rect">
            <a:avLst/>
          </a:prstGeom>
          <a:noFill/>
        </p:spPr>
        <p:txBody>
          <a:bodyPr wrap="square" rtlCol="0">
            <a:spAutoFit/>
          </a:bodyPr>
          <a:lstStyle/>
          <a:p>
            <a:r>
              <a:rPr lang="en-CA" sz="2400"/>
              <a:t>How do you divide the data?</a:t>
            </a:r>
          </a:p>
        </p:txBody>
      </p:sp>
      <p:sp>
        <p:nvSpPr>
          <p:cNvPr id="15" name="Rectangle 14"/>
          <p:cNvSpPr/>
          <p:nvPr/>
        </p:nvSpPr>
        <p:spPr>
          <a:xfrm>
            <a:off x="5250382" y="1843634"/>
            <a:ext cx="1080000"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1 – 100,000</a:t>
            </a:r>
          </a:p>
        </p:txBody>
      </p:sp>
      <p:sp>
        <p:nvSpPr>
          <p:cNvPr id="19" name="TextBox 18"/>
          <p:cNvSpPr txBox="1"/>
          <p:nvPr/>
        </p:nvSpPr>
        <p:spPr>
          <a:xfrm>
            <a:off x="735028" y="2629798"/>
            <a:ext cx="4263154" cy="461665"/>
          </a:xfrm>
          <a:prstGeom prst="rect">
            <a:avLst/>
          </a:prstGeom>
          <a:noFill/>
        </p:spPr>
        <p:txBody>
          <a:bodyPr wrap="square" rtlCol="0">
            <a:spAutoFit/>
          </a:bodyPr>
          <a:lstStyle/>
          <a:p>
            <a:r>
              <a:rPr lang="en-CA" sz="2400"/>
              <a:t>How much time will each take?</a:t>
            </a:r>
          </a:p>
        </p:txBody>
      </p:sp>
      <p:sp>
        <p:nvSpPr>
          <p:cNvPr id="17" name="Rectangle 16"/>
          <p:cNvSpPr/>
          <p:nvPr/>
        </p:nvSpPr>
        <p:spPr>
          <a:xfrm>
            <a:off x="5239593" y="2512576"/>
            <a:ext cx="1606269" cy="388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t>Photoshop</a:t>
            </a:r>
          </a:p>
        </p:txBody>
      </p:sp>
      <p:sp>
        <p:nvSpPr>
          <p:cNvPr id="3" name="TextBox 2"/>
          <p:cNvSpPr txBox="1"/>
          <p:nvPr/>
        </p:nvSpPr>
        <p:spPr>
          <a:xfrm>
            <a:off x="809204" y="3641416"/>
            <a:ext cx="10365897" cy="461665"/>
          </a:xfrm>
          <a:prstGeom prst="rect">
            <a:avLst/>
          </a:prstGeom>
          <a:noFill/>
        </p:spPr>
        <p:txBody>
          <a:bodyPr wrap="square" rtlCol="0">
            <a:spAutoFit/>
          </a:bodyPr>
          <a:lstStyle/>
          <a:p>
            <a:r>
              <a:rPr lang="en-CA" sz="2400"/>
              <a:t>By having more threads, there’s more chance of filling in that idle time with tasks.</a:t>
            </a:r>
          </a:p>
        </p:txBody>
      </p:sp>
      <p:sp>
        <p:nvSpPr>
          <p:cNvPr id="13" name="Rectangle 12"/>
          <p:cNvSpPr/>
          <p:nvPr/>
        </p:nvSpPr>
        <p:spPr>
          <a:xfrm>
            <a:off x="6333366" y="1842286"/>
            <a:ext cx="1080000" cy="3884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100,001 – 200,000</a:t>
            </a:r>
          </a:p>
        </p:txBody>
      </p:sp>
      <p:sp>
        <p:nvSpPr>
          <p:cNvPr id="18" name="Rectangle 17"/>
          <p:cNvSpPr/>
          <p:nvPr/>
        </p:nvSpPr>
        <p:spPr>
          <a:xfrm>
            <a:off x="7416350" y="1849029"/>
            <a:ext cx="1080000" cy="3884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200,001 – 300,000</a:t>
            </a:r>
          </a:p>
        </p:txBody>
      </p:sp>
      <p:sp>
        <p:nvSpPr>
          <p:cNvPr id="22" name="Rectangle 21"/>
          <p:cNvSpPr/>
          <p:nvPr/>
        </p:nvSpPr>
        <p:spPr>
          <a:xfrm>
            <a:off x="8491242" y="1847681"/>
            <a:ext cx="1080000" cy="388418"/>
          </a:xfrm>
          <a:prstGeom prst="rect">
            <a:avLst/>
          </a:prstGeom>
          <a:solidFill>
            <a:srgbClr val="B87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300,001 – 400,000</a:t>
            </a:r>
          </a:p>
        </p:txBody>
      </p:sp>
      <p:sp>
        <p:nvSpPr>
          <p:cNvPr id="23" name="Rectangle 22"/>
          <p:cNvSpPr/>
          <p:nvPr/>
        </p:nvSpPr>
        <p:spPr>
          <a:xfrm>
            <a:off x="9575575" y="1847681"/>
            <a:ext cx="1080000" cy="3884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400,001 – 500,000</a:t>
            </a:r>
          </a:p>
        </p:txBody>
      </p:sp>
      <p:sp>
        <p:nvSpPr>
          <p:cNvPr id="25" name="TextBox 24"/>
          <p:cNvSpPr txBox="1"/>
          <p:nvPr/>
        </p:nvSpPr>
        <p:spPr>
          <a:xfrm>
            <a:off x="10816355" y="1730234"/>
            <a:ext cx="682427" cy="461665"/>
          </a:xfrm>
          <a:prstGeom prst="rect">
            <a:avLst/>
          </a:prstGeom>
          <a:noFill/>
        </p:spPr>
        <p:txBody>
          <a:bodyPr wrap="square" rtlCol="0">
            <a:spAutoFit/>
          </a:bodyPr>
          <a:lstStyle/>
          <a:p>
            <a:r>
              <a:rPr lang="en-CA" sz="2400"/>
              <a:t>. . .</a:t>
            </a:r>
          </a:p>
        </p:txBody>
      </p:sp>
      <p:sp>
        <p:nvSpPr>
          <p:cNvPr id="26" name="Rectangle 25"/>
          <p:cNvSpPr/>
          <p:nvPr/>
        </p:nvSpPr>
        <p:spPr>
          <a:xfrm>
            <a:off x="5240941" y="2902342"/>
            <a:ext cx="690521" cy="388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1 – 100,000</a:t>
            </a:r>
          </a:p>
        </p:txBody>
      </p:sp>
      <p:sp>
        <p:nvSpPr>
          <p:cNvPr id="27" name="Rectangle 26"/>
          <p:cNvSpPr/>
          <p:nvPr/>
        </p:nvSpPr>
        <p:spPr>
          <a:xfrm>
            <a:off x="5927416" y="2909086"/>
            <a:ext cx="894170" cy="3884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100,001 – 200,000</a:t>
            </a:r>
          </a:p>
        </p:txBody>
      </p:sp>
      <p:sp>
        <p:nvSpPr>
          <p:cNvPr id="28" name="Rectangle 27"/>
          <p:cNvSpPr/>
          <p:nvPr/>
        </p:nvSpPr>
        <p:spPr>
          <a:xfrm>
            <a:off x="6816191" y="2907737"/>
            <a:ext cx="1097820" cy="38841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200,001 – 300,000</a:t>
            </a:r>
          </a:p>
        </p:txBody>
      </p:sp>
      <p:sp>
        <p:nvSpPr>
          <p:cNvPr id="29" name="Rectangle 28"/>
          <p:cNvSpPr/>
          <p:nvPr/>
        </p:nvSpPr>
        <p:spPr>
          <a:xfrm>
            <a:off x="6847209" y="2509880"/>
            <a:ext cx="1528047" cy="388418"/>
          </a:xfrm>
          <a:prstGeom prst="rect">
            <a:avLst/>
          </a:prstGeom>
          <a:solidFill>
            <a:srgbClr val="B87A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300,001 – 400,000</a:t>
            </a:r>
          </a:p>
        </p:txBody>
      </p:sp>
      <p:sp>
        <p:nvSpPr>
          <p:cNvPr id="30" name="Rectangle 29"/>
          <p:cNvSpPr/>
          <p:nvPr/>
        </p:nvSpPr>
        <p:spPr>
          <a:xfrm>
            <a:off x="7915359" y="2906389"/>
            <a:ext cx="1819360" cy="3884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400,001 – 500,000</a:t>
            </a:r>
          </a:p>
        </p:txBody>
      </p:sp>
      <p:sp>
        <p:nvSpPr>
          <p:cNvPr id="31" name="Rectangle 30"/>
          <p:cNvSpPr/>
          <p:nvPr/>
        </p:nvSpPr>
        <p:spPr>
          <a:xfrm>
            <a:off x="8375256" y="2508531"/>
            <a:ext cx="2249585" cy="388418"/>
          </a:xfrm>
          <a:prstGeom prst="rect">
            <a:avLst/>
          </a:prstGeom>
          <a:solidFill>
            <a:srgbClr val="920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500,001 – 600,000</a:t>
            </a:r>
          </a:p>
        </p:txBody>
      </p:sp>
      <p:sp>
        <p:nvSpPr>
          <p:cNvPr id="32" name="TextBox 31"/>
          <p:cNvSpPr txBox="1"/>
          <p:nvPr/>
        </p:nvSpPr>
        <p:spPr>
          <a:xfrm>
            <a:off x="10175736" y="2829403"/>
            <a:ext cx="682427" cy="461665"/>
          </a:xfrm>
          <a:prstGeom prst="rect">
            <a:avLst/>
          </a:prstGeom>
          <a:noFill/>
        </p:spPr>
        <p:txBody>
          <a:bodyPr wrap="square" rtlCol="0">
            <a:spAutoFit/>
          </a:bodyPr>
          <a:lstStyle/>
          <a:p>
            <a:r>
              <a:rPr lang="en-CA" sz="2400"/>
              <a:t>. . .</a:t>
            </a:r>
          </a:p>
        </p:txBody>
      </p:sp>
      <p:sp>
        <p:nvSpPr>
          <p:cNvPr id="33" name="TextBox 32"/>
          <p:cNvSpPr txBox="1"/>
          <p:nvPr/>
        </p:nvSpPr>
        <p:spPr>
          <a:xfrm>
            <a:off x="888776" y="4287431"/>
            <a:ext cx="10365897" cy="830997"/>
          </a:xfrm>
          <a:prstGeom prst="rect">
            <a:avLst/>
          </a:prstGeom>
          <a:noFill/>
        </p:spPr>
        <p:txBody>
          <a:bodyPr wrap="square" rtlCol="0">
            <a:spAutoFit/>
          </a:bodyPr>
          <a:lstStyle/>
          <a:p>
            <a:r>
              <a:rPr lang="en-CA" sz="2400"/>
              <a:t>Creating each thread adds a little bit of </a:t>
            </a:r>
            <a:r>
              <a:rPr lang="en-CA" sz="2400" b="1">
                <a:solidFill>
                  <a:schemeClr val="accent2"/>
                </a:solidFill>
              </a:rPr>
              <a:t>overhead</a:t>
            </a:r>
            <a:r>
              <a:rPr lang="en-CA" sz="2400"/>
              <a:t>, but if a core is sitting </a:t>
            </a:r>
            <a:r>
              <a:rPr lang="en-CA" sz="2400" b="1">
                <a:solidFill>
                  <a:schemeClr val="accent2"/>
                </a:solidFill>
              </a:rPr>
              <a:t>idle</a:t>
            </a:r>
            <a:r>
              <a:rPr lang="en-CA" sz="2400">
                <a:solidFill>
                  <a:schemeClr val="accent2"/>
                </a:solidFill>
              </a:rPr>
              <a:t> </a:t>
            </a:r>
            <a:r>
              <a:rPr lang="en-CA" sz="2400"/>
              <a:t>for more than that time, you would have been better off creating the extra thread.</a:t>
            </a:r>
          </a:p>
        </p:txBody>
      </p:sp>
      <p:sp>
        <p:nvSpPr>
          <p:cNvPr id="34" name="TextBox 33"/>
          <p:cNvSpPr txBox="1"/>
          <p:nvPr/>
        </p:nvSpPr>
        <p:spPr>
          <a:xfrm>
            <a:off x="871243" y="5329955"/>
            <a:ext cx="10365897" cy="830997"/>
          </a:xfrm>
          <a:prstGeom prst="rect">
            <a:avLst/>
          </a:prstGeom>
          <a:noFill/>
        </p:spPr>
        <p:txBody>
          <a:bodyPr wrap="square" rtlCol="0">
            <a:spAutoFit/>
          </a:bodyPr>
          <a:lstStyle/>
          <a:p>
            <a:r>
              <a:rPr lang="en-CA" sz="2400" b="1"/>
              <a:t>Take home message:</a:t>
            </a:r>
            <a:r>
              <a:rPr lang="en-CA" sz="2400"/>
              <a:t> it </a:t>
            </a:r>
            <a:r>
              <a:rPr lang="en-CA" sz="2400" i="1"/>
              <a:t>can</a:t>
            </a:r>
            <a:r>
              <a:rPr lang="en-CA" sz="2400"/>
              <a:t> be a good idea to create more threads than cores.  You have to balance </a:t>
            </a:r>
            <a:r>
              <a:rPr lang="en-CA" sz="2400" b="1">
                <a:solidFill>
                  <a:schemeClr val="accent2"/>
                </a:solidFill>
              </a:rPr>
              <a:t>simplicity</a:t>
            </a:r>
            <a:r>
              <a:rPr lang="en-CA" sz="2400"/>
              <a:t>, </a:t>
            </a:r>
            <a:r>
              <a:rPr lang="en-CA" sz="2400" b="1">
                <a:solidFill>
                  <a:schemeClr val="accent2"/>
                </a:solidFill>
              </a:rPr>
              <a:t>overhead</a:t>
            </a:r>
            <a:r>
              <a:rPr lang="en-CA" sz="2400"/>
              <a:t>, and the risk of sitting </a:t>
            </a:r>
            <a:r>
              <a:rPr lang="en-CA" sz="2400" b="1">
                <a:solidFill>
                  <a:schemeClr val="accent2"/>
                </a:solidFill>
              </a:rPr>
              <a:t>idle</a:t>
            </a:r>
            <a:r>
              <a:rPr lang="en-CA" sz="2400"/>
              <a:t>.</a:t>
            </a:r>
            <a:endParaRPr lang="en-CA" sz="2400" b="1"/>
          </a:p>
        </p:txBody>
      </p:sp>
    </p:spTree>
    <p:extLst>
      <p:ext uri="{BB962C8B-B14F-4D97-AF65-F5344CB8AC3E}">
        <p14:creationId xmlns:p14="http://schemas.microsoft.com/office/powerpoint/2010/main" val="14853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17" grpId="0" animBg="1"/>
      <p:bldP spid="3" grpId="0"/>
      <p:bldP spid="13" grpId="0" animBg="1"/>
      <p:bldP spid="18" grpId="0" animBg="1"/>
      <p:bldP spid="22" grpId="0" animBg="1"/>
      <p:bldP spid="23" grpId="0" animBg="1"/>
      <p:bldP spid="25" grpId="0"/>
      <p:bldP spid="26" grpId="0" animBg="1"/>
      <p:bldP spid="27" grpId="0" animBg="1"/>
      <p:bldP spid="28" grpId="0" animBg="1"/>
      <p:bldP spid="29" grpId="0" animBg="1"/>
      <p:bldP spid="30" grpId="0" animBg="1"/>
      <p:bldP spid="31"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Q2: Identifying a critical section</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6</a:t>
            </a:fld>
            <a:endParaRPr lang="en-CA"/>
          </a:p>
        </p:txBody>
      </p:sp>
      <p:sp>
        <p:nvSpPr>
          <p:cNvPr id="6" name="TextBox 5"/>
          <p:cNvSpPr txBox="1"/>
          <p:nvPr/>
        </p:nvSpPr>
        <p:spPr>
          <a:xfrm>
            <a:off x="833592" y="1650775"/>
            <a:ext cx="7328673" cy="523220"/>
          </a:xfrm>
          <a:prstGeom prst="rect">
            <a:avLst/>
          </a:prstGeom>
          <a:noFill/>
        </p:spPr>
        <p:txBody>
          <a:bodyPr wrap="none" rtlCol="0">
            <a:spAutoFit/>
          </a:bodyPr>
          <a:lstStyle/>
          <a:p>
            <a:r>
              <a:rPr lang="en-CA" sz="2800"/>
              <a:t>What is the critical section in the following code?</a:t>
            </a:r>
          </a:p>
        </p:txBody>
      </p:sp>
      <p:sp>
        <p:nvSpPr>
          <p:cNvPr id="3" name="Rectangle 1"/>
          <p:cNvSpPr>
            <a:spLocks noChangeArrowheads="1"/>
          </p:cNvSpPr>
          <p:nvPr/>
        </p:nvSpPr>
        <p:spPr bwMode="auto">
          <a:xfrm>
            <a:off x="962953" y="2921617"/>
            <a:ext cx="737993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b="1">
                <a:solidFill>
                  <a:srgbClr val="000080"/>
                </a:solidFill>
                <a:latin typeface="Courier New" panose="02070309020205020404" pitchFamily="49" charset="0"/>
                <a:cs typeface="Courier New" panose="02070309020205020404" pitchFamily="49" charset="0"/>
              </a:rPr>
              <a:t>void </a:t>
            </a:r>
            <a:r>
              <a:rPr lang="en-US" altLang="en-US" sz="1400">
                <a:solidFill>
                  <a:srgbClr val="000000"/>
                </a:solidFill>
                <a:latin typeface="Courier New" panose="02070309020205020404" pitchFamily="49" charset="0"/>
                <a:cs typeface="Courier New" panose="02070309020205020404" pitchFamily="49" charset="0"/>
              </a:rPr>
              <a:t>updateScores(</a:t>
            </a:r>
            <a:r>
              <a:rPr lang="en-US" altLang="en-US" sz="1400">
                <a:solidFill>
                  <a:srgbClr val="008080"/>
                </a:solidFill>
                <a:latin typeface="Courier New" panose="02070309020205020404" pitchFamily="49" charset="0"/>
                <a:cs typeface="Courier New" panose="02070309020205020404" pitchFamily="49" charset="0"/>
              </a:rPr>
              <a:t>std</a:t>
            </a:r>
            <a:r>
              <a:rPr lang="en-US" altLang="en-US" sz="1400">
                <a:solidFill>
                  <a:srgbClr val="000000"/>
                </a:solidFill>
                <a:latin typeface="Courier New" panose="02070309020205020404" pitchFamily="49" charset="0"/>
                <a:cs typeface="Courier New" panose="02070309020205020404" pitchFamily="49" charset="0"/>
              </a:rPr>
              <a:t>::</a:t>
            </a:r>
            <a:r>
              <a:rPr lang="en-US" altLang="en-US" sz="1400">
                <a:solidFill>
                  <a:srgbClr val="008080"/>
                </a:solidFill>
                <a:latin typeface="Courier New" panose="02070309020205020404" pitchFamily="49" charset="0"/>
                <a:cs typeface="Courier New" panose="02070309020205020404" pitchFamily="49" charset="0"/>
              </a:rPr>
              <a:t>vector</a:t>
            </a:r>
            <a:r>
              <a:rPr lang="en-US" altLang="en-US" sz="1400">
                <a:solidFill>
                  <a:srgbClr val="000000"/>
                </a:solidFill>
                <a:latin typeface="Courier New" panose="02070309020205020404" pitchFamily="49" charset="0"/>
                <a:cs typeface="Courier New" panose="02070309020205020404" pitchFamily="49" charset="0"/>
              </a:rPr>
              <a:t>&lt;</a:t>
            </a:r>
            <a:r>
              <a:rPr lang="en-US" altLang="en-US" sz="1400">
                <a:solidFill>
                  <a:srgbClr val="008080"/>
                </a:solidFill>
                <a:latin typeface="Courier New" panose="02070309020205020404" pitchFamily="49" charset="0"/>
                <a:cs typeface="Courier New" panose="02070309020205020404" pitchFamily="49" charset="0"/>
              </a:rPr>
              <a:t>SharedPlayer</a:t>
            </a:r>
            <a:r>
              <a:rPr lang="en-US" altLang="en-US" sz="1400">
                <a:solidFill>
                  <a:srgbClr val="000000"/>
                </a:solidFill>
                <a:latin typeface="Courier New" panose="02070309020205020404" pitchFamily="49" charset="0"/>
                <a:cs typeface="Courier New" panose="02070309020205020404" pitchFamily="49" charset="0"/>
              </a:rPr>
              <a:t>&gt;&amp; players) {</a:t>
            </a:r>
            <a:br>
              <a:rPr lang="en-US" altLang="en-US" sz="1400">
                <a:solidFill>
                  <a:srgbClr val="000000"/>
                </a:solidFill>
                <a:latin typeface="Courier New" panose="02070309020205020404" pitchFamily="49" charset="0"/>
                <a:cs typeface="Courier New" panose="02070309020205020404" pitchFamily="49" charset="0"/>
              </a:rPr>
            </a:b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b="1">
                <a:solidFill>
                  <a:srgbClr val="000080"/>
                </a:solidFill>
                <a:latin typeface="Courier New" panose="02070309020205020404" pitchFamily="49" charset="0"/>
                <a:cs typeface="Courier New" panose="02070309020205020404" pitchFamily="49" charset="0"/>
              </a:rPr>
              <a:t>for </a:t>
            </a:r>
            <a:r>
              <a:rPr lang="en-US" altLang="en-US" sz="1400">
                <a:solidFill>
                  <a:srgbClr val="000000"/>
                </a:solidFill>
                <a:latin typeface="Courier New" panose="02070309020205020404" pitchFamily="49" charset="0"/>
                <a:cs typeface="Courier New" panose="02070309020205020404" pitchFamily="49" charset="0"/>
              </a:rPr>
              <a:t>(</a:t>
            </a:r>
            <a:r>
              <a:rPr lang="en-US" altLang="en-US" sz="1400" b="1">
                <a:solidFill>
                  <a:srgbClr val="000080"/>
                </a:solidFill>
                <a:latin typeface="Courier New" panose="02070309020205020404" pitchFamily="49" charset="0"/>
                <a:cs typeface="Courier New" panose="02070309020205020404" pitchFamily="49" charset="0"/>
              </a:rPr>
              <a:t>int </a:t>
            </a:r>
            <a:r>
              <a:rPr lang="en-US" altLang="en-US" sz="1400">
                <a:solidFill>
                  <a:srgbClr val="000000"/>
                </a:solidFill>
                <a:latin typeface="Courier New" panose="02070309020205020404" pitchFamily="49" charset="0"/>
                <a:cs typeface="Courier New" panose="02070309020205020404" pitchFamily="49" charset="0"/>
              </a:rPr>
              <a:t>i=</a:t>
            </a:r>
            <a:r>
              <a:rPr lang="en-US" altLang="en-US" sz="1400">
                <a:solidFill>
                  <a:srgbClr val="0000FF"/>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 i&lt;players.size(); ++i)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8080"/>
                </a:solidFill>
                <a:latin typeface="Courier New" panose="02070309020205020404" pitchFamily="49" charset="0"/>
                <a:cs typeface="Courier New" panose="02070309020205020404" pitchFamily="49" charset="0"/>
              </a:rPr>
              <a:t>SharedPlayer</a:t>
            </a:r>
            <a:r>
              <a:rPr lang="en-US" altLang="en-US" sz="1400">
                <a:solidFill>
                  <a:srgbClr val="000000"/>
                </a:solidFill>
                <a:latin typeface="Courier New" panose="02070309020205020404" pitchFamily="49" charset="0"/>
                <a:cs typeface="Courier New" panose="02070309020205020404" pitchFamily="49" charset="0"/>
              </a:rPr>
              <a:t>&amp; player = players</a:t>
            </a:r>
            <a:r>
              <a:rPr lang="en-US" altLang="en-US" sz="1400">
                <a:solidFill>
                  <a:srgbClr val="008080"/>
                </a:solidFill>
                <a:latin typeface="Courier New" panose="02070309020205020404" pitchFamily="49" charset="0"/>
                <a:cs typeface="Courier New" panose="02070309020205020404" pitchFamily="49" charset="0"/>
              </a:rPr>
              <a:t>[</a:t>
            </a:r>
            <a:r>
              <a:rPr lang="en-US" altLang="en-US" sz="1400">
                <a:solidFill>
                  <a:srgbClr val="000000"/>
                </a:solidFill>
                <a:latin typeface="Courier New" panose="02070309020205020404" pitchFamily="49" charset="0"/>
                <a:cs typeface="Courier New" panose="02070309020205020404" pitchFamily="49" charset="0"/>
              </a:rPr>
              <a:t>i</a:t>
            </a:r>
            <a:r>
              <a:rPr lang="en-US" altLang="en-US" sz="1400">
                <a:solidFill>
                  <a:srgbClr val="008080"/>
                </a:solidFill>
                <a:latin typeface="Courier New" panose="02070309020205020404" pitchFamily="49" charset="0"/>
                <a:cs typeface="Courier New" panose="02070309020205020404" pitchFamily="49" charset="0"/>
              </a:rPr>
              <a:t>]</a:t>
            </a:r>
            <a:r>
              <a:rPr lang="en-US" altLang="en-US" sz="1400">
                <a:solidFill>
                  <a:srgbClr val="000000"/>
                </a:solidFill>
                <a:latin typeface="Courier New" panose="02070309020205020404" pitchFamily="49" charset="0"/>
                <a:cs typeface="Courier New" panose="02070309020205020404" pitchFamily="49" charset="0"/>
              </a:rPr>
              <a: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player.</a:t>
            </a:r>
            <a:r>
              <a:rPr lang="en-US" altLang="en-US" sz="1400">
                <a:solidFill>
                  <a:srgbClr val="660E7A"/>
                </a:solidFill>
                <a:latin typeface="Courier New" panose="02070309020205020404" pitchFamily="49" charset="0"/>
                <a:cs typeface="Courier New" panose="02070309020205020404" pitchFamily="49" charset="0"/>
              </a:rPr>
              <a:t>score </a:t>
            </a:r>
            <a:r>
              <a:rPr lang="en-US" altLang="en-US" sz="1400">
                <a:solidFill>
                  <a:srgbClr val="000000"/>
                </a:solidFill>
                <a:latin typeface="Courier New" panose="02070309020205020404" pitchFamily="49" charset="0"/>
                <a:cs typeface="Courier New" panose="02070309020205020404" pitchFamily="49" charset="0"/>
              </a:rPr>
              <a:t>= getNewScore(player.</a:t>
            </a:r>
            <a:r>
              <a:rPr lang="en-US" altLang="en-US" sz="1400">
                <a:solidFill>
                  <a:srgbClr val="660E7A"/>
                </a:solidFill>
                <a:latin typeface="Courier New" panose="02070309020205020404" pitchFamily="49" charset="0"/>
                <a:cs typeface="Courier New" panose="02070309020205020404" pitchFamily="49" charset="0"/>
              </a:rPr>
              <a:t>name</a:t>
            </a:r>
            <a:r>
              <a:rPr lang="en-US" altLang="en-US" sz="1400">
                <a:solidFill>
                  <a:srgbClr val="000000"/>
                </a:solidFill>
                <a:latin typeface="Courier New" panose="02070309020205020404" pitchFamily="49" charset="0"/>
                <a:cs typeface="Courier New" panose="02070309020205020404" pitchFamily="49" charset="0"/>
              </a:rPr>
              <a: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8080"/>
                </a:solidFill>
                <a:latin typeface="Courier New" panose="02070309020205020404" pitchFamily="49" charset="0"/>
                <a:cs typeface="Courier New" panose="02070309020205020404" pitchFamily="49" charset="0"/>
              </a:rPr>
              <a:t>std</a:t>
            </a:r>
            <a:r>
              <a:rPr lang="en-US" altLang="en-US" sz="1400">
                <a:solidFill>
                  <a:srgbClr val="000000"/>
                </a:solidFill>
                <a:latin typeface="Courier New" panose="02070309020205020404" pitchFamily="49" charset="0"/>
                <a:cs typeface="Courier New" panose="02070309020205020404" pitchFamily="49" charset="0"/>
              </a:rPr>
              <a:t>::cout </a:t>
            </a:r>
            <a:r>
              <a:rPr lang="en-US" altLang="en-US" sz="1400">
                <a:solidFill>
                  <a:srgbClr val="008080"/>
                </a:solidFill>
                <a:latin typeface="Courier New" panose="02070309020205020404" pitchFamily="49" charset="0"/>
                <a:cs typeface="Courier New" panose="02070309020205020404" pitchFamily="49" charset="0"/>
              </a:rPr>
              <a:t>&lt;&lt; </a:t>
            </a:r>
            <a:r>
              <a:rPr lang="en-US" altLang="en-US" sz="1400">
                <a:solidFill>
                  <a:srgbClr val="000000"/>
                </a:solidFill>
                <a:latin typeface="Courier New" panose="02070309020205020404" pitchFamily="49" charset="0"/>
                <a:cs typeface="Courier New" panose="02070309020205020404" pitchFamily="49" charset="0"/>
              </a:rPr>
              <a:t>player.</a:t>
            </a:r>
            <a:r>
              <a:rPr lang="en-US" altLang="en-US" sz="1400">
                <a:solidFill>
                  <a:srgbClr val="660E7A"/>
                </a:solidFill>
                <a:latin typeface="Courier New" panose="02070309020205020404" pitchFamily="49" charset="0"/>
                <a:cs typeface="Courier New" panose="02070309020205020404" pitchFamily="49" charset="0"/>
              </a:rPr>
              <a:t>name </a:t>
            </a:r>
            <a:r>
              <a:rPr lang="en-US" altLang="en-US" sz="1400">
                <a:solidFill>
                  <a:srgbClr val="008080"/>
                </a:solidFill>
                <a:latin typeface="Courier New" panose="02070309020205020404" pitchFamily="49" charset="0"/>
                <a:cs typeface="Courier New" panose="02070309020205020404" pitchFamily="49" charset="0"/>
              </a:rPr>
              <a:t>&lt;&lt; </a:t>
            </a:r>
            <a:r>
              <a:rPr lang="en-US" altLang="en-US" sz="1400">
                <a:solidFill>
                  <a:srgbClr val="000000"/>
                </a:solidFill>
                <a:latin typeface="Courier New" panose="02070309020205020404" pitchFamily="49" charset="0"/>
                <a:cs typeface="Courier New" panose="02070309020205020404" pitchFamily="49" charset="0"/>
              </a:rPr>
              <a:t>player.</a:t>
            </a:r>
            <a:r>
              <a:rPr lang="en-US" altLang="en-US" sz="1400">
                <a:solidFill>
                  <a:srgbClr val="660E7A"/>
                </a:solidFill>
                <a:latin typeface="Courier New" panose="02070309020205020404" pitchFamily="49" charset="0"/>
                <a:cs typeface="Courier New" panose="02070309020205020404" pitchFamily="49" charset="0"/>
              </a:rPr>
              <a:t>score </a:t>
            </a:r>
            <a:r>
              <a:rPr lang="en-US" altLang="en-US" sz="1400">
                <a:solidFill>
                  <a:srgbClr val="008080"/>
                </a:solidFill>
                <a:latin typeface="Courier New" panose="02070309020205020404" pitchFamily="49" charset="0"/>
                <a:cs typeface="Courier New" panose="02070309020205020404" pitchFamily="49" charset="0"/>
              </a:rPr>
              <a:t>&lt;&lt; std</a:t>
            </a:r>
            <a:r>
              <a:rPr lang="en-US" altLang="en-US" sz="1400">
                <a:solidFill>
                  <a:srgbClr val="000000"/>
                </a:solidFill>
                <a:latin typeface="Courier New" panose="02070309020205020404" pitchFamily="49" charset="0"/>
                <a:cs typeface="Courier New" panose="02070309020205020404" pitchFamily="49" charset="0"/>
              </a:rPr>
              <a:t>::endl;</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a:t>
            </a:r>
            <a:endParaRPr lang="en-US" altLang="en-US" sz="3200">
              <a:latin typeface="Arial" panose="020B0604020202020204" pitchFamily="34" charset="0"/>
            </a:endParaRPr>
          </a:p>
        </p:txBody>
      </p:sp>
      <p:sp>
        <p:nvSpPr>
          <p:cNvPr id="9" name="Rectangle 8"/>
          <p:cNvSpPr/>
          <p:nvPr/>
        </p:nvSpPr>
        <p:spPr>
          <a:xfrm>
            <a:off x="477430" y="2883636"/>
            <a:ext cx="477821" cy="1906850"/>
          </a:xfrm>
          <a:prstGeom prst="rect">
            <a:avLst/>
          </a:prstGeom>
          <a:solidFill>
            <a:srgbClr val="F8F8F8"/>
          </a:solidFill>
        </p:spPr>
        <p:style>
          <a:lnRef idx="1">
            <a:schemeClr val="dk1"/>
          </a:lnRef>
          <a:fillRef idx="2">
            <a:schemeClr val="dk1"/>
          </a:fillRef>
          <a:effectRef idx="1">
            <a:schemeClr val="dk1"/>
          </a:effectRef>
          <a:fontRef idx="minor">
            <a:schemeClr val="dk1"/>
          </a:fontRef>
        </p:style>
        <p:txBody>
          <a:bodyPr rtlCol="0" anchor="ctr"/>
          <a:lstStyle/>
          <a:p>
            <a:pPr algn="ctr"/>
            <a:r>
              <a:rPr lang="en-CA" sz="1400">
                <a:latin typeface="Courier New" panose="02070309020205020404" pitchFamily="49" charset="0"/>
                <a:cs typeface="Courier New" panose="02070309020205020404" pitchFamily="49" charset="0"/>
              </a:rPr>
              <a:t>1</a:t>
            </a:r>
          </a:p>
          <a:p>
            <a:pPr algn="ctr"/>
            <a:r>
              <a:rPr lang="en-CA" sz="1400">
                <a:latin typeface="Courier New" panose="02070309020205020404" pitchFamily="49" charset="0"/>
                <a:cs typeface="Courier New" panose="02070309020205020404" pitchFamily="49" charset="0"/>
              </a:rPr>
              <a:t>2</a:t>
            </a:r>
          </a:p>
          <a:p>
            <a:pPr algn="ctr"/>
            <a:r>
              <a:rPr lang="en-CA" sz="1400">
                <a:latin typeface="Courier New" panose="02070309020205020404" pitchFamily="49" charset="0"/>
                <a:cs typeface="Courier New" panose="02070309020205020404" pitchFamily="49" charset="0"/>
              </a:rPr>
              <a:t>3</a:t>
            </a:r>
          </a:p>
          <a:p>
            <a:pPr algn="ctr"/>
            <a:r>
              <a:rPr lang="en-CA" sz="1400">
                <a:latin typeface="Courier New" panose="02070309020205020404" pitchFamily="49" charset="0"/>
                <a:cs typeface="Courier New" panose="02070309020205020404" pitchFamily="49" charset="0"/>
              </a:rPr>
              <a:t>4</a:t>
            </a:r>
          </a:p>
          <a:p>
            <a:pPr algn="ctr"/>
            <a:r>
              <a:rPr lang="en-CA" sz="1400">
                <a:latin typeface="Courier New" panose="02070309020205020404" pitchFamily="49" charset="0"/>
                <a:cs typeface="Courier New" panose="02070309020205020404" pitchFamily="49" charset="0"/>
              </a:rPr>
              <a:t>5</a:t>
            </a:r>
          </a:p>
          <a:p>
            <a:pPr algn="ctr"/>
            <a:r>
              <a:rPr lang="en-CA" sz="1400">
                <a:latin typeface="Courier New" panose="02070309020205020404" pitchFamily="49" charset="0"/>
                <a:cs typeface="Courier New" panose="02070309020205020404" pitchFamily="49" charset="0"/>
              </a:rPr>
              <a:t>6</a:t>
            </a:r>
          </a:p>
          <a:p>
            <a:pPr algn="ctr"/>
            <a:r>
              <a:rPr lang="en-CA" sz="1400">
                <a:latin typeface="Courier New" panose="02070309020205020404" pitchFamily="49" charset="0"/>
                <a:cs typeface="Courier New" panose="02070309020205020404" pitchFamily="49" charset="0"/>
              </a:rPr>
              <a:t>7</a:t>
            </a:r>
          </a:p>
          <a:p>
            <a:pPr algn="ctr"/>
            <a:r>
              <a:rPr lang="en-CA" sz="1400">
                <a:latin typeface="Courier New" panose="02070309020205020404" pitchFamily="49" charset="0"/>
                <a:cs typeface="Courier New" panose="02070309020205020404" pitchFamily="49" charset="0"/>
              </a:rPr>
              <a:t>8</a:t>
            </a:r>
          </a:p>
        </p:txBody>
      </p:sp>
      <p:sp>
        <p:nvSpPr>
          <p:cNvPr id="10" name="TextBox 9"/>
          <p:cNvSpPr txBox="1"/>
          <p:nvPr/>
        </p:nvSpPr>
        <p:spPr>
          <a:xfrm>
            <a:off x="8660174" y="2556692"/>
            <a:ext cx="1838965" cy="2677656"/>
          </a:xfrm>
          <a:prstGeom prst="rect">
            <a:avLst/>
          </a:prstGeom>
          <a:noFill/>
        </p:spPr>
        <p:txBody>
          <a:bodyPr wrap="none" rtlCol="0">
            <a:spAutoFit/>
          </a:bodyPr>
          <a:lstStyle/>
          <a:p>
            <a:pPr marL="342900" indent="-342900">
              <a:buFont typeface="+mj-lt"/>
              <a:buAutoNum type="alphaLcParenR"/>
            </a:pPr>
            <a:r>
              <a:rPr lang="en-CA" sz="2400"/>
              <a:t>Lines 3 – 7</a:t>
            </a:r>
          </a:p>
          <a:p>
            <a:pPr marL="342900" indent="-342900">
              <a:buFont typeface="+mj-lt"/>
              <a:buAutoNum type="alphaLcParenR"/>
            </a:pPr>
            <a:endParaRPr lang="en-CA" sz="2400"/>
          </a:p>
          <a:p>
            <a:pPr marL="342900" indent="-342900">
              <a:buFont typeface="+mj-lt"/>
              <a:buAutoNum type="alphaLcParenR"/>
            </a:pPr>
            <a:r>
              <a:rPr lang="en-CA" sz="2400"/>
              <a:t>Lines 4 – 6</a:t>
            </a:r>
          </a:p>
          <a:p>
            <a:pPr marL="342900" indent="-342900">
              <a:buFont typeface="+mj-lt"/>
              <a:buAutoNum type="alphaLcParenR"/>
            </a:pPr>
            <a:endParaRPr lang="en-CA" sz="2400"/>
          </a:p>
          <a:p>
            <a:pPr marL="342900" indent="-342900">
              <a:buFont typeface="+mj-lt"/>
              <a:buAutoNum type="alphaLcParenR"/>
            </a:pPr>
            <a:r>
              <a:rPr lang="en-CA" sz="2400"/>
              <a:t>Lines 5 – 6</a:t>
            </a:r>
          </a:p>
          <a:p>
            <a:pPr marL="342900" indent="-342900">
              <a:buFont typeface="+mj-lt"/>
              <a:buAutoNum type="alphaLcParenR"/>
            </a:pPr>
            <a:endParaRPr lang="en-CA" sz="2400"/>
          </a:p>
          <a:p>
            <a:pPr marL="342900" indent="-342900">
              <a:buFont typeface="+mj-lt"/>
              <a:buAutoNum type="alphaLcParenR"/>
            </a:pPr>
            <a:r>
              <a:rPr lang="en-CA" sz="2400"/>
              <a:t>Line 5</a:t>
            </a:r>
          </a:p>
        </p:txBody>
      </p:sp>
      <p:sp>
        <p:nvSpPr>
          <p:cNvPr id="11" name="Rounded Rectangle 10"/>
          <p:cNvSpPr/>
          <p:nvPr/>
        </p:nvSpPr>
        <p:spPr>
          <a:xfrm>
            <a:off x="7902524" y="2388047"/>
            <a:ext cx="3795661" cy="8128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ounded Rectangle 11"/>
          <p:cNvSpPr/>
          <p:nvPr/>
        </p:nvSpPr>
        <p:spPr>
          <a:xfrm>
            <a:off x="380326" y="3374379"/>
            <a:ext cx="7145267" cy="1108609"/>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524746" y="5331302"/>
            <a:ext cx="5646739" cy="523220"/>
          </a:xfrm>
          <a:prstGeom prst="rect">
            <a:avLst/>
          </a:prstGeom>
          <a:noFill/>
        </p:spPr>
        <p:txBody>
          <a:bodyPr wrap="none" rtlCol="0">
            <a:spAutoFit/>
          </a:bodyPr>
          <a:lstStyle/>
          <a:p>
            <a:r>
              <a:rPr lang="en-CA" sz="2800"/>
              <a:t>The size of players could be changing.</a:t>
            </a:r>
          </a:p>
        </p:txBody>
      </p:sp>
    </p:spTree>
    <p:extLst>
      <p:ext uri="{BB962C8B-B14F-4D97-AF65-F5344CB8AC3E}">
        <p14:creationId xmlns:p14="http://schemas.microsoft.com/office/powerpoint/2010/main" val="402858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Q3: Identifying a critical section</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7</a:t>
            </a:fld>
            <a:endParaRPr lang="en-CA"/>
          </a:p>
        </p:txBody>
      </p:sp>
      <p:sp>
        <p:nvSpPr>
          <p:cNvPr id="6" name="TextBox 5"/>
          <p:cNvSpPr txBox="1"/>
          <p:nvPr/>
        </p:nvSpPr>
        <p:spPr>
          <a:xfrm>
            <a:off x="833592" y="1650775"/>
            <a:ext cx="7328673" cy="523220"/>
          </a:xfrm>
          <a:prstGeom prst="rect">
            <a:avLst/>
          </a:prstGeom>
          <a:noFill/>
        </p:spPr>
        <p:txBody>
          <a:bodyPr wrap="none" rtlCol="0">
            <a:spAutoFit/>
          </a:bodyPr>
          <a:lstStyle/>
          <a:p>
            <a:r>
              <a:rPr lang="en-CA" sz="2800"/>
              <a:t>What is the critical section in the following code?</a:t>
            </a:r>
          </a:p>
        </p:txBody>
      </p:sp>
      <p:sp>
        <p:nvSpPr>
          <p:cNvPr id="3" name="Rectangle 1"/>
          <p:cNvSpPr>
            <a:spLocks noChangeArrowheads="1"/>
          </p:cNvSpPr>
          <p:nvPr/>
        </p:nvSpPr>
        <p:spPr bwMode="auto">
          <a:xfrm>
            <a:off x="962953" y="2921617"/>
            <a:ext cx="737993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b="1">
                <a:solidFill>
                  <a:srgbClr val="000080"/>
                </a:solidFill>
                <a:latin typeface="Courier New" panose="02070309020205020404" pitchFamily="49" charset="0"/>
                <a:cs typeface="Courier New" panose="02070309020205020404" pitchFamily="49" charset="0"/>
              </a:rPr>
              <a:t>void </a:t>
            </a:r>
            <a:r>
              <a:rPr lang="en-US" altLang="en-US" sz="1400">
                <a:solidFill>
                  <a:srgbClr val="000000"/>
                </a:solidFill>
                <a:latin typeface="Courier New" panose="02070309020205020404" pitchFamily="49" charset="0"/>
                <a:cs typeface="Courier New" panose="02070309020205020404" pitchFamily="49" charset="0"/>
              </a:rPr>
              <a:t>updateScores(</a:t>
            </a:r>
            <a:r>
              <a:rPr lang="en-US" altLang="en-US" sz="1400">
                <a:solidFill>
                  <a:srgbClr val="008080"/>
                </a:solidFill>
                <a:latin typeface="Courier New" panose="02070309020205020404" pitchFamily="49" charset="0"/>
                <a:cs typeface="Courier New" panose="02070309020205020404" pitchFamily="49" charset="0"/>
              </a:rPr>
              <a:t>SharedPlayer</a:t>
            </a:r>
            <a:r>
              <a:rPr lang="en-US" altLang="en-US" sz="1400">
                <a:solidFill>
                  <a:srgbClr val="000000"/>
                </a:solidFill>
                <a:latin typeface="Courier New" panose="02070309020205020404" pitchFamily="49" charset="0"/>
                <a:cs typeface="Courier New" panose="02070309020205020404" pitchFamily="49" charset="0"/>
              </a:rPr>
              <a:t>[10] players) {</a:t>
            </a:r>
            <a:br>
              <a:rPr lang="en-US" altLang="en-US" sz="1400">
                <a:solidFill>
                  <a:srgbClr val="000000"/>
                </a:solidFill>
                <a:latin typeface="Courier New" panose="02070309020205020404" pitchFamily="49" charset="0"/>
                <a:cs typeface="Courier New" panose="02070309020205020404" pitchFamily="49" charset="0"/>
              </a:rPr>
            </a:b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b="1">
                <a:solidFill>
                  <a:srgbClr val="000080"/>
                </a:solidFill>
                <a:latin typeface="Courier New" panose="02070309020205020404" pitchFamily="49" charset="0"/>
                <a:cs typeface="Courier New" panose="02070309020205020404" pitchFamily="49" charset="0"/>
              </a:rPr>
              <a:t>for </a:t>
            </a:r>
            <a:r>
              <a:rPr lang="en-US" altLang="en-US" sz="1400">
                <a:solidFill>
                  <a:srgbClr val="000000"/>
                </a:solidFill>
                <a:latin typeface="Courier New" panose="02070309020205020404" pitchFamily="49" charset="0"/>
                <a:cs typeface="Courier New" panose="02070309020205020404" pitchFamily="49" charset="0"/>
              </a:rPr>
              <a:t>(</a:t>
            </a:r>
            <a:r>
              <a:rPr lang="en-US" altLang="en-US" sz="1400" b="1">
                <a:solidFill>
                  <a:srgbClr val="000080"/>
                </a:solidFill>
                <a:latin typeface="Courier New" panose="02070309020205020404" pitchFamily="49" charset="0"/>
                <a:cs typeface="Courier New" panose="02070309020205020404" pitchFamily="49" charset="0"/>
              </a:rPr>
              <a:t>int </a:t>
            </a:r>
            <a:r>
              <a:rPr lang="en-US" altLang="en-US" sz="1400">
                <a:solidFill>
                  <a:srgbClr val="000000"/>
                </a:solidFill>
                <a:latin typeface="Courier New" panose="02070309020205020404" pitchFamily="49" charset="0"/>
                <a:cs typeface="Courier New" panose="02070309020205020404" pitchFamily="49" charset="0"/>
              </a:rPr>
              <a:t>i=</a:t>
            </a:r>
            <a:r>
              <a:rPr lang="en-US" altLang="en-US" sz="1400">
                <a:solidFill>
                  <a:srgbClr val="0000FF"/>
                </a:solidFill>
                <a:latin typeface="Courier New" panose="02070309020205020404" pitchFamily="49" charset="0"/>
                <a:cs typeface="Courier New" panose="02070309020205020404" pitchFamily="49" charset="0"/>
              </a:rPr>
              <a:t>0</a:t>
            </a:r>
            <a:r>
              <a:rPr lang="en-US" altLang="en-US" sz="1400">
                <a:solidFill>
                  <a:srgbClr val="000000"/>
                </a:solidFill>
                <a:latin typeface="Courier New" panose="02070309020205020404" pitchFamily="49" charset="0"/>
                <a:cs typeface="Courier New" panose="02070309020205020404" pitchFamily="49" charset="0"/>
              </a:rPr>
              <a:t>; i&lt;10; ++i)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8080"/>
                </a:solidFill>
                <a:latin typeface="Courier New" panose="02070309020205020404" pitchFamily="49" charset="0"/>
                <a:cs typeface="Courier New" panose="02070309020205020404" pitchFamily="49" charset="0"/>
              </a:rPr>
              <a:t>SharedPlayer</a:t>
            </a:r>
            <a:r>
              <a:rPr lang="en-US" altLang="en-US" sz="1400">
                <a:solidFill>
                  <a:srgbClr val="000000"/>
                </a:solidFill>
                <a:latin typeface="Courier New" panose="02070309020205020404" pitchFamily="49" charset="0"/>
                <a:cs typeface="Courier New" panose="02070309020205020404" pitchFamily="49" charset="0"/>
              </a:rPr>
              <a:t>&amp; player = players</a:t>
            </a:r>
            <a:r>
              <a:rPr lang="en-US" altLang="en-US" sz="1400">
                <a:solidFill>
                  <a:srgbClr val="008080"/>
                </a:solidFill>
                <a:latin typeface="Courier New" panose="02070309020205020404" pitchFamily="49" charset="0"/>
                <a:cs typeface="Courier New" panose="02070309020205020404" pitchFamily="49" charset="0"/>
              </a:rPr>
              <a:t>[</a:t>
            </a:r>
            <a:r>
              <a:rPr lang="en-US" altLang="en-US" sz="1400">
                <a:solidFill>
                  <a:srgbClr val="000000"/>
                </a:solidFill>
                <a:latin typeface="Courier New" panose="02070309020205020404" pitchFamily="49" charset="0"/>
                <a:cs typeface="Courier New" panose="02070309020205020404" pitchFamily="49" charset="0"/>
              </a:rPr>
              <a:t>i</a:t>
            </a:r>
            <a:r>
              <a:rPr lang="en-US" altLang="en-US" sz="1400">
                <a:solidFill>
                  <a:srgbClr val="008080"/>
                </a:solidFill>
                <a:latin typeface="Courier New" panose="02070309020205020404" pitchFamily="49" charset="0"/>
                <a:cs typeface="Courier New" panose="02070309020205020404" pitchFamily="49" charset="0"/>
              </a:rPr>
              <a:t>]</a:t>
            </a:r>
            <a:r>
              <a:rPr lang="en-US" altLang="en-US" sz="1400">
                <a:solidFill>
                  <a:srgbClr val="000000"/>
                </a:solidFill>
                <a:latin typeface="Courier New" panose="02070309020205020404" pitchFamily="49" charset="0"/>
                <a:cs typeface="Courier New" panose="02070309020205020404" pitchFamily="49" charset="0"/>
              </a:rPr>
              <a: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player.</a:t>
            </a:r>
            <a:r>
              <a:rPr lang="en-US" altLang="en-US" sz="1400">
                <a:solidFill>
                  <a:srgbClr val="660E7A"/>
                </a:solidFill>
                <a:latin typeface="Courier New" panose="02070309020205020404" pitchFamily="49" charset="0"/>
                <a:cs typeface="Courier New" panose="02070309020205020404" pitchFamily="49" charset="0"/>
              </a:rPr>
              <a:t>score </a:t>
            </a:r>
            <a:r>
              <a:rPr lang="en-US" altLang="en-US" sz="1400">
                <a:solidFill>
                  <a:srgbClr val="000000"/>
                </a:solidFill>
                <a:latin typeface="Courier New" panose="02070309020205020404" pitchFamily="49" charset="0"/>
                <a:cs typeface="Courier New" panose="02070309020205020404" pitchFamily="49" charset="0"/>
              </a:rPr>
              <a:t>= getNewScore(player.</a:t>
            </a:r>
            <a:r>
              <a:rPr lang="en-US" altLang="en-US" sz="1400">
                <a:solidFill>
                  <a:srgbClr val="660E7A"/>
                </a:solidFill>
                <a:latin typeface="Courier New" panose="02070309020205020404" pitchFamily="49" charset="0"/>
                <a:cs typeface="Courier New" panose="02070309020205020404" pitchFamily="49" charset="0"/>
              </a:rPr>
              <a:t>name</a:t>
            </a:r>
            <a:r>
              <a:rPr lang="en-US" altLang="en-US" sz="1400">
                <a:solidFill>
                  <a:srgbClr val="000000"/>
                </a:solidFill>
                <a:latin typeface="Courier New" panose="02070309020205020404" pitchFamily="49" charset="0"/>
                <a:cs typeface="Courier New" panose="02070309020205020404" pitchFamily="49" charset="0"/>
              </a:rPr>
              <a:t>);</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r>
              <a:rPr lang="en-US" altLang="en-US" sz="1400">
                <a:solidFill>
                  <a:srgbClr val="008080"/>
                </a:solidFill>
                <a:latin typeface="Courier New" panose="02070309020205020404" pitchFamily="49" charset="0"/>
                <a:cs typeface="Courier New" panose="02070309020205020404" pitchFamily="49" charset="0"/>
              </a:rPr>
              <a:t>std</a:t>
            </a:r>
            <a:r>
              <a:rPr lang="en-US" altLang="en-US" sz="1400">
                <a:solidFill>
                  <a:srgbClr val="000000"/>
                </a:solidFill>
                <a:latin typeface="Courier New" panose="02070309020205020404" pitchFamily="49" charset="0"/>
                <a:cs typeface="Courier New" panose="02070309020205020404" pitchFamily="49" charset="0"/>
              </a:rPr>
              <a:t>::cout </a:t>
            </a:r>
            <a:r>
              <a:rPr lang="en-US" altLang="en-US" sz="1400">
                <a:solidFill>
                  <a:srgbClr val="008080"/>
                </a:solidFill>
                <a:latin typeface="Courier New" panose="02070309020205020404" pitchFamily="49" charset="0"/>
                <a:cs typeface="Courier New" panose="02070309020205020404" pitchFamily="49" charset="0"/>
              </a:rPr>
              <a:t>&lt;&lt; </a:t>
            </a:r>
            <a:r>
              <a:rPr lang="en-US" altLang="en-US" sz="1400">
                <a:solidFill>
                  <a:srgbClr val="000000"/>
                </a:solidFill>
                <a:latin typeface="Courier New" panose="02070309020205020404" pitchFamily="49" charset="0"/>
                <a:cs typeface="Courier New" panose="02070309020205020404" pitchFamily="49" charset="0"/>
              </a:rPr>
              <a:t>player.</a:t>
            </a:r>
            <a:r>
              <a:rPr lang="en-US" altLang="en-US" sz="1400">
                <a:solidFill>
                  <a:srgbClr val="660E7A"/>
                </a:solidFill>
                <a:latin typeface="Courier New" panose="02070309020205020404" pitchFamily="49" charset="0"/>
                <a:cs typeface="Courier New" panose="02070309020205020404" pitchFamily="49" charset="0"/>
              </a:rPr>
              <a:t>name </a:t>
            </a:r>
            <a:r>
              <a:rPr lang="en-US" altLang="en-US" sz="1400">
                <a:solidFill>
                  <a:srgbClr val="008080"/>
                </a:solidFill>
                <a:latin typeface="Courier New" panose="02070309020205020404" pitchFamily="49" charset="0"/>
                <a:cs typeface="Courier New" panose="02070309020205020404" pitchFamily="49" charset="0"/>
              </a:rPr>
              <a:t>&lt;&lt; </a:t>
            </a:r>
            <a:r>
              <a:rPr lang="en-US" altLang="en-US" sz="1400">
                <a:solidFill>
                  <a:srgbClr val="000000"/>
                </a:solidFill>
                <a:latin typeface="Courier New" panose="02070309020205020404" pitchFamily="49" charset="0"/>
                <a:cs typeface="Courier New" panose="02070309020205020404" pitchFamily="49" charset="0"/>
              </a:rPr>
              <a:t>player.</a:t>
            </a:r>
            <a:r>
              <a:rPr lang="en-US" altLang="en-US" sz="1400">
                <a:solidFill>
                  <a:srgbClr val="660E7A"/>
                </a:solidFill>
                <a:latin typeface="Courier New" panose="02070309020205020404" pitchFamily="49" charset="0"/>
                <a:cs typeface="Courier New" panose="02070309020205020404" pitchFamily="49" charset="0"/>
              </a:rPr>
              <a:t>score </a:t>
            </a:r>
            <a:r>
              <a:rPr lang="en-US" altLang="en-US" sz="1400">
                <a:solidFill>
                  <a:srgbClr val="008080"/>
                </a:solidFill>
                <a:latin typeface="Courier New" panose="02070309020205020404" pitchFamily="49" charset="0"/>
                <a:cs typeface="Courier New" panose="02070309020205020404" pitchFamily="49" charset="0"/>
              </a:rPr>
              <a:t>&lt;&lt; std</a:t>
            </a:r>
            <a:r>
              <a:rPr lang="en-US" altLang="en-US" sz="1400">
                <a:solidFill>
                  <a:srgbClr val="000000"/>
                </a:solidFill>
                <a:latin typeface="Courier New" panose="02070309020205020404" pitchFamily="49" charset="0"/>
                <a:cs typeface="Courier New" panose="02070309020205020404" pitchFamily="49" charset="0"/>
              </a:rPr>
              <a:t>::endl;</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a:t>
            </a:r>
            <a:endParaRPr lang="en-US" altLang="en-US" sz="3200">
              <a:latin typeface="Arial" panose="020B0604020202020204" pitchFamily="34" charset="0"/>
            </a:endParaRPr>
          </a:p>
        </p:txBody>
      </p:sp>
      <p:sp>
        <p:nvSpPr>
          <p:cNvPr id="9" name="Rectangle 8"/>
          <p:cNvSpPr/>
          <p:nvPr/>
        </p:nvSpPr>
        <p:spPr>
          <a:xfrm>
            <a:off x="477430" y="2883636"/>
            <a:ext cx="477821" cy="1906850"/>
          </a:xfrm>
          <a:prstGeom prst="rect">
            <a:avLst/>
          </a:prstGeom>
          <a:solidFill>
            <a:srgbClr val="F8F8F8"/>
          </a:solidFill>
        </p:spPr>
        <p:style>
          <a:lnRef idx="1">
            <a:schemeClr val="dk1"/>
          </a:lnRef>
          <a:fillRef idx="2">
            <a:schemeClr val="dk1"/>
          </a:fillRef>
          <a:effectRef idx="1">
            <a:schemeClr val="dk1"/>
          </a:effectRef>
          <a:fontRef idx="minor">
            <a:schemeClr val="dk1"/>
          </a:fontRef>
        </p:style>
        <p:txBody>
          <a:bodyPr rtlCol="0" anchor="ctr"/>
          <a:lstStyle/>
          <a:p>
            <a:pPr algn="ctr"/>
            <a:r>
              <a:rPr lang="en-CA" sz="1400">
                <a:latin typeface="Courier New" panose="02070309020205020404" pitchFamily="49" charset="0"/>
                <a:cs typeface="Courier New" panose="02070309020205020404" pitchFamily="49" charset="0"/>
              </a:rPr>
              <a:t>1</a:t>
            </a:r>
          </a:p>
          <a:p>
            <a:pPr algn="ctr"/>
            <a:r>
              <a:rPr lang="en-CA" sz="1400">
                <a:latin typeface="Courier New" panose="02070309020205020404" pitchFamily="49" charset="0"/>
                <a:cs typeface="Courier New" panose="02070309020205020404" pitchFamily="49" charset="0"/>
              </a:rPr>
              <a:t>2</a:t>
            </a:r>
          </a:p>
          <a:p>
            <a:pPr algn="ctr"/>
            <a:r>
              <a:rPr lang="en-CA" sz="1400">
                <a:latin typeface="Courier New" panose="02070309020205020404" pitchFamily="49" charset="0"/>
                <a:cs typeface="Courier New" panose="02070309020205020404" pitchFamily="49" charset="0"/>
              </a:rPr>
              <a:t>3</a:t>
            </a:r>
          </a:p>
          <a:p>
            <a:pPr algn="ctr"/>
            <a:r>
              <a:rPr lang="en-CA" sz="1400">
                <a:latin typeface="Courier New" panose="02070309020205020404" pitchFamily="49" charset="0"/>
                <a:cs typeface="Courier New" panose="02070309020205020404" pitchFamily="49" charset="0"/>
              </a:rPr>
              <a:t>4</a:t>
            </a:r>
          </a:p>
          <a:p>
            <a:pPr algn="ctr"/>
            <a:r>
              <a:rPr lang="en-CA" sz="1400">
                <a:latin typeface="Courier New" panose="02070309020205020404" pitchFamily="49" charset="0"/>
                <a:cs typeface="Courier New" panose="02070309020205020404" pitchFamily="49" charset="0"/>
              </a:rPr>
              <a:t>5</a:t>
            </a:r>
          </a:p>
          <a:p>
            <a:pPr algn="ctr"/>
            <a:r>
              <a:rPr lang="en-CA" sz="1400">
                <a:latin typeface="Courier New" panose="02070309020205020404" pitchFamily="49" charset="0"/>
                <a:cs typeface="Courier New" panose="02070309020205020404" pitchFamily="49" charset="0"/>
              </a:rPr>
              <a:t>6</a:t>
            </a:r>
          </a:p>
          <a:p>
            <a:pPr algn="ctr"/>
            <a:r>
              <a:rPr lang="en-CA" sz="1400">
                <a:latin typeface="Courier New" panose="02070309020205020404" pitchFamily="49" charset="0"/>
                <a:cs typeface="Courier New" panose="02070309020205020404" pitchFamily="49" charset="0"/>
              </a:rPr>
              <a:t>7</a:t>
            </a:r>
          </a:p>
          <a:p>
            <a:pPr algn="ctr"/>
            <a:r>
              <a:rPr lang="en-CA" sz="1400">
                <a:latin typeface="Courier New" panose="02070309020205020404" pitchFamily="49" charset="0"/>
                <a:cs typeface="Courier New" panose="02070309020205020404" pitchFamily="49" charset="0"/>
              </a:rPr>
              <a:t>8</a:t>
            </a:r>
          </a:p>
        </p:txBody>
      </p:sp>
      <p:sp>
        <p:nvSpPr>
          <p:cNvPr id="10" name="TextBox 9"/>
          <p:cNvSpPr txBox="1"/>
          <p:nvPr/>
        </p:nvSpPr>
        <p:spPr>
          <a:xfrm>
            <a:off x="8660174" y="2556692"/>
            <a:ext cx="1838965" cy="2677656"/>
          </a:xfrm>
          <a:prstGeom prst="rect">
            <a:avLst/>
          </a:prstGeom>
          <a:noFill/>
        </p:spPr>
        <p:txBody>
          <a:bodyPr wrap="none" rtlCol="0">
            <a:spAutoFit/>
          </a:bodyPr>
          <a:lstStyle/>
          <a:p>
            <a:pPr marL="342900" indent="-342900">
              <a:buFont typeface="+mj-lt"/>
              <a:buAutoNum type="alphaLcParenR"/>
            </a:pPr>
            <a:r>
              <a:rPr lang="en-CA" sz="2400"/>
              <a:t>Lines 3 – 7</a:t>
            </a:r>
          </a:p>
          <a:p>
            <a:pPr marL="342900" indent="-342900">
              <a:buFont typeface="+mj-lt"/>
              <a:buAutoNum type="alphaLcParenR"/>
            </a:pPr>
            <a:endParaRPr lang="en-CA" sz="2400"/>
          </a:p>
          <a:p>
            <a:pPr marL="342900" indent="-342900">
              <a:buFont typeface="+mj-lt"/>
              <a:buAutoNum type="alphaLcParenR"/>
            </a:pPr>
            <a:r>
              <a:rPr lang="en-CA" sz="2400"/>
              <a:t>Lines 4 – 6</a:t>
            </a:r>
          </a:p>
          <a:p>
            <a:pPr marL="342900" indent="-342900">
              <a:buFont typeface="+mj-lt"/>
              <a:buAutoNum type="alphaLcParenR"/>
            </a:pPr>
            <a:endParaRPr lang="en-CA" sz="2400"/>
          </a:p>
          <a:p>
            <a:pPr marL="342900" indent="-342900">
              <a:buFont typeface="+mj-lt"/>
              <a:buAutoNum type="alphaLcParenR"/>
            </a:pPr>
            <a:r>
              <a:rPr lang="en-CA" sz="2400"/>
              <a:t>Lines 5 – 6</a:t>
            </a:r>
          </a:p>
          <a:p>
            <a:pPr marL="342900" indent="-342900">
              <a:buFont typeface="+mj-lt"/>
              <a:buAutoNum type="alphaLcParenR"/>
            </a:pPr>
            <a:endParaRPr lang="en-CA" sz="2400"/>
          </a:p>
          <a:p>
            <a:pPr marL="342900" indent="-342900">
              <a:buFont typeface="+mj-lt"/>
              <a:buAutoNum type="alphaLcParenR"/>
            </a:pPr>
            <a:r>
              <a:rPr lang="en-CA" sz="2400"/>
              <a:t>Line 5</a:t>
            </a:r>
          </a:p>
        </p:txBody>
      </p:sp>
      <p:sp>
        <p:nvSpPr>
          <p:cNvPr id="11" name="Rounded Rectangle 10"/>
          <p:cNvSpPr/>
          <p:nvPr/>
        </p:nvSpPr>
        <p:spPr>
          <a:xfrm>
            <a:off x="8023904" y="3820337"/>
            <a:ext cx="3795661" cy="8128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ounded Rectangle 11"/>
          <p:cNvSpPr/>
          <p:nvPr/>
        </p:nvSpPr>
        <p:spPr>
          <a:xfrm>
            <a:off x="380326" y="3835626"/>
            <a:ext cx="7145267" cy="436970"/>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8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Q4: Mutex</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8</a:t>
            </a:fld>
            <a:endParaRPr lang="en-CA"/>
          </a:p>
        </p:txBody>
      </p:sp>
      <p:sp>
        <p:nvSpPr>
          <p:cNvPr id="6" name="TextBox 5"/>
          <p:cNvSpPr txBox="1"/>
          <p:nvPr/>
        </p:nvSpPr>
        <p:spPr>
          <a:xfrm>
            <a:off x="800100" y="1663700"/>
            <a:ext cx="10617200" cy="954107"/>
          </a:xfrm>
          <a:prstGeom prst="rect">
            <a:avLst/>
          </a:prstGeom>
          <a:noFill/>
        </p:spPr>
        <p:txBody>
          <a:bodyPr wrap="square" rtlCol="0">
            <a:spAutoFit/>
          </a:bodyPr>
          <a:lstStyle/>
          <a:p>
            <a:r>
              <a:rPr lang="en-CA" sz="2800"/>
              <a:t>With modern C++, the </a:t>
            </a:r>
            <a:r>
              <a:rPr lang="en-CA" sz="2800">
                <a:latin typeface="Courier New" panose="02070309020205020404" pitchFamily="49" charset="0"/>
                <a:cs typeface="Courier New" panose="02070309020205020404" pitchFamily="49" charset="0"/>
              </a:rPr>
              <a:t>std::mutex </a:t>
            </a:r>
            <a:r>
              <a:rPr lang="en-CA" sz="2800"/>
              <a:t>class completely by-passes the operating system kernel when creating a mutex.</a:t>
            </a:r>
          </a:p>
        </p:txBody>
      </p:sp>
      <p:sp>
        <p:nvSpPr>
          <p:cNvPr id="7" name="TextBox 6"/>
          <p:cNvSpPr txBox="1"/>
          <p:nvPr/>
        </p:nvSpPr>
        <p:spPr>
          <a:xfrm>
            <a:off x="3771900" y="3302000"/>
            <a:ext cx="2755900" cy="1569660"/>
          </a:xfrm>
          <a:prstGeom prst="rect">
            <a:avLst/>
          </a:prstGeom>
          <a:noFill/>
        </p:spPr>
        <p:txBody>
          <a:bodyPr wrap="square" rtlCol="0">
            <a:spAutoFit/>
          </a:bodyPr>
          <a:lstStyle/>
          <a:p>
            <a:pPr marL="342900" indent="-342900">
              <a:buFont typeface="+mj-lt"/>
              <a:buAutoNum type="alphaLcParenR"/>
            </a:pPr>
            <a:r>
              <a:rPr lang="en-CA" sz="2400"/>
              <a:t>True</a:t>
            </a:r>
          </a:p>
          <a:p>
            <a:pPr marL="342900" indent="-342900">
              <a:buFont typeface="+mj-lt"/>
              <a:buAutoNum type="alphaLcParenR"/>
            </a:pPr>
            <a:endParaRPr lang="en-CA" sz="2400"/>
          </a:p>
          <a:p>
            <a:pPr marL="342900" indent="-342900">
              <a:buFont typeface="+mj-lt"/>
              <a:buAutoNum type="alphaLcParenR"/>
            </a:pPr>
            <a:r>
              <a:rPr lang="en-CA" sz="2400"/>
              <a:t>False</a:t>
            </a:r>
          </a:p>
          <a:p>
            <a:pPr marL="342900" indent="-342900">
              <a:buFont typeface="+mj-lt"/>
              <a:buAutoNum type="alphaLcParenR"/>
            </a:pPr>
            <a:endParaRPr lang="en-CA" sz="2400"/>
          </a:p>
        </p:txBody>
      </p:sp>
      <p:sp>
        <p:nvSpPr>
          <p:cNvPr id="8" name="Rounded Rectangle 7"/>
          <p:cNvSpPr/>
          <p:nvPr/>
        </p:nvSpPr>
        <p:spPr>
          <a:xfrm>
            <a:off x="3263900" y="3898900"/>
            <a:ext cx="2286000" cy="7620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117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Q5: The difference between locks</a:t>
            </a:r>
          </a:p>
        </p:txBody>
      </p:sp>
      <p:sp>
        <p:nvSpPr>
          <p:cNvPr id="4" name="Footer Placeholder 3"/>
          <p:cNvSpPr>
            <a:spLocks noGrp="1"/>
          </p:cNvSpPr>
          <p:nvPr>
            <p:ph type="ftr" sz="quarter" idx="11"/>
          </p:nvPr>
        </p:nvSpPr>
        <p:spPr/>
        <p:txBody>
          <a:bodyPr/>
          <a:lstStyle/>
          <a:p>
            <a:r>
              <a:rPr lang="en-CA"/>
              <a:t>Quiz 2</a:t>
            </a:r>
          </a:p>
        </p:txBody>
      </p:sp>
      <p:sp>
        <p:nvSpPr>
          <p:cNvPr id="5" name="Slide Number Placeholder 4"/>
          <p:cNvSpPr>
            <a:spLocks noGrp="1"/>
          </p:cNvSpPr>
          <p:nvPr>
            <p:ph type="sldNum" sz="quarter" idx="12"/>
          </p:nvPr>
        </p:nvSpPr>
        <p:spPr/>
        <p:txBody>
          <a:bodyPr/>
          <a:lstStyle/>
          <a:p>
            <a:fld id="{AE11FE2D-6E70-4277-81CE-0AEFFA29198E}" type="slidenum">
              <a:rPr lang="en-CA" smtClean="0"/>
              <a:t>9</a:t>
            </a:fld>
            <a:endParaRPr lang="en-CA"/>
          </a:p>
        </p:txBody>
      </p:sp>
      <p:sp>
        <p:nvSpPr>
          <p:cNvPr id="6" name="TextBox 5"/>
          <p:cNvSpPr txBox="1"/>
          <p:nvPr/>
        </p:nvSpPr>
        <p:spPr>
          <a:xfrm>
            <a:off x="800662" y="2542341"/>
            <a:ext cx="10155954" cy="2677656"/>
          </a:xfrm>
          <a:prstGeom prst="rect">
            <a:avLst/>
          </a:prstGeom>
          <a:noFill/>
        </p:spPr>
        <p:txBody>
          <a:bodyPr wrap="square" rtlCol="0">
            <a:spAutoFit/>
          </a:bodyPr>
          <a:lstStyle/>
          <a:p>
            <a:pPr marL="342900" indent="-342900">
              <a:buFont typeface="+mj-lt"/>
              <a:buAutoNum type="alphaLcParenR"/>
            </a:pPr>
            <a:r>
              <a:rPr lang="en-CA" sz="2400"/>
              <a:t>Only </a:t>
            </a:r>
            <a:r>
              <a:rPr lang="en-CA" sz="2400">
                <a:latin typeface="Courier New" panose="02070309020205020404" pitchFamily="49" charset="0"/>
                <a:cs typeface="Courier New" panose="02070309020205020404" pitchFamily="49" charset="0"/>
              </a:rPr>
              <a:t>lock_guard</a:t>
            </a:r>
            <a:r>
              <a:rPr lang="en-CA" sz="2400"/>
              <a:t> uses RAII to ensure the mutex eventually is unlocked</a:t>
            </a:r>
          </a:p>
          <a:p>
            <a:pPr marL="342900" indent="-342900">
              <a:buFont typeface="+mj-lt"/>
              <a:buAutoNum type="alphaLcParenR"/>
            </a:pPr>
            <a:endParaRPr lang="en-CA" sz="2400"/>
          </a:p>
          <a:p>
            <a:pPr marL="342900" indent="-342900">
              <a:buFont typeface="+mj-lt"/>
              <a:buAutoNum type="alphaLcParenR"/>
            </a:pPr>
            <a:r>
              <a:rPr lang="en-CA" sz="2400"/>
              <a:t>Only </a:t>
            </a:r>
            <a:r>
              <a:rPr lang="en-CA" sz="2400">
                <a:latin typeface="Courier New" panose="02070309020205020404" pitchFamily="49" charset="0"/>
                <a:cs typeface="Courier New" panose="02070309020205020404" pitchFamily="49" charset="0"/>
              </a:rPr>
              <a:t>unique_lock</a:t>
            </a:r>
            <a:r>
              <a:rPr lang="en-CA" sz="2400"/>
              <a:t> uses RAII to ensure the mutex is eventually unlocked</a:t>
            </a:r>
          </a:p>
          <a:p>
            <a:pPr marL="342900" indent="-342900">
              <a:buFont typeface="+mj-lt"/>
              <a:buAutoNum type="alphaLcParenR"/>
            </a:pPr>
            <a:endParaRPr lang="en-CA" sz="2400"/>
          </a:p>
          <a:p>
            <a:pPr marL="342900" indent="-342900">
              <a:buFont typeface="+mj-lt"/>
              <a:buAutoNum type="alphaLcParenR"/>
            </a:pPr>
            <a:r>
              <a:rPr lang="en-CA" sz="2400">
                <a:cs typeface="Courier New" panose="02070309020205020404" pitchFamily="49" charset="0"/>
              </a:rPr>
              <a:t> </a:t>
            </a:r>
            <a:r>
              <a:rPr lang="en-CA" sz="2400">
                <a:latin typeface="Courier New" panose="02070309020205020404" pitchFamily="49" charset="0"/>
                <a:cs typeface="Courier New" panose="02070309020205020404" pitchFamily="49" charset="0"/>
              </a:rPr>
              <a:t>unique_lock</a:t>
            </a:r>
            <a:r>
              <a:rPr lang="en-CA" sz="2400"/>
              <a:t> can be manually locked/unlocked, </a:t>
            </a:r>
            <a:r>
              <a:rPr lang="en-CA" sz="2400">
                <a:latin typeface="Courier New" panose="02070309020205020404" pitchFamily="49" charset="0"/>
                <a:cs typeface="Courier New" panose="02070309020205020404" pitchFamily="49" charset="0"/>
              </a:rPr>
              <a:t>lock_guard</a:t>
            </a:r>
            <a:r>
              <a:rPr lang="en-CA" sz="2400"/>
              <a:t> cannot</a:t>
            </a:r>
          </a:p>
          <a:p>
            <a:pPr marL="342900" indent="-342900">
              <a:buFont typeface="+mj-lt"/>
              <a:buAutoNum type="alphaLcParenR"/>
            </a:pPr>
            <a:endParaRPr lang="en-CA" sz="2400"/>
          </a:p>
          <a:p>
            <a:pPr marL="342900" indent="-342900">
              <a:buFont typeface="+mj-lt"/>
              <a:buAutoNum type="alphaLcParenR"/>
            </a:pPr>
            <a:r>
              <a:rPr lang="en-CA" sz="2400"/>
              <a:t>You can only have one </a:t>
            </a:r>
            <a:r>
              <a:rPr lang="en-CA" sz="2400">
                <a:latin typeface="Courier New" panose="02070309020205020404" pitchFamily="49" charset="0"/>
                <a:cs typeface="Courier New" panose="02070309020205020404" pitchFamily="49" charset="0"/>
              </a:rPr>
              <a:t>unique_lock</a:t>
            </a:r>
            <a:r>
              <a:rPr lang="en-CA" sz="2400"/>
              <a:t> object for the same mutex</a:t>
            </a:r>
          </a:p>
        </p:txBody>
      </p:sp>
      <p:sp>
        <p:nvSpPr>
          <p:cNvPr id="7" name="Rounded Rectangle 6"/>
          <p:cNvSpPr/>
          <p:nvPr/>
        </p:nvSpPr>
        <p:spPr>
          <a:xfrm>
            <a:off x="715246" y="3812790"/>
            <a:ext cx="10248900" cy="81282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24857" y="1661340"/>
            <a:ext cx="10957741" cy="461665"/>
          </a:xfrm>
          <a:prstGeom prst="rect">
            <a:avLst/>
          </a:prstGeom>
          <a:noFill/>
        </p:spPr>
        <p:txBody>
          <a:bodyPr wrap="square" rtlCol="0">
            <a:spAutoFit/>
          </a:bodyPr>
          <a:lstStyle/>
          <a:p>
            <a:r>
              <a:rPr lang="en-CA" sz="2400"/>
              <a:t>What is the difference between </a:t>
            </a:r>
            <a:r>
              <a:rPr lang="en-CA" sz="2400">
                <a:latin typeface="Courier New" panose="02070309020205020404" pitchFamily="49" charset="0"/>
                <a:cs typeface="Courier New" panose="02070309020205020404" pitchFamily="49" charset="0"/>
              </a:rPr>
              <a:t>std::lock_guard </a:t>
            </a:r>
            <a:r>
              <a:rPr lang="en-CA" sz="2400"/>
              <a:t>and </a:t>
            </a:r>
            <a:r>
              <a:rPr lang="en-CA" sz="2400">
                <a:latin typeface="Courier New" panose="02070309020205020404" pitchFamily="49" charset="0"/>
                <a:cs typeface="Courier New" panose="02070309020205020404" pitchFamily="49" charset="0"/>
              </a:rPr>
              <a:t>std::unique_lock</a:t>
            </a:r>
            <a:r>
              <a:rPr lang="en-CA" sz="2400"/>
              <a:t>?</a:t>
            </a:r>
          </a:p>
        </p:txBody>
      </p:sp>
    </p:spTree>
    <p:extLst>
      <p:ext uri="{BB962C8B-B14F-4D97-AF65-F5344CB8AC3E}">
        <p14:creationId xmlns:p14="http://schemas.microsoft.com/office/powerpoint/2010/main" val="9353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cture 3 - Threads.pptx" id="{EF5CDC09-5296-4D62-ABAD-3E4E412B3BFA}" vid="{F7D8C077-4DC8-44B4-888F-4F162FC67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LectureSlides</Template>
  <TotalTime>1786</TotalTime>
  <Words>920</Words>
  <Application>Microsoft Office PowerPoint</Application>
  <PresentationFormat>Widescreen</PresentationFormat>
  <Paragraphs>185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Retrospect</vt:lpstr>
      <vt:lpstr>CPEN333: System Software Engineering  Quiz #3: Threads, Mutex, Shared Memory</vt:lpstr>
      <vt:lpstr>Q1: How many threads to use?</vt:lpstr>
      <vt:lpstr>Q1: Explanation</vt:lpstr>
      <vt:lpstr>Q1: Explanation</vt:lpstr>
      <vt:lpstr>Q1: Explanation</vt:lpstr>
      <vt:lpstr>Q2: Identifying a critical section</vt:lpstr>
      <vt:lpstr>Q3: Identifying a critical section</vt:lpstr>
      <vt:lpstr>Q4: Mutex</vt:lpstr>
      <vt:lpstr>Q5: The difference between locks</vt:lpstr>
      <vt:lpstr>Q6: Mutex Persistence</vt:lpstr>
      <vt:lpstr>Q7: Shared Memory</vt:lpstr>
      <vt:lpstr>Q8: Shared Memory</vt:lpstr>
      <vt:lpstr>Q9: Shared Memory</vt:lpstr>
      <vt:lpstr>Q10: Shared Memory: True or False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#1: Intro to C++</dc:title>
  <dc:creator>Antonio Sánchez</dc:creator>
  <cp:lastModifiedBy>Antonio Sanchez</cp:lastModifiedBy>
  <cp:revision>92</cp:revision>
  <dcterms:created xsi:type="dcterms:W3CDTF">2017-09-10T20:23:39Z</dcterms:created>
  <dcterms:modified xsi:type="dcterms:W3CDTF">2017-11-03T18:08:38Z</dcterms:modified>
</cp:coreProperties>
</file>