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3"/>
  </p:notesMasterIdLst>
  <p:sldIdLst>
    <p:sldId id="256" r:id="rId2"/>
    <p:sldId id="298" r:id="rId3"/>
    <p:sldId id="277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Quiz #3" id="{5D8130B2-2E4C-416C-AAB1-4B728089E40F}">
          <p14:sldIdLst>
            <p14:sldId id="256"/>
            <p14:sldId id="298"/>
            <p14:sldId id="277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864"/>
    <a:srgbClr val="B87A1E"/>
    <a:srgbClr val="F8F8F8"/>
    <a:srgbClr val="FFD9D9"/>
    <a:srgbClr val="8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BB083-0271-4C34-A092-3EA9DBA1EFBD}" type="datetimeFigureOut">
              <a:rPr lang="en-CA" smtClean="0"/>
              <a:t>2017-10-20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4C357-DAEE-461C-8179-FEA14C8980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0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226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224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131507"/>
            <a:ext cx="10058400" cy="2467114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244" y="6459785"/>
            <a:ext cx="766974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CA"/>
              <a:t>Quiz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5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Quiz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50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CA"/>
              <a:t>Quiz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5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649460"/>
            <a:ext cx="10058400" cy="7781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4199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Quiz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42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Quiz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5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Quiz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64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Quiz 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1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Quiz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33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Quiz 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1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CA"/>
              <a:t>Quiz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18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Quiz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20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794" y="678489"/>
            <a:ext cx="10058400" cy="690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41714"/>
            <a:ext cx="10058400" cy="41273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9244" y="6459785"/>
            <a:ext cx="7669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Quiz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AE11FE2D-6E70-4277-81CE-0AEFFA29198E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6180" y="682752"/>
            <a:ext cx="10058400" cy="2322451"/>
          </a:xfrm>
        </p:spPr>
        <p:txBody>
          <a:bodyPr>
            <a:normAutofit/>
          </a:bodyPr>
          <a:lstStyle/>
          <a:p>
            <a:r>
              <a:rPr lang="en-CA" sz="4800"/>
              <a:t>CPEN333: System Software Engineering</a:t>
            </a:r>
            <a:br>
              <a:rPr lang="en-CA" sz="4800"/>
            </a:br>
            <a:br>
              <a:rPr lang="en-CA" sz="4800"/>
            </a:br>
            <a:r>
              <a:rPr lang="en-CA" sz="4800"/>
              <a:t>Quiz #4: Pipes, Sockets, Semaphores</a:t>
            </a:r>
          </a:p>
        </p:txBody>
      </p:sp>
      <p:pic>
        <p:nvPicPr>
          <p:cNvPr id="4" name="Picture 2" descr="Image result for iclicke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6220">
            <a:off x="5380672" y="3348417"/>
            <a:ext cx="14668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60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9E3D-5E90-46AA-AB6D-9C5141B8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09" y="288851"/>
            <a:ext cx="10058400" cy="778109"/>
          </a:xfrm>
        </p:spPr>
        <p:txBody>
          <a:bodyPr/>
          <a:lstStyle/>
          <a:p>
            <a:r>
              <a:rPr lang="en-CA"/>
              <a:t>Q9: Semaphore Usage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08FF2-76A7-4CB6-93A8-1326FE15A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12" y="1166867"/>
            <a:ext cx="5511855" cy="623296"/>
          </a:xfrm>
        </p:spPr>
        <p:txBody>
          <a:bodyPr/>
          <a:lstStyle/>
          <a:p>
            <a:r>
              <a:rPr lang="en-CA"/>
              <a:t>Which is the most correct and safe?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18AB3-68BD-499F-BBB2-8B684021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E48D7-6B2E-47E4-BBF4-7E4E49AF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10</a:t>
            </a:fld>
            <a:endParaRPr lang="en-CA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C2670F-A5FE-440A-9900-D777492911A3}"/>
              </a:ext>
            </a:extLst>
          </p:cNvPr>
          <p:cNvSpPr/>
          <p:nvPr/>
        </p:nvSpPr>
        <p:spPr>
          <a:xfrm>
            <a:off x="1349956" y="3979573"/>
            <a:ext cx="6583430" cy="1068946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::semaphore_guard&lt;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::semaphore&gt; guard(sem);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 do some protected stuff 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2EB0D-F98B-451A-BD9E-6E283279AAB9}"/>
              </a:ext>
            </a:extLst>
          </p:cNvPr>
          <p:cNvSpPr txBox="1"/>
          <p:nvPr/>
        </p:nvSpPr>
        <p:spPr>
          <a:xfrm>
            <a:off x="738031" y="2023460"/>
            <a:ext cx="425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1770A4-4428-4956-BA83-7A22E9CAD497}"/>
              </a:ext>
            </a:extLst>
          </p:cNvPr>
          <p:cNvSpPr txBox="1"/>
          <p:nvPr/>
        </p:nvSpPr>
        <p:spPr>
          <a:xfrm>
            <a:off x="699394" y="3109557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F01CBF-0586-4AFA-ADD4-4BA49C0A4B93}"/>
              </a:ext>
            </a:extLst>
          </p:cNvPr>
          <p:cNvSpPr txBox="1"/>
          <p:nvPr/>
        </p:nvSpPr>
        <p:spPr>
          <a:xfrm>
            <a:off x="689621" y="4276518"/>
            <a:ext cx="407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c)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A529F-9F00-420E-A2F5-24AB71E2B293}"/>
              </a:ext>
            </a:extLst>
          </p:cNvPr>
          <p:cNvSpPr txBox="1"/>
          <p:nvPr/>
        </p:nvSpPr>
        <p:spPr>
          <a:xfrm>
            <a:off x="663861" y="5544788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d)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56F70BE-1BD2-491F-98D0-1CC6F248F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5F12FFA4-C105-4876-810F-DC1708495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68930850-1A0D-492F-A976-A3A737FB66C4}"/>
              </a:ext>
            </a:extLst>
          </p:cNvPr>
          <p:cNvSpPr/>
          <p:nvPr/>
        </p:nvSpPr>
        <p:spPr>
          <a:xfrm>
            <a:off x="1347809" y="2937917"/>
            <a:ext cx="6583430" cy="90366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sem.wait();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 do some protected stuff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sem.notify();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933732B2-6BED-404F-9283-86A7BE7CB76D}"/>
              </a:ext>
            </a:extLst>
          </p:cNvPr>
          <p:cNvSpPr/>
          <p:nvPr/>
        </p:nvSpPr>
        <p:spPr>
          <a:xfrm>
            <a:off x="1347810" y="5188041"/>
            <a:ext cx="8981046" cy="1068946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cpen333::thread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::semaphore_guard&lt;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cpen333::thread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::semaphore&gt; guard(sem);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 do some protected stuff 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C8460056-14AA-45FB-8367-E661E6D7D592}"/>
              </a:ext>
            </a:extLst>
          </p:cNvPr>
          <p:cNvSpPr/>
          <p:nvPr/>
        </p:nvSpPr>
        <p:spPr>
          <a:xfrm>
            <a:off x="1358910" y="1827144"/>
            <a:ext cx="6583430" cy="96376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sem.try_wait();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 do some protected stuff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sem.notify();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" name="Rounded Rectangle 5">
            <a:extLst>
              <a:ext uri="{FF2B5EF4-FFF2-40B4-BE49-F238E27FC236}">
                <a16:creationId xmlns:a16="http://schemas.microsoft.com/office/drawing/2014/main" id="{5AF0A856-5E9F-4D1E-8810-53F28D7ACBED}"/>
              </a:ext>
            </a:extLst>
          </p:cNvPr>
          <p:cNvSpPr/>
          <p:nvPr/>
        </p:nvSpPr>
        <p:spPr>
          <a:xfrm>
            <a:off x="1358541" y="5185893"/>
            <a:ext cx="8981046" cy="106894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cpen333::thread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::semaphore_guard&lt;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cpen333::thread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::semaphore&gt; guard(sem);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 do some protected stuff 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757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0200-4507-4DB1-8C59-43CC112D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Q10: Roller Coaster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26E84-CECB-4BA3-A60C-39F586D5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4E15B-56E0-4AB5-A1E6-B44F6FEC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11</a:t>
            </a:fld>
            <a:endParaRPr lang="en-C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2A8950-EE18-4D4A-A079-AC9D4958C2C2}"/>
              </a:ext>
            </a:extLst>
          </p:cNvPr>
          <p:cNvSpPr txBox="1">
            <a:spLocks/>
          </p:cNvSpPr>
          <p:nvPr/>
        </p:nvSpPr>
        <p:spPr>
          <a:xfrm>
            <a:off x="968618" y="1594615"/>
            <a:ext cx="10514791" cy="10807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/>
              <a:t>You want to use only semaphores to control the operation of a rollercoaster that can hold </a:t>
            </a:r>
            <a:r>
              <a:rPr lang="en-CA" sz="2400" b="1">
                <a:solidFill>
                  <a:schemeClr val="accent2"/>
                </a:solidFill>
              </a:rPr>
              <a:t>4 </a:t>
            </a:r>
            <a:r>
              <a:rPr lang="en-CA" sz="2400"/>
              <a:t>passengers.  How many semaphores are required?</a:t>
            </a:r>
            <a:endParaRPr lang="en-CA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85977122-DAC6-45E6-ADE1-BA14E95128EB}"/>
              </a:ext>
            </a:extLst>
          </p:cNvPr>
          <p:cNvSpPr/>
          <p:nvPr/>
        </p:nvSpPr>
        <p:spPr>
          <a:xfrm>
            <a:off x="4232036" y="5026590"/>
            <a:ext cx="836351" cy="734129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6" name="Group 20">
            <a:extLst>
              <a:ext uri="{FF2B5EF4-FFF2-40B4-BE49-F238E27FC236}">
                <a16:creationId xmlns:a16="http://schemas.microsoft.com/office/drawing/2014/main" id="{05F29A0D-8168-4AA4-9D48-38CEA972C2EC}"/>
              </a:ext>
            </a:extLst>
          </p:cNvPr>
          <p:cNvGrpSpPr>
            <a:grpSpLocks/>
          </p:cNvGrpSpPr>
          <p:nvPr/>
        </p:nvGrpSpPr>
        <p:grpSpPr bwMode="auto">
          <a:xfrm>
            <a:off x="849456" y="3234630"/>
            <a:ext cx="1520825" cy="828675"/>
            <a:chOff x="2862" y="1760"/>
            <a:chExt cx="958" cy="522"/>
          </a:xfrm>
        </p:grpSpPr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0BBDE66B-C6F2-4A29-8361-A725E47AC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" y="1760"/>
              <a:ext cx="958" cy="364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5C9EDE34-9797-486B-9789-0FCE4E91C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" y="1991"/>
              <a:ext cx="774" cy="56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F947F9A4-0852-4FF3-982A-84A71D699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2120"/>
              <a:ext cx="65" cy="161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B0AFFA73-61A5-49EE-80D1-F033744AA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2121"/>
              <a:ext cx="65" cy="161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7DB29F7D-02F4-4C4A-A967-527FF5EAB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9" y="1808"/>
              <a:ext cx="83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 sz="1200" i="1">
                  <a:solidFill>
                    <a:schemeClr val="folHlink"/>
                  </a:solidFill>
                  <a:latin typeface="Broadway" panose="04040905080B02020502" pitchFamily="82" charset="0"/>
                </a:rPr>
                <a:t>Roller Coaster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135AC66-FCF8-4A39-A6F7-83DD60D0E800}"/>
              </a:ext>
            </a:extLst>
          </p:cNvPr>
          <p:cNvSpPr/>
          <p:nvPr/>
        </p:nvSpPr>
        <p:spPr>
          <a:xfrm>
            <a:off x="2821578" y="2756854"/>
            <a:ext cx="8702552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000"/>
              <a:t>Only 4 passengers can get on the rollercoaster at a time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000"/>
              <a:t>The rollercoaster will wait until all passengers have boarded before leaving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000"/>
              <a:t>Each passenger will wait until they have been taken for a ride before getting off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000"/>
              <a:t>New passengers will wait until all previous passengers are off before boarding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F3177-F7C8-487E-84E3-DDF7DDC26434}"/>
              </a:ext>
            </a:extLst>
          </p:cNvPr>
          <p:cNvSpPr txBox="1"/>
          <p:nvPr/>
        </p:nvSpPr>
        <p:spPr>
          <a:xfrm>
            <a:off x="4278065" y="5158546"/>
            <a:ext cx="103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a) 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1EA4B2-8CA5-4829-8504-6C4A3B11F20F}"/>
              </a:ext>
            </a:extLst>
          </p:cNvPr>
          <p:cNvSpPr txBox="1"/>
          <p:nvPr/>
        </p:nvSpPr>
        <p:spPr>
          <a:xfrm>
            <a:off x="5806970" y="5134300"/>
            <a:ext cx="93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b)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E74086-17FF-4CA5-8DE2-A547A2220580}"/>
              </a:ext>
            </a:extLst>
          </p:cNvPr>
          <p:cNvSpPr txBox="1"/>
          <p:nvPr/>
        </p:nvSpPr>
        <p:spPr>
          <a:xfrm>
            <a:off x="7116546" y="5125604"/>
            <a:ext cx="74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c) 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5B371E-1397-41C1-BD6A-7A4D9FC97EBC}"/>
              </a:ext>
            </a:extLst>
          </p:cNvPr>
          <p:cNvSpPr txBox="1"/>
          <p:nvPr/>
        </p:nvSpPr>
        <p:spPr>
          <a:xfrm>
            <a:off x="8397073" y="5126777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d) 10</a:t>
            </a:r>
          </a:p>
        </p:txBody>
      </p:sp>
    </p:spTree>
    <p:extLst>
      <p:ext uri="{BB962C8B-B14F-4D97-AF65-F5344CB8AC3E}">
        <p14:creationId xmlns:p14="http://schemas.microsoft.com/office/powerpoint/2010/main" val="275588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Q1: Pipes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53235" y="1656576"/>
            <a:ext cx="105918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What is a pipe?</a:t>
            </a:r>
          </a:p>
          <a:p>
            <a:pPr marL="342900" indent="-342900">
              <a:buFont typeface="+mj-lt"/>
              <a:buAutoNum type="alphaLcParenR"/>
            </a:pPr>
            <a:endParaRPr lang="en-CA" sz="2200"/>
          </a:p>
          <a:p>
            <a:pPr marL="342900" indent="-342900">
              <a:buFont typeface="+mj-lt"/>
              <a:buAutoNum type="alphaLcParenR"/>
            </a:pPr>
            <a:r>
              <a:rPr lang="en-CA" sz="2200"/>
              <a:t>A communication channel providing sequential data transfer on a last-in-first-out basis, with destructive reads</a:t>
            </a:r>
          </a:p>
          <a:p>
            <a:pPr marL="342900" indent="-342900">
              <a:buFont typeface="+mj-lt"/>
              <a:buAutoNum type="alphaLcParenR"/>
            </a:pPr>
            <a:endParaRPr lang="en-CA" sz="2200"/>
          </a:p>
          <a:p>
            <a:pPr marL="342900" indent="-342900">
              <a:buFont typeface="+mj-lt"/>
              <a:buAutoNum type="alphaLcParenR"/>
            </a:pPr>
            <a:r>
              <a:rPr lang="en-CA" sz="2200"/>
              <a:t>A communication channel providing concurrent data transfer on a first-in-first-out basis, with non-destructive reads</a:t>
            </a:r>
          </a:p>
          <a:p>
            <a:pPr marL="342900" indent="-342900">
              <a:buFont typeface="+mj-lt"/>
              <a:buAutoNum type="alphaLcParenR"/>
            </a:pPr>
            <a:endParaRPr lang="en-CA" sz="2200"/>
          </a:p>
          <a:p>
            <a:pPr marL="342900" indent="-342900">
              <a:buFont typeface="+mj-lt"/>
              <a:buAutoNum type="alphaLcParenR"/>
            </a:pPr>
            <a:r>
              <a:rPr lang="en-CA" sz="2200"/>
              <a:t>A communication channel providing sequential data transfer on a first-in-first-out basis, with destructive reads</a:t>
            </a:r>
          </a:p>
          <a:p>
            <a:pPr marL="342900" indent="-342900">
              <a:buFont typeface="+mj-lt"/>
              <a:buAutoNum type="alphaLcParenR"/>
            </a:pPr>
            <a:endParaRPr lang="en-CA" sz="2200"/>
          </a:p>
          <a:p>
            <a:pPr marL="342900" indent="-342900">
              <a:buFont typeface="+mj-lt"/>
              <a:buAutoNum type="alphaLcParenR"/>
            </a:pPr>
            <a:r>
              <a:rPr lang="en-CA" sz="2200"/>
              <a:t>A communication channel providing sequential data transfer on a last-in-first-out basis, with non-destructive reads</a:t>
            </a:r>
          </a:p>
          <a:p>
            <a:pPr marL="342900" indent="-342900">
              <a:buFont typeface="+mj-lt"/>
              <a:buAutoNum type="alphaLcParenR"/>
            </a:pPr>
            <a:endParaRPr lang="en-CA" sz="2200"/>
          </a:p>
          <a:p>
            <a:pPr marL="342900" indent="-342900">
              <a:buFont typeface="+mj-lt"/>
              <a:buAutoNum type="alphaLcParenR"/>
            </a:pPr>
            <a:endParaRPr lang="en-CA" sz="2200"/>
          </a:p>
        </p:txBody>
      </p:sp>
      <p:sp>
        <p:nvSpPr>
          <p:cNvPr id="7" name="Rounded Rectangle 6"/>
          <p:cNvSpPr/>
          <p:nvPr/>
        </p:nvSpPr>
        <p:spPr>
          <a:xfrm>
            <a:off x="698162" y="4325082"/>
            <a:ext cx="10849171" cy="93474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EC23A-4BE2-4AB8-8277-90A571DB2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422" y="225629"/>
            <a:ext cx="6165470" cy="17990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EBE272-014C-407E-A4EF-E99FA85A0BDA}"/>
              </a:ext>
            </a:extLst>
          </p:cNvPr>
          <p:cNvSpPr txBox="1"/>
          <p:nvPr/>
        </p:nvSpPr>
        <p:spPr>
          <a:xfrm>
            <a:off x="10225707" y="0"/>
            <a:ext cx="17796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RobinOlim – iStockPhotos.com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4F41F3-5BE3-4992-A1AC-BAA8AEB03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13264">
            <a:off x="7773583" y="750177"/>
            <a:ext cx="2350931" cy="57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5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Q2: Pipe synchronization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48193" y="1704341"/>
            <a:ext cx="11708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Assuming a pipe is implemented using a circular buffer, what kind </a:t>
            </a:r>
            <a:r>
              <a:rPr lang="en-CA" sz="2400" i="1"/>
              <a:t>internal</a:t>
            </a:r>
            <a:r>
              <a:rPr lang="en-CA" sz="2400"/>
              <a:t> of synchronization is necessary?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369" y="2818967"/>
            <a:ext cx="87063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400"/>
              <a:t>Preventing the write pointer from writing past the read pointer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Preventing the read pointer from reading past the write pointer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Both (a) and (b)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None, since there is only one reader and one writer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endParaRPr lang="en-CA" sz="2400"/>
          </a:p>
        </p:txBody>
      </p:sp>
      <p:sp>
        <p:nvSpPr>
          <p:cNvPr id="8" name="Rounded Rectangle 7"/>
          <p:cNvSpPr/>
          <p:nvPr/>
        </p:nvSpPr>
        <p:spPr>
          <a:xfrm>
            <a:off x="451010" y="4240805"/>
            <a:ext cx="3145554" cy="58701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" name="Group 2"/>
          <p:cNvGrpSpPr/>
          <p:nvPr/>
        </p:nvGrpSpPr>
        <p:grpSpPr>
          <a:xfrm>
            <a:off x="7638881" y="3707070"/>
            <a:ext cx="4277315" cy="1628153"/>
            <a:chOff x="5346700" y="3392488"/>
            <a:chExt cx="6464300" cy="2460625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7964488" y="3887788"/>
              <a:ext cx="1266825" cy="15430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8013700" y="3435351"/>
              <a:ext cx="1138238" cy="31908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CA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7978775" y="3392488"/>
              <a:ext cx="1138238" cy="31908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CA" altLang="en-US" sz="1400">
                  <a:latin typeface="Arial" panose="020B0604020202020204" pitchFamily="34" charset="0"/>
                </a:rPr>
                <a:t>Top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894638" y="5534026"/>
              <a:ext cx="1319212" cy="31908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CA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7869238" y="5507038"/>
              <a:ext cx="1319212" cy="31908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CA" altLang="en-US" sz="1400">
                  <a:latin typeface="Arial" panose="020B0604020202020204" pitchFamily="34" charset="0"/>
                </a:rPr>
                <a:t>Bottom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929563" y="3833813"/>
              <a:ext cx="1266825" cy="156051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7927975" y="4048126"/>
              <a:ext cx="1276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7929563" y="4273551"/>
              <a:ext cx="1276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7921625" y="4489451"/>
              <a:ext cx="1276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7929563" y="4721226"/>
              <a:ext cx="1276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7931150" y="4946651"/>
              <a:ext cx="1276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7923213" y="5162551"/>
              <a:ext cx="1276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6884988" y="4864101"/>
              <a:ext cx="10525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 flipH="1">
              <a:off x="9229725" y="4108451"/>
              <a:ext cx="1258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372100" y="4616451"/>
              <a:ext cx="1768475" cy="508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CA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5346700" y="4583113"/>
              <a:ext cx="1768475" cy="5080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CA" altLang="en-US" sz="1400">
                  <a:latin typeface="Arial" panose="020B0604020202020204" pitchFamily="34" charset="0"/>
                </a:rPr>
                <a:t>Read Pointer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0042525" y="3857626"/>
              <a:ext cx="1768475" cy="508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CA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0017125" y="3824288"/>
              <a:ext cx="1768475" cy="5080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CA" altLang="en-US" sz="1400">
                  <a:latin typeface="Arial" panose="020B0604020202020204" pitchFamily="34" charset="0"/>
                </a:rPr>
                <a:t>Write Pointer</a:t>
              </a: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375525" y="3910013"/>
              <a:ext cx="414338" cy="1466850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9423400" y="3883026"/>
              <a:ext cx="414338" cy="1466850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9" name="Line 56"/>
            <p:cNvSpPr>
              <a:spLocks noChangeShapeType="1"/>
            </p:cNvSpPr>
            <p:nvPr/>
          </p:nvSpPr>
          <p:spPr bwMode="auto">
            <a:xfrm flipV="1">
              <a:off x="9420225" y="4538663"/>
              <a:ext cx="1588" cy="106363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30" name="Line 57"/>
            <p:cNvSpPr>
              <a:spLocks noChangeShapeType="1"/>
            </p:cNvSpPr>
            <p:nvPr/>
          </p:nvSpPr>
          <p:spPr bwMode="auto">
            <a:xfrm flipV="1">
              <a:off x="7477125" y="4600576"/>
              <a:ext cx="1588" cy="120650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31" name="Line 58"/>
            <p:cNvSpPr>
              <a:spLocks noChangeShapeType="1"/>
            </p:cNvSpPr>
            <p:nvPr/>
          </p:nvSpPr>
          <p:spPr bwMode="auto">
            <a:xfrm flipH="1">
              <a:off x="7778750" y="4678363"/>
              <a:ext cx="4763" cy="112713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32" name="Line 59"/>
            <p:cNvSpPr>
              <a:spLocks noChangeShapeType="1"/>
            </p:cNvSpPr>
            <p:nvPr/>
          </p:nvSpPr>
          <p:spPr bwMode="auto">
            <a:xfrm flipH="1">
              <a:off x="9839325" y="4559301"/>
              <a:ext cx="4763" cy="112712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91483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Q3: Pipe synchronization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73465" y="1904213"/>
            <a:ext cx="4364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Trying to read from a pipe will…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0271" y="2664641"/>
            <a:ext cx="99929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400"/>
              <a:t>Block until all requested bytes are available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Block until the pipe is non-empty, returning the number of bytes read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Never block, returning the number of bytes read whether zero or otherwise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Cause an exception to be thrown when the write-end is closed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endParaRPr lang="en-CA" sz="2400"/>
          </a:p>
        </p:txBody>
      </p:sp>
      <p:sp>
        <p:nvSpPr>
          <p:cNvPr id="8" name="Rounded Rectangle 7"/>
          <p:cNvSpPr/>
          <p:nvPr/>
        </p:nvSpPr>
        <p:spPr>
          <a:xfrm>
            <a:off x="876187" y="3342011"/>
            <a:ext cx="9942863" cy="58701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8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Q4: Client-Server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5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813924" y="1701912"/>
            <a:ext cx="8257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In a client-server model, what is the typical workflow?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607782" y="234670"/>
            <a:ext cx="6266382" cy="1392054"/>
            <a:chOff x="1511300" y="3911600"/>
            <a:chExt cx="8801100" cy="2311400"/>
          </a:xfrm>
        </p:grpSpPr>
        <p:sp>
          <p:nvSpPr>
            <p:cNvPr id="7" name="Oval 6"/>
            <p:cNvSpPr/>
            <p:nvPr/>
          </p:nvSpPr>
          <p:spPr>
            <a:xfrm>
              <a:off x="4953000" y="4635500"/>
              <a:ext cx="1993900" cy="1219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200"/>
                <a:t>Server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511300" y="4775200"/>
              <a:ext cx="1371600" cy="838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200"/>
                <a:t>Client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8775700" y="3911600"/>
              <a:ext cx="1371600" cy="838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200"/>
                <a:t>Client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940800" y="5384800"/>
              <a:ext cx="1371600" cy="838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200"/>
                <a:t>Client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 rot="20576233">
              <a:off x="6777938" y="4469440"/>
              <a:ext cx="2103144" cy="510663"/>
              <a:chOff x="8052351" y="4495798"/>
              <a:chExt cx="3070961" cy="599565"/>
            </a:xfrm>
          </p:grpSpPr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8689704" y="4495798"/>
                <a:ext cx="1790122" cy="597995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CA" altLang="en-US" sz="1200"/>
                  <a:t>“mypipe”</a:t>
                </a: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8716068" y="4572705"/>
                <a:ext cx="48774" cy="461445"/>
              </a:xfrm>
              <a:prstGeom prst="rect">
                <a:avLst/>
              </a:prstGeom>
              <a:solidFill>
                <a:srgbClr val="3366FF"/>
              </a:solidFill>
              <a:ln w="28575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 sz="1200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8052351" y="4796365"/>
                <a:ext cx="645261" cy="39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en-CA" sz="1200"/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>
                <a:off x="8524929" y="4495798"/>
                <a:ext cx="16477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en-CA" sz="1200"/>
              </a:p>
            </p:txBody>
          </p:sp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>
                <a:off x="8518337" y="5093793"/>
                <a:ext cx="1647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en-CA" sz="1200"/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>
                <a:off x="10481145" y="4495798"/>
                <a:ext cx="16477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en-CA" sz="1200"/>
              </a:p>
            </p:txBody>
          </p:sp>
          <p:sp>
            <p:nvSpPr>
              <p:cNvPr id="18" name="Line 19"/>
              <p:cNvSpPr>
                <a:spLocks noChangeShapeType="1"/>
              </p:cNvSpPr>
              <p:nvPr/>
            </p:nvSpPr>
            <p:spPr bwMode="auto">
              <a:xfrm>
                <a:off x="10481145" y="5095363"/>
                <a:ext cx="16477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en-CA" sz="1200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10411279" y="4571136"/>
                <a:ext cx="48774" cy="461445"/>
              </a:xfrm>
              <a:prstGeom prst="rect">
                <a:avLst/>
              </a:prstGeom>
              <a:solidFill>
                <a:srgbClr val="3366FF"/>
              </a:solidFill>
              <a:ln w="28575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 sz="1200"/>
              </a:p>
            </p:txBody>
          </p:sp>
          <p:sp>
            <p:nvSpPr>
              <p:cNvPr id="20" name="Line 9"/>
              <p:cNvSpPr>
                <a:spLocks noChangeShapeType="1"/>
              </p:cNvSpPr>
              <p:nvPr/>
            </p:nvSpPr>
            <p:spPr bwMode="auto">
              <a:xfrm>
                <a:off x="10478051" y="4796365"/>
                <a:ext cx="645261" cy="39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en-CA" sz="120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717022">
              <a:off x="6892237" y="5383839"/>
              <a:ext cx="2103144" cy="510663"/>
              <a:chOff x="8052351" y="4495798"/>
              <a:chExt cx="3070961" cy="599565"/>
            </a:xfrm>
          </p:grpSpPr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8689704" y="4495798"/>
                <a:ext cx="1790122" cy="597995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CA" altLang="en-US" sz="1200"/>
                  <a:t>“mypipe”</a:t>
                </a: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8716068" y="4572705"/>
                <a:ext cx="48774" cy="461445"/>
              </a:xfrm>
              <a:prstGeom prst="rect">
                <a:avLst/>
              </a:prstGeom>
              <a:solidFill>
                <a:srgbClr val="3366FF"/>
              </a:solidFill>
              <a:ln w="28575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 sz="1200"/>
              </a:p>
            </p:txBody>
          </p:sp>
          <p:sp>
            <p:nvSpPr>
              <p:cNvPr id="24" name="Line 9"/>
              <p:cNvSpPr>
                <a:spLocks noChangeShapeType="1"/>
              </p:cNvSpPr>
              <p:nvPr/>
            </p:nvSpPr>
            <p:spPr bwMode="auto">
              <a:xfrm>
                <a:off x="8052351" y="4796365"/>
                <a:ext cx="645261" cy="39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en-CA" sz="1200"/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8524929" y="4495798"/>
                <a:ext cx="16477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en-CA" sz="1200"/>
              </a:p>
            </p:txBody>
          </p:sp>
          <p:sp>
            <p:nvSpPr>
              <p:cNvPr id="26" name="Line 17"/>
              <p:cNvSpPr>
                <a:spLocks noChangeShapeType="1"/>
              </p:cNvSpPr>
              <p:nvPr/>
            </p:nvSpPr>
            <p:spPr bwMode="auto">
              <a:xfrm>
                <a:off x="8518337" y="5093793"/>
                <a:ext cx="1647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en-CA" sz="1200"/>
              </a:p>
            </p:txBody>
          </p:sp>
          <p:sp>
            <p:nvSpPr>
              <p:cNvPr id="27" name="Line 18"/>
              <p:cNvSpPr>
                <a:spLocks noChangeShapeType="1"/>
              </p:cNvSpPr>
              <p:nvPr/>
            </p:nvSpPr>
            <p:spPr bwMode="auto">
              <a:xfrm>
                <a:off x="10481145" y="4495798"/>
                <a:ext cx="16477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en-CA" sz="1200"/>
              </a:p>
            </p:txBody>
          </p:sp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>
                <a:off x="10481145" y="5095363"/>
                <a:ext cx="16477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en-CA" sz="1200"/>
              </a:p>
            </p:txBody>
          </p:sp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10411279" y="4571136"/>
                <a:ext cx="48774" cy="461445"/>
              </a:xfrm>
              <a:prstGeom prst="rect">
                <a:avLst/>
              </a:prstGeom>
              <a:solidFill>
                <a:srgbClr val="3366FF"/>
              </a:solidFill>
              <a:ln w="28575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 sz="1200"/>
              </a:p>
            </p:txBody>
          </p:sp>
          <p:sp>
            <p:nvSpPr>
              <p:cNvPr id="30" name="Line 9"/>
              <p:cNvSpPr>
                <a:spLocks noChangeShapeType="1"/>
              </p:cNvSpPr>
              <p:nvPr/>
            </p:nvSpPr>
            <p:spPr bwMode="auto">
              <a:xfrm>
                <a:off x="10478051" y="4796365"/>
                <a:ext cx="645261" cy="39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en-CA" sz="120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879037" y="4964739"/>
              <a:ext cx="2103144" cy="510663"/>
              <a:chOff x="8052351" y="4495798"/>
              <a:chExt cx="3070961" cy="599565"/>
            </a:xfrm>
          </p:grpSpPr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8689704" y="4495798"/>
                <a:ext cx="1790122" cy="597995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CA" altLang="en-US" sz="1200"/>
                  <a:t>“mypipe”</a:t>
                </a: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8716068" y="4572705"/>
                <a:ext cx="48774" cy="461445"/>
              </a:xfrm>
              <a:prstGeom prst="rect">
                <a:avLst/>
              </a:prstGeom>
              <a:solidFill>
                <a:srgbClr val="3366FF"/>
              </a:solidFill>
              <a:ln w="28575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 sz="1200"/>
              </a:p>
            </p:txBody>
          </p:sp>
          <p:sp>
            <p:nvSpPr>
              <p:cNvPr id="34" name="Line 9"/>
              <p:cNvSpPr>
                <a:spLocks noChangeShapeType="1"/>
              </p:cNvSpPr>
              <p:nvPr/>
            </p:nvSpPr>
            <p:spPr bwMode="auto">
              <a:xfrm>
                <a:off x="8052351" y="4796365"/>
                <a:ext cx="645261" cy="39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en-CA" sz="1200"/>
              </a:p>
            </p:txBody>
          </p:sp>
          <p:sp>
            <p:nvSpPr>
              <p:cNvPr id="35" name="Line 16"/>
              <p:cNvSpPr>
                <a:spLocks noChangeShapeType="1"/>
              </p:cNvSpPr>
              <p:nvPr/>
            </p:nvSpPr>
            <p:spPr bwMode="auto">
              <a:xfrm>
                <a:off x="8524929" y="4495798"/>
                <a:ext cx="16477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en-CA" sz="1200"/>
              </a:p>
            </p:txBody>
          </p:sp>
          <p:sp>
            <p:nvSpPr>
              <p:cNvPr id="36" name="Line 17"/>
              <p:cNvSpPr>
                <a:spLocks noChangeShapeType="1"/>
              </p:cNvSpPr>
              <p:nvPr/>
            </p:nvSpPr>
            <p:spPr bwMode="auto">
              <a:xfrm>
                <a:off x="8518337" y="5093793"/>
                <a:ext cx="1647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en-CA" sz="1200"/>
              </a:p>
            </p:txBody>
          </p:sp>
          <p:sp>
            <p:nvSpPr>
              <p:cNvPr id="37" name="Line 18"/>
              <p:cNvSpPr>
                <a:spLocks noChangeShapeType="1"/>
              </p:cNvSpPr>
              <p:nvPr/>
            </p:nvSpPr>
            <p:spPr bwMode="auto">
              <a:xfrm>
                <a:off x="10481145" y="4495798"/>
                <a:ext cx="16477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en-CA" sz="1200"/>
              </a:p>
            </p:txBody>
          </p:sp>
          <p:sp>
            <p:nvSpPr>
              <p:cNvPr id="38" name="Line 19"/>
              <p:cNvSpPr>
                <a:spLocks noChangeShapeType="1"/>
              </p:cNvSpPr>
              <p:nvPr/>
            </p:nvSpPr>
            <p:spPr bwMode="auto">
              <a:xfrm>
                <a:off x="10481145" y="5095363"/>
                <a:ext cx="16477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en-CA" sz="1200"/>
              </a:p>
            </p:txBody>
          </p: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10411279" y="4571136"/>
                <a:ext cx="48774" cy="461445"/>
              </a:xfrm>
              <a:prstGeom prst="rect">
                <a:avLst/>
              </a:prstGeom>
              <a:solidFill>
                <a:srgbClr val="3366FF"/>
              </a:solidFill>
              <a:ln w="28575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 sz="1200"/>
              </a:p>
            </p:txBody>
          </p:sp>
          <p:sp>
            <p:nvSpPr>
              <p:cNvPr id="40" name="Line 9"/>
              <p:cNvSpPr>
                <a:spLocks noChangeShapeType="1"/>
              </p:cNvSpPr>
              <p:nvPr/>
            </p:nvSpPr>
            <p:spPr bwMode="auto">
              <a:xfrm>
                <a:off x="10478051" y="4796365"/>
                <a:ext cx="645261" cy="39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en-CA" sz="1200"/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923167" y="2324775"/>
            <a:ext cx="999298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200" b="1">
                <a:solidFill>
                  <a:schemeClr val="accent2"/>
                </a:solidFill>
              </a:rPr>
              <a:t>Server requests</a:t>
            </a:r>
            <a:r>
              <a:rPr lang="en-CA" sz="2200"/>
              <a:t> a connection, </a:t>
            </a:r>
            <a:r>
              <a:rPr lang="en-CA" sz="2200" b="1">
                <a:solidFill>
                  <a:schemeClr val="accent2"/>
                </a:solidFill>
              </a:rPr>
              <a:t>client accepts</a:t>
            </a:r>
            <a:r>
              <a:rPr lang="en-CA" sz="2200"/>
              <a:t>, server starts a </a:t>
            </a:r>
            <a:r>
              <a:rPr lang="en-CA" sz="2200" b="1">
                <a:solidFill>
                  <a:schemeClr val="accent2"/>
                </a:solidFill>
              </a:rPr>
              <a:t>new thread</a:t>
            </a:r>
            <a:r>
              <a:rPr lang="en-CA" sz="2200"/>
              <a:t> to handle client</a:t>
            </a:r>
          </a:p>
          <a:p>
            <a:pPr marL="342900" indent="-342900">
              <a:buFont typeface="+mj-lt"/>
              <a:buAutoNum type="alphaLcParenR"/>
            </a:pPr>
            <a:endParaRPr lang="en-CA" sz="2200"/>
          </a:p>
          <a:p>
            <a:pPr marL="342900" indent="-342900">
              <a:buFont typeface="+mj-lt"/>
              <a:buAutoNum type="alphaLcParenR"/>
            </a:pPr>
            <a:r>
              <a:rPr lang="en-CA" sz="2200" b="1">
                <a:solidFill>
                  <a:schemeClr val="accent2"/>
                </a:solidFill>
              </a:rPr>
              <a:t>Client listens </a:t>
            </a:r>
            <a:r>
              <a:rPr lang="en-CA" sz="2200"/>
              <a:t>for connections, </a:t>
            </a:r>
            <a:r>
              <a:rPr lang="en-CA" sz="2200" b="1">
                <a:solidFill>
                  <a:schemeClr val="accent2"/>
                </a:solidFill>
              </a:rPr>
              <a:t>server connects </a:t>
            </a:r>
            <a:r>
              <a:rPr lang="en-CA" sz="2200"/>
              <a:t>to the client, </a:t>
            </a:r>
            <a:r>
              <a:rPr lang="en-CA" sz="2200" b="1">
                <a:solidFill>
                  <a:schemeClr val="accent2"/>
                </a:solidFill>
              </a:rPr>
              <a:t>client accepts </a:t>
            </a:r>
            <a:r>
              <a:rPr lang="en-CA" sz="2200"/>
              <a:t>connection, server starts </a:t>
            </a:r>
            <a:r>
              <a:rPr lang="en-CA" sz="2200" b="1">
                <a:solidFill>
                  <a:schemeClr val="accent2"/>
                </a:solidFill>
              </a:rPr>
              <a:t>new thread</a:t>
            </a:r>
            <a:r>
              <a:rPr lang="en-CA" sz="2200"/>
              <a:t> to handle client</a:t>
            </a:r>
          </a:p>
          <a:p>
            <a:pPr marL="342900" indent="-342900">
              <a:buFont typeface="+mj-lt"/>
              <a:buAutoNum type="alphaLcParenR"/>
            </a:pPr>
            <a:endParaRPr lang="en-CA" sz="2200"/>
          </a:p>
          <a:p>
            <a:pPr marL="342900" indent="-342900">
              <a:buFont typeface="+mj-lt"/>
              <a:buAutoNum type="alphaLcParenR"/>
            </a:pPr>
            <a:r>
              <a:rPr lang="en-CA" sz="2200" b="1">
                <a:solidFill>
                  <a:schemeClr val="accent2"/>
                </a:solidFill>
              </a:rPr>
              <a:t>Server listens </a:t>
            </a:r>
            <a:r>
              <a:rPr lang="en-CA" sz="2200"/>
              <a:t>for connections, </a:t>
            </a:r>
            <a:r>
              <a:rPr lang="en-CA" sz="2200" b="1">
                <a:solidFill>
                  <a:schemeClr val="accent2"/>
                </a:solidFill>
              </a:rPr>
              <a:t>client connects </a:t>
            </a:r>
            <a:r>
              <a:rPr lang="en-CA" sz="2200"/>
              <a:t>to the server, </a:t>
            </a:r>
            <a:r>
              <a:rPr lang="en-CA" sz="2200" b="1">
                <a:solidFill>
                  <a:schemeClr val="accent2"/>
                </a:solidFill>
              </a:rPr>
              <a:t>server accepts </a:t>
            </a:r>
            <a:r>
              <a:rPr lang="en-CA" sz="2200"/>
              <a:t>connection, server starts </a:t>
            </a:r>
            <a:r>
              <a:rPr lang="en-CA" sz="2200" b="1">
                <a:solidFill>
                  <a:schemeClr val="accent2"/>
                </a:solidFill>
              </a:rPr>
              <a:t>new thread </a:t>
            </a:r>
            <a:r>
              <a:rPr lang="en-CA" sz="2200"/>
              <a:t>to handle client</a:t>
            </a:r>
          </a:p>
          <a:p>
            <a:pPr marL="342900" indent="-342900">
              <a:buFont typeface="+mj-lt"/>
              <a:buAutoNum type="alphaLcParenR"/>
            </a:pPr>
            <a:endParaRPr lang="en-CA" sz="2200"/>
          </a:p>
          <a:p>
            <a:pPr marL="342900" indent="-342900">
              <a:buFont typeface="+mj-lt"/>
              <a:buAutoNum type="alphaLcParenR"/>
            </a:pPr>
            <a:r>
              <a:rPr lang="en-CA" sz="2200" b="1">
                <a:solidFill>
                  <a:schemeClr val="accent2"/>
                </a:solidFill>
              </a:rPr>
              <a:t>Server listens </a:t>
            </a:r>
            <a:r>
              <a:rPr lang="en-CA" sz="2200"/>
              <a:t>for connections, </a:t>
            </a:r>
            <a:r>
              <a:rPr lang="en-CA" sz="2200" b="1">
                <a:solidFill>
                  <a:schemeClr val="accent2"/>
                </a:solidFill>
              </a:rPr>
              <a:t>client connects </a:t>
            </a:r>
            <a:r>
              <a:rPr lang="en-CA" sz="2200"/>
              <a:t>to the server, </a:t>
            </a:r>
            <a:r>
              <a:rPr lang="en-CA" sz="2200" b="1">
                <a:solidFill>
                  <a:schemeClr val="accent2"/>
                </a:solidFill>
              </a:rPr>
              <a:t>server accepts </a:t>
            </a:r>
            <a:r>
              <a:rPr lang="en-CA" sz="2200"/>
              <a:t>connection, </a:t>
            </a:r>
            <a:r>
              <a:rPr lang="en-CA" sz="2200" b="1">
                <a:solidFill>
                  <a:schemeClr val="accent2"/>
                </a:solidFill>
              </a:rPr>
              <a:t>server waits </a:t>
            </a:r>
            <a:r>
              <a:rPr lang="en-CA" sz="2200"/>
              <a:t>until communication complete before listening again.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endParaRPr lang="en-CA" sz="2400"/>
          </a:p>
        </p:txBody>
      </p:sp>
      <p:sp>
        <p:nvSpPr>
          <p:cNvPr id="43" name="Rounded Rectangle 42"/>
          <p:cNvSpPr/>
          <p:nvPr/>
        </p:nvSpPr>
        <p:spPr>
          <a:xfrm>
            <a:off x="825387" y="4248319"/>
            <a:ext cx="9961296" cy="890123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09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Q5: 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What is the main difference between a pipe and a socket?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246848" y="2302907"/>
            <a:ext cx="999298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200"/>
              <a:t>Pipes can only be used between processes on a single machine, whereas sockets can work across networks</a:t>
            </a:r>
          </a:p>
          <a:p>
            <a:pPr marL="342900" indent="-342900">
              <a:buFont typeface="+mj-lt"/>
              <a:buAutoNum type="alphaLcParenR"/>
            </a:pPr>
            <a:endParaRPr lang="en-CA" sz="2200"/>
          </a:p>
          <a:p>
            <a:pPr marL="342900" indent="-342900">
              <a:buFont typeface="+mj-lt"/>
              <a:buAutoNum type="alphaLcParenR"/>
            </a:pPr>
            <a:r>
              <a:rPr lang="en-CA" sz="2200"/>
              <a:t>Sockets </a:t>
            </a:r>
            <a:r>
              <a:rPr lang="en-CA" sz="2200" i="1"/>
              <a:t>cannot</a:t>
            </a:r>
            <a:r>
              <a:rPr lang="en-CA" sz="2200"/>
              <a:t> send raw bytes of data because different machines may have different byte ordering/primitive sizes, whereas with pipes we never have this issue</a:t>
            </a:r>
          </a:p>
          <a:p>
            <a:pPr marL="342900" indent="-342900">
              <a:buFont typeface="+mj-lt"/>
              <a:buAutoNum type="alphaLcParenR"/>
            </a:pPr>
            <a:endParaRPr lang="en-CA" sz="2200"/>
          </a:p>
          <a:p>
            <a:pPr marL="342900" indent="-342900">
              <a:buFont typeface="+mj-lt"/>
              <a:buAutoNum type="alphaLcParenR"/>
            </a:pPr>
            <a:r>
              <a:rPr lang="en-CA" sz="2200"/>
              <a:t>Only pipes can be created using Operating System Kernel functions</a:t>
            </a:r>
          </a:p>
          <a:p>
            <a:pPr marL="342900" indent="-342900">
              <a:buFont typeface="+mj-lt"/>
              <a:buAutoNum type="alphaLcParenR"/>
            </a:pPr>
            <a:endParaRPr lang="en-CA" sz="2200"/>
          </a:p>
          <a:p>
            <a:pPr marL="342900" indent="-342900">
              <a:buFont typeface="+mj-lt"/>
              <a:buAutoNum type="alphaLcParenR"/>
            </a:pPr>
            <a:r>
              <a:rPr lang="en-CA" sz="2200"/>
              <a:t>Sockets natively allow multiple connections, whereas pipes only allow a single connection</a:t>
            </a:r>
          </a:p>
          <a:p>
            <a:pPr marL="342900" indent="-342900">
              <a:buFont typeface="+mj-lt"/>
              <a:buAutoNum type="alphaLcParenR"/>
            </a:pPr>
            <a:endParaRPr lang="en-CA" sz="2200"/>
          </a:p>
        </p:txBody>
      </p:sp>
      <p:sp>
        <p:nvSpPr>
          <p:cNvPr id="7" name="Rounded Rectangle 6"/>
          <p:cNvSpPr/>
          <p:nvPr/>
        </p:nvSpPr>
        <p:spPr>
          <a:xfrm>
            <a:off x="1181436" y="2251995"/>
            <a:ext cx="9961296" cy="890123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52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Q6: Semaphores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7</a:t>
            </a:fld>
            <a:endParaRPr lang="en-CA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588535"/>
          </a:xfrm>
        </p:spPr>
        <p:txBody>
          <a:bodyPr/>
          <a:lstStyle/>
          <a:p>
            <a:r>
              <a:rPr lang="en-CA"/>
              <a:t>What can semaphores be used for?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9248" y="2455307"/>
            <a:ext cx="99929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400"/>
              <a:t>Protecting critical sections of code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Limiting access to a countable number of resources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As a synchronization barrier which can be triggered to let a countable number of threads through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All of the above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endParaRPr lang="en-CA" sz="2400"/>
          </a:p>
        </p:txBody>
      </p:sp>
      <p:sp>
        <p:nvSpPr>
          <p:cNvPr id="9" name="Rounded Rectangle 8"/>
          <p:cNvSpPr/>
          <p:nvPr/>
        </p:nvSpPr>
        <p:spPr>
          <a:xfrm>
            <a:off x="1058707" y="4840098"/>
            <a:ext cx="9671332" cy="890123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73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Q7: Semaphore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2409" y="1919996"/>
            <a:ext cx="6784362" cy="523799"/>
          </a:xfrm>
        </p:spPr>
        <p:txBody>
          <a:bodyPr/>
          <a:lstStyle/>
          <a:p>
            <a:r>
              <a:rPr lang="en-CA" sz="2400"/>
              <a:t>What operations do semaphores generally support?</a:t>
            </a:r>
          </a:p>
          <a:p>
            <a:endParaRPr lang="en-CA"/>
          </a:p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8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949506" y="2703016"/>
            <a:ext cx="75262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400"/>
              <a:t>wait(), notify(), count()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wait(), notify()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wait(), count()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notify(), count()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41334" y="3343072"/>
            <a:ext cx="4864662" cy="654394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07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C35B-0E34-4C54-9213-1CF98E00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Q8: Binary Semaphores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DDA6A-9323-4181-A599-130BFD33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66A77-5689-4876-979D-CB1C7052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9</a:t>
            </a:fld>
            <a:endParaRPr lang="en-C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D47042-E762-491B-A050-B4E79E473D6C}"/>
              </a:ext>
            </a:extLst>
          </p:cNvPr>
          <p:cNvSpPr txBox="1">
            <a:spLocks/>
          </p:cNvSpPr>
          <p:nvPr/>
        </p:nvSpPr>
        <p:spPr>
          <a:xfrm>
            <a:off x="1372409" y="1842722"/>
            <a:ext cx="9651906" cy="5237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/>
              <a:t>What is the difference between a binary semaphore and a mutex?</a:t>
            </a:r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A4FE0-CE1A-475A-BF3C-6461B1E3C5CD}"/>
              </a:ext>
            </a:extLst>
          </p:cNvPr>
          <p:cNvSpPr txBox="1"/>
          <p:nvPr/>
        </p:nvSpPr>
        <p:spPr>
          <a:xfrm>
            <a:off x="1949506" y="2625742"/>
            <a:ext cx="87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400"/>
              <a:t>Binary semaphores cannot be used to protect critical sections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Mutexes do not support notifications to awake from sleep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Mutexes must be unlocked by the thread that locked it, whereas binary semaphores can be “unlocked” by any thread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None of the above – Dijkstra invented binary semaphores to implement mutual exclusion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E6B52057-14CB-46E6-A827-C09BDF314C5B}"/>
              </a:ext>
            </a:extLst>
          </p:cNvPr>
          <p:cNvSpPr/>
          <p:nvPr/>
        </p:nvSpPr>
        <p:spPr>
          <a:xfrm>
            <a:off x="1744364" y="3974136"/>
            <a:ext cx="8906464" cy="997108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616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3 - Threads.pptx" id="{EF5CDC09-5296-4D62-ABAD-3E4E412B3BFA}" vid="{F7D8C077-4DC8-44B4-888F-4F162FC677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LectureSlides</Template>
  <TotalTime>2086</TotalTime>
  <Words>693</Words>
  <Application>Microsoft Office PowerPoint</Application>
  <PresentationFormat>Widescreen</PresentationFormat>
  <Paragraphs>131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Broadway</vt:lpstr>
      <vt:lpstr>Calibri</vt:lpstr>
      <vt:lpstr>Calibri Light</vt:lpstr>
      <vt:lpstr>Courier New</vt:lpstr>
      <vt:lpstr>Tahoma</vt:lpstr>
      <vt:lpstr>Retrospect</vt:lpstr>
      <vt:lpstr>CPEN333: System Software Engineering  Quiz #4: Pipes, Sockets, Semaphores</vt:lpstr>
      <vt:lpstr>Q1: Pipes</vt:lpstr>
      <vt:lpstr>Q2: Pipe synchronization</vt:lpstr>
      <vt:lpstr>Q3: Pipe synchronization</vt:lpstr>
      <vt:lpstr>Q4: Client-Server</vt:lpstr>
      <vt:lpstr>Q5: Sockets</vt:lpstr>
      <vt:lpstr>Q6: Semaphores</vt:lpstr>
      <vt:lpstr>Q7: Semaphore Operations</vt:lpstr>
      <vt:lpstr>Q8: Binary Semaphores </vt:lpstr>
      <vt:lpstr>Q9: Semaphore Usage </vt:lpstr>
      <vt:lpstr>Q10: Roller Coaster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#1: Intro to C++</dc:title>
  <dc:creator>Antonio Sánchez</dc:creator>
  <cp:lastModifiedBy>Antonio Sanchez</cp:lastModifiedBy>
  <cp:revision>113</cp:revision>
  <dcterms:created xsi:type="dcterms:W3CDTF">2017-09-10T20:23:39Z</dcterms:created>
  <dcterms:modified xsi:type="dcterms:W3CDTF">2017-10-20T14:58:28Z</dcterms:modified>
</cp:coreProperties>
</file>