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9"/>
  </p:notesMasterIdLst>
  <p:sldIdLst>
    <p:sldId id="256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dterm Review" id="{5D8130B2-2E4C-416C-AAB1-4B728089E40F}">
          <p14:sldIdLst>
            <p14:sldId id="256"/>
            <p14:sldId id="258"/>
            <p14:sldId id="275"/>
            <p14:sldId id="259"/>
            <p14:sldId id="260"/>
            <p14:sldId id="261"/>
            <p14:sldId id="262"/>
            <p14:sldId id="263"/>
            <p14:sldId id="27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F8F8F8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2017-11-03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26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Quiz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Quiz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180" y="682752"/>
            <a:ext cx="10058400" cy="2322451"/>
          </a:xfrm>
        </p:spPr>
        <p:txBody>
          <a:bodyPr>
            <a:normAutofit/>
          </a:bodyPr>
          <a:lstStyle/>
          <a:p>
            <a:pPr algn="ctr"/>
            <a:r>
              <a:rPr lang="en-CA" sz="4800"/>
              <a:t>CPEN333: System Software Engineering</a:t>
            </a:r>
            <a:br>
              <a:rPr lang="en-CA" sz="4800"/>
            </a:br>
            <a:br>
              <a:rPr lang="en-CA" sz="4800"/>
            </a:br>
            <a:r>
              <a:rPr lang="en-CA" sz="4800"/>
              <a:t>Midterm Review</a:t>
            </a:r>
          </a:p>
        </p:txBody>
      </p:sp>
      <p:pic>
        <p:nvPicPr>
          <p:cNvPr id="4" name="Picture 2" descr="Image result for iclick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5388764" y="3494073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9E3D-5E90-46AA-AB6D-9C5141B8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288851"/>
            <a:ext cx="10058400" cy="778109"/>
          </a:xfrm>
        </p:spPr>
        <p:txBody>
          <a:bodyPr/>
          <a:lstStyle/>
          <a:p>
            <a:r>
              <a:rPr lang="en-CA"/>
              <a:t>Q9: Semaphore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8FF2-76A7-4CB6-93A8-1326FE15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12" y="1166867"/>
            <a:ext cx="5511855" cy="623296"/>
          </a:xfrm>
        </p:spPr>
        <p:txBody>
          <a:bodyPr/>
          <a:lstStyle/>
          <a:p>
            <a:r>
              <a:rPr lang="en-CA"/>
              <a:t>Which is the most correct and safe?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18AB3-68BD-499F-BBB2-8B684021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48D7-6B2E-47E4-BBF4-7E4E49AF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C2670F-A5FE-440A-9900-D777492911A3}"/>
              </a:ext>
            </a:extLst>
          </p:cNvPr>
          <p:cNvSpPr/>
          <p:nvPr/>
        </p:nvSpPr>
        <p:spPr>
          <a:xfrm>
            <a:off x="1349956" y="3979573"/>
            <a:ext cx="6583430" cy="106894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::semaphore_guard&lt;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::semaphore&gt; guard(sem);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 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2EB0D-F98B-451A-BD9E-6E283279AAB9}"/>
              </a:ext>
            </a:extLst>
          </p:cNvPr>
          <p:cNvSpPr txBox="1"/>
          <p:nvPr/>
        </p:nvSpPr>
        <p:spPr>
          <a:xfrm>
            <a:off x="738031" y="2023460"/>
            <a:ext cx="42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770A4-4428-4956-BA83-7A22E9CAD497}"/>
              </a:ext>
            </a:extLst>
          </p:cNvPr>
          <p:cNvSpPr txBox="1"/>
          <p:nvPr/>
        </p:nvSpPr>
        <p:spPr>
          <a:xfrm>
            <a:off x="699394" y="310955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01CBF-0586-4AFA-ADD4-4BA49C0A4B93}"/>
              </a:ext>
            </a:extLst>
          </p:cNvPr>
          <p:cNvSpPr txBox="1"/>
          <p:nvPr/>
        </p:nvSpPr>
        <p:spPr>
          <a:xfrm>
            <a:off x="689621" y="4276518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A529F-9F00-420E-A2F5-24AB71E2B293}"/>
              </a:ext>
            </a:extLst>
          </p:cNvPr>
          <p:cNvSpPr txBox="1"/>
          <p:nvPr/>
        </p:nvSpPr>
        <p:spPr>
          <a:xfrm>
            <a:off x="663861" y="554478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d)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56F70BE-1BD2-491F-98D0-1CC6F248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F12FFA4-C105-4876-810F-DC170849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68930850-1A0D-492F-A976-A3A737FB66C4}"/>
              </a:ext>
            </a:extLst>
          </p:cNvPr>
          <p:cNvSpPr/>
          <p:nvPr/>
        </p:nvSpPr>
        <p:spPr>
          <a:xfrm>
            <a:off x="1347809" y="2937917"/>
            <a:ext cx="6583430" cy="90366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sem.wait();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sem.notify();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933732B2-6BED-404F-9283-86A7BE7CB76D}"/>
              </a:ext>
            </a:extLst>
          </p:cNvPr>
          <p:cNvSpPr/>
          <p:nvPr/>
        </p:nvSpPr>
        <p:spPr>
          <a:xfrm>
            <a:off x="1347810" y="5188041"/>
            <a:ext cx="8981046" cy="106894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cpen333::thread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::semaphore_guard&lt;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cpen333::thread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::semaphore&gt; guard(sem);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 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C8460056-14AA-45FB-8367-E661E6D7D592}"/>
              </a:ext>
            </a:extLst>
          </p:cNvPr>
          <p:cNvSpPr/>
          <p:nvPr/>
        </p:nvSpPr>
        <p:spPr>
          <a:xfrm>
            <a:off x="1358910" y="1827144"/>
            <a:ext cx="6583430" cy="96376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sem.try_wait();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sem.notify();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5AF0A856-5E9F-4D1E-8810-53F28D7ACBED}"/>
              </a:ext>
            </a:extLst>
          </p:cNvPr>
          <p:cNvSpPr/>
          <p:nvPr/>
        </p:nvSpPr>
        <p:spPr>
          <a:xfrm>
            <a:off x="1358541" y="5185893"/>
            <a:ext cx="8981046" cy="106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cpen333::thread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::semaphore_guard&lt;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cpen333::thread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::semaphore&gt; guard(sem);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 do some protected stuff 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5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0200-4507-4DB1-8C59-43CC112D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Q10: Roller Coaster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26E84-CECB-4BA3-A60C-39F586D5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4E15B-56E0-4AB5-A1E6-B44F6FE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2A8950-EE18-4D4A-A079-AC9D4958C2C2}"/>
              </a:ext>
            </a:extLst>
          </p:cNvPr>
          <p:cNvSpPr txBox="1">
            <a:spLocks/>
          </p:cNvSpPr>
          <p:nvPr/>
        </p:nvSpPr>
        <p:spPr>
          <a:xfrm>
            <a:off x="968618" y="1594615"/>
            <a:ext cx="10514791" cy="1080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You want to use only semaphores to control the operation of a rollercoaster that can hold </a:t>
            </a:r>
            <a:r>
              <a:rPr lang="en-CA" sz="2400" b="1">
                <a:solidFill>
                  <a:schemeClr val="accent2"/>
                </a:solidFill>
              </a:rPr>
              <a:t>5 </a:t>
            </a:r>
            <a:r>
              <a:rPr lang="en-CA" sz="2400"/>
              <a:t>passengers.  How many semaphores are required?</a:t>
            </a:r>
            <a:endParaRPr lang="en-CA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5977122-DAC6-45E6-ADE1-BA14E95128EB}"/>
              </a:ext>
            </a:extLst>
          </p:cNvPr>
          <p:cNvSpPr/>
          <p:nvPr/>
        </p:nvSpPr>
        <p:spPr>
          <a:xfrm>
            <a:off x="4232036" y="5026590"/>
            <a:ext cx="836351" cy="73412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20">
            <a:extLst>
              <a:ext uri="{FF2B5EF4-FFF2-40B4-BE49-F238E27FC236}">
                <a16:creationId xmlns:a16="http://schemas.microsoft.com/office/drawing/2014/main" id="{05F29A0D-8168-4AA4-9D48-38CEA972C2EC}"/>
              </a:ext>
            </a:extLst>
          </p:cNvPr>
          <p:cNvGrpSpPr>
            <a:grpSpLocks/>
          </p:cNvGrpSpPr>
          <p:nvPr/>
        </p:nvGrpSpPr>
        <p:grpSpPr bwMode="auto">
          <a:xfrm>
            <a:off x="849456" y="3234630"/>
            <a:ext cx="1520825" cy="828675"/>
            <a:chOff x="2862" y="1760"/>
            <a:chExt cx="958" cy="522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0BBDE66B-C6F2-4A29-8361-A725E47A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760"/>
              <a:ext cx="958" cy="36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5C9EDE34-9797-486B-9789-0FCE4E91C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991"/>
              <a:ext cx="774" cy="5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F947F9A4-0852-4FF3-982A-84A71D699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120"/>
              <a:ext cx="65" cy="1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B0AFFA73-61A5-49EE-80D1-F033744AA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121"/>
              <a:ext cx="65" cy="1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7DB29F7D-02F4-4C4A-A967-527FF5EAB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9" y="1808"/>
              <a:ext cx="8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sz="1200" i="1">
                  <a:solidFill>
                    <a:schemeClr val="folHlink"/>
                  </a:solidFill>
                  <a:latin typeface="Broadway" panose="04040905080B02020502" pitchFamily="82" charset="0"/>
                </a:rPr>
                <a:t>Roller Coaster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35AC66-FCF8-4A39-A6F7-83DD60D0E800}"/>
              </a:ext>
            </a:extLst>
          </p:cNvPr>
          <p:cNvSpPr/>
          <p:nvPr/>
        </p:nvSpPr>
        <p:spPr>
          <a:xfrm>
            <a:off x="2821578" y="2756854"/>
            <a:ext cx="870255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/>
              <a:t>Only 5 passengers can get on the rollercoaster at a time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/>
              <a:t>The rollercoaster will wait until all passengers have boarded before leaving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/>
              <a:t>Each passenger will wait until they have been taken for a ride before getting off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/>
              <a:t>New passengers will wait until all previous passengers are off before boarding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F3177-F7C8-487E-84E3-DDF7DDC26434}"/>
              </a:ext>
            </a:extLst>
          </p:cNvPr>
          <p:cNvSpPr txBox="1"/>
          <p:nvPr/>
        </p:nvSpPr>
        <p:spPr>
          <a:xfrm>
            <a:off x="4278065" y="5158546"/>
            <a:ext cx="103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a) 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EA4B2-8CA5-4829-8504-6C4A3B11F20F}"/>
              </a:ext>
            </a:extLst>
          </p:cNvPr>
          <p:cNvSpPr txBox="1"/>
          <p:nvPr/>
        </p:nvSpPr>
        <p:spPr>
          <a:xfrm>
            <a:off x="5806970" y="5134300"/>
            <a:ext cx="93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b)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74086-17FF-4CA5-8DE2-A547A2220580}"/>
              </a:ext>
            </a:extLst>
          </p:cNvPr>
          <p:cNvSpPr txBox="1"/>
          <p:nvPr/>
        </p:nvSpPr>
        <p:spPr>
          <a:xfrm>
            <a:off x="7116546" y="5125604"/>
            <a:ext cx="74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c)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B371E-1397-41C1-BD6A-7A4D9FC97EBC}"/>
              </a:ext>
            </a:extLst>
          </p:cNvPr>
          <p:cNvSpPr txBox="1"/>
          <p:nvPr/>
        </p:nvSpPr>
        <p:spPr>
          <a:xfrm>
            <a:off x="8397073" y="5126777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d) 10</a:t>
            </a:r>
          </a:p>
        </p:txBody>
      </p:sp>
    </p:spTree>
    <p:extLst>
      <p:ext uri="{BB962C8B-B14F-4D97-AF65-F5344CB8AC3E}">
        <p14:creationId xmlns:p14="http://schemas.microsoft.com/office/powerpoint/2010/main" val="275588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4B88-03B6-435A-8269-425245A4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Q11: Which synchronization primitive?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2D07-4331-4BE2-82E4-154BD710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315"/>
            <a:ext cx="10058400" cy="3988780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A bouncer is guarding the entrance to your favourite night-club, will only let 100 people in.  Which is the </a:t>
            </a:r>
            <a:r>
              <a:rPr lang="en-CA" b="1">
                <a:solidFill>
                  <a:schemeClr val="accent2"/>
                </a:solidFill>
              </a:rPr>
              <a:t>most appropriate </a:t>
            </a:r>
            <a:r>
              <a:rPr lang="en-CA">
                <a:solidFill>
                  <a:schemeClr val="tx1"/>
                </a:solidFill>
              </a:rPr>
              <a:t>synchronization primitive?</a:t>
            </a:r>
          </a:p>
          <a:p>
            <a:endParaRPr lang="en-CA">
              <a:solidFill>
                <a:schemeClr val="tx1"/>
              </a:solidFill>
            </a:endParaRPr>
          </a:p>
          <a:p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2185B-0582-4D72-8D7E-ACACC0C0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85E70-1548-4CE4-BB8D-BC34A4CD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7F36-9EB6-4625-B208-96F8A4FE536A}"/>
              </a:ext>
            </a:extLst>
          </p:cNvPr>
          <p:cNvSpPr txBox="1"/>
          <p:nvPr/>
        </p:nvSpPr>
        <p:spPr>
          <a:xfrm>
            <a:off x="3412901" y="3593206"/>
            <a:ext cx="2833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Mutex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Semaphore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Condition Variable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60D2193-A8C5-48C0-A6EC-C5C3D99C77C7}"/>
              </a:ext>
            </a:extLst>
          </p:cNvPr>
          <p:cNvSpPr/>
          <p:nvPr/>
        </p:nvSpPr>
        <p:spPr>
          <a:xfrm>
            <a:off x="3160572" y="4267200"/>
            <a:ext cx="5005825" cy="6280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0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4B88-03B6-435A-8269-425245A4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Q12: Which synchronization primitive?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2D07-4331-4BE2-82E4-154BD710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315"/>
            <a:ext cx="10058400" cy="3988780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Anton, Antonio, and Anthony all want to share the same knitting needles to make a scarf for the coming winter.  Which is the most appropriate synchronization primitive?</a:t>
            </a:r>
          </a:p>
          <a:p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2185B-0582-4D72-8D7E-ACACC0C0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85E70-1548-4CE4-BB8D-BC34A4CD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7F36-9EB6-4625-B208-96F8A4FE536A}"/>
              </a:ext>
            </a:extLst>
          </p:cNvPr>
          <p:cNvSpPr txBox="1"/>
          <p:nvPr/>
        </p:nvSpPr>
        <p:spPr>
          <a:xfrm>
            <a:off x="3412901" y="3593206"/>
            <a:ext cx="2833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Mutex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Semaphore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Condition Variable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60D2193-A8C5-48C0-A6EC-C5C3D99C77C7}"/>
              </a:ext>
            </a:extLst>
          </p:cNvPr>
          <p:cNvSpPr/>
          <p:nvPr/>
        </p:nvSpPr>
        <p:spPr>
          <a:xfrm>
            <a:off x="3186330" y="3545983"/>
            <a:ext cx="5005825" cy="6280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8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4B88-03B6-435A-8269-425245A4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Q13: Which synchronization primitive?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2D07-4331-4BE2-82E4-154BD710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315"/>
            <a:ext cx="10058400" cy="3988780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A 99 B-Line bus driver will only leave UBC when the bus is at full capacity.  Which is the most appropriate synchronization primitive?</a:t>
            </a:r>
          </a:p>
          <a:p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2185B-0582-4D72-8D7E-ACACC0C0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85E70-1548-4CE4-BB8D-BC34A4CD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7F36-9EB6-4625-B208-96F8A4FE536A}"/>
              </a:ext>
            </a:extLst>
          </p:cNvPr>
          <p:cNvSpPr txBox="1"/>
          <p:nvPr/>
        </p:nvSpPr>
        <p:spPr>
          <a:xfrm>
            <a:off x="3412901" y="3593206"/>
            <a:ext cx="2833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Mutex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Semaphore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Condition Variable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60D2193-A8C5-48C0-A6EC-C5C3D99C77C7}"/>
              </a:ext>
            </a:extLst>
          </p:cNvPr>
          <p:cNvSpPr/>
          <p:nvPr/>
        </p:nvSpPr>
        <p:spPr>
          <a:xfrm>
            <a:off x="3199209" y="4254321"/>
            <a:ext cx="5005825" cy="6280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9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4B88-03B6-435A-8269-425245A4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Q14: Which synchronization primitive?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2D07-4331-4BE2-82E4-154BD710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315"/>
            <a:ext cx="10058400" cy="3988780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A 99 B-Line bus driver will only leave UBC when the bus is at full capacity </a:t>
            </a:r>
            <a:r>
              <a:rPr lang="en-CA" b="1" i="1">
                <a:solidFill>
                  <a:schemeClr val="tx1"/>
                </a:solidFill>
              </a:rPr>
              <a:t>OR</a:t>
            </a:r>
            <a:r>
              <a:rPr lang="en-CA">
                <a:solidFill>
                  <a:schemeClr val="tx1"/>
                </a:solidFill>
              </a:rPr>
              <a:t> there is at least one person on the bus and no-one waiting.  Which is the most appropriate synchronization primitive?</a:t>
            </a:r>
          </a:p>
          <a:p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2185B-0582-4D72-8D7E-ACACC0C0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85E70-1548-4CE4-BB8D-BC34A4CD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7F36-9EB6-4625-B208-96F8A4FE536A}"/>
              </a:ext>
            </a:extLst>
          </p:cNvPr>
          <p:cNvSpPr txBox="1"/>
          <p:nvPr/>
        </p:nvSpPr>
        <p:spPr>
          <a:xfrm>
            <a:off x="3412901" y="3593206"/>
            <a:ext cx="2833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Mutex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Semaphore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Condition Variable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60D2193-A8C5-48C0-A6EC-C5C3D99C77C7}"/>
              </a:ext>
            </a:extLst>
          </p:cNvPr>
          <p:cNvSpPr/>
          <p:nvPr/>
        </p:nvSpPr>
        <p:spPr>
          <a:xfrm>
            <a:off x="3186330" y="4988417"/>
            <a:ext cx="5005825" cy="6280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6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4B88-03B6-435A-8269-425245A4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Q15: Which synchronization primitive?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2D07-4331-4BE2-82E4-154BD710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315"/>
            <a:ext cx="10058400" cy="3988780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Students of CPEN 333 will start writing their midterm exam as soon as it is released.  Which is the most appropriate synchronization primitive?</a:t>
            </a:r>
          </a:p>
          <a:p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2185B-0582-4D72-8D7E-ACACC0C0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85E70-1548-4CE4-BB8D-BC34A4CD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7F36-9EB6-4625-B208-96F8A4FE536A}"/>
              </a:ext>
            </a:extLst>
          </p:cNvPr>
          <p:cNvSpPr txBox="1"/>
          <p:nvPr/>
        </p:nvSpPr>
        <p:spPr>
          <a:xfrm>
            <a:off x="3412901" y="3593206"/>
            <a:ext cx="2833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Mutex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Semaphore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Condition Variable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60D2193-A8C5-48C0-A6EC-C5C3D99C77C7}"/>
              </a:ext>
            </a:extLst>
          </p:cNvPr>
          <p:cNvSpPr/>
          <p:nvPr/>
        </p:nvSpPr>
        <p:spPr>
          <a:xfrm>
            <a:off x="3186330" y="4988417"/>
            <a:ext cx="5005825" cy="6280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3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4B88-03B6-435A-8269-425245A4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Q16: Which synchronization primitive?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2D07-4331-4BE2-82E4-154BD710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12890"/>
            <a:ext cx="10058400" cy="3988780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The instructor set up a script to automatically download all CPEN 333 midterm submissions as soon as the deadline is reached.  Late submissions will not be accepted.  Which is the most appropriate synchronization primitive?</a:t>
            </a:r>
          </a:p>
          <a:p>
            <a:endParaRPr lang="en-CA">
              <a:solidFill>
                <a:schemeClr val="tx1"/>
              </a:solidFill>
            </a:endParaRPr>
          </a:p>
          <a:p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2185B-0582-4D72-8D7E-ACACC0C0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85E70-1548-4CE4-BB8D-BC34A4CD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7F36-9EB6-4625-B208-96F8A4FE536A}"/>
              </a:ext>
            </a:extLst>
          </p:cNvPr>
          <p:cNvSpPr txBox="1"/>
          <p:nvPr/>
        </p:nvSpPr>
        <p:spPr>
          <a:xfrm>
            <a:off x="3412901" y="3773510"/>
            <a:ext cx="2833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Mutex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Semaphore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Condition Variable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60D2193-A8C5-48C0-A6EC-C5C3D99C77C7}"/>
              </a:ext>
            </a:extLst>
          </p:cNvPr>
          <p:cNvSpPr/>
          <p:nvPr/>
        </p:nvSpPr>
        <p:spPr>
          <a:xfrm>
            <a:off x="3186330" y="5168721"/>
            <a:ext cx="5005825" cy="6280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0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47800" y="3251180"/>
            <a:ext cx="977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Q1: Threads and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9244" y="6434385"/>
            <a:ext cx="7669745" cy="365125"/>
          </a:xfrm>
        </p:spPr>
        <p:txBody>
          <a:bodyPr/>
          <a:lstStyle/>
          <a:p>
            <a:r>
              <a:rPr lang="en-CA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34385"/>
            <a:ext cx="1312025" cy="365125"/>
          </a:xfrm>
        </p:spPr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95300" y="2463800"/>
            <a:ext cx="1121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Given the above function signature, which of the following calls  is correct?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78000" y="1786523"/>
            <a:ext cx="84545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parallel_quicksort(std::vector&lt;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&gt;&amp; data,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high);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6600" y="4769535"/>
            <a:ext cx="948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std::thread(parallel_quicksort, std::ref(data), 0, data.size()-1);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032000" y="3321735"/>
            <a:ext cx="836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std::thread(parallel_quicksort, data, 0, data.size()-1);</a:t>
            </a:r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032000" y="4032935"/>
            <a:ext cx="836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std::thread(parallel_quicksort, &amp;data, 0, data.size()-1);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044700" y="5493435"/>
            <a:ext cx="9283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std::thread(parallel_quicksort, std::ref(data), std::ref(0),              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std::ref(data.size()-1));</a:t>
            </a:r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1130300" y="4559280"/>
            <a:ext cx="10248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2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4317-3E83-4BA9-AE07-D77661B7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57" y="430519"/>
            <a:ext cx="10058400" cy="778109"/>
          </a:xfrm>
        </p:spPr>
        <p:txBody>
          <a:bodyPr/>
          <a:lstStyle/>
          <a:p>
            <a:r>
              <a:rPr lang="en-CA"/>
              <a:t>Q2: Unit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B9876-C2B0-4545-B93F-CEB827A3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AAF8C-00A9-4278-9EA3-EBFCE866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C4C585-3C5C-43F6-AC41-204CC160C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96" y="1443159"/>
            <a:ext cx="713232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Modular arithmetic multiplication, </a:t>
            </a:r>
            <a:r>
              <a:rPr lang="en-US" altLang="en-US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(x*y)%n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@param x left-multiplicant, &gt;= 0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@param y right-multiplier, &gt;= 0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@param n modulus, &gt; 0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@return the remainder of (x*y)/n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mod_mul(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D3D5-5E3B-484C-A9F7-6A3F871CE661}"/>
              </a:ext>
            </a:extLst>
          </p:cNvPr>
          <p:cNvSpPr txBox="1"/>
          <p:nvPr/>
        </p:nvSpPr>
        <p:spPr>
          <a:xfrm>
            <a:off x="7881870" y="1120463"/>
            <a:ext cx="359746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/>
              <a:t>Potential Tests: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200"/>
              <a:t>x, y &lt; 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200"/>
              <a:t>x, y = 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200"/>
              <a:t>x, y &lt; n,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200"/>
              <a:t>x &lt; n, y &gt; n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200"/>
              <a:t>x, y &gt;= 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200"/>
              <a:t>n =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200"/>
              <a:t>n &gt;= sqrt(2147483647)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4E8C6-0F81-4C15-A076-8D8BAC05792D}"/>
              </a:ext>
            </a:extLst>
          </p:cNvPr>
          <p:cNvSpPr txBox="1"/>
          <p:nvPr/>
        </p:nvSpPr>
        <p:spPr>
          <a:xfrm>
            <a:off x="598331" y="4356994"/>
            <a:ext cx="1121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Which tests should be included as part of the unit tests?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95474-1970-4A38-867E-6F6308043966}"/>
              </a:ext>
            </a:extLst>
          </p:cNvPr>
          <p:cNvSpPr txBox="1"/>
          <p:nvPr/>
        </p:nvSpPr>
        <p:spPr>
          <a:xfrm>
            <a:off x="853762" y="5179096"/>
            <a:ext cx="1121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en-CA" sz="2800"/>
              <a:t>3 — 5 		b)  2—6   		c)  2—7    		d) 1—7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F1E4287D-7BE3-47E2-A967-17311F845B6C}"/>
              </a:ext>
            </a:extLst>
          </p:cNvPr>
          <p:cNvSpPr/>
          <p:nvPr/>
        </p:nvSpPr>
        <p:spPr>
          <a:xfrm flipV="1">
            <a:off x="6091707" y="5179612"/>
            <a:ext cx="1854559" cy="55148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4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Q3: Atomic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705757"/>
          </a:xfrm>
        </p:spPr>
        <p:txBody>
          <a:bodyPr/>
          <a:lstStyle/>
          <a:p>
            <a:r>
              <a:rPr lang="en-CA"/>
              <a:t>Which of the following is </a:t>
            </a:r>
            <a:r>
              <a:rPr lang="en-CA" b="1">
                <a:solidFill>
                  <a:schemeClr val="accent2"/>
                </a:solidFill>
              </a:rPr>
              <a:t>guaranteed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to be an atomic operation?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752600" y="2679700"/>
            <a:ext cx="3683000" cy="11811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100" y="276860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0000" y="46228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1100" y="26797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c)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6500" y="46355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d)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39900" y="4597400"/>
            <a:ext cx="3683000" cy="11811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flag.test_and_set();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94500" y="4622800"/>
            <a:ext cx="3683000" cy="11811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mutex.lock();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19900" y="2628900"/>
            <a:ext cx="3683000" cy="11811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++x;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39900" y="4597400"/>
            <a:ext cx="3683000" cy="1181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flag.test_and_set();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Q4: Identifying a critical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33592" y="1650775"/>
            <a:ext cx="7328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What is the critical section in the following code?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2953" y="2921617"/>
            <a:ext cx="737993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updateScores(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SharedPlayer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 players)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i&lt;10; ++i)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SharedPlayer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player = players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player.</a:t>
            </a:r>
            <a:r>
              <a:rPr lang="en-US" altLang="en-US" sz="14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getNewScore(player.</a:t>
            </a:r>
            <a:r>
              <a:rPr lang="en-US" altLang="en-US" sz="14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lang="en-US" altLang="en-US" sz="14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lang="en-US" altLang="en-US" sz="14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430" y="2883636"/>
            <a:ext cx="477821" cy="1906850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ctr"/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ctr"/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ctr"/>
            <a:r>
              <a:rPr lang="en-CA" sz="140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60174" y="2556692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Lines 3 – 7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Lines 4 – 6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Lines 5 – 6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Line 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23904" y="3820337"/>
            <a:ext cx="3795661" cy="81282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380326" y="3835626"/>
            <a:ext cx="7145267" cy="436970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Q5: The difference between 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00662" y="2542341"/>
            <a:ext cx="10155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/>
              <a:t>Only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CA" sz="2400"/>
              <a:t> uses RAII to ensure the mutex eventually is unlocked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Only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CA" sz="2400"/>
              <a:t> uses RAII to ensure the mutex is eventually unlocked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>
                <a:cs typeface="Courier New" panose="02070309020205020404" pitchFamily="49" charset="0"/>
              </a:rPr>
              <a:t>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CA" sz="2400"/>
              <a:t> can be manually locked/unlocked,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CA" sz="2400"/>
              <a:t> cannot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You can only have one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CA" sz="2400"/>
              <a:t> object for the same mutex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5246" y="3812790"/>
            <a:ext cx="10248900" cy="81282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24857" y="1661340"/>
            <a:ext cx="1095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What is the difference between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std::lock_guard </a:t>
            </a:r>
            <a:r>
              <a:rPr lang="en-CA" sz="2400"/>
              <a:t>and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std::unique_lock</a:t>
            </a:r>
            <a:r>
              <a:rPr lang="en-CA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53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Q6: Shared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848537" y="1685615"/>
            <a:ext cx="1090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Which variables can be safely stored in shared memory?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14086" y="2891729"/>
            <a:ext cx="3373039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altLang="en-US" sz="24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4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>
                <a:solidFill>
                  <a:srgbClr val="000000"/>
                </a:solidFill>
                <a:cs typeface="Courier New" panose="02070309020205020404" pitchFamily="49" charset="0"/>
              </a:rPr>
              <a:t>All of the above</a:t>
            </a:r>
            <a:endParaRPr kumimoji="0" lang="en-US" alt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9503" y="2910577"/>
            <a:ext cx="267082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300"/>
              <a:t> </a:t>
            </a:r>
          </a:p>
          <a:p>
            <a:pPr marL="342900" indent="-342900">
              <a:buFont typeface="+mj-lt"/>
              <a:buAutoNum type="alphaLcParenR"/>
            </a:pPr>
            <a:endParaRPr lang="en-CA" sz="2300"/>
          </a:p>
          <a:p>
            <a:pPr marL="342900" indent="-342900">
              <a:buFont typeface="+mj-lt"/>
              <a:buAutoNum type="alphaLcParenR"/>
            </a:pPr>
            <a:r>
              <a:rPr lang="en-CA" sz="2300"/>
              <a:t> </a:t>
            </a:r>
          </a:p>
          <a:p>
            <a:pPr marL="342900" indent="-342900">
              <a:buFont typeface="+mj-lt"/>
              <a:buAutoNum type="alphaLcParenR"/>
            </a:pPr>
            <a:endParaRPr lang="en-CA" sz="2300"/>
          </a:p>
          <a:p>
            <a:pPr marL="342900" indent="-342900">
              <a:buFont typeface="+mj-lt"/>
              <a:buAutoNum type="alphaLcParenR"/>
            </a:pPr>
            <a:r>
              <a:rPr lang="en-CA" sz="230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300"/>
          </a:p>
          <a:p>
            <a:pPr marL="342900" indent="-342900">
              <a:buFont typeface="+mj-lt"/>
              <a:buAutoNum type="alphaLcParenR"/>
            </a:pPr>
            <a:r>
              <a:rPr lang="en-CA" sz="2300"/>
              <a:t> 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60572" y="4267200"/>
            <a:ext cx="5005825" cy="6280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Q7: Shared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848537" y="1685615"/>
            <a:ext cx="1090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Which variables can be safely stored in shared memory?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7607" y="2572042"/>
            <a:ext cx="4393975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SharedPlayer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SharedStudent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SharedStudent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nstudents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228850" y="2554596"/>
            <a:ext cx="6532558" cy="25699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SharedPlayer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jordan;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SharedStudent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emily;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SharedClass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SharedStudent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students;</a:t>
            </a: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4267" y="2550359"/>
            <a:ext cx="267082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300"/>
              <a:t> </a:t>
            </a:r>
          </a:p>
          <a:p>
            <a:pPr marL="342900" indent="-342900">
              <a:buFont typeface="+mj-lt"/>
              <a:buAutoNum type="alphaLcParenR"/>
            </a:pPr>
            <a:endParaRPr lang="en-CA" sz="2300"/>
          </a:p>
          <a:p>
            <a:pPr marL="342900" indent="-342900">
              <a:buFont typeface="+mj-lt"/>
              <a:buAutoNum type="alphaLcParenR"/>
            </a:pPr>
            <a:r>
              <a:rPr lang="en-CA" sz="2300"/>
              <a:t> </a:t>
            </a:r>
          </a:p>
          <a:p>
            <a:pPr marL="342900" indent="-342900">
              <a:buFont typeface="+mj-lt"/>
              <a:buAutoNum type="alphaLcParenR"/>
            </a:pPr>
            <a:endParaRPr lang="en-CA" sz="2300"/>
          </a:p>
          <a:p>
            <a:pPr marL="342900" indent="-342900">
              <a:buFont typeface="+mj-lt"/>
              <a:buAutoNum type="alphaLcParenR"/>
            </a:pPr>
            <a:r>
              <a:rPr lang="en-CA" sz="230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300"/>
          </a:p>
          <a:p>
            <a:pPr marL="342900" indent="-342900">
              <a:buFont typeface="+mj-lt"/>
              <a:buAutoNum type="alphaLcParenR"/>
            </a:pPr>
            <a:r>
              <a:rPr lang="en-CA" sz="2300"/>
              <a:t> 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92209" y="3155939"/>
            <a:ext cx="5005825" cy="136243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040160" y="5352881"/>
            <a:ext cx="6158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POD: </a:t>
            </a:r>
            <a:r>
              <a:rPr lang="en-CA" b="1">
                <a:solidFill>
                  <a:schemeClr val="accent2"/>
                </a:solidFill>
              </a:rPr>
              <a:t>plain-old-data</a:t>
            </a:r>
            <a:r>
              <a:rPr lang="en-CA"/>
              <a:t>, no pointers/references, no polymorphism, </a:t>
            </a:r>
          </a:p>
          <a:p>
            <a:r>
              <a:rPr lang="en-CA"/>
              <a:t>          no copy constructors, no destructors, no non-static </a:t>
            </a:r>
          </a:p>
          <a:p>
            <a:r>
              <a:rPr lang="en-CA"/>
              <a:t>          members that are not POD</a:t>
            </a:r>
          </a:p>
        </p:txBody>
      </p:sp>
    </p:spTree>
    <p:extLst>
      <p:ext uri="{BB962C8B-B14F-4D97-AF65-F5344CB8AC3E}">
        <p14:creationId xmlns:p14="http://schemas.microsoft.com/office/powerpoint/2010/main" val="216679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697-4980-499C-9087-46B5E896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Q8: Shared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FFBF1-94FA-420C-A301-87210B00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CEED9-1B3F-461A-B528-DA51C22D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DC1885-4C12-4CCA-B92F-1913E494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66" y="2192218"/>
            <a:ext cx="4393975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SharedStudent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6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SharedClass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SharedStudent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nstudents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18D09C4-C46A-42C8-A79F-C1626FE7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245" y="2553896"/>
            <a:ext cx="623122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SharedClass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cpen333.</a:t>
            </a:r>
            <a:r>
              <a:rPr lang="en-US" altLang="en-US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=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E9356-52B9-4E21-AD80-78B6EC0D151E}"/>
              </a:ext>
            </a:extLst>
          </p:cNvPr>
          <p:cNvSpPr txBox="1"/>
          <p:nvPr/>
        </p:nvSpPr>
        <p:spPr>
          <a:xfrm>
            <a:off x="5434885" y="1751527"/>
            <a:ext cx="513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What is wrong with the following code?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2E90D-BDA4-40A9-ADB7-192962759426}"/>
              </a:ext>
            </a:extLst>
          </p:cNvPr>
          <p:cNvSpPr txBox="1"/>
          <p:nvPr/>
        </p:nvSpPr>
        <p:spPr>
          <a:xfrm>
            <a:off x="6256986" y="3668333"/>
            <a:ext cx="39178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Invalid access to members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Synchronization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All of the above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endParaRPr lang="en-CA" sz="24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59BCE70F-574C-4DCD-8B63-8D6C987AA130}"/>
              </a:ext>
            </a:extLst>
          </p:cNvPr>
          <p:cNvSpPr/>
          <p:nvPr/>
        </p:nvSpPr>
        <p:spPr>
          <a:xfrm>
            <a:off x="5504526" y="5078569"/>
            <a:ext cx="5005825" cy="6280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9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668</TotalTime>
  <Words>915</Words>
  <Application>Microsoft Office PowerPoint</Application>
  <PresentationFormat>Widescreen</PresentationFormat>
  <Paragraphs>204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Broadway</vt:lpstr>
      <vt:lpstr>Calibri</vt:lpstr>
      <vt:lpstr>Calibri Light</vt:lpstr>
      <vt:lpstr>Courier New</vt:lpstr>
      <vt:lpstr>Tahoma</vt:lpstr>
      <vt:lpstr>Retrospect</vt:lpstr>
      <vt:lpstr>CPEN333: System Software Engineering  Midterm Review</vt:lpstr>
      <vt:lpstr>Q1: Threads and References</vt:lpstr>
      <vt:lpstr>Q2: Unit Testing</vt:lpstr>
      <vt:lpstr>Q3: Atomic Operations</vt:lpstr>
      <vt:lpstr>Q4: Identifying a critical section</vt:lpstr>
      <vt:lpstr>Q5: The difference between locks</vt:lpstr>
      <vt:lpstr>Q6: Shared Memory</vt:lpstr>
      <vt:lpstr>Q7: Shared Memory</vt:lpstr>
      <vt:lpstr>Q8: Shared Memory</vt:lpstr>
      <vt:lpstr>Q9: Semaphore Usage </vt:lpstr>
      <vt:lpstr>Q10: Roller Coaster Problem</vt:lpstr>
      <vt:lpstr>Q11: Which synchronization primitive?</vt:lpstr>
      <vt:lpstr>Q12: Which synchronization primitive?</vt:lpstr>
      <vt:lpstr>Q13: Which synchronization primitive?</vt:lpstr>
      <vt:lpstr>Q14: Which synchronization primitive?</vt:lpstr>
      <vt:lpstr>Q15: Which synchronization primitive?</vt:lpstr>
      <vt:lpstr>Q16: Which synchronization primitive?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#1: Intro to C++</dc:title>
  <dc:creator>Antonio Sánchez</dc:creator>
  <cp:lastModifiedBy>Antonio Sanchez</cp:lastModifiedBy>
  <cp:revision>64</cp:revision>
  <dcterms:created xsi:type="dcterms:W3CDTF">2017-09-10T20:23:39Z</dcterms:created>
  <dcterms:modified xsi:type="dcterms:W3CDTF">2017-11-03T22:19:37Z</dcterms:modified>
</cp:coreProperties>
</file>