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9"/>
  </p:notesMasterIdLst>
  <p:sldIdLst>
    <p:sldId id="256" r:id="rId2"/>
    <p:sldId id="298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2" r:id="rId17"/>
    <p:sldId id="34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iz #7" id="{5D8130B2-2E4C-416C-AAB1-4B728089E40F}">
          <p14:sldIdLst>
            <p14:sldId id="256"/>
            <p14:sldId id="298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2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864"/>
    <a:srgbClr val="FFD9D9"/>
    <a:srgbClr val="B87A1E"/>
    <a:srgbClr val="F8F8F8"/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26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224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131507"/>
            <a:ext cx="10058400" cy="246711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Quiz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5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Quiz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5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419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6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1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Quiz 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/>
              <a:t>Quiz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18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Quiz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2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Quiz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6180" y="682752"/>
            <a:ext cx="10058400" cy="2322451"/>
          </a:xfrm>
        </p:spPr>
        <p:txBody>
          <a:bodyPr>
            <a:normAutofit/>
          </a:bodyPr>
          <a:lstStyle/>
          <a:p>
            <a:r>
              <a:rPr lang="en-CA" sz="4800"/>
              <a:t>CPEN333: System Software Engineering</a:t>
            </a:r>
            <a:br>
              <a:rPr lang="en-CA" sz="4800"/>
            </a:br>
            <a:r>
              <a:rPr lang="en-CA" sz="4800"/>
              <a:t/>
            </a:r>
            <a:br>
              <a:rPr lang="en-CA" sz="4800"/>
            </a:br>
            <a:r>
              <a:rPr lang="en-CA" sz="4800"/>
              <a:t>Quiz #7: Deadlock and Scheduling</a:t>
            </a:r>
          </a:p>
        </p:txBody>
      </p:sp>
      <p:pic>
        <p:nvPicPr>
          <p:cNvPr id="4" name="Picture 2" descr="Image result for iclicke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6220">
            <a:off x="5380672" y="3348417"/>
            <a:ext cx="1466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7BE32A-238C-4C1F-9639-29B34C64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Q9: Banker’s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415912-D3F0-4DAD-B0C7-0D2ED440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20F7DE-A516-42CB-8BA0-B7D317D8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xmlns="" id="{8DAC98EC-8492-4827-BF10-B0B436C62C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57608" y="3404103"/>
          <a:ext cx="3521799" cy="1783920"/>
        </p:xfrm>
        <a:graphic>
          <a:graphicData uri="http://schemas.openxmlformats.org/drawingml/2006/table">
            <a:tbl>
              <a:tblPr/>
              <a:tblGrid>
                <a:gridCol w="4975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75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5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75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5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757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6623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459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3C0797A5-BB3E-4020-9A78-C4D3CC41016D}"/>
              </a:ext>
            </a:extLst>
          </p:cNvPr>
          <p:cNvGrpSpPr/>
          <p:nvPr/>
        </p:nvGrpSpPr>
        <p:grpSpPr>
          <a:xfrm>
            <a:off x="1955749" y="2908580"/>
            <a:ext cx="3123244" cy="2679324"/>
            <a:chOff x="1847108" y="2582657"/>
            <a:chExt cx="2319337" cy="1989679"/>
          </a:xfrm>
        </p:grpSpPr>
        <p:sp>
          <p:nvSpPr>
            <p:cNvPr id="7" name="Text Box 47">
              <a:extLst>
                <a:ext uri="{FF2B5EF4-FFF2-40B4-BE49-F238E27FC236}">
                  <a16:creationId xmlns:a16="http://schemas.microsoft.com/office/drawing/2014/main" xmlns="" id="{5EDA1768-074E-4EE0-B8E8-B321B8679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108" y="2741407"/>
              <a:ext cx="488950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Has</a:t>
              </a: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xmlns="" id="{CE122C94-B12C-412C-91A1-C762FEBCA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9370" y="2746170"/>
              <a:ext cx="490538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Max</a:t>
              </a: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xmlns="" id="{4570C4B5-1BAF-4E44-8E7B-BB9DF76B0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6408" y="2741407"/>
              <a:ext cx="488950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Has</a:t>
              </a:r>
            </a:p>
          </p:txBody>
        </p:sp>
        <p:sp>
          <p:nvSpPr>
            <p:cNvPr id="10" name="Text Box 50">
              <a:extLst>
                <a:ext uri="{FF2B5EF4-FFF2-40B4-BE49-F238E27FC236}">
                  <a16:creationId xmlns:a16="http://schemas.microsoft.com/office/drawing/2014/main" xmlns="" id="{9F4413D3-6C17-49C7-9826-13F907C93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670" y="2739820"/>
              <a:ext cx="490538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Max</a:t>
              </a:r>
            </a:p>
          </p:txBody>
        </p:sp>
        <p:sp>
          <p:nvSpPr>
            <p:cNvPr id="11" name="Text Box 51">
              <a:extLst>
                <a:ext uri="{FF2B5EF4-FFF2-40B4-BE49-F238E27FC236}">
                  <a16:creationId xmlns:a16="http://schemas.microsoft.com/office/drawing/2014/main" xmlns="" id="{51C5ADBB-BA2D-4275-938A-BC01FCF96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3645" y="2739820"/>
              <a:ext cx="488950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Has</a:t>
              </a:r>
            </a:p>
          </p:txBody>
        </p:sp>
        <p:sp>
          <p:nvSpPr>
            <p:cNvPr id="12" name="Text Box 52">
              <a:extLst>
                <a:ext uri="{FF2B5EF4-FFF2-40B4-BE49-F238E27FC236}">
                  <a16:creationId xmlns:a16="http://schemas.microsoft.com/office/drawing/2014/main" xmlns="" id="{CB29AF88-0DF3-4077-95C2-E6F4324A8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908" y="2738232"/>
              <a:ext cx="490537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Max</a:t>
              </a:r>
            </a:p>
          </p:txBody>
        </p:sp>
        <p:sp>
          <p:nvSpPr>
            <p:cNvPr id="13" name="Text Box 53">
              <a:extLst>
                <a:ext uri="{FF2B5EF4-FFF2-40B4-BE49-F238E27FC236}">
                  <a16:creationId xmlns:a16="http://schemas.microsoft.com/office/drawing/2014/main" xmlns="" id="{5E91306E-A052-4091-953E-C1A0C5140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708" y="2584245"/>
              <a:ext cx="488950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R</a:t>
              </a:r>
              <a:r>
                <a:rPr kumimoji="0" lang="en-US" altLang="en-US" sz="12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4" name="Text Box 54">
              <a:extLst>
                <a:ext uri="{FF2B5EF4-FFF2-40B4-BE49-F238E27FC236}">
                  <a16:creationId xmlns:a16="http://schemas.microsoft.com/office/drawing/2014/main" xmlns="" id="{52420286-17AF-4F58-91F9-88E3596D0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3258" y="2584245"/>
              <a:ext cx="488950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R</a:t>
              </a:r>
              <a:r>
                <a:rPr kumimoji="0" lang="en-US" altLang="en-US" sz="12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" name="Text Box 55">
              <a:extLst>
                <a:ext uri="{FF2B5EF4-FFF2-40B4-BE49-F238E27FC236}">
                  <a16:creationId xmlns:a16="http://schemas.microsoft.com/office/drawing/2014/main" xmlns="" id="{74050F68-6A58-4F1E-AEF0-3A30ADF43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3033" y="2582657"/>
              <a:ext cx="488950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R</a:t>
              </a:r>
              <a:r>
                <a:rPr kumimoji="0" lang="en-US" altLang="en-US" sz="12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xmlns="" id="{B9C8B6FA-0437-42EB-83FA-8758EA5FF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820" y="4366635"/>
              <a:ext cx="737053" cy="2057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Free: 1</a:t>
              </a:r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xmlns="" id="{FFBB427C-59E9-4059-BEB4-0E47526D6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446" y="4366100"/>
              <a:ext cx="737053" cy="2057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Free: 2</a:t>
              </a:r>
            </a:p>
          </p:txBody>
        </p:sp>
        <p:sp>
          <p:nvSpPr>
            <p:cNvPr id="19" name="Text Box 4">
              <a:extLst>
                <a:ext uri="{FF2B5EF4-FFF2-40B4-BE49-F238E27FC236}">
                  <a16:creationId xmlns:a16="http://schemas.microsoft.com/office/drawing/2014/main" xmlns="" id="{E9D5AB93-0D9B-4432-A82F-2C85C044E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0675" y="4366101"/>
              <a:ext cx="737053" cy="2057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Free: 2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F11779F-2E57-4D1A-95EA-A10145FFE2D3}"/>
              </a:ext>
            </a:extLst>
          </p:cNvPr>
          <p:cNvSpPr txBox="1"/>
          <p:nvPr/>
        </p:nvSpPr>
        <p:spPr>
          <a:xfrm>
            <a:off x="1394234" y="1720159"/>
            <a:ext cx="9895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Below is a chart outline how many resources four users have acquired and could potentially request.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90DCEB2-BFF5-43A8-BE74-11EC356D76FB}"/>
              </a:ext>
            </a:extLst>
          </p:cNvPr>
          <p:cNvSpPr txBox="1"/>
          <p:nvPr/>
        </p:nvSpPr>
        <p:spPr>
          <a:xfrm>
            <a:off x="5531667" y="2560622"/>
            <a:ext cx="5902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Which of the following requests would be granted for user </a:t>
            </a:r>
            <a:r>
              <a:rPr lang="en-CA" sz="2400" b="1"/>
              <a:t>B</a:t>
            </a:r>
            <a:r>
              <a:rPr lang="en-CA" sz="2400"/>
              <a:t>?</a:t>
            </a:r>
          </a:p>
        </p:txBody>
      </p:sp>
      <p:sp>
        <p:nvSpPr>
          <p:cNvPr id="25" name="Rounded Rectangle 6">
            <a:extLst>
              <a:ext uri="{FF2B5EF4-FFF2-40B4-BE49-F238E27FC236}">
                <a16:creationId xmlns:a16="http://schemas.microsoft.com/office/drawing/2014/main" xmlns="" id="{3463F87E-921C-4368-B363-0BD0288BB3CE}"/>
              </a:ext>
            </a:extLst>
          </p:cNvPr>
          <p:cNvSpPr/>
          <p:nvPr/>
        </p:nvSpPr>
        <p:spPr>
          <a:xfrm>
            <a:off x="7085206" y="3421497"/>
            <a:ext cx="2067847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8788BC8-E98B-48F0-B8AD-0379303D440E}"/>
              </a:ext>
            </a:extLst>
          </p:cNvPr>
          <p:cNvSpPr txBox="1"/>
          <p:nvPr/>
        </p:nvSpPr>
        <p:spPr>
          <a:xfrm>
            <a:off x="7209738" y="3477893"/>
            <a:ext cx="15969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{1, 1, 0}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{0, 2, 2}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{0, 2, 0}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{1, 0, 1}</a:t>
            </a:r>
          </a:p>
        </p:txBody>
      </p:sp>
    </p:spTree>
    <p:extLst>
      <p:ext uri="{BB962C8B-B14F-4D97-AF65-F5344CB8AC3E}">
        <p14:creationId xmlns:p14="http://schemas.microsoft.com/office/powerpoint/2010/main" val="208619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7BE32A-238C-4C1F-9639-29B34C64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Q10: Banker’s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415912-D3F0-4DAD-B0C7-0D2ED440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20F7DE-A516-42CB-8BA0-B7D317D8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xmlns="" id="{8DAC98EC-8492-4827-BF10-B0B436C62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942030"/>
              </p:ext>
            </p:extLst>
          </p:nvPr>
        </p:nvGraphicFramePr>
        <p:xfrm>
          <a:off x="1457608" y="3404103"/>
          <a:ext cx="3521799" cy="1783920"/>
        </p:xfrm>
        <a:graphic>
          <a:graphicData uri="http://schemas.openxmlformats.org/drawingml/2006/table">
            <a:tbl>
              <a:tblPr/>
              <a:tblGrid>
                <a:gridCol w="4975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75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5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75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5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757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6623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459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3C0797A5-BB3E-4020-9A78-C4D3CC41016D}"/>
              </a:ext>
            </a:extLst>
          </p:cNvPr>
          <p:cNvGrpSpPr/>
          <p:nvPr/>
        </p:nvGrpSpPr>
        <p:grpSpPr>
          <a:xfrm>
            <a:off x="1955749" y="2908580"/>
            <a:ext cx="3123244" cy="2679324"/>
            <a:chOff x="1847108" y="2582657"/>
            <a:chExt cx="2319337" cy="1989679"/>
          </a:xfrm>
        </p:grpSpPr>
        <p:sp>
          <p:nvSpPr>
            <p:cNvPr id="7" name="Text Box 47">
              <a:extLst>
                <a:ext uri="{FF2B5EF4-FFF2-40B4-BE49-F238E27FC236}">
                  <a16:creationId xmlns:a16="http://schemas.microsoft.com/office/drawing/2014/main" xmlns="" id="{5EDA1768-074E-4EE0-B8E8-B321B8679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108" y="2741407"/>
              <a:ext cx="488950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Has</a:t>
              </a: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xmlns="" id="{CE122C94-B12C-412C-91A1-C762FEBCA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9370" y="2746170"/>
              <a:ext cx="490538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Max</a:t>
              </a: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xmlns="" id="{4570C4B5-1BAF-4E44-8E7B-BB9DF76B0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6408" y="2741407"/>
              <a:ext cx="488950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Has</a:t>
              </a:r>
            </a:p>
          </p:txBody>
        </p:sp>
        <p:sp>
          <p:nvSpPr>
            <p:cNvPr id="10" name="Text Box 50">
              <a:extLst>
                <a:ext uri="{FF2B5EF4-FFF2-40B4-BE49-F238E27FC236}">
                  <a16:creationId xmlns:a16="http://schemas.microsoft.com/office/drawing/2014/main" xmlns="" id="{9F4413D3-6C17-49C7-9826-13F907C93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670" y="2739820"/>
              <a:ext cx="490538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Max</a:t>
              </a:r>
            </a:p>
          </p:txBody>
        </p:sp>
        <p:sp>
          <p:nvSpPr>
            <p:cNvPr id="11" name="Text Box 51">
              <a:extLst>
                <a:ext uri="{FF2B5EF4-FFF2-40B4-BE49-F238E27FC236}">
                  <a16:creationId xmlns:a16="http://schemas.microsoft.com/office/drawing/2014/main" xmlns="" id="{51C5ADBB-BA2D-4275-938A-BC01FCF96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3645" y="2739820"/>
              <a:ext cx="488950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Has</a:t>
              </a:r>
            </a:p>
          </p:txBody>
        </p:sp>
        <p:sp>
          <p:nvSpPr>
            <p:cNvPr id="12" name="Text Box 52">
              <a:extLst>
                <a:ext uri="{FF2B5EF4-FFF2-40B4-BE49-F238E27FC236}">
                  <a16:creationId xmlns:a16="http://schemas.microsoft.com/office/drawing/2014/main" xmlns="" id="{CB29AF88-0DF3-4077-95C2-E6F4324A8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908" y="2738232"/>
              <a:ext cx="490537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Max</a:t>
              </a:r>
            </a:p>
          </p:txBody>
        </p:sp>
        <p:sp>
          <p:nvSpPr>
            <p:cNvPr id="13" name="Text Box 53">
              <a:extLst>
                <a:ext uri="{FF2B5EF4-FFF2-40B4-BE49-F238E27FC236}">
                  <a16:creationId xmlns:a16="http://schemas.microsoft.com/office/drawing/2014/main" xmlns="" id="{5E91306E-A052-4091-953E-C1A0C5140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708" y="2584245"/>
              <a:ext cx="488950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R</a:t>
              </a:r>
              <a:r>
                <a:rPr kumimoji="0" lang="en-US" altLang="en-US" sz="12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4" name="Text Box 54">
              <a:extLst>
                <a:ext uri="{FF2B5EF4-FFF2-40B4-BE49-F238E27FC236}">
                  <a16:creationId xmlns:a16="http://schemas.microsoft.com/office/drawing/2014/main" xmlns="" id="{52420286-17AF-4F58-91F9-88E3596D0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3258" y="2584245"/>
              <a:ext cx="488950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R</a:t>
              </a:r>
              <a:r>
                <a:rPr kumimoji="0" lang="en-US" altLang="en-US" sz="12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" name="Text Box 55">
              <a:extLst>
                <a:ext uri="{FF2B5EF4-FFF2-40B4-BE49-F238E27FC236}">
                  <a16:creationId xmlns:a16="http://schemas.microsoft.com/office/drawing/2014/main" xmlns="" id="{74050F68-6A58-4F1E-AEF0-3A30ADF43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3033" y="2582657"/>
              <a:ext cx="488950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R</a:t>
              </a:r>
              <a:r>
                <a:rPr kumimoji="0" lang="en-US" altLang="en-US" sz="12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xmlns="" id="{B9C8B6FA-0437-42EB-83FA-8758EA5FF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820" y="4366635"/>
              <a:ext cx="737053" cy="2057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Free: 0</a:t>
              </a:r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xmlns="" id="{FFBB427C-59E9-4059-BEB4-0E47526D6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446" y="4366100"/>
              <a:ext cx="737053" cy="2057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Free: 2</a:t>
              </a:r>
            </a:p>
          </p:txBody>
        </p:sp>
        <p:sp>
          <p:nvSpPr>
            <p:cNvPr id="19" name="Text Box 4">
              <a:extLst>
                <a:ext uri="{FF2B5EF4-FFF2-40B4-BE49-F238E27FC236}">
                  <a16:creationId xmlns:a16="http://schemas.microsoft.com/office/drawing/2014/main" xmlns="" id="{E9D5AB93-0D9B-4432-A82F-2C85C044E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0675" y="4366101"/>
              <a:ext cx="737053" cy="2057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Free: 2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F11779F-2E57-4D1A-95EA-A10145FFE2D3}"/>
              </a:ext>
            </a:extLst>
          </p:cNvPr>
          <p:cNvSpPr txBox="1"/>
          <p:nvPr/>
        </p:nvSpPr>
        <p:spPr>
          <a:xfrm>
            <a:off x="1394234" y="1720159"/>
            <a:ext cx="9895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Below is a chart outline how many resources four users have acquired and could potentially request.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90DCEB2-BFF5-43A8-BE74-11EC356D76FB}"/>
              </a:ext>
            </a:extLst>
          </p:cNvPr>
          <p:cNvSpPr txBox="1"/>
          <p:nvPr/>
        </p:nvSpPr>
        <p:spPr>
          <a:xfrm>
            <a:off x="5649362" y="2904654"/>
            <a:ext cx="590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Is this resource allocation in a </a:t>
            </a:r>
            <a:r>
              <a:rPr lang="en-CA" sz="2400" b="1">
                <a:solidFill>
                  <a:schemeClr val="accent2"/>
                </a:solidFill>
              </a:rPr>
              <a:t>safe state</a:t>
            </a:r>
            <a:r>
              <a:rPr lang="en-CA" sz="2400"/>
              <a:t>?</a:t>
            </a:r>
          </a:p>
        </p:txBody>
      </p:sp>
      <p:sp>
        <p:nvSpPr>
          <p:cNvPr id="25" name="Rounded Rectangle 6">
            <a:extLst>
              <a:ext uri="{FF2B5EF4-FFF2-40B4-BE49-F238E27FC236}">
                <a16:creationId xmlns:a16="http://schemas.microsoft.com/office/drawing/2014/main" xmlns="" id="{3463F87E-921C-4368-B363-0BD0288BB3CE}"/>
              </a:ext>
            </a:extLst>
          </p:cNvPr>
          <p:cNvSpPr/>
          <p:nvPr/>
        </p:nvSpPr>
        <p:spPr>
          <a:xfrm>
            <a:off x="7012778" y="4381165"/>
            <a:ext cx="2067847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8788BC8-E98B-48F0-B8AD-0379303D440E}"/>
              </a:ext>
            </a:extLst>
          </p:cNvPr>
          <p:cNvSpPr txBox="1"/>
          <p:nvPr/>
        </p:nvSpPr>
        <p:spPr>
          <a:xfrm>
            <a:off x="7436075" y="3722337"/>
            <a:ext cx="1049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Yes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0076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31A3D2-EA44-46EA-9D18-3DB91993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Q11: Rate Monotonic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4D7FE1-AE89-4EBB-A6C3-ED2B8F071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120" y="1804945"/>
            <a:ext cx="10058400" cy="4199952"/>
          </a:xfrm>
        </p:spPr>
        <p:txBody>
          <a:bodyPr/>
          <a:lstStyle/>
          <a:p>
            <a:r>
              <a:rPr lang="en-CA"/>
              <a:t>Given two processes:</a:t>
            </a:r>
          </a:p>
          <a:p>
            <a:endParaRPr lang="en-CA"/>
          </a:p>
          <a:p>
            <a:r>
              <a:rPr lang="en-CA"/>
              <a:t>According to rate monotonic scheduling, which process should have the higher priority?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C457CC-2FBE-49E6-A3EB-F8CD0C46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24903D-D7E1-4A69-A45A-6BD33B8B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12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7F4E391-C7A5-4B13-97E4-3B6CE0EDD45D}"/>
              </a:ext>
            </a:extLst>
          </p:cNvPr>
          <p:cNvSpPr/>
          <p:nvPr/>
        </p:nvSpPr>
        <p:spPr>
          <a:xfrm>
            <a:off x="4847936" y="1861847"/>
            <a:ext cx="2776151" cy="410573"/>
          </a:xfrm>
          <a:prstGeom prst="rect">
            <a:avLst/>
          </a:prstGeom>
          <a:solidFill>
            <a:srgbClr val="FFF2D9"/>
          </a:solidFill>
          <a:ln>
            <a:solidFill>
              <a:srgbClr val="8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b="1">
                <a:solidFill>
                  <a:schemeClr val="tx1"/>
                </a:solidFill>
              </a:rPr>
              <a:t>A:</a:t>
            </a:r>
            <a:r>
              <a:rPr lang="en-CA">
                <a:solidFill>
                  <a:schemeClr val="tx1"/>
                </a:solidFill>
              </a:rPr>
              <a:t>   period = 500ms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CA980E6-ABF9-444A-9484-47B994DAE7F0}"/>
              </a:ext>
            </a:extLst>
          </p:cNvPr>
          <p:cNvSpPr/>
          <p:nvPr/>
        </p:nvSpPr>
        <p:spPr>
          <a:xfrm>
            <a:off x="7710585" y="1865967"/>
            <a:ext cx="2776151" cy="397399"/>
          </a:xfrm>
          <a:prstGeom prst="rect">
            <a:avLst/>
          </a:prstGeom>
          <a:solidFill>
            <a:srgbClr val="FFF2D9"/>
          </a:solidFill>
          <a:ln>
            <a:solidFill>
              <a:srgbClr val="8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b="1">
                <a:solidFill>
                  <a:schemeClr val="tx1"/>
                </a:solidFill>
              </a:rPr>
              <a:t>B: </a:t>
            </a:r>
            <a:r>
              <a:rPr lang="en-CA">
                <a:solidFill>
                  <a:schemeClr val="tx1"/>
                </a:solidFill>
              </a:rPr>
              <a:t>  period = 1000ms</a:t>
            </a:r>
            <a:br>
              <a:rPr lang="en-CA">
                <a:solidFill>
                  <a:schemeClr val="tx1"/>
                </a:solidFill>
              </a:rPr>
            </a:br>
            <a:r>
              <a:rPr lang="en-CA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xmlns="" id="{10A972CA-31AE-4855-AB18-60975DF17FDD}"/>
              </a:ext>
            </a:extLst>
          </p:cNvPr>
          <p:cNvSpPr/>
          <p:nvPr/>
        </p:nvSpPr>
        <p:spPr>
          <a:xfrm>
            <a:off x="4921428" y="4435486"/>
            <a:ext cx="2067847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87A8D1A-0928-469E-8E65-61EFC95D204D}"/>
              </a:ext>
            </a:extLst>
          </p:cNvPr>
          <p:cNvSpPr txBox="1"/>
          <p:nvPr/>
        </p:nvSpPr>
        <p:spPr>
          <a:xfrm>
            <a:off x="5489580" y="4500936"/>
            <a:ext cx="8242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A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7302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E049-6295-4387-81F3-24BA7EEB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Q12: Rate Monotonic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69C2CA-016C-4C9C-B098-BCF51718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344AC93-2ECA-4AB3-97B3-097C40A8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13</a:t>
            </a:fld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9CA403D-C938-46C1-864C-D8377FDA29C1}"/>
              </a:ext>
            </a:extLst>
          </p:cNvPr>
          <p:cNvCxnSpPr>
            <a:cxnSpLocks/>
          </p:cNvCxnSpPr>
          <p:nvPr/>
        </p:nvCxnSpPr>
        <p:spPr>
          <a:xfrm>
            <a:off x="1622204" y="3151824"/>
            <a:ext cx="68120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27A822E-175C-42D5-820F-301269E9BD3E}"/>
              </a:ext>
            </a:extLst>
          </p:cNvPr>
          <p:cNvCxnSpPr>
            <a:cxnSpLocks/>
          </p:cNvCxnSpPr>
          <p:nvPr/>
        </p:nvCxnSpPr>
        <p:spPr>
          <a:xfrm flipV="1">
            <a:off x="1615898" y="2147220"/>
            <a:ext cx="0" cy="1010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1DD359DE-1DA7-4B01-A5FF-83DFFBA08BA0}"/>
              </a:ext>
            </a:extLst>
          </p:cNvPr>
          <p:cNvCxnSpPr>
            <a:cxnSpLocks/>
          </p:cNvCxnSpPr>
          <p:nvPr/>
        </p:nvCxnSpPr>
        <p:spPr>
          <a:xfrm flipV="1">
            <a:off x="2977982" y="2130745"/>
            <a:ext cx="0" cy="1026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80BBB52-5DBA-42AC-AC4A-F7DEE32EB621}"/>
              </a:ext>
            </a:extLst>
          </p:cNvPr>
          <p:cNvCxnSpPr>
            <a:cxnSpLocks/>
          </p:cNvCxnSpPr>
          <p:nvPr/>
        </p:nvCxnSpPr>
        <p:spPr>
          <a:xfrm flipV="1">
            <a:off x="4340056" y="2130745"/>
            <a:ext cx="0" cy="1026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DFA4B94-70D5-4BE5-9D28-83B1DBF9B8E9}"/>
              </a:ext>
            </a:extLst>
          </p:cNvPr>
          <p:cNvCxnSpPr>
            <a:cxnSpLocks/>
          </p:cNvCxnSpPr>
          <p:nvPr/>
        </p:nvCxnSpPr>
        <p:spPr>
          <a:xfrm flipV="1">
            <a:off x="5702131" y="2130745"/>
            <a:ext cx="0" cy="1021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093C957-C4B5-40EB-A8FC-243C443AD760}"/>
              </a:ext>
            </a:extLst>
          </p:cNvPr>
          <p:cNvCxnSpPr>
            <a:cxnSpLocks/>
          </p:cNvCxnSpPr>
          <p:nvPr/>
        </p:nvCxnSpPr>
        <p:spPr>
          <a:xfrm flipV="1">
            <a:off x="7064203" y="2147220"/>
            <a:ext cx="0" cy="1000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3CEA090-4245-408B-9E8F-C2B76932742D}"/>
              </a:ext>
            </a:extLst>
          </p:cNvPr>
          <p:cNvCxnSpPr>
            <a:cxnSpLocks/>
          </p:cNvCxnSpPr>
          <p:nvPr/>
        </p:nvCxnSpPr>
        <p:spPr>
          <a:xfrm flipV="1">
            <a:off x="8428183" y="2130745"/>
            <a:ext cx="0" cy="1017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CFFDE50-5165-463D-92AD-E5E25F0C3002}"/>
              </a:ext>
            </a:extLst>
          </p:cNvPr>
          <p:cNvSpPr/>
          <p:nvPr/>
        </p:nvSpPr>
        <p:spPr>
          <a:xfrm>
            <a:off x="1616850" y="2549226"/>
            <a:ext cx="986225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00AEE5D-993E-474F-8674-F4CBAD8D1333}"/>
              </a:ext>
            </a:extLst>
          </p:cNvPr>
          <p:cNvSpPr/>
          <p:nvPr/>
        </p:nvSpPr>
        <p:spPr>
          <a:xfrm>
            <a:off x="1620350" y="2227333"/>
            <a:ext cx="710875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819D685-9DC7-4869-A5A6-0ECB5C362D69}"/>
              </a:ext>
            </a:extLst>
          </p:cNvPr>
          <p:cNvSpPr txBox="1"/>
          <p:nvPr/>
        </p:nvSpPr>
        <p:spPr>
          <a:xfrm>
            <a:off x="1523917" y="318518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22FA2D6-B577-415A-94BD-AB1B2F1578FA}"/>
              </a:ext>
            </a:extLst>
          </p:cNvPr>
          <p:cNvSpPr txBox="1"/>
          <p:nvPr/>
        </p:nvSpPr>
        <p:spPr>
          <a:xfrm>
            <a:off x="2813139" y="319754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BB49F51-58BD-4973-9543-7EF0CFD81852}"/>
              </a:ext>
            </a:extLst>
          </p:cNvPr>
          <p:cNvSpPr txBox="1"/>
          <p:nvPr/>
        </p:nvSpPr>
        <p:spPr>
          <a:xfrm>
            <a:off x="4151788" y="31934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3A59676-26E7-4FFC-B203-709DEDB25B87}"/>
              </a:ext>
            </a:extLst>
          </p:cNvPr>
          <p:cNvSpPr txBox="1"/>
          <p:nvPr/>
        </p:nvSpPr>
        <p:spPr>
          <a:xfrm>
            <a:off x="5515150" y="318930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C5AC8A7-CEB8-429D-9767-76AE2430208E}"/>
              </a:ext>
            </a:extLst>
          </p:cNvPr>
          <p:cNvSpPr txBox="1"/>
          <p:nvPr/>
        </p:nvSpPr>
        <p:spPr>
          <a:xfrm>
            <a:off x="6849680" y="318106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39ABD80-620C-4DCD-81C0-3F5F9981BAC8}"/>
              </a:ext>
            </a:extLst>
          </p:cNvPr>
          <p:cNvSpPr txBox="1"/>
          <p:nvPr/>
        </p:nvSpPr>
        <p:spPr>
          <a:xfrm>
            <a:off x="8192447" y="318930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10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E56DEF5-827A-42EA-9371-85A6889498F2}"/>
              </a:ext>
            </a:extLst>
          </p:cNvPr>
          <p:cNvCxnSpPr>
            <a:cxnSpLocks/>
          </p:cNvCxnSpPr>
          <p:nvPr/>
        </p:nvCxnSpPr>
        <p:spPr>
          <a:xfrm>
            <a:off x="1609847" y="2142689"/>
            <a:ext cx="68120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CD6F24E-15BD-48F6-A2AC-930945C110BD}"/>
              </a:ext>
            </a:extLst>
          </p:cNvPr>
          <p:cNvSpPr/>
          <p:nvPr/>
        </p:nvSpPr>
        <p:spPr>
          <a:xfrm>
            <a:off x="4993745" y="2231452"/>
            <a:ext cx="710875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14DF969-B7E3-4737-BB1F-7EA0447EC688}"/>
              </a:ext>
            </a:extLst>
          </p:cNvPr>
          <p:cNvSpPr/>
          <p:nvPr/>
        </p:nvSpPr>
        <p:spPr>
          <a:xfrm>
            <a:off x="4339456" y="2536869"/>
            <a:ext cx="998581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91BBC45-F8CC-4061-A1AD-5013D6B558ED}"/>
              </a:ext>
            </a:extLst>
          </p:cNvPr>
          <p:cNvSpPr/>
          <p:nvPr/>
        </p:nvSpPr>
        <p:spPr>
          <a:xfrm>
            <a:off x="7066181" y="2553345"/>
            <a:ext cx="949154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07E4F49-8DA5-47EB-BDE9-3C65AE6BCFA6}"/>
              </a:ext>
            </a:extLst>
          </p:cNvPr>
          <p:cNvSpPr/>
          <p:nvPr/>
        </p:nvSpPr>
        <p:spPr>
          <a:xfrm>
            <a:off x="1612731" y="2866382"/>
            <a:ext cx="718495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84B6F40-AA66-4BE0-8586-25C2F32FEA8A}"/>
              </a:ext>
            </a:extLst>
          </p:cNvPr>
          <p:cNvSpPr/>
          <p:nvPr/>
        </p:nvSpPr>
        <p:spPr>
          <a:xfrm>
            <a:off x="3618645" y="2870501"/>
            <a:ext cx="718495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5F5D11A-5F33-4ADD-8F30-65DCB62DE35F}"/>
              </a:ext>
            </a:extLst>
          </p:cNvPr>
          <p:cNvSpPr/>
          <p:nvPr/>
        </p:nvSpPr>
        <p:spPr>
          <a:xfrm>
            <a:off x="5702817" y="2854026"/>
            <a:ext cx="718495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B236B4F-B3E8-45DD-A7DE-3ADC97C89A58}"/>
              </a:ext>
            </a:extLst>
          </p:cNvPr>
          <p:cNvSpPr txBox="1"/>
          <p:nvPr/>
        </p:nvSpPr>
        <p:spPr>
          <a:xfrm>
            <a:off x="9218058" y="20730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. .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E63784-9D90-4DE0-B589-76DA1DFF0462}"/>
              </a:ext>
            </a:extLst>
          </p:cNvPr>
          <p:cNvSpPr/>
          <p:nvPr/>
        </p:nvSpPr>
        <p:spPr>
          <a:xfrm>
            <a:off x="7708731" y="2858145"/>
            <a:ext cx="718495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C4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3F6A846B-B8BF-4CAD-BAA5-19242B28E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47" y="1596715"/>
            <a:ext cx="11153869" cy="4199952"/>
          </a:xfrm>
        </p:spPr>
        <p:txBody>
          <a:bodyPr/>
          <a:lstStyle/>
          <a:p>
            <a:r>
              <a:rPr lang="en-CA"/>
              <a:t>Given the following periods and computation times:</a:t>
            </a:r>
          </a:p>
          <a:p>
            <a:endParaRPr lang="en-CA"/>
          </a:p>
          <a:p>
            <a:endParaRPr lang="en-CA"/>
          </a:p>
          <a:p>
            <a:endParaRPr lang="en-CA"/>
          </a:p>
          <a:p>
            <a:r>
              <a:rPr lang="en-CA"/>
              <a:t>According to rate monotonic scheduling, which process should start first?</a:t>
            </a:r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xmlns="" id="{D3AAA92D-4513-48C2-9EC6-9CE13E0BE341}"/>
              </a:ext>
            </a:extLst>
          </p:cNvPr>
          <p:cNvSpPr/>
          <p:nvPr/>
        </p:nvSpPr>
        <p:spPr>
          <a:xfrm>
            <a:off x="6849816" y="4725196"/>
            <a:ext cx="2067847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03DEDAE-0F25-452D-BAC2-46CB50CEFE67}"/>
              </a:ext>
            </a:extLst>
          </p:cNvPr>
          <p:cNvSpPr txBox="1"/>
          <p:nvPr/>
        </p:nvSpPr>
        <p:spPr>
          <a:xfrm>
            <a:off x="2728273" y="4772540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a)  A1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ADAFE28-1567-4534-8197-AC5F6BE9723F}"/>
              </a:ext>
            </a:extLst>
          </p:cNvPr>
          <p:cNvSpPr txBox="1"/>
          <p:nvPr/>
        </p:nvSpPr>
        <p:spPr>
          <a:xfrm>
            <a:off x="5071611" y="4771032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b)  B1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4013FEF0-3D1A-45FA-8EDD-25974FD978BB}"/>
              </a:ext>
            </a:extLst>
          </p:cNvPr>
          <p:cNvSpPr/>
          <p:nvPr/>
        </p:nvSpPr>
        <p:spPr>
          <a:xfrm>
            <a:off x="7363714" y="4756261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/>
              <a:t>c)  C1</a:t>
            </a:r>
          </a:p>
        </p:txBody>
      </p:sp>
    </p:spTree>
    <p:extLst>
      <p:ext uri="{BB962C8B-B14F-4D97-AF65-F5344CB8AC3E}">
        <p14:creationId xmlns:p14="http://schemas.microsoft.com/office/powerpoint/2010/main" val="21118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D59F56-1FA9-48E0-9B90-DC610F9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Q13: Analytic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417192-D20E-46C8-AE23-06215EEB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186" y="1669143"/>
            <a:ext cx="11313814" cy="4199952"/>
          </a:xfrm>
        </p:spPr>
        <p:txBody>
          <a:bodyPr>
            <a:normAutofit/>
          </a:bodyPr>
          <a:lstStyle/>
          <a:p>
            <a:r>
              <a:rPr lang="en-CA" sz="2400"/>
              <a:t>Given three tasks:</a:t>
            </a:r>
          </a:p>
          <a:p>
            <a:pPr lvl="3"/>
            <a:r>
              <a:rPr lang="en-CA"/>
              <a:t>A takes 1 second, repeats every 5 seconds</a:t>
            </a:r>
          </a:p>
          <a:p>
            <a:pPr lvl="3"/>
            <a:r>
              <a:rPr lang="en-CA"/>
              <a:t>B takes 2 seconds, repeats every 3 seconds</a:t>
            </a:r>
          </a:p>
          <a:p>
            <a:pPr lvl="3"/>
            <a:r>
              <a:rPr lang="en-CA"/>
              <a:t>C takes 5 seconds, repeats every 10 seconds</a:t>
            </a:r>
          </a:p>
          <a:p>
            <a:pPr lvl="3"/>
            <a:endParaRPr lang="en-CA"/>
          </a:p>
          <a:p>
            <a:r>
              <a:rPr lang="en-CA" sz="2400"/>
              <a:t>Is it possible to schedule the tasks so that they will always meet their deadlines?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D223A9F-26F3-4ECE-B044-B57CE4CD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7577DB-78A8-4AB0-8848-38B57202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14</a:t>
            </a:fld>
            <a:endParaRPr lang="en-CA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xmlns="" id="{42769496-F8A2-48B8-976A-9B4713E12E0E}"/>
              </a:ext>
            </a:extLst>
          </p:cNvPr>
          <p:cNvSpPr/>
          <p:nvPr/>
        </p:nvSpPr>
        <p:spPr>
          <a:xfrm>
            <a:off x="4658876" y="4734249"/>
            <a:ext cx="2067847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FA4D652-54F0-4903-BB38-1EA29C4B1F07}"/>
              </a:ext>
            </a:extLst>
          </p:cNvPr>
          <p:cNvSpPr txBox="1"/>
          <p:nvPr/>
        </p:nvSpPr>
        <p:spPr>
          <a:xfrm>
            <a:off x="2764486" y="4799700"/>
            <a:ext cx="96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a)  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51CE87-5BD8-4BEA-BDD5-EE8885B43D47}"/>
              </a:ext>
            </a:extLst>
          </p:cNvPr>
          <p:cNvSpPr txBox="1"/>
          <p:nvPr/>
        </p:nvSpPr>
        <p:spPr>
          <a:xfrm>
            <a:off x="5107824" y="4798192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b)  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4BD54AC-66F8-406A-AF00-B788B24B0129}"/>
              </a:ext>
            </a:extLst>
          </p:cNvPr>
          <p:cNvSpPr/>
          <p:nvPr/>
        </p:nvSpPr>
        <p:spPr>
          <a:xfrm>
            <a:off x="7399927" y="4783421"/>
            <a:ext cx="1405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/>
              <a:t>c)  Maybe</a:t>
            </a:r>
          </a:p>
        </p:txBody>
      </p:sp>
    </p:spTree>
    <p:extLst>
      <p:ext uri="{BB962C8B-B14F-4D97-AF65-F5344CB8AC3E}">
        <p14:creationId xmlns:p14="http://schemas.microsoft.com/office/powerpoint/2010/main" val="253048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D59F56-1FA9-48E0-9B90-DC610F9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Q14: Analytic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417192-D20E-46C8-AE23-06215EEB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186" y="1669143"/>
            <a:ext cx="11313814" cy="4199952"/>
          </a:xfrm>
        </p:spPr>
        <p:txBody>
          <a:bodyPr>
            <a:normAutofit/>
          </a:bodyPr>
          <a:lstStyle/>
          <a:p>
            <a:r>
              <a:rPr lang="en-CA" sz="2400"/>
              <a:t>Given three tasks:</a:t>
            </a:r>
          </a:p>
          <a:p>
            <a:pPr lvl="3"/>
            <a:r>
              <a:rPr lang="en-CA"/>
              <a:t>A takes 1 second, repeats every 5 seconds</a:t>
            </a:r>
          </a:p>
          <a:p>
            <a:pPr lvl="3"/>
            <a:r>
              <a:rPr lang="en-CA"/>
              <a:t>B takes 2 seconds, repeats every </a:t>
            </a:r>
            <a:r>
              <a:rPr lang="en-CA" b="1">
                <a:solidFill>
                  <a:srgbClr val="7030A0"/>
                </a:solidFill>
              </a:rPr>
              <a:t>10</a:t>
            </a:r>
            <a:r>
              <a:rPr lang="en-CA"/>
              <a:t> seconds</a:t>
            </a:r>
          </a:p>
          <a:p>
            <a:pPr lvl="3"/>
            <a:r>
              <a:rPr lang="en-CA"/>
              <a:t>C takes 5 seconds, repeats every 10 seconds</a:t>
            </a:r>
          </a:p>
          <a:p>
            <a:pPr lvl="3"/>
            <a:endParaRPr lang="en-CA"/>
          </a:p>
          <a:p>
            <a:r>
              <a:rPr lang="en-CA" sz="2400"/>
              <a:t>Is it possible to schedule the tasks so that they will always meet their deadlines?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D223A9F-26F3-4ECE-B044-B57CE4CD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7577DB-78A8-4AB0-8848-38B57202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15</a:t>
            </a:fld>
            <a:endParaRPr lang="en-CA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xmlns="" id="{42769496-F8A2-48B8-976A-9B4713E12E0E}"/>
              </a:ext>
            </a:extLst>
          </p:cNvPr>
          <p:cNvSpPr/>
          <p:nvPr/>
        </p:nvSpPr>
        <p:spPr>
          <a:xfrm>
            <a:off x="7103311" y="4734249"/>
            <a:ext cx="2067847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FA4D652-54F0-4903-BB38-1EA29C4B1F07}"/>
              </a:ext>
            </a:extLst>
          </p:cNvPr>
          <p:cNvSpPr txBox="1"/>
          <p:nvPr/>
        </p:nvSpPr>
        <p:spPr>
          <a:xfrm>
            <a:off x="2764486" y="4799700"/>
            <a:ext cx="96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a)  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51CE87-5BD8-4BEA-BDD5-EE8885B43D47}"/>
              </a:ext>
            </a:extLst>
          </p:cNvPr>
          <p:cNvSpPr txBox="1"/>
          <p:nvPr/>
        </p:nvSpPr>
        <p:spPr>
          <a:xfrm>
            <a:off x="5107824" y="4798192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b)  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4BD54AC-66F8-406A-AF00-B788B24B0129}"/>
              </a:ext>
            </a:extLst>
          </p:cNvPr>
          <p:cNvSpPr/>
          <p:nvPr/>
        </p:nvSpPr>
        <p:spPr>
          <a:xfrm>
            <a:off x="7399927" y="4783421"/>
            <a:ext cx="1405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/>
              <a:t>c)  Maybe</a:t>
            </a:r>
          </a:p>
        </p:txBody>
      </p:sp>
    </p:spTree>
    <p:extLst>
      <p:ext uri="{BB962C8B-B14F-4D97-AF65-F5344CB8AC3E}">
        <p14:creationId xmlns:p14="http://schemas.microsoft.com/office/powerpoint/2010/main" val="1317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D59F56-1FA9-48E0-9B90-DC610F9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Q15: Analytic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417192-D20E-46C8-AE23-06215EEB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186" y="1669143"/>
            <a:ext cx="11313814" cy="4199952"/>
          </a:xfrm>
        </p:spPr>
        <p:txBody>
          <a:bodyPr>
            <a:normAutofit/>
          </a:bodyPr>
          <a:lstStyle/>
          <a:p>
            <a:r>
              <a:rPr lang="en-CA" sz="2400"/>
              <a:t>Given three tasks:</a:t>
            </a:r>
          </a:p>
          <a:p>
            <a:pPr lvl="3"/>
            <a:r>
              <a:rPr lang="en-CA"/>
              <a:t>A takes 1 second, repeats every 5 seconds</a:t>
            </a:r>
          </a:p>
          <a:p>
            <a:pPr lvl="3"/>
            <a:r>
              <a:rPr lang="en-CA"/>
              <a:t>B takes 2 seconds, repeats every </a:t>
            </a:r>
            <a:r>
              <a:rPr lang="en-CA" b="1">
                <a:solidFill>
                  <a:srgbClr val="7030A0"/>
                </a:solidFill>
              </a:rPr>
              <a:t>10</a:t>
            </a:r>
            <a:r>
              <a:rPr lang="en-CA"/>
              <a:t> seconds</a:t>
            </a:r>
          </a:p>
          <a:p>
            <a:pPr lvl="3"/>
            <a:r>
              <a:rPr lang="en-CA"/>
              <a:t>C takes 5 seconds, repeats every 10 seconds</a:t>
            </a:r>
          </a:p>
          <a:p>
            <a:pPr lvl="3"/>
            <a:endParaRPr lang="en-CA"/>
          </a:p>
          <a:p>
            <a:r>
              <a:rPr lang="en-CA" sz="2400"/>
              <a:t>Is it possible to schedule the tasks so that they will always meet their deadlines?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D223A9F-26F3-4ECE-B044-B57CE4CD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7577DB-78A8-4AB0-8848-38B57202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16</a:t>
            </a:fld>
            <a:endParaRPr lang="en-CA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xmlns="" id="{42769496-F8A2-48B8-976A-9B4713E12E0E}"/>
              </a:ext>
            </a:extLst>
          </p:cNvPr>
          <p:cNvSpPr/>
          <p:nvPr/>
        </p:nvSpPr>
        <p:spPr>
          <a:xfrm>
            <a:off x="2295921" y="4743302"/>
            <a:ext cx="2067847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FA4D652-54F0-4903-BB38-1EA29C4B1F07}"/>
              </a:ext>
            </a:extLst>
          </p:cNvPr>
          <p:cNvSpPr txBox="1"/>
          <p:nvPr/>
        </p:nvSpPr>
        <p:spPr>
          <a:xfrm>
            <a:off x="2764486" y="4799700"/>
            <a:ext cx="96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a)  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51CE87-5BD8-4BEA-BDD5-EE8885B43D47}"/>
              </a:ext>
            </a:extLst>
          </p:cNvPr>
          <p:cNvSpPr txBox="1"/>
          <p:nvPr/>
        </p:nvSpPr>
        <p:spPr>
          <a:xfrm>
            <a:off x="5107824" y="4798192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b)  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4BD54AC-66F8-406A-AF00-B788B24B0129}"/>
              </a:ext>
            </a:extLst>
          </p:cNvPr>
          <p:cNvSpPr/>
          <p:nvPr/>
        </p:nvSpPr>
        <p:spPr>
          <a:xfrm>
            <a:off x="7399927" y="4783421"/>
            <a:ext cx="1405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/>
              <a:t>c)  Maybe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D7EE11D-950B-4FDE-A887-52447468A921}"/>
              </a:ext>
            </a:extLst>
          </p:cNvPr>
          <p:cNvSpPr/>
          <p:nvPr/>
        </p:nvSpPr>
        <p:spPr>
          <a:xfrm>
            <a:off x="7568697" y="2082297"/>
            <a:ext cx="2034000" cy="11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BEC33FE-E26A-4B81-9FF6-40F6EEBE721D}"/>
              </a:ext>
            </a:extLst>
          </p:cNvPr>
          <p:cNvSpPr/>
          <p:nvPr/>
        </p:nvSpPr>
        <p:spPr>
          <a:xfrm>
            <a:off x="9604218" y="2080788"/>
            <a:ext cx="2034000" cy="11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9C8917D-2CB1-4DC6-97C8-D274C7316334}"/>
              </a:ext>
            </a:extLst>
          </p:cNvPr>
          <p:cNvSpPr/>
          <p:nvPr/>
        </p:nvSpPr>
        <p:spPr>
          <a:xfrm>
            <a:off x="7580215" y="2174465"/>
            <a:ext cx="4068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D6AC8B5-59F7-47FB-9530-7AAC9D2B42D2}"/>
              </a:ext>
            </a:extLst>
          </p:cNvPr>
          <p:cNvSpPr/>
          <p:nvPr/>
        </p:nvSpPr>
        <p:spPr>
          <a:xfrm>
            <a:off x="9606683" y="2172957"/>
            <a:ext cx="4068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5F09C86-A3CB-4345-8291-4C44CB1F9533}"/>
              </a:ext>
            </a:extLst>
          </p:cNvPr>
          <p:cNvSpPr/>
          <p:nvPr/>
        </p:nvSpPr>
        <p:spPr>
          <a:xfrm>
            <a:off x="7578706" y="2381186"/>
            <a:ext cx="813600" cy="2057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A5CFB60-C68B-4B86-B817-553865B99275}"/>
              </a:ext>
            </a:extLst>
          </p:cNvPr>
          <p:cNvSpPr/>
          <p:nvPr/>
        </p:nvSpPr>
        <p:spPr>
          <a:xfrm>
            <a:off x="7577197" y="2587907"/>
            <a:ext cx="2034000" cy="205740"/>
          </a:xfrm>
          <a:prstGeom prst="rect">
            <a:avLst/>
          </a:prstGeom>
          <a:solidFill>
            <a:srgbClr val="FFD9D9"/>
          </a:solidFill>
          <a:ln>
            <a:solidFill>
              <a:srgbClr val="920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B78C4B5-9102-425F-90D7-C7DAEED8386E}"/>
              </a:ext>
            </a:extLst>
          </p:cNvPr>
          <p:cNvSpPr/>
          <p:nvPr/>
        </p:nvSpPr>
        <p:spPr>
          <a:xfrm>
            <a:off x="7569653" y="2933447"/>
            <a:ext cx="4068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9B29D2F-1B4D-4772-A384-682B3B570E58}"/>
              </a:ext>
            </a:extLst>
          </p:cNvPr>
          <p:cNvSpPr/>
          <p:nvPr/>
        </p:nvSpPr>
        <p:spPr>
          <a:xfrm>
            <a:off x="7975550" y="2922884"/>
            <a:ext cx="813600" cy="2057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849F9A0-8475-4909-9187-98DADE691B0F}"/>
              </a:ext>
            </a:extLst>
          </p:cNvPr>
          <p:cNvSpPr/>
          <p:nvPr/>
        </p:nvSpPr>
        <p:spPr>
          <a:xfrm>
            <a:off x="8797906" y="2930429"/>
            <a:ext cx="805675" cy="205740"/>
          </a:xfrm>
          <a:prstGeom prst="rect">
            <a:avLst/>
          </a:prstGeom>
          <a:solidFill>
            <a:srgbClr val="FFD9D9"/>
          </a:solidFill>
          <a:ln>
            <a:solidFill>
              <a:srgbClr val="920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F605918-E277-49BB-B378-CF518DD4F436}"/>
              </a:ext>
            </a:extLst>
          </p:cNvPr>
          <p:cNvSpPr/>
          <p:nvPr/>
        </p:nvSpPr>
        <p:spPr>
          <a:xfrm>
            <a:off x="9604301" y="2927813"/>
            <a:ext cx="4068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A6B51DD-10D5-4E6C-8DBE-AD367271C4DD}"/>
              </a:ext>
            </a:extLst>
          </p:cNvPr>
          <p:cNvSpPr/>
          <p:nvPr/>
        </p:nvSpPr>
        <p:spPr>
          <a:xfrm>
            <a:off x="10010834" y="2928426"/>
            <a:ext cx="1220400" cy="205740"/>
          </a:xfrm>
          <a:prstGeom prst="rect">
            <a:avLst/>
          </a:prstGeom>
          <a:solidFill>
            <a:srgbClr val="FFD9D9"/>
          </a:solidFill>
          <a:ln>
            <a:solidFill>
              <a:srgbClr val="920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A2282EE-2A71-45BA-8C3A-A4D2842FCEE3}"/>
              </a:ext>
            </a:extLst>
          </p:cNvPr>
          <p:cNvSpPr txBox="1"/>
          <p:nvPr/>
        </p:nvSpPr>
        <p:spPr>
          <a:xfrm>
            <a:off x="7496269" y="173826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RMS:</a:t>
            </a:r>
          </a:p>
        </p:txBody>
      </p:sp>
    </p:spTree>
    <p:extLst>
      <p:ext uri="{BB962C8B-B14F-4D97-AF65-F5344CB8AC3E}">
        <p14:creationId xmlns:p14="http://schemas.microsoft.com/office/powerpoint/2010/main" val="427955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D59F56-1FA9-48E0-9B90-DC610F9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Q16: Analytic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417192-D20E-46C8-AE23-06215EEB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186" y="1669143"/>
            <a:ext cx="11313814" cy="4199952"/>
          </a:xfrm>
        </p:spPr>
        <p:txBody>
          <a:bodyPr>
            <a:normAutofit/>
          </a:bodyPr>
          <a:lstStyle/>
          <a:p>
            <a:r>
              <a:rPr lang="en-CA" sz="2400"/>
              <a:t>Given three tasks:</a:t>
            </a:r>
          </a:p>
          <a:p>
            <a:pPr lvl="3"/>
            <a:r>
              <a:rPr lang="en-CA"/>
              <a:t>A takes 1 second, repeats every </a:t>
            </a:r>
            <a:r>
              <a:rPr lang="en-CA" b="1">
                <a:solidFill>
                  <a:srgbClr val="7030A0"/>
                </a:solidFill>
              </a:rPr>
              <a:t>10</a:t>
            </a:r>
            <a:r>
              <a:rPr lang="en-CA"/>
              <a:t> seconds</a:t>
            </a:r>
          </a:p>
          <a:p>
            <a:pPr lvl="3"/>
            <a:r>
              <a:rPr lang="en-CA"/>
              <a:t>B takes 2 seconds, repeats every </a:t>
            </a:r>
            <a:r>
              <a:rPr lang="en-CA" b="1">
                <a:solidFill>
                  <a:srgbClr val="7030A0"/>
                </a:solidFill>
              </a:rPr>
              <a:t>10</a:t>
            </a:r>
            <a:r>
              <a:rPr lang="en-CA"/>
              <a:t> seconds</a:t>
            </a:r>
          </a:p>
          <a:p>
            <a:pPr lvl="3"/>
            <a:r>
              <a:rPr lang="en-CA"/>
              <a:t>C takes </a:t>
            </a:r>
            <a:r>
              <a:rPr lang="en-CA" b="1">
                <a:solidFill>
                  <a:srgbClr val="7030A0"/>
                </a:solidFill>
              </a:rPr>
              <a:t>1</a:t>
            </a:r>
            <a:r>
              <a:rPr lang="en-CA"/>
              <a:t> seconds, repeats every </a:t>
            </a:r>
            <a:r>
              <a:rPr lang="en-CA" b="1">
                <a:solidFill>
                  <a:srgbClr val="7030A0"/>
                </a:solidFill>
              </a:rPr>
              <a:t>2.5</a:t>
            </a:r>
            <a:r>
              <a:rPr lang="en-CA"/>
              <a:t> seconds</a:t>
            </a:r>
          </a:p>
          <a:p>
            <a:pPr lvl="3"/>
            <a:endParaRPr lang="en-CA"/>
          </a:p>
          <a:p>
            <a:r>
              <a:rPr lang="en-CA" sz="2400"/>
              <a:t>Is it possible to schedule the tasks so that they will always meet their deadlines?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D223A9F-26F3-4ECE-B044-B57CE4CD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7577DB-78A8-4AB0-8848-38B57202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17</a:t>
            </a:fld>
            <a:endParaRPr lang="en-CA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xmlns="" id="{42769496-F8A2-48B8-976A-9B4713E12E0E}"/>
              </a:ext>
            </a:extLst>
          </p:cNvPr>
          <p:cNvSpPr/>
          <p:nvPr/>
        </p:nvSpPr>
        <p:spPr>
          <a:xfrm>
            <a:off x="2286868" y="4761409"/>
            <a:ext cx="2067847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FA4D652-54F0-4903-BB38-1EA29C4B1F07}"/>
              </a:ext>
            </a:extLst>
          </p:cNvPr>
          <p:cNvSpPr txBox="1"/>
          <p:nvPr/>
        </p:nvSpPr>
        <p:spPr>
          <a:xfrm>
            <a:off x="2764486" y="4799700"/>
            <a:ext cx="96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a)  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51CE87-5BD8-4BEA-BDD5-EE8885B43D47}"/>
              </a:ext>
            </a:extLst>
          </p:cNvPr>
          <p:cNvSpPr txBox="1"/>
          <p:nvPr/>
        </p:nvSpPr>
        <p:spPr>
          <a:xfrm>
            <a:off x="5107824" y="4798192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b)  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4BD54AC-66F8-406A-AF00-B788B24B0129}"/>
              </a:ext>
            </a:extLst>
          </p:cNvPr>
          <p:cNvSpPr/>
          <p:nvPr/>
        </p:nvSpPr>
        <p:spPr>
          <a:xfrm>
            <a:off x="7399927" y="4783421"/>
            <a:ext cx="1405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/>
              <a:t>c)  Maybe</a:t>
            </a:r>
          </a:p>
        </p:txBody>
      </p:sp>
    </p:spTree>
    <p:extLst>
      <p:ext uri="{BB962C8B-B14F-4D97-AF65-F5344CB8AC3E}">
        <p14:creationId xmlns:p14="http://schemas.microsoft.com/office/powerpoint/2010/main" val="32310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95" y="385849"/>
            <a:ext cx="10058400" cy="778109"/>
          </a:xfrm>
        </p:spPr>
        <p:txBody>
          <a:bodyPr/>
          <a:lstStyle/>
          <a:p>
            <a:r>
              <a:rPr lang="en-CA"/>
              <a:t>Q1: Deadlock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36759" y="1470818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Which of the following are conditions for deadlock?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63232" y="5134478"/>
            <a:ext cx="3583773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943C02B-6B86-4213-8EBA-36EDA2D0153B}"/>
              </a:ext>
            </a:extLst>
          </p:cNvPr>
          <p:cNvSpPr txBox="1"/>
          <p:nvPr/>
        </p:nvSpPr>
        <p:spPr>
          <a:xfrm>
            <a:off x="4187838" y="2259837"/>
            <a:ext cx="27747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Mutual exclusion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No pre-emption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Hold and wait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Circular wait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130555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E8D4B-B2EE-4FE5-B7EB-5F663FD1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85" y="410563"/>
            <a:ext cx="10058400" cy="778109"/>
          </a:xfrm>
        </p:spPr>
        <p:txBody>
          <a:bodyPr>
            <a:normAutofit fontScale="90000"/>
          </a:bodyPr>
          <a:lstStyle/>
          <a:p>
            <a:r>
              <a:rPr lang="en-CA"/>
              <a:t/>
            </a:r>
            <a:br>
              <a:rPr lang="en-CA"/>
            </a:br>
            <a:r>
              <a:rPr lang="en-CA"/>
              <a:t>Q2: Deadlocked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C8B1B3-CF35-4B57-A8E5-577850EFD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615" y="1309817"/>
            <a:ext cx="10058400" cy="2117124"/>
          </a:xfrm>
        </p:spPr>
        <p:txBody>
          <a:bodyPr>
            <a:normAutofit/>
          </a:bodyPr>
          <a:lstStyle/>
          <a:p>
            <a:r>
              <a:rPr lang="en-CA" sz="2400"/>
              <a:t>Let’s say we wish to synchronously add a friend on Facebook. </a:t>
            </a:r>
          </a:p>
          <a:p>
            <a:pPr lvl="1"/>
            <a:r>
              <a:rPr lang="en-CA" sz="2000"/>
              <a:t> A friend request is sent by User A to user B</a:t>
            </a:r>
          </a:p>
          <a:p>
            <a:pPr lvl="1"/>
            <a:r>
              <a:rPr lang="en-CA" sz="2000"/>
              <a:t> When user B accepts, it locks A’s friend list, then B’s, adds both A and B to each others lists, then unlocks both</a:t>
            </a:r>
            <a:endParaRPr lang="en-CA" sz="2400"/>
          </a:p>
          <a:p>
            <a:pPr marL="0" indent="0">
              <a:buNone/>
            </a:pPr>
            <a:r>
              <a:rPr lang="en-CA" sz="2400"/>
              <a:t>Is there a potential for deadlock?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345F3B8-956F-4BA1-B10E-B2B8DE97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4BA3F6-D9F4-4358-BF3B-358FD12F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xmlns="" id="{16DA6919-88C5-4120-832D-80B7CAC17DD4}"/>
              </a:ext>
            </a:extLst>
          </p:cNvPr>
          <p:cNvSpPr/>
          <p:nvPr/>
        </p:nvSpPr>
        <p:spPr>
          <a:xfrm>
            <a:off x="6837091" y="3927349"/>
            <a:ext cx="1590217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A25C4C-8262-4662-B705-5FF8E5F91E40}"/>
              </a:ext>
            </a:extLst>
          </p:cNvPr>
          <p:cNvSpPr txBox="1"/>
          <p:nvPr/>
        </p:nvSpPr>
        <p:spPr>
          <a:xfrm>
            <a:off x="7079319" y="4001853"/>
            <a:ext cx="1049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Yes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No</a:t>
            </a:r>
          </a:p>
        </p:txBody>
      </p:sp>
      <p:pic>
        <p:nvPicPr>
          <p:cNvPr id="1026" name="Picture 2" descr="Image result for facebook friends">
            <a:extLst>
              <a:ext uri="{FF2B5EF4-FFF2-40B4-BE49-F238E27FC236}">
                <a16:creationId xmlns:a16="http://schemas.microsoft.com/office/drawing/2014/main" xmlns="" id="{C07016EA-B349-4B6E-987B-838E095C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19" y="3577706"/>
            <a:ext cx="3383949" cy="225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6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E8D4B-B2EE-4FE5-B7EB-5F663FD1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85" y="410563"/>
            <a:ext cx="10058400" cy="778109"/>
          </a:xfrm>
        </p:spPr>
        <p:txBody>
          <a:bodyPr>
            <a:normAutofit fontScale="90000"/>
          </a:bodyPr>
          <a:lstStyle/>
          <a:p>
            <a:r>
              <a:rPr lang="en-CA"/>
              <a:t/>
            </a:r>
            <a:br>
              <a:rPr lang="en-CA"/>
            </a:br>
            <a:r>
              <a:rPr lang="en-CA"/>
              <a:t>Q3: Deadlocked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C8B1B3-CF35-4B57-A8E5-577850EFD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93341"/>
            <a:ext cx="10058400" cy="2117124"/>
          </a:xfrm>
        </p:spPr>
        <p:txBody>
          <a:bodyPr>
            <a:normAutofit/>
          </a:bodyPr>
          <a:lstStyle/>
          <a:p>
            <a:r>
              <a:rPr lang="en-CA" sz="2400"/>
              <a:t>Let’s say we wish to synchronously add a friend on Facebook. </a:t>
            </a:r>
          </a:p>
          <a:p>
            <a:pPr lvl="1"/>
            <a:r>
              <a:rPr lang="en-CA" sz="2000"/>
              <a:t>A friend request is sent by User A to user B</a:t>
            </a:r>
          </a:p>
          <a:p>
            <a:pPr lvl="1"/>
            <a:r>
              <a:rPr lang="en-CA" sz="2000"/>
              <a:t>When user B accepts, it locks A’s friend list, then B’s, adds both A and B to each others’ friend lists, then unlocks both</a:t>
            </a:r>
            <a:endParaRPr lang="en-CA" sz="2400"/>
          </a:p>
          <a:p>
            <a:pPr marL="0" indent="0">
              <a:buNone/>
            </a:pPr>
            <a:r>
              <a:rPr lang="en-CA" sz="2400"/>
              <a:t>How can we prevent the potential deadlock condition?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345F3B8-956F-4BA1-B10E-B2B8DE97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4BA3F6-D9F4-4358-BF3B-358FD12F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xmlns="" id="{16DA6919-88C5-4120-832D-80B7CAC17DD4}"/>
              </a:ext>
            </a:extLst>
          </p:cNvPr>
          <p:cNvSpPr/>
          <p:nvPr/>
        </p:nvSpPr>
        <p:spPr>
          <a:xfrm>
            <a:off x="4744681" y="5698485"/>
            <a:ext cx="3814433" cy="52932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A25C4C-8262-4662-B705-5FF8E5F91E40}"/>
              </a:ext>
            </a:extLst>
          </p:cNvPr>
          <p:cNvSpPr txBox="1"/>
          <p:nvPr/>
        </p:nvSpPr>
        <p:spPr>
          <a:xfrm>
            <a:off x="4879816" y="3416967"/>
            <a:ext cx="69332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200"/>
              <a:t>Sort locks by user’s name or ID (if same name)</a:t>
            </a:r>
          </a:p>
          <a:p>
            <a:pPr marL="457200" indent="-457200">
              <a:buFont typeface="+mj-lt"/>
              <a:buAutoNum type="alphaLcParenR"/>
            </a:pPr>
            <a:endParaRPr lang="en-CA" sz="2200"/>
          </a:p>
          <a:p>
            <a:pPr marL="457200" indent="-457200">
              <a:buFont typeface="+mj-lt"/>
              <a:buAutoNum type="alphaLcParenR"/>
            </a:pPr>
            <a:r>
              <a:rPr lang="en-CA" sz="2200"/>
              <a:t>Try with timeout, if this fails, release and try again</a:t>
            </a:r>
          </a:p>
          <a:p>
            <a:pPr marL="457200" indent="-457200">
              <a:buFont typeface="+mj-lt"/>
              <a:buAutoNum type="alphaLcParenR"/>
            </a:pPr>
            <a:endParaRPr lang="en-CA" sz="2200"/>
          </a:p>
          <a:p>
            <a:pPr marL="457200" indent="-457200">
              <a:buFont typeface="+mj-lt"/>
              <a:buAutoNum type="alphaLcParenR"/>
            </a:pPr>
            <a:r>
              <a:rPr lang="en-CA" sz="2200"/>
              <a:t>Only hold one lock at a time, allowing brief period of inconsistency</a:t>
            </a:r>
          </a:p>
          <a:p>
            <a:pPr marL="457200" indent="-457200">
              <a:buFont typeface="+mj-lt"/>
              <a:buAutoNum type="alphaLcParenR"/>
            </a:pPr>
            <a:endParaRPr lang="en-CA" sz="2200"/>
          </a:p>
          <a:p>
            <a:pPr marL="457200" indent="-457200">
              <a:buFont typeface="+mj-lt"/>
              <a:buAutoNum type="alphaLcParenR"/>
            </a:pPr>
            <a:r>
              <a:rPr lang="en-CA" sz="2200"/>
              <a:t>All of the above</a:t>
            </a:r>
          </a:p>
        </p:txBody>
      </p:sp>
      <p:pic>
        <p:nvPicPr>
          <p:cNvPr id="1026" name="Picture 2" descr="Image result for facebook friends">
            <a:extLst>
              <a:ext uri="{FF2B5EF4-FFF2-40B4-BE49-F238E27FC236}">
                <a16:creationId xmlns:a16="http://schemas.microsoft.com/office/drawing/2014/main" xmlns="" id="{C07016EA-B349-4B6E-987B-838E095C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19" y="3577706"/>
            <a:ext cx="3383949" cy="225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533FB-F515-43CA-81E4-45C5DFB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Q4: Resource Allocation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7E3272-715E-499F-AF97-E2657F39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C23208-F343-42EA-AB01-ADA2E493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grpSp>
        <p:nvGrpSpPr>
          <p:cNvPr id="6" name="Group 54">
            <a:extLst>
              <a:ext uri="{FF2B5EF4-FFF2-40B4-BE49-F238E27FC236}">
                <a16:creationId xmlns:a16="http://schemas.microsoft.com/office/drawing/2014/main" xmlns="" id="{E2A2A4FB-D261-4152-B699-EB8D0E6B02B5}"/>
              </a:ext>
            </a:extLst>
          </p:cNvPr>
          <p:cNvGrpSpPr>
            <a:grpSpLocks/>
          </p:cNvGrpSpPr>
          <p:nvPr/>
        </p:nvGrpSpPr>
        <p:grpSpPr bwMode="auto">
          <a:xfrm>
            <a:off x="1581560" y="2235854"/>
            <a:ext cx="3495676" cy="2976563"/>
            <a:chOff x="3307" y="917"/>
            <a:chExt cx="2202" cy="1875"/>
          </a:xfrm>
        </p:grpSpPr>
        <p:sp>
          <p:nvSpPr>
            <p:cNvPr id="7" name="Rectangle 20">
              <a:extLst>
                <a:ext uri="{FF2B5EF4-FFF2-40B4-BE49-F238E27FC236}">
                  <a16:creationId xmlns:a16="http://schemas.microsoft.com/office/drawing/2014/main" xmlns="" id="{77F7E5C6-A978-4E93-95FA-FF320BFD6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" y="917"/>
              <a:ext cx="476" cy="322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xmlns="" id="{3BE749DD-2676-425F-8697-64F9F59FB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054"/>
              <a:ext cx="56" cy="5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9" name="Text Box 22">
              <a:extLst>
                <a:ext uri="{FF2B5EF4-FFF2-40B4-BE49-F238E27FC236}">
                  <a16:creationId xmlns:a16="http://schemas.microsoft.com/office/drawing/2014/main" xmlns="" id="{7794D389-1FB9-4B8A-B7AD-BEB8E2A0B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" y="95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1</a:t>
              </a:r>
            </a:p>
          </p:txBody>
        </p:sp>
        <p:sp>
          <p:nvSpPr>
            <p:cNvPr id="10" name="Text Box 23">
              <a:extLst>
                <a:ext uri="{FF2B5EF4-FFF2-40B4-BE49-F238E27FC236}">
                  <a16:creationId xmlns:a16="http://schemas.microsoft.com/office/drawing/2014/main" xmlns="" id="{B6D75245-CD60-40FA-A34B-97084A4AD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" y="955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3</a:t>
              </a:r>
            </a:p>
          </p:txBody>
        </p:sp>
        <p:sp>
          <p:nvSpPr>
            <p:cNvPr id="11" name="Text Box 24">
              <a:extLst>
                <a:ext uri="{FF2B5EF4-FFF2-40B4-BE49-F238E27FC236}">
                  <a16:creationId xmlns:a16="http://schemas.microsoft.com/office/drawing/2014/main" xmlns="" id="{037F9937-FD9A-44FB-AF64-473F169BD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" y="2493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4</a:t>
              </a:r>
            </a:p>
          </p:txBody>
        </p:sp>
        <p:sp>
          <p:nvSpPr>
            <p:cNvPr id="12" name="Text Box 25">
              <a:extLst>
                <a:ext uri="{FF2B5EF4-FFF2-40B4-BE49-F238E27FC236}">
                  <a16:creationId xmlns:a16="http://schemas.microsoft.com/office/drawing/2014/main" xmlns="" id="{ACC4E214-1663-4099-BBA6-4E57FF180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" y="2510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2</a:t>
              </a:r>
            </a:p>
          </p:txBody>
        </p:sp>
        <p:sp>
          <p:nvSpPr>
            <p:cNvPr id="13" name="Rectangle 26">
              <a:extLst>
                <a:ext uri="{FF2B5EF4-FFF2-40B4-BE49-F238E27FC236}">
                  <a16:creationId xmlns:a16="http://schemas.microsoft.com/office/drawing/2014/main" xmlns="" id="{F7CF5B64-2569-482B-AE25-CE46E250E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" y="921"/>
              <a:ext cx="476" cy="322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4" name="Oval 28">
              <a:extLst>
                <a:ext uri="{FF2B5EF4-FFF2-40B4-BE49-F238E27FC236}">
                  <a16:creationId xmlns:a16="http://schemas.microsoft.com/office/drawing/2014/main" xmlns="" id="{3982204E-5250-4842-94C8-DAF95EFA4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1058"/>
              <a:ext cx="56" cy="5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xmlns="" id="{7D385B4B-949D-4B49-B82D-87E90BB70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" y="2441"/>
              <a:ext cx="458" cy="351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6" name="Oval 30">
              <a:extLst>
                <a:ext uri="{FF2B5EF4-FFF2-40B4-BE49-F238E27FC236}">
                  <a16:creationId xmlns:a16="http://schemas.microsoft.com/office/drawing/2014/main" xmlns="" id="{886A669B-23B8-4BB4-A0FB-23C1FE9E3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" y="2578"/>
              <a:ext cx="54" cy="5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7" name="Rectangle 33">
              <a:extLst>
                <a:ext uri="{FF2B5EF4-FFF2-40B4-BE49-F238E27FC236}">
                  <a16:creationId xmlns:a16="http://schemas.microsoft.com/office/drawing/2014/main" xmlns="" id="{B52925F7-9A15-403F-B704-2D70B86C0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2450"/>
              <a:ext cx="458" cy="342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" name="Oval 34">
              <a:extLst>
                <a:ext uri="{FF2B5EF4-FFF2-40B4-BE49-F238E27FC236}">
                  <a16:creationId xmlns:a16="http://schemas.microsoft.com/office/drawing/2014/main" xmlns="" id="{FCDFACF2-F7DF-42F3-A9C5-2BC2B4743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2587"/>
              <a:ext cx="54" cy="5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grpSp>
          <p:nvGrpSpPr>
            <p:cNvPr id="19" name="Group 39">
              <a:extLst>
                <a:ext uri="{FF2B5EF4-FFF2-40B4-BE49-F238E27FC236}">
                  <a16:creationId xmlns:a16="http://schemas.microsoft.com/office/drawing/2014/main" xmlns="" id="{41C1601C-499D-421D-9176-61E1CA4DD5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" y="1639"/>
              <a:ext cx="326" cy="317"/>
              <a:chOff x="3307" y="1719"/>
              <a:chExt cx="326" cy="317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CB37BA9F-BC08-47D8-B2B4-35294E00F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33" name="Text Box 38">
                <a:extLst>
                  <a:ext uri="{FF2B5EF4-FFF2-40B4-BE49-F238E27FC236}">
                    <a16:creationId xmlns:a16="http://schemas.microsoft.com/office/drawing/2014/main" xmlns="" id="{C8D53CCB-E161-47D5-B7FA-0EC394DFD5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1</a:t>
                </a:r>
              </a:p>
            </p:txBody>
          </p:sp>
        </p:grpSp>
        <p:grpSp>
          <p:nvGrpSpPr>
            <p:cNvPr id="20" name="Group 40">
              <a:extLst>
                <a:ext uri="{FF2B5EF4-FFF2-40B4-BE49-F238E27FC236}">
                  <a16:creationId xmlns:a16="http://schemas.microsoft.com/office/drawing/2014/main" xmlns="" id="{9FDF0B60-2EDB-4214-BAED-5FC2C43D2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8" y="1648"/>
              <a:ext cx="326" cy="317"/>
              <a:chOff x="3307" y="1719"/>
              <a:chExt cx="326" cy="317"/>
            </a:xfrm>
          </p:grpSpPr>
          <p:sp>
            <p:nvSpPr>
              <p:cNvPr id="30" name="Oval 41">
                <a:extLst>
                  <a:ext uri="{FF2B5EF4-FFF2-40B4-BE49-F238E27FC236}">
                    <a16:creationId xmlns:a16="http://schemas.microsoft.com/office/drawing/2014/main" xmlns="" id="{1FB710D7-3460-45BA-9911-2AF128760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31" name="Text Box 42">
                <a:extLst>
                  <a:ext uri="{FF2B5EF4-FFF2-40B4-BE49-F238E27FC236}">
                    <a16:creationId xmlns:a16="http://schemas.microsoft.com/office/drawing/2014/main" xmlns="" id="{FFF28D7D-4B9D-47B8-9794-F11DBCD47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2</a:t>
                </a:r>
              </a:p>
            </p:txBody>
          </p:sp>
        </p:grpSp>
        <p:grpSp>
          <p:nvGrpSpPr>
            <p:cNvPr id="21" name="Group 43">
              <a:extLst>
                <a:ext uri="{FF2B5EF4-FFF2-40B4-BE49-F238E27FC236}">
                  <a16:creationId xmlns:a16="http://schemas.microsoft.com/office/drawing/2014/main" xmlns="" id="{62FA43A1-E8A0-4EFF-B9F2-E60CCFC8F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4" y="1653"/>
              <a:ext cx="326" cy="317"/>
              <a:chOff x="3307" y="1719"/>
              <a:chExt cx="326" cy="317"/>
            </a:xfrm>
          </p:grpSpPr>
          <p:sp>
            <p:nvSpPr>
              <p:cNvPr id="28" name="Oval 44">
                <a:extLst>
                  <a:ext uri="{FF2B5EF4-FFF2-40B4-BE49-F238E27FC236}">
                    <a16:creationId xmlns:a16="http://schemas.microsoft.com/office/drawing/2014/main" xmlns="" id="{978C6CDE-90ED-4FA2-A68E-71291E53F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29" name="Text Box 45">
                <a:extLst>
                  <a:ext uri="{FF2B5EF4-FFF2-40B4-BE49-F238E27FC236}">
                    <a16:creationId xmlns:a16="http://schemas.microsoft.com/office/drawing/2014/main" xmlns="" id="{C8E37435-DCB5-4A22-A88D-0BE922B958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3</a:t>
                </a:r>
              </a:p>
            </p:txBody>
          </p:sp>
        </p:grpSp>
        <p:sp>
          <p:nvSpPr>
            <p:cNvPr id="22" name="Line 46">
              <a:extLst>
                <a:ext uri="{FF2B5EF4-FFF2-40B4-BE49-F238E27FC236}">
                  <a16:creationId xmlns:a16="http://schemas.microsoft.com/office/drawing/2014/main" xmlns="" id="{0492A9A8-9B5C-44CE-9E99-117D3F2C5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5" y="1956"/>
              <a:ext cx="364" cy="6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Line 47">
              <a:extLst>
                <a:ext uri="{FF2B5EF4-FFF2-40B4-BE49-F238E27FC236}">
                  <a16:creationId xmlns:a16="http://schemas.microsoft.com/office/drawing/2014/main" xmlns="" id="{E802F882-19A4-46A7-B49A-B485FE5F2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7" y="1956"/>
              <a:ext cx="287" cy="4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Line 48">
              <a:extLst>
                <a:ext uri="{FF2B5EF4-FFF2-40B4-BE49-F238E27FC236}">
                  <a16:creationId xmlns:a16="http://schemas.microsoft.com/office/drawing/2014/main" xmlns="" id="{9B46DB0B-C09A-426A-AF7B-F15D137DF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5" y="1238"/>
              <a:ext cx="268" cy="42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Line 49">
              <a:extLst>
                <a:ext uri="{FF2B5EF4-FFF2-40B4-BE49-F238E27FC236}">
                  <a16:creationId xmlns:a16="http://schemas.microsoft.com/office/drawing/2014/main" xmlns="" id="{BDD128F2-8763-4968-BED9-26B3391BC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3" y="1241"/>
              <a:ext cx="274" cy="40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Line 51">
              <a:extLst>
                <a:ext uri="{FF2B5EF4-FFF2-40B4-BE49-F238E27FC236}">
                  <a16:creationId xmlns:a16="http://schemas.microsoft.com/office/drawing/2014/main" xmlns="" id="{B2F85097-F416-490F-91E6-8DEAD8FD0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1" y="1094"/>
              <a:ext cx="291" cy="57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Line 50">
              <a:extLst>
                <a:ext uri="{FF2B5EF4-FFF2-40B4-BE49-F238E27FC236}">
                  <a16:creationId xmlns:a16="http://schemas.microsoft.com/office/drawing/2014/main" xmlns="" id="{60F896C4-824F-4F70-9ED2-3F2F93100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" y="1129"/>
              <a:ext cx="299" cy="52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34" name="Line 51">
            <a:extLst>
              <a:ext uri="{FF2B5EF4-FFF2-40B4-BE49-F238E27FC236}">
                <a16:creationId xmlns:a16="http://schemas.microsoft.com/office/drawing/2014/main" xmlns="" id="{CA98AB87-EB27-471B-A1EA-11F4BFEBD6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4376" y="3922985"/>
            <a:ext cx="154744" cy="7455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xmlns="" id="{2ACDCDB3-27AD-4762-B726-6AC2DB7EB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069" y="2388974"/>
            <a:ext cx="4076082" cy="551934"/>
          </a:xfrm>
        </p:spPr>
        <p:txBody>
          <a:bodyPr>
            <a:normAutofit/>
          </a:bodyPr>
          <a:lstStyle/>
          <a:p>
            <a:r>
              <a:rPr lang="en-CA" sz="2400"/>
              <a:t>Is this system deadlocked?</a:t>
            </a:r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xmlns="" id="{349DD57B-9A93-46AA-8A54-02FEFAAA2505}"/>
              </a:ext>
            </a:extLst>
          </p:cNvPr>
          <p:cNvSpPr/>
          <p:nvPr/>
        </p:nvSpPr>
        <p:spPr>
          <a:xfrm>
            <a:off x="7257221" y="3367176"/>
            <a:ext cx="1590217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478BE4B-CE97-4F53-9D5B-6FF9E5AC5F7E}"/>
              </a:ext>
            </a:extLst>
          </p:cNvPr>
          <p:cNvSpPr txBox="1"/>
          <p:nvPr/>
        </p:nvSpPr>
        <p:spPr>
          <a:xfrm>
            <a:off x="7499449" y="3441680"/>
            <a:ext cx="1049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Yes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0530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533FB-F515-43CA-81E4-45C5DFB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Q5: Resource Allocation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7E3272-715E-499F-AF97-E2657F39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C23208-F343-42EA-AB01-ADA2E493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xmlns="" id="{2ACDCDB3-27AD-4762-B726-6AC2DB7EB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069" y="2388974"/>
            <a:ext cx="4076082" cy="551934"/>
          </a:xfrm>
        </p:spPr>
        <p:txBody>
          <a:bodyPr>
            <a:normAutofit/>
          </a:bodyPr>
          <a:lstStyle/>
          <a:p>
            <a:r>
              <a:rPr lang="en-CA" sz="2400"/>
              <a:t>Is this system deadlocked?</a:t>
            </a:r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xmlns="" id="{349DD57B-9A93-46AA-8A54-02FEFAAA2505}"/>
              </a:ext>
            </a:extLst>
          </p:cNvPr>
          <p:cNvSpPr/>
          <p:nvPr/>
        </p:nvSpPr>
        <p:spPr>
          <a:xfrm>
            <a:off x="7356809" y="4100507"/>
            <a:ext cx="1590217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478BE4B-CE97-4F53-9D5B-6FF9E5AC5F7E}"/>
              </a:ext>
            </a:extLst>
          </p:cNvPr>
          <p:cNvSpPr txBox="1"/>
          <p:nvPr/>
        </p:nvSpPr>
        <p:spPr>
          <a:xfrm>
            <a:off x="7499449" y="3441680"/>
            <a:ext cx="1049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Yes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No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5F75800-754F-48B6-AA47-BC18E81A7655}"/>
              </a:ext>
            </a:extLst>
          </p:cNvPr>
          <p:cNvGrpSpPr/>
          <p:nvPr/>
        </p:nvGrpSpPr>
        <p:grpSpPr>
          <a:xfrm>
            <a:off x="1536291" y="2214077"/>
            <a:ext cx="3495676" cy="3335338"/>
            <a:chOff x="1581560" y="1815724"/>
            <a:chExt cx="3495676" cy="3335338"/>
          </a:xfrm>
        </p:grpSpPr>
        <p:sp>
          <p:nvSpPr>
            <p:cNvPr id="39" name="Rectangle 20">
              <a:extLst>
                <a:ext uri="{FF2B5EF4-FFF2-40B4-BE49-F238E27FC236}">
                  <a16:creationId xmlns:a16="http://schemas.microsoft.com/office/drawing/2014/main" xmlns="" id="{9DA23553-B7E5-40F5-AA1B-FD0991669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885" y="1815724"/>
              <a:ext cx="755650" cy="511175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40" name="Oval 21">
              <a:extLst>
                <a:ext uri="{FF2B5EF4-FFF2-40B4-BE49-F238E27FC236}">
                  <a16:creationId xmlns:a16="http://schemas.microsoft.com/office/drawing/2014/main" xmlns="" id="{8D29CBB6-4E20-48F3-B2BF-9A30D960A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510" y="2033212"/>
              <a:ext cx="88900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41" name="Text Box 22">
              <a:extLst>
                <a:ext uri="{FF2B5EF4-FFF2-40B4-BE49-F238E27FC236}">
                  <a16:creationId xmlns:a16="http://schemas.microsoft.com/office/drawing/2014/main" xmlns="" id="{37454AB3-3C76-45B6-8A1D-1D22FA5E7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5060" y="1874462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1</a:t>
              </a:r>
            </a:p>
          </p:txBody>
        </p:sp>
        <p:sp>
          <p:nvSpPr>
            <p:cNvPr id="42" name="Text Box 23">
              <a:extLst>
                <a:ext uri="{FF2B5EF4-FFF2-40B4-BE49-F238E27FC236}">
                  <a16:creationId xmlns:a16="http://schemas.microsoft.com/office/drawing/2014/main" xmlns="" id="{094B4914-D8D9-4BD0-9E39-6263ED20B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511" y="1876049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3</a:t>
              </a:r>
            </a:p>
          </p:txBody>
        </p:sp>
        <p:sp>
          <p:nvSpPr>
            <p:cNvPr id="43" name="Text Box 24">
              <a:extLst>
                <a:ext uri="{FF2B5EF4-FFF2-40B4-BE49-F238E27FC236}">
                  <a16:creationId xmlns:a16="http://schemas.microsoft.com/office/drawing/2014/main" xmlns="" id="{B9EE0401-1BC7-44DF-B474-D7073531C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1786" y="4317624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4</a:t>
              </a:r>
            </a:p>
          </p:txBody>
        </p:sp>
        <p:sp>
          <p:nvSpPr>
            <p:cNvPr id="44" name="Text Box 25">
              <a:extLst>
                <a:ext uri="{FF2B5EF4-FFF2-40B4-BE49-F238E27FC236}">
                  <a16:creationId xmlns:a16="http://schemas.microsoft.com/office/drawing/2014/main" xmlns="" id="{6C7E2A5C-9E07-47AC-B3DA-995F6B594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9823" y="4344612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2</a:t>
              </a:r>
            </a:p>
          </p:txBody>
        </p:sp>
        <p:sp>
          <p:nvSpPr>
            <p:cNvPr id="45" name="Rectangle 26">
              <a:extLst>
                <a:ext uri="{FF2B5EF4-FFF2-40B4-BE49-F238E27FC236}">
                  <a16:creationId xmlns:a16="http://schemas.microsoft.com/office/drawing/2014/main" xmlns="" id="{492DC7FF-8D15-44F5-B11E-C8552EFCB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586" y="1822074"/>
              <a:ext cx="755650" cy="511175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46" name="Oval 28">
              <a:extLst>
                <a:ext uri="{FF2B5EF4-FFF2-40B4-BE49-F238E27FC236}">
                  <a16:creationId xmlns:a16="http://schemas.microsoft.com/office/drawing/2014/main" xmlns="" id="{F9EDAAC9-A0D0-4DAA-8E97-BE2F8ABAB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911" y="2039562"/>
              <a:ext cx="88900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xmlns="" id="{3E3CB398-A3E6-490A-87FF-1BB082ACF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748" y="4235074"/>
              <a:ext cx="727075" cy="557213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48" name="Oval 30">
              <a:extLst>
                <a:ext uri="{FF2B5EF4-FFF2-40B4-BE49-F238E27FC236}">
                  <a16:creationId xmlns:a16="http://schemas.microsoft.com/office/drawing/2014/main" xmlns="" id="{6A57DC89-639C-4CB9-9087-60D708837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073" y="4452562"/>
              <a:ext cx="85725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49" name="Rectangle 33">
              <a:extLst>
                <a:ext uri="{FF2B5EF4-FFF2-40B4-BE49-F238E27FC236}">
                  <a16:creationId xmlns:a16="http://schemas.microsoft.com/office/drawing/2014/main" xmlns="" id="{1F818A3C-1256-4FF2-A1F4-BBE6623C3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485" y="4249362"/>
              <a:ext cx="727075" cy="90170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50" name="Oval 34">
              <a:extLst>
                <a:ext uri="{FF2B5EF4-FFF2-40B4-BE49-F238E27FC236}">
                  <a16:creationId xmlns:a16="http://schemas.microsoft.com/office/drawing/2014/main" xmlns="" id="{CB7D938F-CD49-4526-AAC0-6CDF92819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810" y="4466849"/>
              <a:ext cx="85725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grpSp>
          <p:nvGrpSpPr>
            <p:cNvPr id="51" name="Group 39">
              <a:extLst>
                <a:ext uri="{FF2B5EF4-FFF2-40B4-BE49-F238E27FC236}">
                  <a16:creationId xmlns:a16="http://schemas.microsoft.com/office/drawing/2014/main" xmlns="" id="{6FED78DA-8639-4A81-B57E-D65DE60851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1560" y="2961899"/>
              <a:ext cx="517525" cy="503238"/>
              <a:chOff x="3307" y="1719"/>
              <a:chExt cx="326" cy="317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xmlns="" id="{36ED39BC-F8F8-4DBB-B511-F644CB293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" name="Text Box 38">
                <a:extLst>
                  <a:ext uri="{FF2B5EF4-FFF2-40B4-BE49-F238E27FC236}">
                    <a16:creationId xmlns:a16="http://schemas.microsoft.com/office/drawing/2014/main" xmlns="" id="{390C84F4-390A-477A-999C-B3493C51F4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1</a:t>
                </a:r>
              </a:p>
            </p:txBody>
          </p:sp>
        </p:grpSp>
        <p:grpSp>
          <p:nvGrpSpPr>
            <p:cNvPr id="52" name="Group 40">
              <a:extLst>
                <a:ext uri="{FF2B5EF4-FFF2-40B4-BE49-F238E27FC236}">
                  <a16:creationId xmlns:a16="http://schemas.microsoft.com/office/drawing/2014/main" xmlns="" id="{7C3FED15-C6D0-4198-968B-CF29C52D9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9023" y="2976187"/>
              <a:ext cx="517525" cy="503238"/>
              <a:chOff x="3307" y="1719"/>
              <a:chExt cx="326" cy="317"/>
            </a:xfrm>
          </p:grpSpPr>
          <p:sp>
            <p:nvSpPr>
              <p:cNvPr id="64" name="Oval 41">
                <a:extLst>
                  <a:ext uri="{FF2B5EF4-FFF2-40B4-BE49-F238E27FC236}">
                    <a16:creationId xmlns:a16="http://schemas.microsoft.com/office/drawing/2014/main" xmlns="" id="{77EF0256-D33F-422B-9448-AD190DD26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5" name="Text Box 42">
                <a:extLst>
                  <a:ext uri="{FF2B5EF4-FFF2-40B4-BE49-F238E27FC236}">
                    <a16:creationId xmlns:a16="http://schemas.microsoft.com/office/drawing/2014/main" xmlns="" id="{DA758721-8A16-49EF-AF5C-0E73DF869A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2</a:t>
                </a:r>
              </a:p>
            </p:txBody>
          </p:sp>
        </p:grpSp>
        <p:grpSp>
          <p:nvGrpSpPr>
            <p:cNvPr id="53" name="Group 43">
              <a:extLst>
                <a:ext uri="{FF2B5EF4-FFF2-40B4-BE49-F238E27FC236}">
                  <a16:creationId xmlns:a16="http://schemas.microsoft.com/office/drawing/2014/main" xmlns="" id="{441D8A46-438E-46AC-BBCA-018A0A1968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4423" y="2984124"/>
              <a:ext cx="517525" cy="503238"/>
              <a:chOff x="3307" y="1719"/>
              <a:chExt cx="326" cy="317"/>
            </a:xfrm>
          </p:grpSpPr>
          <p:sp>
            <p:nvSpPr>
              <p:cNvPr id="62" name="Oval 44">
                <a:extLst>
                  <a:ext uri="{FF2B5EF4-FFF2-40B4-BE49-F238E27FC236}">
                    <a16:creationId xmlns:a16="http://schemas.microsoft.com/office/drawing/2014/main" xmlns="" id="{E0D1CAEA-7E40-4D01-93E7-4ED427170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3" name="Text Box 45">
                <a:extLst>
                  <a:ext uri="{FF2B5EF4-FFF2-40B4-BE49-F238E27FC236}">
                    <a16:creationId xmlns:a16="http://schemas.microsoft.com/office/drawing/2014/main" xmlns="" id="{59728422-79B6-49CC-A8E1-329382A538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3</a:t>
                </a:r>
              </a:p>
            </p:txBody>
          </p:sp>
        </p:grpSp>
        <p:sp>
          <p:nvSpPr>
            <p:cNvPr id="54" name="Line 46">
              <a:extLst>
                <a:ext uri="{FF2B5EF4-FFF2-40B4-BE49-F238E27FC236}">
                  <a16:creationId xmlns:a16="http://schemas.microsoft.com/office/drawing/2014/main" xmlns="" id="{54846BA9-555E-4AFF-A08A-7FBA6382E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11760" y="3465137"/>
              <a:ext cx="577850" cy="106521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" name="Line 47">
              <a:extLst>
                <a:ext uri="{FF2B5EF4-FFF2-40B4-BE49-F238E27FC236}">
                  <a16:creationId xmlns:a16="http://schemas.microsoft.com/office/drawing/2014/main" xmlns="" id="{76ADC6A5-C89D-4099-9E6D-4368832AE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9935" y="3465137"/>
              <a:ext cx="455613" cy="77787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6" name="Line 48">
              <a:extLst>
                <a:ext uri="{FF2B5EF4-FFF2-40B4-BE49-F238E27FC236}">
                  <a16:creationId xmlns:a16="http://schemas.microsoft.com/office/drawing/2014/main" xmlns="" id="{249EC5F2-41BE-4D79-925B-A6122E5F92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5260" y="2325312"/>
              <a:ext cx="425450" cy="6683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7" name="Line 49">
              <a:extLst>
                <a:ext uri="{FF2B5EF4-FFF2-40B4-BE49-F238E27FC236}">
                  <a16:creationId xmlns:a16="http://schemas.microsoft.com/office/drawing/2014/main" xmlns="" id="{4571DEE5-7E29-4AE4-8AB7-3355F7F74D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6210" y="2330074"/>
              <a:ext cx="434975" cy="6429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" name="Line 51">
              <a:extLst>
                <a:ext uri="{FF2B5EF4-FFF2-40B4-BE49-F238E27FC236}">
                  <a16:creationId xmlns:a16="http://schemas.microsoft.com/office/drawing/2014/main" xmlns="" id="{A7AF151E-810F-4600-8120-E4F1203F7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286" y="2096712"/>
              <a:ext cx="461963" cy="91281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9" name="Line 50">
              <a:extLst>
                <a:ext uri="{FF2B5EF4-FFF2-40B4-BE49-F238E27FC236}">
                  <a16:creationId xmlns:a16="http://schemas.microsoft.com/office/drawing/2014/main" xmlns="" id="{1157BECF-6AC0-41E6-AC4E-3F6A4E418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2473" y="2152274"/>
              <a:ext cx="474663" cy="8270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0" name="Line 51">
              <a:extLst>
                <a:ext uri="{FF2B5EF4-FFF2-40B4-BE49-F238E27FC236}">
                  <a16:creationId xmlns:a16="http://schemas.microsoft.com/office/drawing/2014/main" xmlns="" id="{85176BED-A8CD-47F3-9056-6AFA770C0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4376" y="3502855"/>
              <a:ext cx="154744" cy="7455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1" name="Oval 30">
              <a:extLst>
                <a:ext uri="{FF2B5EF4-FFF2-40B4-BE49-F238E27FC236}">
                  <a16:creationId xmlns:a16="http://schemas.microsoft.com/office/drawing/2014/main" xmlns="" id="{747E5A6B-C932-414F-95F1-16178BBA4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037" y="4849660"/>
              <a:ext cx="85725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96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533FB-F515-43CA-81E4-45C5DFB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Q6: Resource Allocation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7E3272-715E-499F-AF97-E2657F39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C23208-F343-42EA-AB01-ADA2E493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xmlns="" id="{2ACDCDB3-27AD-4762-B726-6AC2DB7EB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069" y="2388974"/>
            <a:ext cx="4076082" cy="551934"/>
          </a:xfrm>
        </p:spPr>
        <p:txBody>
          <a:bodyPr>
            <a:normAutofit/>
          </a:bodyPr>
          <a:lstStyle/>
          <a:p>
            <a:r>
              <a:rPr lang="en-CA" sz="2400"/>
              <a:t>Is this system deadlocked?</a:t>
            </a:r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xmlns="" id="{349DD57B-9A93-46AA-8A54-02FEFAAA2505}"/>
              </a:ext>
            </a:extLst>
          </p:cNvPr>
          <p:cNvSpPr/>
          <p:nvPr/>
        </p:nvSpPr>
        <p:spPr>
          <a:xfrm>
            <a:off x="7356809" y="4100507"/>
            <a:ext cx="1590217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478BE4B-CE97-4F53-9D5B-6FF9E5AC5F7E}"/>
              </a:ext>
            </a:extLst>
          </p:cNvPr>
          <p:cNvSpPr txBox="1"/>
          <p:nvPr/>
        </p:nvSpPr>
        <p:spPr>
          <a:xfrm>
            <a:off x="7499449" y="3441680"/>
            <a:ext cx="1049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Yes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No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5F75800-754F-48B6-AA47-BC18E81A7655}"/>
              </a:ext>
            </a:extLst>
          </p:cNvPr>
          <p:cNvGrpSpPr/>
          <p:nvPr/>
        </p:nvGrpSpPr>
        <p:grpSpPr>
          <a:xfrm>
            <a:off x="1536291" y="2214077"/>
            <a:ext cx="3495676" cy="3335338"/>
            <a:chOff x="1581560" y="1815724"/>
            <a:chExt cx="3495676" cy="3335338"/>
          </a:xfrm>
        </p:grpSpPr>
        <p:sp>
          <p:nvSpPr>
            <p:cNvPr id="39" name="Rectangle 20">
              <a:extLst>
                <a:ext uri="{FF2B5EF4-FFF2-40B4-BE49-F238E27FC236}">
                  <a16:creationId xmlns:a16="http://schemas.microsoft.com/office/drawing/2014/main" xmlns="" id="{9DA23553-B7E5-40F5-AA1B-FD0991669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885" y="1815724"/>
              <a:ext cx="755650" cy="511175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40" name="Oval 21">
              <a:extLst>
                <a:ext uri="{FF2B5EF4-FFF2-40B4-BE49-F238E27FC236}">
                  <a16:creationId xmlns:a16="http://schemas.microsoft.com/office/drawing/2014/main" xmlns="" id="{8D29CBB6-4E20-48F3-B2BF-9A30D960A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510" y="2033212"/>
              <a:ext cx="88900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41" name="Text Box 22">
              <a:extLst>
                <a:ext uri="{FF2B5EF4-FFF2-40B4-BE49-F238E27FC236}">
                  <a16:creationId xmlns:a16="http://schemas.microsoft.com/office/drawing/2014/main" xmlns="" id="{37454AB3-3C76-45B6-8A1D-1D22FA5E7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5060" y="1874462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1</a:t>
              </a:r>
            </a:p>
          </p:txBody>
        </p:sp>
        <p:sp>
          <p:nvSpPr>
            <p:cNvPr id="42" name="Text Box 23">
              <a:extLst>
                <a:ext uri="{FF2B5EF4-FFF2-40B4-BE49-F238E27FC236}">
                  <a16:creationId xmlns:a16="http://schemas.microsoft.com/office/drawing/2014/main" xmlns="" id="{094B4914-D8D9-4BD0-9E39-6263ED20B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511" y="1876049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3</a:t>
              </a:r>
            </a:p>
          </p:txBody>
        </p:sp>
        <p:sp>
          <p:nvSpPr>
            <p:cNvPr id="43" name="Text Box 24">
              <a:extLst>
                <a:ext uri="{FF2B5EF4-FFF2-40B4-BE49-F238E27FC236}">
                  <a16:creationId xmlns:a16="http://schemas.microsoft.com/office/drawing/2014/main" xmlns="" id="{B9EE0401-1BC7-44DF-B474-D7073531C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1786" y="4317624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4</a:t>
              </a:r>
            </a:p>
          </p:txBody>
        </p:sp>
        <p:sp>
          <p:nvSpPr>
            <p:cNvPr id="44" name="Text Box 25">
              <a:extLst>
                <a:ext uri="{FF2B5EF4-FFF2-40B4-BE49-F238E27FC236}">
                  <a16:creationId xmlns:a16="http://schemas.microsoft.com/office/drawing/2014/main" xmlns="" id="{6C7E2A5C-9E07-47AC-B3DA-995F6B594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9823" y="4344612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2</a:t>
              </a:r>
            </a:p>
          </p:txBody>
        </p:sp>
        <p:sp>
          <p:nvSpPr>
            <p:cNvPr id="45" name="Rectangle 26">
              <a:extLst>
                <a:ext uri="{FF2B5EF4-FFF2-40B4-BE49-F238E27FC236}">
                  <a16:creationId xmlns:a16="http://schemas.microsoft.com/office/drawing/2014/main" xmlns="" id="{492DC7FF-8D15-44F5-B11E-C8552EFCB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586" y="1822074"/>
              <a:ext cx="755650" cy="511175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46" name="Oval 28">
              <a:extLst>
                <a:ext uri="{FF2B5EF4-FFF2-40B4-BE49-F238E27FC236}">
                  <a16:creationId xmlns:a16="http://schemas.microsoft.com/office/drawing/2014/main" xmlns="" id="{F9EDAAC9-A0D0-4DAA-8E97-BE2F8ABAB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911" y="2039562"/>
              <a:ext cx="88900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xmlns="" id="{3E3CB398-A3E6-490A-87FF-1BB082ACF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748" y="4235074"/>
              <a:ext cx="727075" cy="557213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48" name="Oval 30">
              <a:extLst>
                <a:ext uri="{FF2B5EF4-FFF2-40B4-BE49-F238E27FC236}">
                  <a16:creationId xmlns:a16="http://schemas.microsoft.com/office/drawing/2014/main" xmlns="" id="{6A57DC89-639C-4CB9-9087-60D708837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073" y="4452562"/>
              <a:ext cx="85725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49" name="Rectangle 33">
              <a:extLst>
                <a:ext uri="{FF2B5EF4-FFF2-40B4-BE49-F238E27FC236}">
                  <a16:creationId xmlns:a16="http://schemas.microsoft.com/office/drawing/2014/main" xmlns="" id="{1F818A3C-1256-4FF2-A1F4-BBE6623C3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485" y="4249362"/>
              <a:ext cx="727075" cy="90170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50" name="Oval 34">
              <a:extLst>
                <a:ext uri="{FF2B5EF4-FFF2-40B4-BE49-F238E27FC236}">
                  <a16:creationId xmlns:a16="http://schemas.microsoft.com/office/drawing/2014/main" xmlns="" id="{CB7D938F-CD49-4526-AAC0-6CDF92819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810" y="4466849"/>
              <a:ext cx="85725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grpSp>
          <p:nvGrpSpPr>
            <p:cNvPr id="51" name="Group 39">
              <a:extLst>
                <a:ext uri="{FF2B5EF4-FFF2-40B4-BE49-F238E27FC236}">
                  <a16:creationId xmlns:a16="http://schemas.microsoft.com/office/drawing/2014/main" xmlns="" id="{6FED78DA-8639-4A81-B57E-D65DE60851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1560" y="2961899"/>
              <a:ext cx="517525" cy="503238"/>
              <a:chOff x="3307" y="1719"/>
              <a:chExt cx="326" cy="317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xmlns="" id="{36ED39BC-F8F8-4DBB-B511-F644CB293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" name="Text Box 38">
                <a:extLst>
                  <a:ext uri="{FF2B5EF4-FFF2-40B4-BE49-F238E27FC236}">
                    <a16:creationId xmlns:a16="http://schemas.microsoft.com/office/drawing/2014/main" xmlns="" id="{390C84F4-390A-477A-999C-B3493C51F4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1</a:t>
                </a:r>
              </a:p>
            </p:txBody>
          </p:sp>
        </p:grpSp>
        <p:grpSp>
          <p:nvGrpSpPr>
            <p:cNvPr id="52" name="Group 40">
              <a:extLst>
                <a:ext uri="{FF2B5EF4-FFF2-40B4-BE49-F238E27FC236}">
                  <a16:creationId xmlns:a16="http://schemas.microsoft.com/office/drawing/2014/main" xmlns="" id="{7C3FED15-C6D0-4198-968B-CF29C52D9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9023" y="2976187"/>
              <a:ext cx="517525" cy="503238"/>
              <a:chOff x="3307" y="1719"/>
              <a:chExt cx="326" cy="317"/>
            </a:xfrm>
          </p:grpSpPr>
          <p:sp>
            <p:nvSpPr>
              <p:cNvPr id="64" name="Oval 41">
                <a:extLst>
                  <a:ext uri="{FF2B5EF4-FFF2-40B4-BE49-F238E27FC236}">
                    <a16:creationId xmlns:a16="http://schemas.microsoft.com/office/drawing/2014/main" xmlns="" id="{77EF0256-D33F-422B-9448-AD190DD26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5" name="Text Box 42">
                <a:extLst>
                  <a:ext uri="{FF2B5EF4-FFF2-40B4-BE49-F238E27FC236}">
                    <a16:creationId xmlns:a16="http://schemas.microsoft.com/office/drawing/2014/main" xmlns="" id="{DA758721-8A16-49EF-AF5C-0E73DF869A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2</a:t>
                </a:r>
              </a:p>
            </p:txBody>
          </p:sp>
        </p:grpSp>
        <p:grpSp>
          <p:nvGrpSpPr>
            <p:cNvPr id="53" name="Group 43">
              <a:extLst>
                <a:ext uri="{FF2B5EF4-FFF2-40B4-BE49-F238E27FC236}">
                  <a16:creationId xmlns:a16="http://schemas.microsoft.com/office/drawing/2014/main" xmlns="" id="{441D8A46-438E-46AC-BBCA-018A0A1968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4423" y="2984124"/>
              <a:ext cx="517525" cy="503238"/>
              <a:chOff x="3307" y="1719"/>
              <a:chExt cx="326" cy="317"/>
            </a:xfrm>
          </p:grpSpPr>
          <p:sp>
            <p:nvSpPr>
              <p:cNvPr id="62" name="Oval 44">
                <a:extLst>
                  <a:ext uri="{FF2B5EF4-FFF2-40B4-BE49-F238E27FC236}">
                    <a16:creationId xmlns:a16="http://schemas.microsoft.com/office/drawing/2014/main" xmlns="" id="{E0D1CAEA-7E40-4D01-93E7-4ED427170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3" name="Text Box 45">
                <a:extLst>
                  <a:ext uri="{FF2B5EF4-FFF2-40B4-BE49-F238E27FC236}">
                    <a16:creationId xmlns:a16="http://schemas.microsoft.com/office/drawing/2014/main" xmlns="" id="{59728422-79B6-49CC-A8E1-329382A538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3</a:t>
                </a:r>
              </a:p>
            </p:txBody>
          </p:sp>
        </p:grpSp>
        <p:sp>
          <p:nvSpPr>
            <p:cNvPr id="54" name="Line 46">
              <a:extLst>
                <a:ext uri="{FF2B5EF4-FFF2-40B4-BE49-F238E27FC236}">
                  <a16:creationId xmlns:a16="http://schemas.microsoft.com/office/drawing/2014/main" xmlns="" id="{54846BA9-555E-4AFF-A08A-7FBA6382E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11760" y="3465137"/>
              <a:ext cx="577850" cy="106521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" name="Line 47">
              <a:extLst>
                <a:ext uri="{FF2B5EF4-FFF2-40B4-BE49-F238E27FC236}">
                  <a16:creationId xmlns:a16="http://schemas.microsoft.com/office/drawing/2014/main" xmlns="" id="{76ADC6A5-C89D-4099-9E6D-4368832AE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9935" y="3465137"/>
              <a:ext cx="455613" cy="77787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6" name="Line 48">
              <a:extLst>
                <a:ext uri="{FF2B5EF4-FFF2-40B4-BE49-F238E27FC236}">
                  <a16:creationId xmlns:a16="http://schemas.microsoft.com/office/drawing/2014/main" xmlns="" id="{249EC5F2-41BE-4D79-925B-A6122E5F92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5260" y="2325312"/>
              <a:ext cx="425450" cy="6683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7" name="Line 49">
              <a:extLst>
                <a:ext uri="{FF2B5EF4-FFF2-40B4-BE49-F238E27FC236}">
                  <a16:creationId xmlns:a16="http://schemas.microsoft.com/office/drawing/2014/main" xmlns="" id="{4571DEE5-7E29-4AE4-8AB7-3355F7F74D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6210" y="2330074"/>
              <a:ext cx="434975" cy="6429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" name="Line 51">
              <a:extLst>
                <a:ext uri="{FF2B5EF4-FFF2-40B4-BE49-F238E27FC236}">
                  <a16:creationId xmlns:a16="http://schemas.microsoft.com/office/drawing/2014/main" xmlns="" id="{A7AF151E-810F-4600-8120-E4F1203F7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286" y="2096712"/>
              <a:ext cx="461963" cy="91281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9" name="Line 50">
              <a:extLst>
                <a:ext uri="{FF2B5EF4-FFF2-40B4-BE49-F238E27FC236}">
                  <a16:creationId xmlns:a16="http://schemas.microsoft.com/office/drawing/2014/main" xmlns="" id="{1157BECF-6AC0-41E6-AC4E-3F6A4E418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2473" y="2152274"/>
              <a:ext cx="474663" cy="8270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0" name="Line 51">
              <a:extLst>
                <a:ext uri="{FF2B5EF4-FFF2-40B4-BE49-F238E27FC236}">
                  <a16:creationId xmlns:a16="http://schemas.microsoft.com/office/drawing/2014/main" xmlns="" id="{85176BED-A8CD-47F3-9056-6AFA770C0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4376" y="3502855"/>
              <a:ext cx="154744" cy="7455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1" name="Oval 30">
              <a:extLst>
                <a:ext uri="{FF2B5EF4-FFF2-40B4-BE49-F238E27FC236}">
                  <a16:creationId xmlns:a16="http://schemas.microsoft.com/office/drawing/2014/main" xmlns="" id="{747E5A6B-C932-414F-95F1-16178BBA4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037" y="4849660"/>
              <a:ext cx="85725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sp>
        <p:nvSpPr>
          <p:cNvPr id="68" name="Line 51">
            <a:extLst>
              <a:ext uri="{FF2B5EF4-FFF2-40B4-BE49-F238E27FC236}">
                <a16:creationId xmlns:a16="http://schemas.microsoft.com/office/drawing/2014/main" xmlns="" id="{80FACF54-46C8-41B4-ABD7-C6589CC29A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4436" y="3775295"/>
            <a:ext cx="1702051" cy="152098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2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533FB-F515-43CA-81E4-45C5DFB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Q7: Resource Allocation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7E3272-715E-499F-AF97-E2657F39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C23208-F343-42EA-AB01-ADA2E493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xmlns="" id="{2ACDCDB3-27AD-4762-B726-6AC2DB7EB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069" y="2388974"/>
            <a:ext cx="4076082" cy="551934"/>
          </a:xfrm>
        </p:spPr>
        <p:txBody>
          <a:bodyPr>
            <a:normAutofit/>
          </a:bodyPr>
          <a:lstStyle/>
          <a:p>
            <a:r>
              <a:rPr lang="en-CA" sz="2400"/>
              <a:t>Is this system deadlocked?</a:t>
            </a:r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xmlns="" id="{349DD57B-9A93-46AA-8A54-02FEFAAA2505}"/>
              </a:ext>
            </a:extLst>
          </p:cNvPr>
          <p:cNvSpPr/>
          <p:nvPr/>
        </p:nvSpPr>
        <p:spPr>
          <a:xfrm>
            <a:off x="7347756" y="3403390"/>
            <a:ext cx="1590217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478BE4B-CE97-4F53-9D5B-6FF9E5AC5F7E}"/>
              </a:ext>
            </a:extLst>
          </p:cNvPr>
          <p:cNvSpPr txBox="1"/>
          <p:nvPr/>
        </p:nvSpPr>
        <p:spPr>
          <a:xfrm>
            <a:off x="7499449" y="3441680"/>
            <a:ext cx="1049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Yes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No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5F75800-754F-48B6-AA47-BC18E81A7655}"/>
              </a:ext>
            </a:extLst>
          </p:cNvPr>
          <p:cNvGrpSpPr/>
          <p:nvPr/>
        </p:nvGrpSpPr>
        <p:grpSpPr>
          <a:xfrm>
            <a:off x="1536291" y="2214077"/>
            <a:ext cx="3495676" cy="3335338"/>
            <a:chOff x="1581560" y="1815724"/>
            <a:chExt cx="3495676" cy="3335338"/>
          </a:xfrm>
        </p:grpSpPr>
        <p:sp>
          <p:nvSpPr>
            <p:cNvPr id="39" name="Rectangle 20">
              <a:extLst>
                <a:ext uri="{FF2B5EF4-FFF2-40B4-BE49-F238E27FC236}">
                  <a16:creationId xmlns:a16="http://schemas.microsoft.com/office/drawing/2014/main" xmlns="" id="{9DA23553-B7E5-40F5-AA1B-FD0991669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885" y="1815724"/>
              <a:ext cx="755650" cy="511175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40" name="Oval 21">
              <a:extLst>
                <a:ext uri="{FF2B5EF4-FFF2-40B4-BE49-F238E27FC236}">
                  <a16:creationId xmlns:a16="http://schemas.microsoft.com/office/drawing/2014/main" xmlns="" id="{8D29CBB6-4E20-48F3-B2BF-9A30D960A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510" y="2033212"/>
              <a:ext cx="88900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41" name="Text Box 22">
              <a:extLst>
                <a:ext uri="{FF2B5EF4-FFF2-40B4-BE49-F238E27FC236}">
                  <a16:creationId xmlns:a16="http://schemas.microsoft.com/office/drawing/2014/main" xmlns="" id="{37454AB3-3C76-45B6-8A1D-1D22FA5E7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5060" y="1874462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1</a:t>
              </a:r>
            </a:p>
          </p:txBody>
        </p:sp>
        <p:sp>
          <p:nvSpPr>
            <p:cNvPr id="42" name="Text Box 23">
              <a:extLst>
                <a:ext uri="{FF2B5EF4-FFF2-40B4-BE49-F238E27FC236}">
                  <a16:creationId xmlns:a16="http://schemas.microsoft.com/office/drawing/2014/main" xmlns="" id="{094B4914-D8D9-4BD0-9E39-6263ED20B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511" y="1876049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3</a:t>
              </a:r>
            </a:p>
          </p:txBody>
        </p:sp>
        <p:sp>
          <p:nvSpPr>
            <p:cNvPr id="43" name="Text Box 24">
              <a:extLst>
                <a:ext uri="{FF2B5EF4-FFF2-40B4-BE49-F238E27FC236}">
                  <a16:creationId xmlns:a16="http://schemas.microsoft.com/office/drawing/2014/main" xmlns="" id="{B9EE0401-1BC7-44DF-B474-D7073531C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1786" y="4317624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4</a:t>
              </a:r>
            </a:p>
          </p:txBody>
        </p:sp>
        <p:sp>
          <p:nvSpPr>
            <p:cNvPr id="44" name="Text Box 25">
              <a:extLst>
                <a:ext uri="{FF2B5EF4-FFF2-40B4-BE49-F238E27FC236}">
                  <a16:creationId xmlns:a16="http://schemas.microsoft.com/office/drawing/2014/main" xmlns="" id="{6C7E2A5C-9E07-47AC-B3DA-995F6B594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9823" y="4344612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2</a:t>
              </a:r>
            </a:p>
          </p:txBody>
        </p:sp>
        <p:sp>
          <p:nvSpPr>
            <p:cNvPr id="45" name="Rectangle 26">
              <a:extLst>
                <a:ext uri="{FF2B5EF4-FFF2-40B4-BE49-F238E27FC236}">
                  <a16:creationId xmlns:a16="http://schemas.microsoft.com/office/drawing/2014/main" xmlns="" id="{492DC7FF-8D15-44F5-B11E-C8552EFCB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586" y="1822074"/>
              <a:ext cx="755650" cy="511175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46" name="Oval 28">
              <a:extLst>
                <a:ext uri="{FF2B5EF4-FFF2-40B4-BE49-F238E27FC236}">
                  <a16:creationId xmlns:a16="http://schemas.microsoft.com/office/drawing/2014/main" xmlns="" id="{F9EDAAC9-A0D0-4DAA-8E97-BE2F8ABAB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911" y="2039562"/>
              <a:ext cx="88900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xmlns="" id="{3E3CB398-A3E6-490A-87FF-1BB082ACF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748" y="4235074"/>
              <a:ext cx="727075" cy="557213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48" name="Oval 30">
              <a:extLst>
                <a:ext uri="{FF2B5EF4-FFF2-40B4-BE49-F238E27FC236}">
                  <a16:creationId xmlns:a16="http://schemas.microsoft.com/office/drawing/2014/main" xmlns="" id="{6A57DC89-639C-4CB9-9087-60D708837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073" y="4452562"/>
              <a:ext cx="85725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49" name="Rectangle 33">
              <a:extLst>
                <a:ext uri="{FF2B5EF4-FFF2-40B4-BE49-F238E27FC236}">
                  <a16:creationId xmlns:a16="http://schemas.microsoft.com/office/drawing/2014/main" xmlns="" id="{1F818A3C-1256-4FF2-A1F4-BBE6623C3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485" y="4249362"/>
              <a:ext cx="727075" cy="90170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50" name="Oval 34">
              <a:extLst>
                <a:ext uri="{FF2B5EF4-FFF2-40B4-BE49-F238E27FC236}">
                  <a16:creationId xmlns:a16="http://schemas.microsoft.com/office/drawing/2014/main" xmlns="" id="{CB7D938F-CD49-4526-AAC0-6CDF92819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810" y="4466849"/>
              <a:ext cx="85725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grpSp>
          <p:nvGrpSpPr>
            <p:cNvPr id="51" name="Group 39">
              <a:extLst>
                <a:ext uri="{FF2B5EF4-FFF2-40B4-BE49-F238E27FC236}">
                  <a16:creationId xmlns:a16="http://schemas.microsoft.com/office/drawing/2014/main" xmlns="" id="{6FED78DA-8639-4A81-B57E-D65DE60851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1560" y="2961899"/>
              <a:ext cx="517525" cy="503238"/>
              <a:chOff x="3307" y="1719"/>
              <a:chExt cx="326" cy="317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xmlns="" id="{36ED39BC-F8F8-4DBB-B511-F644CB293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" name="Text Box 38">
                <a:extLst>
                  <a:ext uri="{FF2B5EF4-FFF2-40B4-BE49-F238E27FC236}">
                    <a16:creationId xmlns:a16="http://schemas.microsoft.com/office/drawing/2014/main" xmlns="" id="{390C84F4-390A-477A-999C-B3493C51F4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1</a:t>
                </a:r>
              </a:p>
            </p:txBody>
          </p:sp>
        </p:grpSp>
        <p:grpSp>
          <p:nvGrpSpPr>
            <p:cNvPr id="52" name="Group 40">
              <a:extLst>
                <a:ext uri="{FF2B5EF4-FFF2-40B4-BE49-F238E27FC236}">
                  <a16:creationId xmlns:a16="http://schemas.microsoft.com/office/drawing/2014/main" xmlns="" id="{7C3FED15-C6D0-4198-968B-CF29C52D9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9023" y="2976187"/>
              <a:ext cx="517525" cy="503238"/>
              <a:chOff x="3307" y="1719"/>
              <a:chExt cx="326" cy="317"/>
            </a:xfrm>
          </p:grpSpPr>
          <p:sp>
            <p:nvSpPr>
              <p:cNvPr id="64" name="Oval 41">
                <a:extLst>
                  <a:ext uri="{FF2B5EF4-FFF2-40B4-BE49-F238E27FC236}">
                    <a16:creationId xmlns:a16="http://schemas.microsoft.com/office/drawing/2014/main" xmlns="" id="{77EF0256-D33F-422B-9448-AD190DD26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5" name="Text Box 42">
                <a:extLst>
                  <a:ext uri="{FF2B5EF4-FFF2-40B4-BE49-F238E27FC236}">
                    <a16:creationId xmlns:a16="http://schemas.microsoft.com/office/drawing/2014/main" xmlns="" id="{DA758721-8A16-49EF-AF5C-0E73DF869A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2</a:t>
                </a:r>
              </a:p>
            </p:txBody>
          </p:sp>
        </p:grpSp>
        <p:grpSp>
          <p:nvGrpSpPr>
            <p:cNvPr id="53" name="Group 43">
              <a:extLst>
                <a:ext uri="{FF2B5EF4-FFF2-40B4-BE49-F238E27FC236}">
                  <a16:creationId xmlns:a16="http://schemas.microsoft.com/office/drawing/2014/main" xmlns="" id="{441D8A46-438E-46AC-BBCA-018A0A1968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4423" y="2984124"/>
              <a:ext cx="517525" cy="503238"/>
              <a:chOff x="3307" y="1719"/>
              <a:chExt cx="326" cy="317"/>
            </a:xfrm>
          </p:grpSpPr>
          <p:sp>
            <p:nvSpPr>
              <p:cNvPr id="62" name="Oval 44">
                <a:extLst>
                  <a:ext uri="{FF2B5EF4-FFF2-40B4-BE49-F238E27FC236}">
                    <a16:creationId xmlns:a16="http://schemas.microsoft.com/office/drawing/2014/main" xmlns="" id="{E0D1CAEA-7E40-4D01-93E7-4ED427170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3" name="Text Box 45">
                <a:extLst>
                  <a:ext uri="{FF2B5EF4-FFF2-40B4-BE49-F238E27FC236}">
                    <a16:creationId xmlns:a16="http://schemas.microsoft.com/office/drawing/2014/main" xmlns="" id="{59728422-79B6-49CC-A8E1-329382A538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3</a:t>
                </a:r>
              </a:p>
            </p:txBody>
          </p:sp>
        </p:grpSp>
        <p:sp>
          <p:nvSpPr>
            <p:cNvPr id="54" name="Line 46">
              <a:extLst>
                <a:ext uri="{FF2B5EF4-FFF2-40B4-BE49-F238E27FC236}">
                  <a16:creationId xmlns:a16="http://schemas.microsoft.com/office/drawing/2014/main" xmlns="" id="{54846BA9-555E-4AFF-A08A-7FBA6382E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11760" y="3465137"/>
              <a:ext cx="577850" cy="106521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" name="Line 47">
              <a:extLst>
                <a:ext uri="{FF2B5EF4-FFF2-40B4-BE49-F238E27FC236}">
                  <a16:creationId xmlns:a16="http://schemas.microsoft.com/office/drawing/2014/main" xmlns="" id="{76ADC6A5-C89D-4099-9E6D-4368832AE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9935" y="3465137"/>
              <a:ext cx="455613" cy="77787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7" name="Line 49">
              <a:extLst>
                <a:ext uri="{FF2B5EF4-FFF2-40B4-BE49-F238E27FC236}">
                  <a16:creationId xmlns:a16="http://schemas.microsoft.com/office/drawing/2014/main" xmlns="" id="{4571DEE5-7E29-4AE4-8AB7-3355F7F74D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6210" y="2330074"/>
              <a:ext cx="434975" cy="6429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" name="Line 51">
              <a:extLst>
                <a:ext uri="{FF2B5EF4-FFF2-40B4-BE49-F238E27FC236}">
                  <a16:creationId xmlns:a16="http://schemas.microsoft.com/office/drawing/2014/main" xmlns="" id="{A7AF151E-810F-4600-8120-E4F1203F7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286" y="2096712"/>
              <a:ext cx="461963" cy="91281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9" name="Line 50">
              <a:extLst>
                <a:ext uri="{FF2B5EF4-FFF2-40B4-BE49-F238E27FC236}">
                  <a16:creationId xmlns:a16="http://schemas.microsoft.com/office/drawing/2014/main" xmlns="" id="{1157BECF-6AC0-41E6-AC4E-3F6A4E418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2473" y="2152274"/>
              <a:ext cx="474663" cy="8270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0" name="Line 51">
              <a:extLst>
                <a:ext uri="{FF2B5EF4-FFF2-40B4-BE49-F238E27FC236}">
                  <a16:creationId xmlns:a16="http://schemas.microsoft.com/office/drawing/2014/main" xmlns="" id="{85176BED-A8CD-47F3-9056-6AFA770C0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4376" y="3502855"/>
              <a:ext cx="154744" cy="7455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1" name="Oval 30">
              <a:extLst>
                <a:ext uri="{FF2B5EF4-FFF2-40B4-BE49-F238E27FC236}">
                  <a16:creationId xmlns:a16="http://schemas.microsoft.com/office/drawing/2014/main" xmlns="" id="{747E5A6B-C932-414F-95F1-16178BBA4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037" y="4849660"/>
              <a:ext cx="85725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sp>
        <p:nvSpPr>
          <p:cNvPr id="68" name="Line 51">
            <a:extLst>
              <a:ext uri="{FF2B5EF4-FFF2-40B4-BE49-F238E27FC236}">
                <a16:creationId xmlns:a16="http://schemas.microsoft.com/office/drawing/2014/main" xmlns="" id="{80FACF54-46C8-41B4-ABD7-C6589CC29A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4436" y="3775295"/>
            <a:ext cx="1702051" cy="152098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9" name="Line 51">
            <a:extLst>
              <a:ext uri="{FF2B5EF4-FFF2-40B4-BE49-F238E27FC236}">
                <a16:creationId xmlns:a16="http://schemas.microsoft.com/office/drawing/2014/main" xmlns="" id="{8332651A-71C6-46F5-B7A9-83F70A78AB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69949" y="2661719"/>
            <a:ext cx="1258431" cy="91440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25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7BE32A-238C-4C1F-9639-29B34C64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Q8: Banker’s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415912-D3F0-4DAD-B0C7-0D2ED440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20F7DE-A516-42CB-8BA0-B7D317D8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xmlns="" id="{8DAC98EC-8492-4827-BF10-B0B436C62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24010"/>
              </p:ext>
            </p:extLst>
          </p:nvPr>
        </p:nvGraphicFramePr>
        <p:xfrm>
          <a:off x="1457608" y="3404103"/>
          <a:ext cx="3521799" cy="1783920"/>
        </p:xfrm>
        <a:graphic>
          <a:graphicData uri="http://schemas.openxmlformats.org/drawingml/2006/table">
            <a:tbl>
              <a:tblPr/>
              <a:tblGrid>
                <a:gridCol w="4975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75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5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75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5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757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6623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459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3C0797A5-BB3E-4020-9A78-C4D3CC41016D}"/>
              </a:ext>
            </a:extLst>
          </p:cNvPr>
          <p:cNvGrpSpPr/>
          <p:nvPr/>
        </p:nvGrpSpPr>
        <p:grpSpPr>
          <a:xfrm>
            <a:off x="1955749" y="2908580"/>
            <a:ext cx="3123244" cy="2679324"/>
            <a:chOff x="1847108" y="2582657"/>
            <a:chExt cx="2319337" cy="1989679"/>
          </a:xfrm>
        </p:grpSpPr>
        <p:sp>
          <p:nvSpPr>
            <p:cNvPr id="7" name="Text Box 47">
              <a:extLst>
                <a:ext uri="{FF2B5EF4-FFF2-40B4-BE49-F238E27FC236}">
                  <a16:creationId xmlns:a16="http://schemas.microsoft.com/office/drawing/2014/main" xmlns="" id="{5EDA1768-074E-4EE0-B8E8-B321B8679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108" y="2741407"/>
              <a:ext cx="488950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Has</a:t>
              </a: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xmlns="" id="{CE122C94-B12C-412C-91A1-C762FEBCA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9370" y="2746170"/>
              <a:ext cx="490538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Max</a:t>
              </a: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xmlns="" id="{4570C4B5-1BAF-4E44-8E7B-BB9DF76B0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6408" y="2741407"/>
              <a:ext cx="488950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Has</a:t>
              </a:r>
            </a:p>
          </p:txBody>
        </p:sp>
        <p:sp>
          <p:nvSpPr>
            <p:cNvPr id="10" name="Text Box 50">
              <a:extLst>
                <a:ext uri="{FF2B5EF4-FFF2-40B4-BE49-F238E27FC236}">
                  <a16:creationId xmlns:a16="http://schemas.microsoft.com/office/drawing/2014/main" xmlns="" id="{9F4413D3-6C17-49C7-9826-13F907C93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670" y="2739820"/>
              <a:ext cx="490538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Max</a:t>
              </a:r>
            </a:p>
          </p:txBody>
        </p:sp>
        <p:sp>
          <p:nvSpPr>
            <p:cNvPr id="11" name="Text Box 51">
              <a:extLst>
                <a:ext uri="{FF2B5EF4-FFF2-40B4-BE49-F238E27FC236}">
                  <a16:creationId xmlns:a16="http://schemas.microsoft.com/office/drawing/2014/main" xmlns="" id="{51C5ADBB-BA2D-4275-938A-BC01FCF96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3645" y="2739820"/>
              <a:ext cx="488950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Has</a:t>
              </a:r>
            </a:p>
          </p:txBody>
        </p:sp>
        <p:sp>
          <p:nvSpPr>
            <p:cNvPr id="12" name="Text Box 52">
              <a:extLst>
                <a:ext uri="{FF2B5EF4-FFF2-40B4-BE49-F238E27FC236}">
                  <a16:creationId xmlns:a16="http://schemas.microsoft.com/office/drawing/2014/main" xmlns="" id="{CB29AF88-0DF3-4077-95C2-E6F4324A8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908" y="2738232"/>
              <a:ext cx="490537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Max</a:t>
              </a:r>
            </a:p>
          </p:txBody>
        </p:sp>
        <p:sp>
          <p:nvSpPr>
            <p:cNvPr id="13" name="Text Box 53">
              <a:extLst>
                <a:ext uri="{FF2B5EF4-FFF2-40B4-BE49-F238E27FC236}">
                  <a16:creationId xmlns:a16="http://schemas.microsoft.com/office/drawing/2014/main" xmlns="" id="{5E91306E-A052-4091-953E-C1A0C5140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708" y="2584245"/>
              <a:ext cx="488950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R</a:t>
              </a:r>
              <a:r>
                <a:rPr kumimoji="0" lang="en-US" altLang="en-US" sz="12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4" name="Text Box 54">
              <a:extLst>
                <a:ext uri="{FF2B5EF4-FFF2-40B4-BE49-F238E27FC236}">
                  <a16:creationId xmlns:a16="http://schemas.microsoft.com/office/drawing/2014/main" xmlns="" id="{52420286-17AF-4F58-91F9-88E3596D0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3258" y="2584245"/>
              <a:ext cx="488950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R</a:t>
              </a:r>
              <a:r>
                <a:rPr kumimoji="0" lang="en-US" altLang="en-US" sz="12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" name="Text Box 55">
              <a:extLst>
                <a:ext uri="{FF2B5EF4-FFF2-40B4-BE49-F238E27FC236}">
                  <a16:creationId xmlns:a16="http://schemas.microsoft.com/office/drawing/2014/main" xmlns="" id="{74050F68-6A58-4F1E-AEF0-3A30ADF43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3033" y="2582657"/>
              <a:ext cx="488950" cy="20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R</a:t>
              </a:r>
              <a:r>
                <a:rPr kumimoji="0" lang="en-US" altLang="en-US" sz="12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xmlns="" id="{B9C8B6FA-0437-42EB-83FA-8758EA5FF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820" y="4366635"/>
              <a:ext cx="737053" cy="2057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Free: 1</a:t>
              </a:r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xmlns="" id="{FFBB427C-59E9-4059-BEB4-0E47526D6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446" y="4366100"/>
              <a:ext cx="737053" cy="2057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Free: 2</a:t>
              </a:r>
            </a:p>
          </p:txBody>
        </p:sp>
        <p:sp>
          <p:nvSpPr>
            <p:cNvPr id="19" name="Text Box 4">
              <a:extLst>
                <a:ext uri="{FF2B5EF4-FFF2-40B4-BE49-F238E27FC236}">
                  <a16:creationId xmlns:a16="http://schemas.microsoft.com/office/drawing/2014/main" xmlns="" id="{E9D5AB93-0D9B-4432-A82F-2C85C044E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0675" y="4366101"/>
              <a:ext cx="737053" cy="2057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Free: 2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F11779F-2E57-4D1A-95EA-A10145FFE2D3}"/>
              </a:ext>
            </a:extLst>
          </p:cNvPr>
          <p:cNvSpPr txBox="1"/>
          <p:nvPr/>
        </p:nvSpPr>
        <p:spPr>
          <a:xfrm>
            <a:off x="1394234" y="1720159"/>
            <a:ext cx="9895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Below is a chart outline how many resources four users have acquired and could potentially request.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90DCEB2-BFF5-43A8-BE74-11EC356D76FB}"/>
              </a:ext>
            </a:extLst>
          </p:cNvPr>
          <p:cNvSpPr txBox="1"/>
          <p:nvPr/>
        </p:nvSpPr>
        <p:spPr>
          <a:xfrm>
            <a:off x="5531667" y="2560622"/>
            <a:ext cx="5902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Which of the following requests would be granted for user </a:t>
            </a:r>
            <a:r>
              <a:rPr lang="en-CA" sz="2400" b="1"/>
              <a:t>A</a:t>
            </a:r>
            <a:r>
              <a:rPr lang="en-CA" sz="2400"/>
              <a:t>?</a:t>
            </a:r>
          </a:p>
        </p:txBody>
      </p:sp>
      <p:sp>
        <p:nvSpPr>
          <p:cNvPr id="25" name="Rounded Rectangle 6">
            <a:extLst>
              <a:ext uri="{FF2B5EF4-FFF2-40B4-BE49-F238E27FC236}">
                <a16:creationId xmlns:a16="http://schemas.microsoft.com/office/drawing/2014/main" xmlns="" id="{3463F87E-921C-4368-B363-0BD0288BB3CE}"/>
              </a:ext>
            </a:extLst>
          </p:cNvPr>
          <p:cNvSpPr/>
          <p:nvPr/>
        </p:nvSpPr>
        <p:spPr>
          <a:xfrm>
            <a:off x="6958458" y="4851945"/>
            <a:ext cx="2067847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8788BC8-E98B-48F0-B8AD-0379303D440E}"/>
              </a:ext>
            </a:extLst>
          </p:cNvPr>
          <p:cNvSpPr txBox="1"/>
          <p:nvPr/>
        </p:nvSpPr>
        <p:spPr>
          <a:xfrm>
            <a:off x="7209738" y="3477893"/>
            <a:ext cx="15969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{1, 1, 0}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{0, 2, 2}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{0, 2, 0}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{1, 0, 1}</a:t>
            </a:r>
          </a:p>
        </p:txBody>
      </p:sp>
    </p:spTree>
    <p:extLst>
      <p:ext uri="{BB962C8B-B14F-4D97-AF65-F5344CB8AC3E}">
        <p14:creationId xmlns:p14="http://schemas.microsoft.com/office/powerpoint/2010/main" val="341557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3 - Threads.pptx" id="{EF5CDC09-5296-4D62-ABAD-3E4E412B3BFA}" vid="{F7D8C077-4DC8-44B4-888F-4F162FC677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LectureSlides</Template>
  <TotalTime>2889</TotalTime>
  <Words>948</Words>
  <Application>Microsoft Office PowerPoint</Application>
  <PresentationFormat>Widescreen</PresentationFormat>
  <Paragraphs>343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Tahoma</vt:lpstr>
      <vt:lpstr>Wingdings</vt:lpstr>
      <vt:lpstr>Retrospect</vt:lpstr>
      <vt:lpstr>CPEN333: System Software Engineering  Quiz #7: Deadlock and Scheduling</vt:lpstr>
      <vt:lpstr>Q1: Deadlock</vt:lpstr>
      <vt:lpstr> Q2: Deadlocked Friends</vt:lpstr>
      <vt:lpstr> Q3: Deadlocked Friends</vt:lpstr>
      <vt:lpstr>Q4: Resource Allocation Graph</vt:lpstr>
      <vt:lpstr>Q5: Resource Allocation Graph</vt:lpstr>
      <vt:lpstr>Q6: Resource Allocation Graph</vt:lpstr>
      <vt:lpstr>Q7: Resource Allocation Graph</vt:lpstr>
      <vt:lpstr>Q8: Banker’s Algorithm</vt:lpstr>
      <vt:lpstr>Q9: Banker’s Algorithm</vt:lpstr>
      <vt:lpstr>Q10: Banker’s Algorithm</vt:lpstr>
      <vt:lpstr>Q11: Rate Monotonic Scheduling</vt:lpstr>
      <vt:lpstr>Q12: Rate Monotonic Scheduling</vt:lpstr>
      <vt:lpstr>Q13: Analytic Scheduling</vt:lpstr>
      <vt:lpstr>Q14: Analytic Scheduling</vt:lpstr>
      <vt:lpstr>Q15: Analytic Scheduling</vt:lpstr>
      <vt:lpstr>Q16: Analytic Scheduling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#1: Intro to C++</dc:title>
  <dc:creator>Antonio Sánchez</dc:creator>
  <cp:lastModifiedBy>Antonio Sánchez</cp:lastModifiedBy>
  <cp:revision>144</cp:revision>
  <dcterms:created xsi:type="dcterms:W3CDTF">2017-09-10T20:23:39Z</dcterms:created>
  <dcterms:modified xsi:type="dcterms:W3CDTF">2018-01-09T19:07:08Z</dcterms:modified>
</cp:coreProperties>
</file>