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7B4E24-8E30-4B4C-990A-3DCE356E315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47A7-0C3F-4254-98F5-F6CA32BB5E5C}"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121669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17B4E24-8E30-4B4C-990A-3DCE356E3153}"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947A7-0C3F-4254-98F5-F6CA32BB5E5C}"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128927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17B4E24-8E30-4B4C-990A-3DCE356E3153}"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947A7-0C3F-4254-98F5-F6CA32BB5E5C}"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2632197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4E24-8E30-4B4C-990A-3DCE356E315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47A7-0C3F-4254-98F5-F6CA32BB5E5C}"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2769725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4E24-8E30-4B4C-990A-3DCE356E315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47A7-0C3F-4254-98F5-F6CA32BB5E5C}"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4278845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669" y="1484785"/>
            <a:ext cx="6614755" cy="4343381"/>
          </a:xfrm>
          <a:prstGeom prst="rect">
            <a:avLst/>
          </a:prstGeom>
        </p:spPr>
      </p:pic>
    </p:spTree>
    <p:extLst>
      <p:ext uri="{BB962C8B-B14F-4D97-AF65-F5344CB8AC3E}">
        <p14:creationId xmlns:p14="http://schemas.microsoft.com/office/powerpoint/2010/main" val="405195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4E24-8E30-4B4C-990A-3DCE356E315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47A7-0C3F-4254-98F5-F6CA32BB5E5C}" type="slidenum">
              <a:rPr lang="en-US" smtClean="0"/>
              <a:t>‹#›</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185864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C00000"/>
                </a:solidFill>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C00000"/>
                </a:solidFill>
              </a:defRPr>
            </a:lvl1pPr>
          </a:lstStyle>
          <a:p>
            <a:fld id="{417B4E24-8E30-4B4C-990A-3DCE356E3153}" type="datetimeFigureOut">
              <a:rPr lang="en-US" smtClean="0"/>
              <a:t>11/9/2017</a:t>
            </a:fld>
            <a:endParaRPr lang="en-US"/>
          </a:p>
        </p:txBody>
      </p:sp>
      <p:sp>
        <p:nvSpPr>
          <p:cNvPr id="5" name="Footer Placeholder 4"/>
          <p:cNvSpPr>
            <a:spLocks noGrp="1"/>
          </p:cNvSpPr>
          <p:nvPr>
            <p:ph type="ftr" sz="quarter" idx="11"/>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2"/>
          </p:nvPr>
        </p:nvSpPr>
        <p:spPr/>
        <p:txBody>
          <a:bodyPr/>
          <a:lstStyle/>
          <a:p>
            <a:fld id="{E1C947A7-0C3F-4254-98F5-F6CA32BB5E5C}" type="slidenum">
              <a:rPr lang="en-US" smtClean="0"/>
              <a:t>‹#›</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121354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7B4E24-8E30-4B4C-990A-3DCE356E315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47A7-0C3F-4254-98F5-F6CA32BB5E5C}"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415830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7B4E24-8E30-4B4C-990A-3DCE356E3153}"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947A7-0C3F-4254-98F5-F6CA32BB5E5C}"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133008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7B4E24-8E30-4B4C-990A-3DCE356E3153}"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C947A7-0C3F-4254-98F5-F6CA32BB5E5C}" type="slidenum">
              <a:rPr lang="en-US" smtClean="0"/>
              <a:t>‹#›</a:t>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413646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7B4E24-8E30-4B4C-990A-3DCE356E3153}"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947A7-0C3F-4254-98F5-F6CA32BB5E5C}"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1671" y="5212398"/>
            <a:ext cx="2030127" cy="1537407"/>
          </a:xfrm>
          <a:prstGeom prst="rect">
            <a:avLst/>
          </a:prstGeom>
        </p:spPr>
      </p:pic>
    </p:spTree>
    <p:extLst>
      <p:ext uri="{BB962C8B-B14F-4D97-AF65-F5344CB8AC3E}">
        <p14:creationId xmlns:p14="http://schemas.microsoft.com/office/powerpoint/2010/main" val="228671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1_Title Only">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C00000"/>
                </a:solidFill>
              </a:defRPr>
            </a:lvl1pPr>
          </a:lstStyle>
          <a:p>
            <a:fld id="{417B4E24-8E30-4B4C-990A-3DCE356E3153}" type="datetimeFigureOut">
              <a:rPr lang="en-US" smtClean="0"/>
              <a:t>11/9/2017</a:t>
            </a:fld>
            <a:endParaRPr lang="en-US"/>
          </a:p>
        </p:txBody>
      </p:sp>
      <p:sp>
        <p:nvSpPr>
          <p:cNvPr id="4" name="Footer Placeholder 3"/>
          <p:cNvSpPr>
            <a:spLocks noGrp="1"/>
          </p:cNvSpPr>
          <p:nvPr>
            <p:ph type="ftr" sz="quarter" idx="11"/>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2"/>
          </p:nvPr>
        </p:nvSpPr>
        <p:spPr/>
        <p:txBody>
          <a:bodyPr/>
          <a:lstStyle/>
          <a:p>
            <a:fld id="{E1C947A7-0C3F-4254-98F5-F6CA32BB5E5C}" type="slidenum">
              <a:rPr lang="en-US" smtClean="0"/>
              <a:t>‹#›</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314467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B4E24-8E30-4B4C-990A-3DCE356E3153}"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C947A7-0C3F-4254-98F5-F6CA32BB5E5C}" type="slidenum">
              <a:rPr lang="en-US" smtClean="0"/>
              <a:t>‹#›</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2384" y="5322774"/>
            <a:ext cx="2569413" cy="1492004"/>
          </a:xfrm>
          <a:prstGeom prst="rect">
            <a:avLst/>
          </a:prstGeom>
        </p:spPr>
      </p:pic>
    </p:spTree>
    <p:extLst>
      <p:ext uri="{BB962C8B-B14F-4D97-AF65-F5344CB8AC3E}">
        <p14:creationId xmlns:p14="http://schemas.microsoft.com/office/powerpoint/2010/main" val="272044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17B4E24-8E30-4B4C-990A-3DCE356E3153}" type="datetimeFigureOut">
              <a:rPr lang="en-US" smtClean="0"/>
              <a:t>11/9/2017</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C947A7-0C3F-4254-98F5-F6CA32BB5E5C}" type="slidenum">
              <a:rPr lang="en-US" smtClean="0"/>
              <a:t>‹#›</a:t>
            </a:fld>
            <a:endParaRPr lang="en-US"/>
          </a:p>
        </p:txBody>
      </p:sp>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6719"/>
            <a:ext cx="9144000" cy="6858000"/>
          </a:xfrm>
          <a:prstGeom prst="rect">
            <a:avLst/>
          </a:prstGeom>
        </p:spPr>
      </p:pic>
      <p:pic>
        <p:nvPicPr>
          <p:cNvPr id="8" name="Picture 7"/>
          <p:cNvPicPr>
            <a:picLocks noChangeAspect="1"/>
          </p:cNvPicPr>
          <p:nvPr/>
        </p:nvPicPr>
        <p:blipFill rotWithShape="1">
          <a:blip r:embed="rId17" cstate="print">
            <a:extLst>
              <a:ext uri="{28A0092B-C50C-407E-A947-70E740481C1C}">
                <a14:useLocalDpi xmlns:a14="http://schemas.microsoft.com/office/drawing/2010/main" val="0"/>
              </a:ext>
            </a:extLst>
          </a:blip>
          <a:srcRect/>
          <a:stretch/>
        </p:blipFill>
        <p:spPr>
          <a:xfrm flipH="1">
            <a:off x="8542753" y="-6719"/>
            <a:ext cx="3633801" cy="6858000"/>
          </a:xfrm>
          <a:prstGeom prst="rect">
            <a:avLst/>
          </a:prstGeom>
        </p:spPr>
      </p:pic>
    </p:spTree>
    <p:extLst>
      <p:ext uri="{BB962C8B-B14F-4D97-AF65-F5344CB8AC3E}">
        <p14:creationId xmlns:p14="http://schemas.microsoft.com/office/powerpoint/2010/main" val="24846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9959-CA14-4784-8715-391BCC3387E1}"/>
              </a:ext>
            </a:extLst>
          </p:cNvPr>
          <p:cNvSpPr>
            <a:spLocks noGrp="1"/>
          </p:cNvSpPr>
          <p:nvPr>
            <p:ph type="ctrTitle"/>
          </p:nvPr>
        </p:nvSpPr>
        <p:spPr/>
        <p:txBody>
          <a:bodyPr/>
          <a:lstStyle/>
          <a:p>
            <a:r>
              <a:rPr lang="en-US" dirty="0"/>
              <a:t>Buffer overflows</a:t>
            </a:r>
          </a:p>
        </p:txBody>
      </p:sp>
      <p:sp>
        <p:nvSpPr>
          <p:cNvPr id="3" name="Subtitle 2">
            <a:extLst>
              <a:ext uri="{FF2B5EF4-FFF2-40B4-BE49-F238E27FC236}">
                <a16:creationId xmlns:a16="http://schemas.microsoft.com/office/drawing/2014/main" id="{0270C974-7E59-4160-B0A6-4911B347F35D}"/>
              </a:ext>
            </a:extLst>
          </p:cNvPr>
          <p:cNvSpPr>
            <a:spLocks noGrp="1"/>
          </p:cNvSpPr>
          <p:nvPr>
            <p:ph type="subTitle" idx="1"/>
          </p:nvPr>
        </p:nvSpPr>
        <p:spPr/>
        <p:txBody>
          <a:bodyPr/>
          <a:lstStyle/>
          <a:p>
            <a:r>
              <a:rPr lang="en-US" dirty="0"/>
              <a:t>Eric Martinez</a:t>
            </a:r>
          </a:p>
        </p:txBody>
      </p:sp>
    </p:spTree>
    <p:extLst>
      <p:ext uri="{BB962C8B-B14F-4D97-AF65-F5344CB8AC3E}">
        <p14:creationId xmlns:p14="http://schemas.microsoft.com/office/powerpoint/2010/main" val="2320845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6803-E031-4CFF-9676-E46DF730C267}"/>
              </a:ext>
            </a:extLst>
          </p:cNvPr>
          <p:cNvSpPr>
            <a:spLocks noGrp="1"/>
          </p:cNvSpPr>
          <p:nvPr>
            <p:ph type="title"/>
          </p:nvPr>
        </p:nvSpPr>
        <p:spPr/>
        <p:txBody>
          <a:bodyPr/>
          <a:lstStyle/>
          <a:p>
            <a:r>
              <a:rPr lang="en-US" dirty="0"/>
              <a:t>Local arrays and the stack</a:t>
            </a:r>
          </a:p>
        </p:txBody>
      </p:sp>
      <p:sp>
        <p:nvSpPr>
          <p:cNvPr id="4" name="TextBox 3">
            <a:extLst>
              <a:ext uri="{FF2B5EF4-FFF2-40B4-BE49-F238E27FC236}">
                <a16:creationId xmlns:a16="http://schemas.microsoft.com/office/drawing/2014/main" id="{897DFBB3-E4E7-4E4B-A4EE-7532B628D295}"/>
              </a:ext>
            </a:extLst>
          </p:cNvPr>
          <p:cNvSpPr txBox="1"/>
          <p:nvPr/>
        </p:nvSpPr>
        <p:spPr>
          <a:xfrm>
            <a:off x="759125" y="1966823"/>
            <a:ext cx="3168769" cy="1200329"/>
          </a:xfrm>
          <a:prstGeom prst="rect">
            <a:avLst/>
          </a:prstGeom>
          <a:noFill/>
        </p:spPr>
        <p:txBody>
          <a:bodyPr wrap="square" rtlCol="0">
            <a:spAutoFit/>
          </a:bodyPr>
          <a:lstStyle/>
          <a:p>
            <a:r>
              <a:rPr lang="en-US"/>
              <a:t>void funk(){</a:t>
            </a:r>
          </a:p>
          <a:p>
            <a:r>
              <a:rPr lang="en-US"/>
              <a:t>  char str[] = "hello";</a:t>
            </a:r>
          </a:p>
          <a:p>
            <a:r>
              <a:rPr lang="en-US"/>
              <a:t>  int b=4;</a:t>
            </a:r>
          </a:p>
          <a:p>
            <a:r>
              <a:rPr lang="en-US"/>
              <a:t>}</a:t>
            </a:r>
            <a:endParaRPr lang="en-US" dirty="0"/>
          </a:p>
        </p:txBody>
      </p:sp>
      <p:graphicFrame>
        <p:nvGraphicFramePr>
          <p:cNvPr id="5" name="Table 4">
            <a:extLst>
              <a:ext uri="{FF2B5EF4-FFF2-40B4-BE49-F238E27FC236}">
                <a16:creationId xmlns:a16="http://schemas.microsoft.com/office/drawing/2014/main" id="{89CE1EDA-F2AD-4823-B68C-9B7CDE1B1528}"/>
              </a:ext>
            </a:extLst>
          </p:cNvPr>
          <p:cNvGraphicFramePr>
            <a:graphicFrameLocks noGrp="1"/>
          </p:cNvGraphicFramePr>
          <p:nvPr>
            <p:extLst>
              <p:ext uri="{D42A27DB-BD31-4B8C-83A1-F6EECF244321}">
                <p14:modId xmlns:p14="http://schemas.microsoft.com/office/powerpoint/2010/main" val="2158674216"/>
              </p:ext>
            </p:extLst>
          </p:nvPr>
        </p:nvGraphicFramePr>
        <p:xfrm>
          <a:off x="3354717" y="1651229"/>
          <a:ext cx="8128000" cy="4663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18052844"/>
                    </a:ext>
                  </a:extLst>
                </a:gridCol>
                <a:gridCol w="2032000">
                  <a:extLst>
                    <a:ext uri="{9D8B030D-6E8A-4147-A177-3AD203B41FA5}">
                      <a16:colId xmlns:a16="http://schemas.microsoft.com/office/drawing/2014/main" val="3357037258"/>
                    </a:ext>
                  </a:extLst>
                </a:gridCol>
                <a:gridCol w="2032000">
                  <a:extLst>
                    <a:ext uri="{9D8B030D-6E8A-4147-A177-3AD203B41FA5}">
                      <a16:colId xmlns:a16="http://schemas.microsoft.com/office/drawing/2014/main" val="176447285"/>
                    </a:ext>
                  </a:extLst>
                </a:gridCol>
                <a:gridCol w="2032000">
                  <a:extLst>
                    <a:ext uri="{9D8B030D-6E8A-4147-A177-3AD203B41FA5}">
                      <a16:colId xmlns:a16="http://schemas.microsoft.com/office/drawing/2014/main" val="534493021"/>
                    </a:ext>
                  </a:extLst>
                </a:gridCol>
              </a:tblGrid>
              <a:tr h="370840">
                <a:tc>
                  <a:txBody>
                    <a:bodyPr/>
                    <a:lstStyle/>
                    <a:p>
                      <a:pPr algn="ctr"/>
                      <a:r>
                        <a:rPr lang="en-US" sz="2000" dirty="0">
                          <a:solidFill>
                            <a:schemeClr val="tx1"/>
                          </a:solidFill>
                        </a:rPr>
                        <a:t>Greedy Human</a:t>
                      </a:r>
                    </a:p>
                  </a:txBody>
                  <a:tcPr/>
                </a:tc>
                <a:tc>
                  <a:txBody>
                    <a:bodyPr/>
                    <a:lstStyle/>
                    <a:p>
                      <a:pPr algn="ctr"/>
                      <a:r>
                        <a:rPr lang="en-US" sz="2000" dirty="0">
                          <a:solidFill>
                            <a:schemeClr val="tx1"/>
                          </a:solidFill>
                        </a:rPr>
                        <a:t>Human</a:t>
                      </a:r>
                    </a:p>
                  </a:txBody>
                  <a:tcPr/>
                </a:tc>
                <a:tc>
                  <a:txBody>
                    <a:bodyPr/>
                    <a:lstStyle/>
                    <a:p>
                      <a:pPr algn="ctr"/>
                      <a:r>
                        <a:rPr lang="en-US" sz="2000" dirty="0">
                          <a:solidFill>
                            <a:schemeClr val="tx1"/>
                          </a:solidFill>
                        </a:rPr>
                        <a:t>Memory Location</a:t>
                      </a:r>
                    </a:p>
                  </a:txBody>
                  <a:tcPr/>
                </a:tc>
                <a:tc>
                  <a:txBody>
                    <a:bodyPr/>
                    <a:lstStyle/>
                    <a:p>
                      <a:pPr algn="ctr"/>
                      <a:r>
                        <a:rPr lang="en-US" sz="2000" dirty="0">
                          <a:solidFill>
                            <a:schemeClr val="tx1"/>
                          </a:solidFill>
                        </a:rPr>
                        <a:t>Stack</a:t>
                      </a:r>
                    </a:p>
                  </a:txBody>
                  <a:tcPr/>
                </a:tc>
                <a:extLst>
                  <a:ext uri="{0D108BD9-81ED-4DB2-BD59-A6C34878D82A}">
                    <a16:rowId xmlns:a16="http://schemas.microsoft.com/office/drawing/2014/main" val="3473293118"/>
                  </a:ext>
                </a:extLst>
              </a:tr>
              <a:tr h="370840">
                <a:tc>
                  <a:txBody>
                    <a:bodyPr/>
                    <a:lstStyle/>
                    <a:p>
                      <a:pPr algn="ctr"/>
                      <a:r>
                        <a:rPr lang="en-US" sz="2000" dirty="0" err="1">
                          <a:solidFill>
                            <a:schemeClr val="bg2">
                              <a:lumMod val="50000"/>
                            </a:schemeClr>
                          </a:solidFill>
                        </a:rPr>
                        <a:t>str</a:t>
                      </a:r>
                      <a:r>
                        <a:rPr lang="en-US" sz="2000" dirty="0">
                          <a:solidFill>
                            <a:schemeClr val="bg2">
                              <a:lumMod val="50000"/>
                            </a:schemeClr>
                          </a:solidFill>
                        </a:rPr>
                        <a:t>[0]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[0]</a:t>
                      </a:r>
                    </a:p>
                  </a:txBody>
                  <a:tcPr/>
                </a:tc>
                <a:tc>
                  <a:txBody>
                    <a:bodyPr/>
                    <a:lstStyle/>
                    <a:p>
                      <a:pPr algn="ctr"/>
                      <a:r>
                        <a:rPr lang="en-US" sz="2000" dirty="0">
                          <a:solidFill>
                            <a:schemeClr val="bg2">
                              <a:lumMod val="50000"/>
                            </a:schemeClr>
                          </a:solidFill>
                        </a:rPr>
                        <a:t>FF AA CC 00</a:t>
                      </a:r>
                    </a:p>
                  </a:txBody>
                  <a:tcPr/>
                </a:tc>
                <a:tc>
                  <a:txBody>
                    <a:bodyPr/>
                    <a:lstStyle/>
                    <a:p>
                      <a:pPr algn="ctr"/>
                      <a:r>
                        <a:rPr lang="en-US" sz="2000" dirty="0">
                          <a:solidFill>
                            <a:schemeClr val="bg2">
                              <a:lumMod val="50000"/>
                            </a:schemeClr>
                          </a:solidFill>
                        </a:rPr>
                        <a:t>‘h’</a:t>
                      </a:r>
                    </a:p>
                  </a:txBody>
                  <a:tcPr/>
                </a:tc>
                <a:extLst>
                  <a:ext uri="{0D108BD9-81ED-4DB2-BD59-A6C34878D82A}">
                    <a16:rowId xmlns:a16="http://schemas.microsoft.com/office/drawing/2014/main" val="2268875046"/>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[1]</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[1]</a:t>
                      </a:r>
                    </a:p>
                  </a:txBody>
                  <a:tcPr/>
                </a:tc>
                <a:tc>
                  <a:txBody>
                    <a:bodyPr/>
                    <a:lstStyle/>
                    <a:p>
                      <a:pPr algn="ctr"/>
                      <a:r>
                        <a:rPr lang="en-US" sz="2000" dirty="0">
                          <a:solidFill>
                            <a:schemeClr val="bg2">
                              <a:lumMod val="50000"/>
                            </a:schemeClr>
                          </a:solidFill>
                        </a:rPr>
                        <a:t>FF AA CC 01</a:t>
                      </a:r>
                    </a:p>
                  </a:txBody>
                  <a:tcPr/>
                </a:tc>
                <a:tc>
                  <a:txBody>
                    <a:bodyPr/>
                    <a:lstStyle/>
                    <a:p>
                      <a:pPr algn="ctr"/>
                      <a:r>
                        <a:rPr lang="en-US" sz="2000" dirty="0">
                          <a:solidFill>
                            <a:schemeClr val="bg2">
                              <a:lumMod val="50000"/>
                            </a:schemeClr>
                          </a:solidFill>
                        </a:rPr>
                        <a:t>‘e’</a:t>
                      </a:r>
                    </a:p>
                  </a:txBody>
                  <a:tcPr/>
                </a:tc>
                <a:extLst>
                  <a:ext uri="{0D108BD9-81ED-4DB2-BD59-A6C34878D82A}">
                    <a16:rowId xmlns:a16="http://schemas.microsoft.com/office/drawing/2014/main" val="1008204681"/>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[2]</a:t>
                      </a:r>
                    </a:p>
                  </a:txBody>
                  <a:tcPr/>
                </a:tc>
                <a:tc>
                  <a:txBody>
                    <a:bodyPr/>
                    <a:lstStyle/>
                    <a:p>
                      <a:pPr algn="ctr"/>
                      <a:r>
                        <a:rPr lang="en-US" sz="2000" dirty="0">
                          <a:solidFill>
                            <a:schemeClr val="bg2">
                              <a:lumMod val="50000"/>
                            </a:schemeClr>
                          </a:solidFill>
                        </a:rPr>
                        <a:t>FF AA CC 02</a:t>
                      </a:r>
                    </a:p>
                  </a:txBody>
                  <a:tcPr/>
                </a:tc>
                <a:tc>
                  <a:txBody>
                    <a:bodyPr/>
                    <a:lstStyle/>
                    <a:p>
                      <a:pPr algn="ctr"/>
                      <a:r>
                        <a:rPr lang="en-US" sz="2000" dirty="0">
                          <a:solidFill>
                            <a:schemeClr val="bg2">
                              <a:lumMod val="50000"/>
                            </a:schemeClr>
                          </a:solidFill>
                        </a:rPr>
                        <a:t>‘l’</a:t>
                      </a:r>
                    </a:p>
                  </a:txBody>
                  <a:tcPr/>
                </a:tc>
                <a:extLst>
                  <a:ext uri="{0D108BD9-81ED-4DB2-BD59-A6C34878D82A}">
                    <a16:rowId xmlns:a16="http://schemas.microsoft.com/office/drawing/2014/main" val="3089771466"/>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[3]</a:t>
                      </a:r>
                    </a:p>
                  </a:txBody>
                  <a:tcPr/>
                </a:tc>
                <a:tc>
                  <a:txBody>
                    <a:bodyPr/>
                    <a:lstStyle/>
                    <a:p>
                      <a:pPr algn="ctr"/>
                      <a:r>
                        <a:rPr lang="en-US" sz="2000" dirty="0">
                          <a:solidFill>
                            <a:schemeClr val="bg2">
                              <a:lumMod val="50000"/>
                            </a:schemeClr>
                          </a:solidFill>
                        </a:rPr>
                        <a:t>FF AA CC 03</a:t>
                      </a:r>
                    </a:p>
                  </a:txBody>
                  <a:tcPr/>
                </a:tc>
                <a:tc>
                  <a:txBody>
                    <a:bodyPr/>
                    <a:lstStyle/>
                    <a:p>
                      <a:pPr algn="ctr"/>
                      <a:r>
                        <a:rPr lang="en-US" sz="2000" dirty="0">
                          <a:solidFill>
                            <a:schemeClr val="bg2">
                              <a:lumMod val="50000"/>
                            </a:schemeClr>
                          </a:solidFill>
                        </a:rPr>
                        <a:t>‘l’</a:t>
                      </a:r>
                    </a:p>
                  </a:txBody>
                  <a:tcPr/>
                </a:tc>
                <a:extLst>
                  <a:ext uri="{0D108BD9-81ED-4DB2-BD59-A6C34878D82A}">
                    <a16:rowId xmlns:a16="http://schemas.microsoft.com/office/drawing/2014/main" val="1175839964"/>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[4]</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[4]</a:t>
                      </a:r>
                    </a:p>
                  </a:txBody>
                  <a:tcPr/>
                </a:tc>
                <a:tc>
                  <a:txBody>
                    <a:bodyPr/>
                    <a:lstStyle/>
                    <a:p>
                      <a:pPr algn="ctr"/>
                      <a:r>
                        <a:rPr lang="en-US" sz="2000" dirty="0">
                          <a:solidFill>
                            <a:schemeClr val="bg2">
                              <a:lumMod val="50000"/>
                            </a:schemeClr>
                          </a:solidFill>
                        </a:rPr>
                        <a:t>FF AA CC 04</a:t>
                      </a:r>
                    </a:p>
                  </a:txBody>
                  <a:tcPr/>
                </a:tc>
                <a:tc>
                  <a:txBody>
                    <a:bodyPr/>
                    <a:lstStyle/>
                    <a:p>
                      <a:pPr algn="ctr"/>
                      <a:r>
                        <a:rPr lang="en-US" sz="2000" dirty="0">
                          <a:solidFill>
                            <a:schemeClr val="bg2">
                              <a:lumMod val="50000"/>
                            </a:schemeClr>
                          </a:solidFill>
                        </a:rPr>
                        <a:t>‘o’</a:t>
                      </a:r>
                    </a:p>
                  </a:txBody>
                  <a:tcPr/>
                </a:tc>
                <a:extLst>
                  <a:ext uri="{0D108BD9-81ED-4DB2-BD59-A6C34878D82A}">
                    <a16:rowId xmlns:a16="http://schemas.microsoft.com/office/drawing/2014/main" val="2325409846"/>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[5]</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2000" dirty="0">
                        <a:solidFill>
                          <a:schemeClr val="bg2">
                            <a:lumMod val="50000"/>
                          </a:schemeClr>
                        </a:solidFill>
                      </a:endParaRPr>
                    </a:p>
                  </a:txBody>
                  <a:tcPr/>
                </a:tc>
                <a:tc>
                  <a:txBody>
                    <a:bodyPr/>
                    <a:lstStyle/>
                    <a:p>
                      <a:pPr algn="ctr"/>
                      <a:r>
                        <a:rPr lang="en-US" sz="2000" dirty="0">
                          <a:solidFill>
                            <a:schemeClr val="bg2">
                              <a:lumMod val="50000"/>
                            </a:schemeClr>
                          </a:solidFill>
                        </a:rPr>
                        <a:t>FF AA CC 05</a:t>
                      </a:r>
                    </a:p>
                  </a:txBody>
                  <a:tcPr/>
                </a:tc>
                <a:tc>
                  <a:txBody>
                    <a:bodyPr/>
                    <a:lstStyle/>
                    <a:p>
                      <a:pPr algn="ctr"/>
                      <a:r>
                        <a:rPr lang="en-US" sz="2000" dirty="0">
                          <a:solidFill>
                            <a:schemeClr val="bg2">
                              <a:lumMod val="50000"/>
                            </a:schemeClr>
                          </a:solidFill>
                        </a:rPr>
                        <a:t>00</a:t>
                      </a:r>
                    </a:p>
                  </a:txBody>
                  <a:tcPr/>
                </a:tc>
                <a:extLst>
                  <a:ext uri="{0D108BD9-81ED-4DB2-BD59-A6C34878D82A}">
                    <a16:rowId xmlns:a16="http://schemas.microsoft.com/office/drawing/2014/main" val="4279065788"/>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[6]</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solidFill>
                            <a:schemeClr val="bg2">
                              <a:lumMod val="50000"/>
                            </a:schemeClr>
                          </a:solidFill>
                        </a:rPr>
                        <a:t>b</a:t>
                      </a:r>
                    </a:p>
                  </a:txBody>
                  <a:tcPr/>
                </a:tc>
                <a:tc>
                  <a:txBody>
                    <a:bodyPr/>
                    <a:lstStyle/>
                    <a:p>
                      <a:pPr algn="ctr"/>
                      <a:r>
                        <a:rPr lang="en-US" sz="2000" dirty="0">
                          <a:solidFill>
                            <a:schemeClr val="bg2">
                              <a:lumMod val="50000"/>
                            </a:schemeClr>
                          </a:solidFill>
                        </a:rPr>
                        <a:t>FF AA CC 06</a:t>
                      </a:r>
                    </a:p>
                  </a:txBody>
                  <a:tcPr/>
                </a:tc>
                <a:tc>
                  <a:txBody>
                    <a:bodyPr/>
                    <a:lstStyle/>
                    <a:p>
                      <a:pPr algn="ctr"/>
                      <a:r>
                        <a:rPr lang="en-US" sz="2000" dirty="0">
                          <a:solidFill>
                            <a:schemeClr val="bg2">
                              <a:lumMod val="50000"/>
                            </a:schemeClr>
                          </a:solidFill>
                        </a:rPr>
                        <a:t>00</a:t>
                      </a:r>
                    </a:p>
                  </a:txBody>
                  <a:tcPr/>
                </a:tc>
                <a:extLst>
                  <a:ext uri="{0D108BD9-81ED-4DB2-BD59-A6C34878D82A}">
                    <a16:rowId xmlns:a16="http://schemas.microsoft.com/office/drawing/2014/main" val="443477021"/>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[7]</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2000" dirty="0">
                        <a:solidFill>
                          <a:schemeClr val="bg2">
                            <a:lumMod val="50000"/>
                          </a:schemeClr>
                        </a:solidFill>
                      </a:endParaRPr>
                    </a:p>
                  </a:txBody>
                  <a:tcPr/>
                </a:tc>
                <a:tc>
                  <a:txBody>
                    <a:bodyPr/>
                    <a:lstStyle/>
                    <a:p>
                      <a:pPr algn="ctr"/>
                      <a:r>
                        <a:rPr lang="en-US" sz="2000" dirty="0">
                          <a:solidFill>
                            <a:schemeClr val="bg2">
                              <a:lumMod val="50000"/>
                            </a:schemeClr>
                          </a:solidFill>
                        </a:rPr>
                        <a:t>FF AA CC 07</a:t>
                      </a:r>
                    </a:p>
                  </a:txBody>
                  <a:tcPr/>
                </a:tc>
                <a:tc>
                  <a:txBody>
                    <a:bodyPr/>
                    <a:lstStyle/>
                    <a:p>
                      <a:pPr algn="ctr"/>
                      <a:r>
                        <a:rPr lang="en-US" sz="2000" dirty="0">
                          <a:solidFill>
                            <a:schemeClr val="bg2">
                              <a:lumMod val="50000"/>
                            </a:schemeClr>
                          </a:solidFill>
                        </a:rPr>
                        <a:t>00</a:t>
                      </a:r>
                    </a:p>
                  </a:txBody>
                  <a:tcPr/>
                </a:tc>
                <a:extLst>
                  <a:ext uri="{0D108BD9-81ED-4DB2-BD59-A6C34878D82A}">
                    <a16:rowId xmlns:a16="http://schemas.microsoft.com/office/drawing/2014/main" val="3503911711"/>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[8]</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2000" dirty="0">
                        <a:solidFill>
                          <a:schemeClr val="bg2">
                            <a:lumMod val="50000"/>
                          </a:schemeClr>
                        </a:solidFill>
                      </a:endParaRPr>
                    </a:p>
                  </a:txBody>
                  <a:tcPr/>
                </a:tc>
                <a:tc>
                  <a:txBody>
                    <a:bodyPr/>
                    <a:lstStyle/>
                    <a:p>
                      <a:pPr algn="ctr"/>
                      <a:r>
                        <a:rPr lang="en-US" sz="2000" dirty="0">
                          <a:solidFill>
                            <a:schemeClr val="bg2">
                              <a:lumMod val="50000"/>
                            </a:schemeClr>
                          </a:solidFill>
                        </a:rPr>
                        <a:t>FF AA CC 08</a:t>
                      </a:r>
                    </a:p>
                  </a:txBody>
                  <a:tcPr/>
                </a:tc>
                <a:tc>
                  <a:txBody>
                    <a:bodyPr/>
                    <a:lstStyle/>
                    <a:p>
                      <a:pPr algn="ctr"/>
                      <a:r>
                        <a:rPr lang="en-US" sz="2000" dirty="0">
                          <a:solidFill>
                            <a:schemeClr val="bg2">
                              <a:lumMod val="50000"/>
                            </a:schemeClr>
                          </a:solidFill>
                        </a:rPr>
                        <a:t>00</a:t>
                      </a:r>
                    </a:p>
                  </a:txBody>
                  <a:tcPr/>
                </a:tc>
                <a:extLst>
                  <a:ext uri="{0D108BD9-81ED-4DB2-BD59-A6C34878D82A}">
                    <a16:rowId xmlns:a16="http://schemas.microsoft.com/office/drawing/2014/main" val="4190194790"/>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err="1">
                          <a:solidFill>
                            <a:schemeClr val="bg2">
                              <a:lumMod val="50000"/>
                            </a:schemeClr>
                          </a:solidFill>
                        </a:rPr>
                        <a:t>str</a:t>
                      </a:r>
                      <a:r>
                        <a:rPr lang="en-US" sz="2000" dirty="0">
                          <a:solidFill>
                            <a:schemeClr val="bg2">
                              <a:lumMod val="50000"/>
                            </a:schemeClr>
                          </a:solidFill>
                        </a:rPr>
                        <a:t>[9]</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2000" dirty="0">
                        <a:solidFill>
                          <a:schemeClr val="bg2">
                            <a:lumMod val="50000"/>
                          </a:schemeClr>
                        </a:solidFill>
                      </a:endParaRPr>
                    </a:p>
                  </a:txBody>
                  <a:tcPr/>
                </a:tc>
                <a:tc>
                  <a:txBody>
                    <a:bodyPr/>
                    <a:lstStyle/>
                    <a:p>
                      <a:pPr algn="ctr"/>
                      <a:r>
                        <a:rPr lang="en-US" sz="2000" dirty="0">
                          <a:solidFill>
                            <a:schemeClr val="bg2">
                              <a:lumMod val="50000"/>
                            </a:schemeClr>
                          </a:solidFill>
                        </a:rPr>
                        <a:t>FF AA CC 09</a:t>
                      </a:r>
                    </a:p>
                  </a:txBody>
                  <a:tcPr/>
                </a:tc>
                <a:tc>
                  <a:txBody>
                    <a:bodyPr/>
                    <a:lstStyle/>
                    <a:p>
                      <a:pPr algn="ctr"/>
                      <a:r>
                        <a:rPr lang="en-US" sz="2000" dirty="0">
                          <a:solidFill>
                            <a:schemeClr val="bg2">
                              <a:lumMod val="50000"/>
                            </a:schemeClr>
                          </a:solidFill>
                        </a:rPr>
                        <a:t>04</a:t>
                      </a:r>
                    </a:p>
                  </a:txBody>
                  <a:tcPr/>
                </a:tc>
                <a:extLst>
                  <a:ext uri="{0D108BD9-81ED-4DB2-BD59-A6C34878D82A}">
                    <a16:rowId xmlns:a16="http://schemas.microsoft.com/office/drawing/2014/main" val="563180500"/>
                  </a:ext>
                </a:extLst>
              </a:tr>
            </a:tbl>
          </a:graphicData>
        </a:graphic>
      </p:graphicFrame>
    </p:spTree>
    <p:extLst>
      <p:ext uri="{BB962C8B-B14F-4D97-AF65-F5344CB8AC3E}">
        <p14:creationId xmlns:p14="http://schemas.microsoft.com/office/powerpoint/2010/main" val="349502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E935-B773-4C09-B91E-AC159CDB7913}"/>
              </a:ext>
            </a:extLst>
          </p:cNvPr>
          <p:cNvSpPr>
            <a:spLocks noGrp="1"/>
          </p:cNvSpPr>
          <p:nvPr>
            <p:ph type="title"/>
          </p:nvPr>
        </p:nvSpPr>
        <p:spPr/>
        <p:txBody>
          <a:bodyPr/>
          <a:lstStyle/>
          <a:p>
            <a:r>
              <a:rPr lang="en-US" dirty="0"/>
              <a:t>C++ Functions / FUNCTION calls </a:t>
            </a:r>
          </a:p>
        </p:txBody>
      </p:sp>
      <p:sp>
        <p:nvSpPr>
          <p:cNvPr id="4" name="TextBox 3">
            <a:extLst>
              <a:ext uri="{FF2B5EF4-FFF2-40B4-BE49-F238E27FC236}">
                <a16:creationId xmlns:a16="http://schemas.microsoft.com/office/drawing/2014/main" id="{82790065-F161-47E8-9BB0-A3287ED4CAD2}"/>
              </a:ext>
            </a:extLst>
          </p:cNvPr>
          <p:cNvSpPr txBox="1"/>
          <p:nvPr/>
        </p:nvSpPr>
        <p:spPr>
          <a:xfrm>
            <a:off x="971909" y="2087592"/>
            <a:ext cx="2467155" cy="1815882"/>
          </a:xfrm>
          <a:prstGeom prst="rect">
            <a:avLst/>
          </a:prstGeom>
          <a:noFill/>
        </p:spPr>
        <p:txBody>
          <a:bodyPr wrap="square" rtlCol="0">
            <a:spAutoFit/>
          </a:bodyPr>
          <a:lstStyle/>
          <a:p>
            <a:r>
              <a:rPr lang="en-US" sz="2800" dirty="0"/>
              <a:t>void funk(){</a:t>
            </a:r>
          </a:p>
          <a:p>
            <a:r>
              <a:rPr lang="en-US" sz="2800" dirty="0">
                <a:solidFill>
                  <a:schemeClr val="tx2"/>
                </a:solidFill>
              </a:rPr>
              <a:t>  </a:t>
            </a:r>
            <a:r>
              <a:rPr lang="en-US" sz="2800" dirty="0" err="1">
                <a:solidFill>
                  <a:schemeClr val="tx2"/>
                </a:solidFill>
              </a:rPr>
              <a:t>int</a:t>
            </a:r>
            <a:r>
              <a:rPr lang="en-US" sz="2800" dirty="0">
                <a:solidFill>
                  <a:schemeClr val="tx2"/>
                </a:solidFill>
              </a:rPr>
              <a:t> a;</a:t>
            </a:r>
          </a:p>
          <a:p>
            <a:r>
              <a:rPr lang="en-US" sz="2800" dirty="0">
                <a:solidFill>
                  <a:schemeClr val="tx2"/>
                </a:solidFill>
              </a:rPr>
              <a:t>  a=9;</a:t>
            </a:r>
          </a:p>
          <a:p>
            <a:r>
              <a:rPr lang="en-US" sz="2800" dirty="0"/>
              <a:t>}</a:t>
            </a:r>
          </a:p>
        </p:txBody>
      </p:sp>
      <p:sp>
        <p:nvSpPr>
          <p:cNvPr id="5" name="TextBox 4">
            <a:extLst>
              <a:ext uri="{FF2B5EF4-FFF2-40B4-BE49-F238E27FC236}">
                <a16:creationId xmlns:a16="http://schemas.microsoft.com/office/drawing/2014/main" id="{3178C869-0170-4D58-B08A-6A3C37F2142D}"/>
              </a:ext>
            </a:extLst>
          </p:cNvPr>
          <p:cNvSpPr txBox="1"/>
          <p:nvPr/>
        </p:nvSpPr>
        <p:spPr>
          <a:xfrm>
            <a:off x="4951563" y="1825982"/>
            <a:ext cx="5635924" cy="4154984"/>
          </a:xfrm>
          <a:prstGeom prst="rect">
            <a:avLst/>
          </a:prstGeom>
          <a:noFill/>
        </p:spPr>
        <p:txBody>
          <a:bodyPr wrap="square" rtlCol="0">
            <a:spAutoFit/>
          </a:bodyPr>
          <a:lstStyle/>
          <a:p>
            <a:r>
              <a:rPr lang="en-US" sz="2400" dirty="0"/>
              <a:t>PUSH EBP</a:t>
            </a:r>
          </a:p>
          <a:p>
            <a:r>
              <a:rPr lang="en-US" sz="2400" dirty="0"/>
              <a:t>MOV EBP, ESP</a:t>
            </a:r>
          </a:p>
          <a:p>
            <a:endParaRPr lang="en-US" sz="2400" dirty="0"/>
          </a:p>
          <a:p>
            <a:r>
              <a:rPr lang="en-US" sz="2400" dirty="0"/>
              <a:t>;an </a:t>
            </a:r>
            <a:r>
              <a:rPr lang="en-US" sz="2400" dirty="0" err="1"/>
              <a:t>int</a:t>
            </a:r>
            <a:r>
              <a:rPr lang="en-US" sz="2400" dirty="0"/>
              <a:t> is a DWORD and so 4 bytes is allocated on the stack</a:t>
            </a:r>
          </a:p>
          <a:p>
            <a:r>
              <a:rPr lang="en-US" sz="2400" dirty="0">
                <a:solidFill>
                  <a:schemeClr val="tx2"/>
                </a:solidFill>
              </a:rPr>
              <a:t>SUB ESP, 4 </a:t>
            </a:r>
          </a:p>
          <a:p>
            <a:r>
              <a:rPr lang="en-US" sz="2400" dirty="0">
                <a:solidFill>
                  <a:schemeClr val="tx2"/>
                </a:solidFill>
              </a:rPr>
              <a:t>MOV DWORD PTR [</a:t>
            </a:r>
            <a:r>
              <a:rPr lang="en-US" sz="2400" dirty="0" err="1">
                <a:solidFill>
                  <a:schemeClr val="tx2"/>
                </a:solidFill>
              </a:rPr>
              <a:t>ebp</a:t>
            </a:r>
            <a:r>
              <a:rPr lang="en-US" sz="2400" dirty="0">
                <a:solidFill>
                  <a:schemeClr val="tx2"/>
                </a:solidFill>
              </a:rPr>
              <a:t> - 4], 9</a:t>
            </a:r>
          </a:p>
          <a:p>
            <a:endParaRPr lang="en-US" sz="2400" dirty="0"/>
          </a:p>
          <a:p>
            <a:r>
              <a:rPr lang="en-US" sz="2400" dirty="0"/>
              <a:t>MOV ESP, EBP</a:t>
            </a:r>
          </a:p>
          <a:p>
            <a:r>
              <a:rPr lang="en-US" sz="2400" dirty="0"/>
              <a:t>POP EBP</a:t>
            </a:r>
          </a:p>
          <a:p>
            <a:r>
              <a:rPr lang="en-US" sz="2400" dirty="0"/>
              <a:t>RET</a:t>
            </a:r>
          </a:p>
        </p:txBody>
      </p:sp>
    </p:spTree>
    <p:extLst>
      <p:ext uri="{BB962C8B-B14F-4D97-AF65-F5344CB8AC3E}">
        <p14:creationId xmlns:p14="http://schemas.microsoft.com/office/powerpoint/2010/main" val="423685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C2BE-B09C-43A0-89D9-66FF19887CB6}"/>
              </a:ext>
            </a:extLst>
          </p:cNvPr>
          <p:cNvSpPr>
            <a:spLocks noGrp="1"/>
          </p:cNvSpPr>
          <p:nvPr>
            <p:ph type="title"/>
          </p:nvPr>
        </p:nvSpPr>
        <p:spPr/>
        <p:txBody>
          <a:bodyPr/>
          <a:lstStyle/>
          <a:p>
            <a:r>
              <a:rPr lang="en-US" dirty="0"/>
              <a:t>Inside of the </a:t>
            </a:r>
            <a:r>
              <a:rPr lang="en-US" dirty="0">
                <a:solidFill>
                  <a:schemeClr val="tx2"/>
                </a:solidFill>
              </a:rPr>
              <a:t>heart of the function</a:t>
            </a:r>
          </a:p>
        </p:txBody>
      </p:sp>
      <p:sp>
        <p:nvSpPr>
          <p:cNvPr id="3" name="Content Placeholder 2">
            <a:extLst>
              <a:ext uri="{FF2B5EF4-FFF2-40B4-BE49-F238E27FC236}">
                <a16:creationId xmlns:a16="http://schemas.microsoft.com/office/drawing/2014/main" id="{7A466238-ADD1-4D05-812A-CA2386B35E04}"/>
              </a:ext>
            </a:extLst>
          </p:cNvPr>
          <p:cNvSpPr>
            <a:spLocks noGrp="1"/>
          </p:cNvSpPr>
          <p:nvPr>
            <p:ph idx="1"/>
          </p:nvPr>
        </p:nvSpPr>
        <p:spPr/>
        <p:txBody>
          <a:bodyPr/>
          <a:lstStyle/>
          <a:p>
            <a:r>
              <a:rPr lang="en-US" dirty="0"/>
              <a:t>Register ESP holds the memory location of the END of the stack.</a:t>
            </a:r>
          </a:p>
          <a:p>
            <a:r>
              <a:rPr lang="en-US" dirty="0"/>
              <a:t>Register EBP holds the value of ESP before your function messed with it. Your stack may continue to grow inside a function (local variables, push/pop) and so ESP might change.</a:t>
            </a:r>
          </a:p>
          <a:p>
            <a:pPr marL="0" indent="0">
              <a:buNone/>
            </a:pPr>
            <a:endParaRPr lang="en-US" dirty="0"/>
          </a:p>
        </p:txBody>
      </p:sp>
    </p:spTree>
    <p:extLst>
      <p:ext uri="{BB962C8B-B14F-4D97-AF65-F5344CB8AC3E}">
        <p14:creationId xmlns:p14="http://schemas.microsoft.com/office/powerpoint/2010/main" val="3174528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0B48-9145-454E-8B65-39C8F11E9D4F}"/>
              </a:ext>
            </a:extLst>
          </p:cNvPr>
          <p:cNvSpPr>
            <a:spLocks noGrp="1"/>
          </p:cNvSpPr>
          <p:nvPr>
            <p:ph type="title"/>
          </p:nvPr>
        </p:nvSpPr>
        <p:spPr/>
        <p:txBody>
          <a:bodyPr/>
          <a:lstStyle/>
          <a:p>
            <a:r>
              <a:rPr lang="en-US" dirty="0"/>
              <a:t>C++ Functions / Function calls</a:t>
            </a:r>
          </a:p>
        </p:txBody>
      </p:sp>
      <p:sp>
        <p:nvSpPr>
          <p:cNvPr id="4" name="TextBox 3">
            <a:extLst>
              <a:ext uri="{FF2B5EF4-FFF2-40B4-BE49-F238E27FC236}">
                <a16:creationId xmlns:a16="http://schemas.microsoft.com/office/drawing/2014/main" id="{05A0D1A6-C999-4127-A69A-7CC8AD637074}"/>
              </a:ext>
            </a:extLst>
          </p:cNvPr>
          <p:cNvSpPr txBox="1"/>
          <p:nvPr/>
        </p:nvSpPr>
        <p:spPr>
          <a:xfrm>
            <a:off x="787879" y="2024332"/>
            <a:ext cx="4272952" cy="3477875"/>
          </a:xfrm>
          <a:prstGeom prst="rect">
            <a:avLst/>
          </a:prstGeom>
          <a:noFill/>
        </p:spPr>
        <p:txBody>
          <a:bodyPr wrap="square" rtlCol="0">
            <a:spAutoFit/>
          </a:bodyPr>
          <a:lstStyle/>
          <a:p>
            <a:r>
              <a:rPr lang="en-US" sz="2000" dirty="0"/>
              <a:t>PUSH EBP</a:t>
            </a:r>
          </a:p>
          <a:p>
            <a:r>
              <a:rPr lang="en-US" sz="2000" dirty="0"/>
              <a:t>MOV EBP, ESP</a:t>
            </a:r>
          </a:p>
          <a:p>
            <a:endParaRPr lang="en-US" sz="2000" dirty="0"/>
          </a:p>
          <a:p>
            <a:r>
              <a:rPr lang="en-US" sz="2000" dirty="0"/>
              <a:t>;an </a:t>
            </a:r>
            <a:r>
              <a:rPr lang="en-US" sz="2000" dirty="0" err="1"/>
              <a:t>int</a:t>
            </a:r>
            <a:r>
              <a:rPr lang="en-US" sz="2000" dirty="0"/>
              <a:t> is a DWORD and so </a:t>
            </a:r>
          </a:p>
          <a:p>
            <a:r>
              <a:rPr lang="en-US" sz="2000" dirty="0"/>
              <a:t>;4 bytes is allocated on the stack</a:t>
            </a:r>
          </a:p>
          <a:p>
            <a:r>
              <a:rPr lang="en-US" sz="2000" dirty="0">
                <a:solidFill>
                  <a:schemeClr val="tx2"/>
                </a:solidFill>
              </a:rPr>
              <a:t>SUB ESP, 4</a:t>
            </a:r>
          </a:p>
          <a:p>
            <a:r>
              <a:rPr lang="en-US" sz="2000" dirty="0">
                <a:solidFill>
                  <a:schemeClr val="tx2"/>
                </a:solidFill>
              </a:rPr>
              <a:t>MOV DWORD PTR [</a:t>
            </a:r>
            <a:r>
              <a:rPr lang="en-US" sz="2000" dirty="0" err="1">
                <a:solidFill>
                  <a:schemeClr val="tx2"/>
                </a:solidFill>
              </a:rPr>
              <a:t>ebp</a:t>
            </a:r>
            <a:r>
              <a:rPr lang="en-US" sz="2000" dirty="0">
                <a:solidFill>
                  <a:schemeClr val="tx2"/>
                </a:solidFill>
              </a:rPr>
              <a:t> - 4], 9</a:t>
            </a:r>
          </a:p>
          <a:p>
            <a:endParaRPr lang="en-US" sz="2000" dirty="0"/>
          </a:p>
          <a:p>
            <a:r>
              <a:rPr lang="en-US" sz="2000" dirty="0"/>
              <a:t>MOV ESP, EBP</a:t>
            </a:r>
          </a:p>
          <a:p>
            <a:r>
              <a:rPr lang="en-US" sz="2000" dirty="0"/>
              <a:t>POP EBP</a:t>
            </a:r>
          </a:p>
          <a:p>
            <a:r>
              <a:rPr lang="en-US" sz="2000" dirty="0"/>
              <a:t>RET</a:t>
            </a:r>
          </a:p>
        </p:txBody>
      </p:sp>
      <p:graphicFrame>
        <p:nvGraphicFramePr>
          <p:cNvPr id="5" name="Table 4">
            <a:extLst>
              <a:ext uri="{FF2B5EF4-FFF2-40B4-BE49-F238E27FC236}">
                <a16:creationId xmlns:a16="http://schemas.microsoft.com/office/drawing/2014/main" id="{C509D7DE-EC33-42C8-A02F-4541EE644825}"/>
              </a:ext>
            </a:extLst>
          </p:cNvPr>
          <p:cNvGraphicFramePr>
            <a:graphicFrameLocks noGrp="1"/>
          </p:cNvGraphicFramePr>
          <p:nvPr>
            <p:extLst>
              <p:ext uri="{D42A27DB-BD31-4B8C-83A1-F6EECF244321}">
                <p14:modId xmlns:p14="http://schemas.microsoft.com/office/powerpoint/2010/main" val="824734995"/>
              </p:ext>
            </p:extLst>
          </p:nvPr>
        </p:nvGraphicFramePr>
        <p:xfrm>
          <a:off x="5193102" y="2096219"/>
          <a:ext cx="5990568" cy="3026324"/>
        </p:xfrm>
        <a:graphic>
          <a:graphicData uri="http://schemas.openxmlformats.org/drawingml/2006/table">
            <a:tbl>
              <a:tblPr firstRow="1" bandRow="1">
                <a:tableStyleId>{5C22544A-7EE6-4342-B048-85BDC9FD1C3A}</a:tableStyleId>
              </a:tblPr>
              <a:tblGrid>
                <a:gridCol w="1497642">
                  <a:extLst>
                    <a:ext uri="{9D8B030D-6E8A-4147-A177-3AD203B41FA5}">
                      <a16:colId xmlns:a16="http://schemas.microsoft.com/office/drawing/2014/main" val="2633446097"/>
                    </a:ext>
                  </a:extLst>
                </a:gridCol>
                <a:gridCol w="1497642">
                  <a:extLst>
                    <a:ext uri="{9D8B030D-6E8A-4147-A177-3AD203B41FA5}">
                      <a16:colId xmlns:a16="http://schemas.microsoft.com/office/drawing/2014/main" val="1760195162"/>
                    </a:ext>
                  </a:extLst>
                </a:gridCol>
                <a:gridCol w="1497642">
                  <a:extLst>
                    <a:ext uri="{9D8B030D-6E8A-4147-A177-3AD203B41FA5}">
                      <a16:colId xmlns:a16="http://schemas.microsoft.com/office/drawing/2014/main" val="703191975"/>
                    </a:ext>
                  </a:extLst>
                </a:gridCol>
                <a:gridCol w="1497642">
                  <a:extLst>
                    <a:ext uri="{9D8B030D-6E8A-4147-A177-3AD203B41FA5}">
                      <a16:colId xmlns:a16="http://schemas.microsoft.com/office/drawing/2014/main" val="3890725150"/>
                    </a:ext>
                  </a:extLst>
                </a:gridCol>
              </a:tblGrid>
              <a:tr h="756581">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a:t>STACK</a:t>
                      </a:r>
                    </a:p>
                  </a:txBody>
                  <a:tcPr/>
                </a:tc>
                <a:extLst>
                  <a:ext uri="{0D108BD9-81ED-4DB2-BD59-A6C34878D82A}">
                    <a16:rowId xmlns:a16="http://schemas.microsoft.com/office/drawing/2014/main" val="4173588023"/>
                  </a:ext>
                </a:extLst>
              </a:tr>
              <a:tr h="756581">
                <a:tc>
                  <a:txBody>
                    <a:bodyPr/>
                    <a:lstStyle/>
                    <a:p>
                      <a:r>
                        <a:rPr lang="en-US" dirty="0"/>
                        <a:t>Variable a</a:t>
                      </a:r>
                    </a:p>
                  </a:txBody>
                  <a:tcPr/>
                </a:tc>
                <a:tc>
                  <a:txBody>
                    <a:bodyPr/>
                    <a:lstStyle/>
                    <a:p>
                      <a:r>
                        <a:rPr lang="en-US" dirty="0"/>
                        <a:t>ESP </a:t>
                      </a:r>
                      <a:r>
                        <a:rPr lang="en-US" dirty="0">
                          <a:sym typeface="Wingdings" panose="05000000000000000000" pitchFamily="2" charset="2"/>
                        </a:rPr>
                        <a:t></a:t>
                      </a:r>
                      <a:endParaRPr lang="en-US" dirty="0"/>
                    </a:p>
                  </a:txBody>
                  <a:tcPr/>
                </a:tc>
                <a:tc>
                  <a:txBody>
                    <a:bodyPr/>
                    <a:lstStyle/>
                    <a:p>
                      <a:r>
                        <a:rPr lang="en-US" dirty="0"/>
                        <a:t>FF AA BB 00</a:t>
                      </a:r>
                    </a:p>
                  </a:txBody>
                  <a:tcPr/>
                </a:tc>
                <a:tc>
                  <a:txBody>
                    <a:bodyPr/>
                    <a:lstStyle/>
                    <a:p>
                      <a:r>
                        <a:rPr lang="en-US" dirty="0"/>
                        <a:t>00 00 00 09</a:t>
                      </a:r>
                    </a:p>
                  </a:txBody>
                  <a:tcPr/>
                </a:tc>
                <a:extLst>
                  <a:ext uri="{0D108BD9-81ED-4DB2-BD59-A6C34878D82A}">
                    <a16:rowId xmlns:a16="http://schemas.microsoft.com/office/drawing/2014/main" val="3697510563"/>
                  </a:ext>
                </a:extLst>
              </a:tr>
              <a:tr h="756581">
                <a:tc>
                  <a:txBody>
                    <a:bodyPr/>
                    <a:lstStyle/>
                    <a:p>
                      <a:r>
                        <a:rPr lang="en-US" dirty="0"/>
                        <a:t>This was pushed</a:t>
                      </a:r>
                    </a:p>
                  </a:txBody>
                  <a:tcPr/>
                </a:tc>
                <a:tc>
                  <a:txBody>
                    <a:bodyPr/>
                    <a:lstStyle/>
                    <a:p>
                      <a:r>
                        <a:rPr lang="en-US" dirty="0"/>
                        <a:t>EBP </a:t>
                      </a:r>
                      <a:r>
                        <a:rPr lang="en-US" dirty="0">
                          <a:sym typeface="Wingdings" panose="05000000000000000000" pitchFamily="2" charset="2"/>
                        </a:rPr>
                        <a:t></a:t>
                      </a:r>
                      <a:endParaRPr lang="en-US" dirty="0"/>
                    </a:p>
                  </a:txBody>
                  <a:tcPr/>
                </a:tc>
                <a:tc>
                  <a:txBody>
                    <a:bodyPr/>
                    <a:lstStyle/>
                    <a:p>
                      <a:r>
                        <a:rPr lang="en-US" dirty="0"/>
                        <a:t>FF AA BB 04</a:t>
                      </a:r>
                    </a:p>
                  </a:txBody>
                  <a:tcPr/>
                </a:tc>
                <a:tc>
                  <a:txBody>
                    <a:bodyPr/>
                    <a:lstStyle/>
                    <a:p>
                      <a:r>
                        <a:rPr lang="en-US" dirty="0" err="1"/>
                        <a:t>ebp</a:t>
                      </a:r>
                      <a:endParaRPr lang="en-US" dirty="0"/>
                    </a:p>
                  </a:txBody>
                  <a:tcPr/>
                </a:tc>
                <a:extLst>
                  <a:ext uri="{0D108BD9-81ED-4DB2-BD59-A6C34878D82A}">
                    <a16:rowId xmlns:a16="http://schemas.microsoft.com/office/drawing/2014/main" val="3601259296"/>
                  </a:ext>
                </a:extLst>
              </a:tr>
              <a:tr h="756581">
                <a:tc>
                  <a:txBody>
                    <a:bodyPr/>
                    <a:lstStyle/>
                    <a:p>
                      <a:r>
                        <a:rPr lang="en-US" dirty="0"/>
                        <a:t>CALL pushed this</a:t>
                      </a:r>
                    </a:p>
                  </a:txBody>
                  <a:tcPr/>
                </a:tc>
                <a:tc>
                  <a:txBody>
                    <a:bodyPr/>
                    <a:lstStyle/>
                    <a:p>
                      <a:endParaRPr lang="en-US"/>
                    </a:p>
                  </a:txBody>
                  <a:tcPr/>
                </a:tc>
                <a:tc>
                  <a:txBody>
                    <a:bodyPr/>
                    <a:lstStyle/>
                    <a:p>
                      <a:r>
                        <a:rPr lang="en-US" dirty="0"/>
                        <a:t>FF AA BB 08</a:t>
                      </a:r>
                    </a:p>
                  </a:txBody>
                  <a:tcPr/>
                </a:tc>
                <a:tc>
                  <a:txBody>
                    <a:bodyPr/>
                    <a:lstStyle/>
                    <a:p>
                      <a:r>
                        <a:rPr lang="en-US" dirty="0"/>
                        <a:t>return address</a:t>
                      </a:r>
                    </a:p>
                  </a:txBody>
                  <a:tcPr/>
                </a:tc>
                <a:extLst>
                  <a:ext uri="{0D108BD9-81ED-4DB2-BD59-A6C34878D82A}">
                    <a16:rowId xmlns:a16="http://schemas.microsoft.com/office/drawing/2014/main" val="3437091320"/>
                  </a:ext>
                </a:extLst>
              </a:tr>
            </a:tbl>
          </a:graphicData>
        </a:graphic>
      </p:graphicFrame>
    </p:spTree>
    <p:extLst>
      <p:ext uri="{BB962C8B-B14F-4D97-AF65-F5344CB8AC3E}">
        <p14:creationId xmlns:p14="http://schemas.microsoft.com/office/powerpoint/2010/main" val="3394250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6A4E-2CC5-4CD6-A7E0-45EA895C7524}"/>
              </a:ext>
            </a:extLst>
          </p:cNvPr>
          <p:cNvSpPr>
            <a:spLocks noGrp="1"/>
          </p:cNvSpPr>
          <p:nvPr>
            <p:ph type="title"/>
          </p:nvPr>
        </p:nvSpPr>
        <p:spPr/>
        <p:txBody>
          <a:bodyPr/>
          <a:lstStyle/>
          <a:p>
            <a:r>
              <a:rPr lang="en-US" dirty="0"/>
              <a:t>A bad </a:t>
            </a:r>
            <a:r>
              <a:rPr lang="en-US" dirty="0" err="1"/>
              <a:t>bad</a:t>
            </a:r>
            <a:r>
              <a:rPr lang="en-US" dirty="0"/>
              <a:t> program</a:t>
            </a:r>
          </a:p>
        </p:txBody>
      </p:sp>
      <p:sp>
        <p:nvSpPr>
          <p:cNvPr id="4" name="TextBox 3">
            <a:extLst>
              <a:ext uri="{FF2B5EF4-FFF2-40B4-BE49-F238E27FC236}">
                <a16:creationId xmlns:a16="http://schemas.microsoft.com/office/drawing/2014/main" id="{3F316C88-8930-4086-9995-D239B8B3CD72}"/>
              </a:ext>
            </a:extLst>
          </p:cNvPr>
          <p:cNvSpPr txBox="1"/>
          <p:nvPr/>
        </p:nvSpPr>
        <p:spPr>
          <a:xfrm>
            <a:off x="885645" y="2030083"/>
            <a:ext cx="8511397" cy="3785652"/>
          </a:xfrm>
          <a:prstGeom prst="rect">
            <a:avLst/>
          </a:prstGeom>
          <a:noFill/>
        </p:spPr>
        <p:txBody>
          <a:bodyPr wrap="square" rtlCol="0">
            <a:spAutoFit/>
          </a:bodyPr>
          <a:lstStyle/>
          <a:p>
            <a:r>
              <a:rPr lang="en-US" sz="2400" dirty="0"/>
              <a:t>void bad(char *input){</a:t>
            </a:r>
          </a:p>
          <a:p>
            <a:r>
              <a:rPr lang="en-US" sz="2400" dirty="0"/>
              <a:t>   char small[5];</a:t>
            </a:r>
          </a:p>
          <a:p>
            <a:r>
              <a:rPr lang="en-US" sz="2400" dirty="0"/>
              <a:t>   //copies input string to small string</a:t>
            </a:r>
          </a:p>
          <a:p>
            <a:r>
              <a:rPr lang="en-US" sz="2400" dirty="0"/>
              <a:t>   </a:t>
            </a:r>
            <a:r>
              <a:rPr lang="en-US" sz="2400" dirty="0" err="1"/>
              <a:t>strcpy</a:t>
            </a:r>
            <a:r>
              <a:rPr lang="en-US" sz="2400" dirty="0"/>
              <a:t>(small, input);</a:t>
            </a:r>
          </a:p>
          <a:p>
            <a:r>
              <a:rPr lang="en-US" sz="2400" dirty="0"/>
              <a:t>}</a:t>
            </a:r>
          </a:p>
          <a:p>
            <a:endParaRPr lang="en-US" sz="2400" dirty="0"/>
          </a:p>
          <a:p>
            <a:r>
              <a:rPr lang="en-US" sz="2400" dirty="0"/>
              <a:t>void main(){</a:t>
            </a:r>
          </a:p>
          <a:p>
            <a:r>
              <a:rPr lang="en-US" sz="2400" dirty="0"/>
              <a:t>  bad("</a:t>
            </a:r>
            <a:r>
              <a:rPr lang="en-US" sz="2400" dirty="0" err="1"/>
              <a:t>ohnothisisbad</a:t>
            </a:r>
            <a:r>
              <a:rPr lang="en-US" sz="2400" dirty="0"/>
              <a:t>");</a:t>
            </a:r>
          </a:p>
          <a:p>
            <a:r>
              <a:rPr lang="en-US" sz="2400" dirty="0"/>
              <a:t>  </a:t>
            </a:r>
            <a:r>
              <a:rPr lang="en-US" sz="2400" dirty="0" err="1"/>
              <a:t>cout</a:t>
            </a:r>
            <a:r>
              <a:rPr lang="en-US" sz="2400" dirty="0"/>
              <a:t> &lt;&lt; "today is the best"&lt;&lt;</a:t>
            </a:r>
            <a:r>
              <a:rPr lang="en-US" sz="2400" dirty="0" err="1"/>
              <a:t>endl</a:t>
            </a:r>
            <a:r>
              <a:rPr lang="en-US" sz="2400" dirty="0"/>
              <a:t>;</a:t>
            </a:r>
          </a:p>
          <a:p>
            <a:r>
              <a:rPr lang="en-US" sz="2400" dirty="0"/>
              <a:t>}</a:t>
            </a:r>
          </a:p>
        </p:txBody>
      </p:sp>
    </p:spTree>
    <p:extLst>
      <p:ext uri="{BB962C8B-B14F-4D97-AF65-F5344CB8AC3E}">
        <p14:creationId xmlns:p14="http://schemas.microsoft.com/office/powerpoint/2010/main" val="321583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D491-A418-4E4F-AA9A-CF9BC1F94FEF}"/>
              </a:ext>
            </a:extLst>
          </p:cNvPr>
          <p:cNvSpPr>
            <a:spLocks noGrp="1"/>
          </p:cNvSpPr>
          <p:nvPr>
            <p:ph type="title"/>
          </p:nvPr>
        </p:nvSpPr>
        <p:spPr/>
        <p:txBody>
          <a:bodyPr/>
          <a:lstStyle/>
          <a:p>
            <a:r>
              <a:rPr lang="en-US" dirty="0"/>
              <a:t>What is a buffer overflow</a:t>
            </a:r>
          </a:p>
        </p:txBody>
      </p:sp>
      <p:sp>
        <p:nvSpPr>
          <p:cNvPr id="3" name="Content Placeholder 2">
            <a:extLst>
              <a:ext uri="{FF2B5EF4-FFF2-40B4-BE49-F238E27FC236}">
                <a16:creationId xmlns:a16="http://schemas.microsoft.com/office/drawing/2014/main" id="{28C711F9-FF0E-42D8-A33F-6EA76534A54F}"/>
              </a:ext>
            </a:extLst>
          </p:cNvPr>
          <p:cNvSpPr>
            <a:spLocks noGrp="1"/>
          </p:cNvSpPr>
          <p:nvPr>
            <p:ph idx="1"/>
          </p:nvPr>
        </p:nvSpPr>
        <p:spPr/>
        <p:txBody>
          <a:bodyPr/>
          <a:lstStyle/>
          <a:p>
            <a:r>
              <a:rPr lang="en-US" dirty="0"/>
              <a:t>Happens when you try to put a long string in a space for a shorter string.</a:t>
            </a:r>
          </a:p>
          <a:p>
            <a:endParaRPr lang="en-US" dirty="0"/>
          </a:p>
          <a:p>
            <a:r>
              <a:rPr lang="en-US" dirty="0"/>
              <a:t>char small[5];</a:t>
            </a:r>
          </a:p>
          <a:p>
            <a:r>
              <a:rPr lang="en-US" dirty="0"/>
              <a:t>char large[]=“Oh no this string is long”;</a:t>
            </a:r>
          </a:p>
          <a:p>
            <a:r>
              <a:rPr lang="en-US" dirty="0" err="1"/>
              <a:t>strcpy</a:t>
            </a:r>
            <a:r>
              <a:rPr lang="en-US" dirty="0"/>
              <a:t>(small, large)</a:t>
            </a:r>
          </a:p>
        </p:txBody>
      </p:sp>
    </p:spTree>
    <p:extLst>
      <p:ext uri="{BB962C8B-B14F-4D97-AF65-F5344CB8AC3E}">
        <p14:creationId xmlns:p14="http://schemas.microsoft.com/office/powerpoint/2010/main" val="39946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0720-E7C1-49DA-9AAC-157736AA399F}"/>
              </a:ext>
            </a:extLst>
          </p:cNvPr>
          <p:cNvSpPr>
            <a:spLocks noGrp="1"/>
          </p:cNvSpPr>
          <p:nvPr>
            <p:ph type="title"/>
          </p:nvPr>
        </p:nvSpPr>
        <p:spPr/>
        <p:txBody>
          <a:bodyPr/>
          <a:lstStyle/>
          <a:p>
            <a:r>
              <a:rPr lang="en-US" dirty="0"/>
              <a:t>Organization of Memory</a:t>
            </a:r>
          </a:p>
        </p:txBody>
      </p:sp>
      <p:graphicFrame>
        <p:nvGraphicFramePr>
          <p:cNvPr id="4" name="Content Placeholder 3">
            <a:extLst>
              <a:ext uri="{FF2B5EF4-FFF2-40B4-BE49-F238E27FC236}">
                <a16:creationId xmlns:a16="http://schemas.microsoft.com/office/drawing/2014/main" id="{1CAFA051-E31A-48BC-8D06-C13CF64F3EC1}"/>
              </a:ext>
            </a:extLst>
          </p:cNvPr>
          <p:cNvGraphicFramePr>
            <a:graphicFrameLocks noGrp="1"/>
          </p:cNvGraphicFramePr>
          <p:nvPr>
            <p:ph idx="1"/>
            <p:extLst>
              <p:ext uri="{D42A27DB-BD31-4B8C-83A1-F6EECF244321}">
                <p14:modId xmlns:p14="http://schemas.microsoft.com/office/powerpoint/2010/main" val="193052020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042193126"/>
                    </a:ext>
                  </a:extLst>
                </a:gridCol>
                <a:gridCol w="5257800">
                  <a:extLst>
                    <a:ext uri="{9D8B030D-6E8A-4147-A177-3AD203B41FA5}">
                      <a16:colId xmlns:a16="http://schemas.microsoft.com/office/drawing/2014/main" val="2753501440"/>
                    </a:ext>
                  </a:extLst>
                </a:gridCol>
              </a:tblGrid>
              <a:tr h="370840">
                <a:tc>
                  <a:txBody>
                    <a:bodyPr/>
                    <a:lstStyle/>
                    <a:p>
                      <a:r>
                        <a:rPr lang="en-US" dirty="0">
                          <a:solidFill>
                            <a:schemeClr val="tx1"/>
                          </a:solidFill>
                        </a:rPr>
                        <a:t>Contents</a:t>
                      </a:r>
                    </a:p>
                  </a:txBody>
                  <a:tcPr/>
                </a:tc>
                <a:tc>
                  <a:txBody>
                    <a:bodyPr/>
                    <a:lstStyle/>
                    <a:p>
                      <a:r>
                        <a:rPr lang="en-US" dirty="0">
                          <a:solidFill>
                            <a:schemeClr val="tx1"/>
                          </a:solidFill>
                        </a:rPr>
                        <a:t>Memory Addresses</a:t>
                      </a:r>
                    </a:p>
                  </a:txBody>
                  <a:tcPr/>
                </a:tc>
                <a:extLst>
                  <a:ext uri="{0D108BD9-81ED-4DB2-BD59-A6C34878D82A}">
                    <a16:rowId xmlns:a16="http://schemas.microsoft.com/office/drawing/2014/main" val="2004022849"/>
                  </a:ext>
                </a:extLst>
              </a:tr>
              <a:tr h="370840">
                <a:tc>
                  <a:txBody>
                    <a:bodyPr/>
                    <a:lstStyle/>
                    <a:p>
                      <a:r>
                        <a:rPr lang="en-US" dirty="0">
                          <a:solidFill>
                            <a:schemeClr val="bg2">
                              <a:lumMod val="50000"/>
                            </a:schemeClr>
                          </a:solidFill>
                        </a:rPr>
                        <a:t>…</a:t>
                      </a:r>
                    </a:p>
                  </a:txBody>
                  <a:tcPr/>
                </a:tc>
                <a:tc>
                  <a:txBody>
                    <a:bodyPr/>
                    <a:lstStyle/>
                    <a:p>
                      <a:r>
                        <a:rPr lang="en-US" dirty="0">
                          <a:solidFill>
                            <a:schemeClr val="bg2">
                              <a:lumMod val="50000"/>
                            </a:schemeClr>
                          </a:solidFill>
                        </a:rPr>
                        <a:t>00 00 00 00</a:t>
                      </a:r>
                    </a:p>
                  </a:txBody>
                  <a:tcPr/>
                </a:tc>
                <a:extLst>
                  <a:ext uri="{0D108BD9-81ED-4DB2-BD59-A6C34878D82A}">
                    <a16:rowId xmlns:a16="http://schemas.microsoft.com/office/drawing/2014/main" val="1064986120"/>
                  </a:ext>
                </a:extLst>
              </a:tr>
              <a:tr h="370840">
                <a:tc>
                  <a:txBody>
                    <a:bodyPr/>
                    <a:lstStyle/>
                    <a:p>
                      <a:r>
                        <a:rPr lang="en-US" dirty="0">
                          <a:solidFill>
                            <a:schemeClr val="bg2">
                              <a:lumMod val="50000"/>
                            </a:schemeClr>
                          </a:solidFill>
                        </a:rPr>
                        <a:t>TEXT</a:t>
                      </a:r>
                    </a:p>
                  </a:txBody>
                  <a:tcPr/>
                </a:tc>
                <a:tc>
                  <a:txBody>
                    <a:bodyPr/>
                    <a:lstStyle/>
                    <a:p>
                      <a:r>
                        <a:rPr lang="en-US" dirty="0">
                          <a:solidFill>
                            <a:schemeClr val="bg2">
                              <a:lumMod val="50000"/>
                            </a:schemeClr>
                          </a:solidFill>
                        </a:rPr>
                        <a:t>…</a:t>
                      </a:r>
                    </a:p>
                  </a:txBody>
                  <a:tcPr/>
                </a:tc>
                <a:extLst>
                  <a:ext uri="{0D108BD9-81ED-4DB2-BD59-A6C34878D82A}">
                    <a16:rowId xmlns:a16="http://schemas.microsoft.com/office/drawing/2014/main" val="3377547754"/>
                  </a:ext>
                </a:extLst>
              </a:tr>
              <a:tr h="370840">
                <a:tc>
                  <a:txBody>
                    <a:bodyPr/>
                    <a:lstStyle/>
                    <a:p>
                      <a:r>
                        <a:rPr lang="en-US" dirty="0">
                          <a:solidFill>
                            <a:schemeClr val="bg2">
                              <a:lumMod val="50000"/>
                            </a:schemeClr>
                          </a:solidFill>
                        </a:rPr>
                        <a:t>DATA</a:t>
                      </a:r>
                    </a:p>
                  </a:txBody>
                  <a:tcPr/>
                </a:tc>
                <a:tc>
                  <a:txBody>
                    <a:bodyPr/>
                    <a:lstStyle/>
                    <a:p>
                      <a:r>
                        <a:rPr lang="en-US" dirty="0">
                          <a:solidFill>
                            <a:schemeClr val="bg2">
                              <a:lumMod val="50000"/>
                            </a:schemeClr>
                          </a:solidFill>
                        </a:rPr>
                        <a:t>…</a:t>
                      </a:r>
                    </a:p>
                  </a:txBody>
                  <a:tcPr/>
                </a:tc>
                <a:extLst>
                  <a:ext uri="{0D108BD9-81ED-4DB2-BD59-A6C34878D82A}">
                    <a16:rowId xmlns:a16="http://schemas.microsoft.com/office/drawing/2014/main" val="1437688925"/>
                  </a:ext>
                </a:extLst>
              </a:tr>
              <a:tr h="370840">
                <a:tc>
                  <a:txBody>
                    <a:bodyPr/>
                    <a:lstStyle/>
                    <a:p>
                      <a:r>
                        <a:rPr lang="en-US" dirty="0">
                          <a:solidFill>
                            <a:schemeClr val="bg2">
                              <a:lumMod val="50000"/>
                            </a:schemeClr>
                          </a:solidFill>
                        </a:rPr>
                        <a:t>STACK</a:t>
                      </a:r>
                    </a:p>
                  </a:txBody>
                  <a:tcPr/>
                </a:tc>
                <a:tc>
                  <a:txBody>
                    <a:bodyPr/>
                    <a:lstStyle/>
                    <a:p>
                      <a:r>
                        <a:rPr lang="en-US" dirty="0">
                          <a:solidFill>
                            <a:schemeClr val="bg2">
                              <a:lumMod val="50000"/>
                            </a:schemeClr>
                          </a:solidFill>
                        </a:rPr>
                        <a:t>…</a:t>
                      </a:r>
                    </a:p>
                  </a:txBody>
                  <a:tcPr/>
                </a:tc>
                <a:extLst>
                  <a:ext uri="{0D108BD9-81ED-4DB2-BD59-A6C34878D82A}">
                    <a16:rowId xmlns:a16="http://schemas.microsoft.com/office/drawing/2014/main" val="2593363292"/>
                  </a:ext>
                </a:extLst>
              </a:tr>
              <a:tr h="370840">
                <a:tc>
                  <a:txBody>
                    <a:bodyPr/>
                    <a:lstStyle/>
                    <a:p>
                      <a:r>
                        <a:rPr lang="en-US" dirty="0">
                          <a:solidFill>
                            <a:schemeClr val="bg2">
                              <a:lumMod val="50000"/>
                            </a:schemeClr>
                          </a:solidFill>
                        </a:rPr>
                        <a:t>…</a:t>
                      </a:r>
                    </a:p>
                  </a:txBody>
                  <a:tcPr/>
                </a:tc>
                <a:tc>
                  <a:txBody>
                    <a:bodyPr/>
                    <a:lstStyle/>
                    <a:p>
                      <a:r>
                        <a:rPr lang="en-US" dirty="0">
                          <a:solidFill>
                            <a:schemeClr val="bg2">
                              <a:lumMod val="50000"/>
                            </a:schemeClr>
                          </a:solidFill>
                        </a:rPr>
                        <a:t>FF </a:t>
                      </a:r>
                      <a:r>
                        <a:rPr lang="en-US" dirty="0" err="1">
                          <a:solidFill>
                            <a:schemeClr val="bg2">
                              <a:lumMod val="50000"/>
                            </a:schemeClr>
                          </a:solidFill>
                        </a:rPr>
                        <a:t>FF</a:t>
                      </a:r>
                      <a:r>
                        <a:rPr lang="en-US" dirty="0">
                          <a:solidFill>
                            <a:schemeClr val="bg2">
                              <a:lumMod val="50000"/>
                            </a:schemeClr>
                          </a:solidFill>
                        </a:rPr>
                        <a:t> </a:t>
                      </a:r>
                      <a:r>
                        <a:rPr lang="en-US" dirty="0" err="1">
                          <a:solidFill>
                            <a:schemeClr val="bg2">
                              <a:lumMod val="50000"/>
                            </a:schemeClr>
                          </a:solidFill>
                        </a:rPr>
                        <a:t>FF</a:t>
                      </a:r>
                      <a:r>
                        <a:rPr lang="en-US" dirty="0">
                          <a:solidFill>
                            <a:schemeClr val="bg2">
                              <a:lumMod val="50000"/>
                            </a:schemeClr>
                          </a:solidFill>
                        </a:rPr>
                        <a:t> </a:t>
                      </a:r>
                      <a:r>
                        <a:rPr lang="en-US" dirty="0" err="1">
                          <a:solidFill>
                            <a:schemeClr val="bg2">
                              <a:lumMod val="50000"/>
                            </a:schemeClr>
                          </a:solidFill>
                        </a:rPr>
                        <a:t>FF</a:t>
                      </a:r>
                      <a:endParaRPr lang="en-US" dirty="0">
                        <a:solidFill>
                          <a:schemeClr val="bg2">
                            <a:lumMod val="50000"/>
                          </a:schemeClr>
                        </a:solidFill>
                      </a:endParaRPr>
                    </a:p>
                  </a:txBody>
                  <a:tcPr/>
                </a:tc>
                <a:extLst>
                  <a:ext uri="{0D108BD9-81ED-4DB2-BD59-A6C34878D82A}">
                    <a16:rowId xmlns:a16="http://schemas.microsoft.com/office/drawing/2014/main" val="4107468159"/>
                  </a:ext>
                </a:extLst>
              </a:tr>
            </a:tbl>
          </a:graphicData>
        </a:graphic>
      </p:graphicFrame>
    </p:spTree>
    <p:extLst>
      <p:ext uri="{BB962C8B-B14F-4D97-AF65-F5344CB8AC3E}">
        <p14:creationId xmlns:p14="http://schemas.microsoft.com/office/powerpoint/2010/main" val="427935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E9B2-C554-43C8-87E4-D3C5A6DA23DE}"/>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6AA7E8C5-19A3-4B50-8B06-0D2443F90BC7}"/>
              </a:ext>
            </a:extLst>
          </p:cNvPr>
          <p:cNvSpPr>
            <a:spLocks noGrp="1"/>
          </p:cNvSpPr>
          <p:nvPr>
            <p:ph idx="1"/>
          </p:nvPr>
        </p:nvSpPr>
        <p:spPr/>
        <p:txBody>
          <a:bodyPr/>
          <a:lstStyle/>
          <a:p>
            <a:r>
              <a:rPr lang="en-US" dirty="0"/>
              <a:t>PUSH ‘a’</a:t>
            </a:r>
          </a:p>
          <a:p>
            <a:r>
              <a:rPr lang="en-US" dirty="0"/>
              <a:t>PUSH ‘b’</a:t>
            </a:r>
          </a:p>
          <a:p>
            <a:r>
              <a:rPr lang="en-US" dirty="0"/>
              <a:t>PUSH ‘c’</a:t>
            </a:r>
          </a:p>
        </p:txBody>
      </p:sp>
      <p:graphicFrame>
        <p:nvGraphicFramePr>
          <p:cNvPr id="4" name="Table 3">
            <a:extLst>
              <a:ext uri="{FF2B5EF4-FFF2-40B4-BE49-F238E27FC236}">
                <a16:creationId xmlns:a16="http://schemas.microsoft.com/office/drawing/2014/main" id="{BAD5119D-820D-4367-BFE8-1F78FF334142}"/>
              </a:ext>
            </a:extLst>
          </p:cNvPr>
          <p:cNvGraphicFramePr>
            <a:graphicFrameLocks noGrp="1"/>
          </p:cNvGraphicFramePr>
          <p:nvPr>
            <p:extLst>
              <p:ext uri="{D42A27DB-BD31-4B8C-83A1-F6EECF244321}">
                <p14:modId xmlns:p14="http://schemas.microsoft.com/office/powerpoint/2010/main" val="3705008473"/>
              </p:ext>
            </p:extLst>
          </p:nvPr>
        </p:nvGraphicFramePr>
        <p:xfrm>
          <a:off x="4299625" y="1027908"/>
          <a:ext cx="6054928" cy="3907892"/>
        </p:xfrm>
        <a:graphic>
          <a:graphicData uri="http://schemas.openxmlformats.org/drawingml/2006/table">
            <a:tbl>
              <a:tblPr firstRow="1" bandRow="1">
                <a:tableStyleId>{5C22544A-7EE6-4342-B048-85BDC9FD1C3A}</a:tableStyleId>
              </a:tblPr>
              <a:tblGrid>
                <a:gridCol w="3027464">
                  <a:extLst>
                    <a:ext uri="{9D8B030D-6E8A-4147-A177-3AD203B41FA5}">
                      <a16:colId xmlns:a16="http://schemas.microsoft.com/office/drawing/2014/main" val="3073562547"/>
                    </a:ext>
                  </a:extLst>
                </a:gridCol>
                <a:gridCol w="3027464">
                  <a:extLst>
                    <a:ext uri="{9D8B030D-6E8A-4147-A177-3AD203B41FA5}">
                      <a16:colId xmlns:a16="http://schemas.microsoft.com/office/drawing/2014/main" val="2547734295"/>
                    </a:ext>
                  </a:extLst>
                </a:gridCol>
              </a:tblGrid>
              <a:tr h="976973">
                <a:tc>
                  <a:txBody>
                    <a:bodyPr/>
                    <a:lstStyle/>
                    <a:p>
                      <a:pPr algn="ctr"/>
                      <a:r>
                        <a:rPr lang="en-US" sz="2400" dirty="0">
                          <a:solidFill>
                            <a:schemeClr val="tx1"/>
                          </a:solidFill>
                        </a:rPr>
                        <a:t>Stack Content</a:t>
                      </a:r>
                    </a:p>
                  </a:txBody>
                  <a:tcPr/>
                </a:tc>
                <a:tc>
                  <a:txBody>
                    <a:bodyPr/>
                    <a:lstStyle/>
                    <a:p>
                      <a:pPr algn="ctr"/>
                      <a:r>
                        <a:rPr lang="en-US" sz="2400" dirty="0">
                          <a:solidFill>
                            <a:schemeClr val="tx1"/>
                          </a:solidFill>
                        </a:rPr>
                        <a:t>Memory Location</a:t>
                      </a:r>
                    </a:p>
                  </a:txBody>
                  <a:tcPr/>
                </a:tc>
                <a:extLst>
                  <a:ext uri="{0D108BD9-81ED-4DB2-BD59-A6C34878D82A}">
                    <a16:rowId xmlns:a16="http://schemas.microsoft.com/office/drawing/2014/main" val="214101698"/>
                  </a:ext>
                </a:extLst>
              </a:tr>
              <a:tr h="976973">
                <a:tc>
                  <a:txBody>
                    <a:bodyPr/>
                    <a:lstStyle/>
                    <a:p>
                      <a:pPr algn="ctr"/>
                      <a:r>
                        <a:rPr lang="en-US" sz="2400" baseline="0" dirty="0">
                          <a:solidFill>
                            <a:schemeClr val="bg2">
                              <a:lumMod val="50000"/>
                            </a:schemeClr>
                          </a:solidFill>
                        </a:rPr>
                        <a:t>‘c’</a:t>
                      </a:r>
                    </a:p>
                  </a:txBody>
                  <a:tcPr/>
                </a:tc>
                <a:tc>
                  <a:txBody>
                    <a:bodyPr/>
                    <a:lstStyle/>
                    <a:p>
                      <a:pPr algn="ctr"/>
                      <a:r>
                        <a:rPr lang="en-US" sz="2400" baseline="0" dirty="0">
                          <a:solidFill>
                            <a:schemeClr val="bg2">
                              <a:lumMod val="50000"/>
                            </a:schemeClr>
                          </a:solidFill>
                        </a:rPr>
                        <a:t>FF AA BB 00</a:t>
                      </a:r>
                    </a:p>
                  </a:txBody>
                  <a:tcPr/>
                </a:tc>
                <a:extLst>
                  <a:ext uri="{0D108BD9-81ED-4DB2-BD59-A6C34878D82A}">
                    <a16:rowId xmlns:a16="http://schemas.microsoft.com/office/drawing/2014/main" val="2829952753"/>
                  </a:ext>
                </a:extLst>
              </a:tr>
              <a:tr h="976973">
                <a:tc>
                  <a:txBody>
                    <a:bodyPr/>
                    <a:lstStyle/>
                    <a:p>
                      <a:pPr algn="ctr"/>
                      <a:r>
                        <a:rPr lang="en-US" sz="2400" baseline="0" dirty="0">
                          <a:solidFill>
                            <a:schemeClr val="bg2">
                              <a:lumMod val="50000"/>
                            </a:schemeClr>
                          </a:solidFill>
                        </a:rPr>
                        <a:t>‘b’</a:t>
                      </a:r>
                    </a:p>
                  </a:txBody>
                  <a:tcPr/>
                </a:tc>
                <a:tc>
                  <a:txBody>
                    <a:bodyPr/>
                    <a:lstStyle/>
                    <a:p>
                      <a:pPr algn="ctr"/>
                      <a:r>
                        <a:rPr lang="en-US" sz="2400" baseline="0" dirty="0">
                          <a:solidFill>
                            <a:schemeClr val="bg2">
                              <a:lumMod val="50000"/>
                            </a:schemeClr>
                          </a:solidFill>
                        </a:rPr>
                        <a:t>FF AA BB 01</a:t>
                      </a:r>
                    </a:p>
                  </a:txBody>
                  <a:tcPr/>
                </a:tc>
                <a:extLst>
                  <a:ext uri="{0D108BD9-81ED-4DB2-BD59-A6C34878D82A}">
                    <a16:rowId xmlns:a16="http://schemas.microsoft.com/office/drawing/2014/main" val="3561585404"/>
                  </a:ext>
                </a:extLst>
              </a:tr>
              <a:tr h="976973">
                <a:tc>
                  <a:txBody>
                    <a:bodyPr/>
                    <a:lstStyle/>
                    <a:p>
                      <a:pPr algn="ctr"/>
                      <a:r>
                        <a:rPr lang="en-US" sz="2400" baseline="0" dirty="0">
                          <a:solidFill>
                            <a:schemeClr val="bg2">
                              <a:lumMod val="50000"/>
                            </a:schemeClr>
                          </a:solidFill>
                        </a:rPr>
                        <a:t>‘a’</a:t>
                      </a:r>
                    </a:p>
                  </a:txBody>
                  <a:tcPr/>
                </a:tc>
                <a:tc>
                  <a:txBody>
                    <a:bodyPr/>
                    <a:lstStyle/>
                    <a:p>
                      <a:pPr algn="ctr"/>
                      <a:r>
                        <a:rPr lang="en-US" sz="2400" baseline="0" dirty="0">
                          <a:solidFill>
                            <a:schemeClr val="bg2">
                              <a:lumMod val="50000"/>
                            </a:schemeClr>
                          </a:solidFill>
                        </a:rPr>
                        <a:t>FF AA BB 02</a:t>
                      </a:r>
                    </a:p>
                  </a:txBody>
                  <a:tcPr/>
                </a:tc>
                <a:extLst>
                  <a:ext uri="{0D108BD9-81ED-4DB2-BD59-A6C34878D82A}">
                    <a16:rowId xmlns:a16="http://schemas.microsoft.com/office/drawing/2014/main" val="558315882"/>
                  </a:ext>
                </a:extLst>
              </a:tr>
            </a:tbl>
          </a:graphicData>
        </a:graphic>
      </p:graphicFrame>
    </p:spTree>
    <p:extLst>
      <p:ext uri="{BB962C8B-B14F-4D97-AF65-F5344CB8AC3E}">
        <p14:creationId xmlns:p14="http://schemas.microsoft.com/office/powerpoint/2010/main" val="228881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6216-8E17-4F73-BB16-F977ABF4160C}"/>
              </a:ext>
            </a:extLst>
          </p:cNvPr>
          <p:cNvSpPr>
            <a:spLocks noGrp="1"/>
          </p:cNvSpPr>
          <p:nvPr>
            <p:ph type="title"/>
          </p:nvPr>
        </p:nvSpPr>
        <p:spPr/>
        <p:txBody>
          <a:bodyPr/>
          <a:lstStyle/>
          <a:p>
            <a:r>
              <a:rPr lang="en-US" dirty="0"/>
              <a:t>The Forbidden Register (EIP)</a:t>
            </a:r>
          </a:p>
        </p:txBody>
      </p:sp>
      <p:sp>
        <p:nvSpPr>
          <p:cNvPr id="3" name="Content Placeholder 2">
            <a:extLst>
              <a:ext uri="{FF2B5EF4-FFF2-40B4-BE49-F238E27FC236}">
                <a16:creationId xmlns:a16="http://schemas.microsoft.com/office/drawing/2014/main" id="{C67D7C61-9B78-4F09-B524-E9229D3FCCDB}"/>
              </a:ext>
            </a:extLst>
          </p:cNvPr>
          <p:cNvSpPr>
            <a:spLocks noGrp="1"/>
          </p:cNvSpPr>
          <p:nvPr>
            <p:ph idx="1"/>
          </p:nvPr>
        </p:nvSpPr>
        <p:spPr/>
        <p:txBody>
          <a:bodyPr/>
          <a:lstStyle/>
          <a:p>
            <a:r>
              <a:rPr lang="en-US" dirty="0"/>
              <a:t>EIP register holds the memory location of the next instruction to be executed.</a:t>
            </a:r>
          </a:p>
          <a:p>
            <a:endParaRPr lang="en-US" dirty="0"/>
          </a:p>
          <a:p>
            <a:endParaRPr lang="en-US" dirty="0"/>
          </a:p>
          <a:p>
            <a:endParaRPr lang="en-US" dirty="0"/>
          </a:p>
          <a:p>
            <a:endParaRPr lang="en-US" dirty="0"/>
          </a:p>
          <a:p>
            <a:endParaRPr lang="en-US" dirty="0"/>
          </a:p>
          <a:p>
            <a:endParaRPr lang="en-US" dirty="0"/>
          </a:p>
          <a:p>
            <a:endParaRPr lang="en-US" dirty="0"/>
          </a:p>
          <a:p>
            <a:r>
              <a:rPr lang="en-US" dirty="0"/>
              <a:t>If MOV EAX, 10 is the last instruction to have executed </a:t>
            </a:r>
            <a:br>
              <a:rPr lang="en-US" dirty="0"/>
            </a:br>
            <a:r>
              <a:rPr lang="en-US" dirty="0"/>
              <a:t>then EIP has value </a:t>
            </a:r>
            <a:r>
              <a:rPr lang="en-US" u="sng" dirty="0"/>
              <a:t>FF AA </a:t>
            </a:r>
            <a:r>
              <a:rPr lang="en-US" u="sng" dirty="0" err="1"/>
              <a:t>AA</a:t>
            </a:r>
            <a:r>
              <a:rPr lang="en-US" u="sng" dirty="0"/>
              <a:t> 08</a:t>
            </a:r>
          </a:p>
        </p:txBody>
      </p:sp>
      <p:graphicFrame>
        <p:nvGraphicFramePr>
          <p:cNvPr id="4" name="Table 3">
            <a:extLst>
              <a:ext uri="{FF2B5EF4-FFF2-40B4-BE49-F238E27FC236}">
                <a16:creationId xmlns:a16="http://schemas.microsoft.com/office/drawing/2014/main" id="{3DF1EE0C-002E-4C0B-9BF3-2FFBAF86BC69}"/>
              </a:ext>
            </a:extLst>
          </p:cNvPr>
          <p:cNvGraphicFramePr>
            <a:graphicFrameLocks noGrp="1"/>
          </p:cNvGraphicFramePr>
          <p:nvPr>
            <p:extLst>
              <p:ext uri="{D42A27DB-BD31-4B8C-83A1-F6EECF244321}">
                <p14:modId xmlns:p14="http://schemas.microsoft.com/office/powerpoint/2010/main" val="3631582632"/>
              </p:ext>
            </p:extLst>
          </p:nvPr>
        </p:nvGraphicFramePr>
        <p:xfrm>
          <a:off x="1039778" y="2616560"/>
          <a:ext cx="8128000" cy="1828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52333364"/>
                    </a:ext>
                  </a:extLst>
                </a:gridCol>
                <a:gridCol w="4064000">
                  <a:extLst>
                    <a:ext uri="{9D8B030D-6E8A-4147-A177-3AD203B41FA5}">
                      <a16:colId xmlns:a16="http://schemas.microsoft.com/office/drawing/2014/main" val="3695398986"/>
                    </a:ext>
                  </a:extLst>
                </a:gridCol>
              </a:tblGrid>
              <a:tr h="370840">
                <a:tc>
                  <a:txBody>
                    <a:bodyPr/>
                    <a:lstStyle/>
                    <a:p>
                      <a:r>
                        <a:rPr lang="en-US" sz="2400" dirty="0">
                          <a:solidFill>
                            <a:schemeClr val="tx1"/>
                          </a:solidFill>
                        </a:rPr>
                        <a:t>Memory Location</a:t>
                      </a:r>
                    </a:p>
                  </a:txBody>
                  <a:tcPr/>
                </a:tc>
                <a:tc>
                  <a:txBody>
                    <a:bodyPr/>
                    <a:lstStyle/>
                    <a:p>
                      <a:r>
                        <a:rPr lang="en-US" sz="2400" dirty="0">
                          <a:solidFill>
                            <a:schemeClr val="tx1"/>
                          </a:solidFill>
                        </a:rPr>
                        <a:t>Instruction</a:t>
                      </a:r>
                    </a:p>
                  </a:txBody>
                  <a:tcPr/>
                </a:tc>
                <a:extLst>
                  <a:ext uri="{0D108BD9-81ED-4DB2-BD59-A6C34878D82A}">
                    <a16:rowId xmlns:a16="http://schemas.microsoft.com/office/drawing/2014/main" val="272815739"/>
                  </a:ext>
                </a:extLst>
              </a:tr>
              <a:tr h="370840">
                <a:tc>
                  <a:txBody>
                    <a:bodyPr/>
                    <a:lstStyle/>
                    <a:p>
                      <a:r>
                        <a:rPr lang="en-US" sz="2400" dirty="0">
                          <a:solidFill>
                            <a:schemeClr val="bg2">
                              <a:lumMod val="50000"/>
                            </a:schemeClr>
                          </a:solidFill>
                        </a:rPr>
                        <a:t>FF AA </a:t>
                      </a:r>
                      <a:r>
                        <a:rPr lang="en-US" sz="2400" dirty="0" err="1">
                          <a:solidFill>
                            <a:schemeClr val="bg2">
                              <a:lumMod val="50000"/>
                            </a:schemeClr>
                          </a:solidFill>
                        </a:rPr>
                        <a:t>AA</a:t>
                      </a:r>
                      <a:r>
                        <a:rPr lang="en-US" sz="2400" dirty="0">
                          <a:solidFill>
                            <a:schemeClr val="bg2">
                              <a:lumMod val="50000"/>
                            </a:schemeClr>
                          </a:solidFill>
                        </a:rPr>
                        <a:t> 04</a:t>
                      </a:r>
                    </a:p>
                  </a:txBody>
                  <a:tcPr/>
                </a:tc>
                <a:tc>
                  <a:txBody>
                    <a:bodyPr/>
                    <a:lstStyle/>
                    <a:p>
                      <a:r>
                        <a:rPr lang="en-US" sz="2400" dirty="0" err="1">
                          <a:solidFill>
                            <a:schemeClr val="bg2">
                              <a:lumMod val="50000"/>
                            </a:schemeClr>
                          </a:solidFill>
                        </a:rPr>
                        <a:t>mov</a:t>
                      </a:r>
                      <a:r>
                        <a:rPr lang="en-US" sz="2400" dirty="0">
                          <a:solidFill>
                            <a:schemeClr val="bg2">
                              <a:lumMod val="50000"/>
                            </a:schemeClr>
                          </a:solidFill>
                        </a:rPr>
                        <a:t> EAX, 10 </a:t>
                      </a:r>
                      <a:r>
                        <a:rPr lang="en-US" sz="2400" i="1" dirty="0">
                          <a:solidFill>
                            <a:schemeClr val="bg2">
                              <a:lumMod val="50000"/>
                            </a:schemeClr>
                          </a:solidFill>
                        </a:rPr>
                        <a:t>(current)</a:t>
                      </a:r>
                    </a:p>
                  </a:txBody>
                  <a:tcPr/>
                </a:tc>
                <a:extLst>
                  <a:ext uri="{0D108BD9-81ED-4DB2-BD59-A6C34878D82A}">
                    <a16:rowId xmlns:a16="http://schemas.microsoft.com/office/drawing/2014/main" val="102076884"/>
                  </a:ext>
                </a:extLst>
              </a:tr>
              <a:tr h="370840">
                <a:tc>
                  <a:txBody>
                    <a:bodyPr/>
                    <a:lstStyle/>
                    <a:p>
                      <a:r>
                        <a:rPr lang="en-US" sz="2400" dirty="0">
                          <a:solidFill>
                            <a:schemeClr val="bg2">
                              <a:lumMod val="50000"/>
                            </a:schemeClr>
                          </a:solidFill>
                        </a:rPr>
                        <a:t>FF AA </a:t>
                      </a:r>
                      <a:r>
                        <a:rPr lang="en-US" sz="2400" dirty="0" err="1">
                          <a:solidFill>
                            <a:schemeClr val="bg2">
                              <a:lumMod val="50000"/>
                            </a:schemeClr>
                          </a:solidFill>
                        </a:rPr>
                        <a:t>AA</a:t>
                      </a:r>
                      <a:r>
                        <a:rPr lang="en-US" sz="2400" dirty="0">
                          <a:solidFill>
                            <a:schemeClr val="bg2">
                              <a:lumMod val="50000"/>
                            </a:schemeClr>
                          </a:solidFill>
                        </a:rPr>
                        <a:t> 08</a:t>
                      </a:r>
                    </a:p>
                  </a:txBody>
                  <a:tcPr/>
                </a:tc>
                <a:tc>
                  <a:txBody>
                    <a:bodyPr/>
                    <a:lstStyle/>
                    <a:p>
                      <a:r>
                        <a:rPr lang="en-US" sz="2400" dirty="0" err="1">
                          <a:solidFill>
                            <a:schemeClr val="bg2">
                              <a:lumMod val="50000"/>
                            </a:schemeClr>
                          </a:solidFill>
                        </a:rPr>
                        <a:t>mov</a:t>
                      </a:r>
                      <a:r>
                        <a:rPr lang="en-US" sz="2400" dirty="0">
                          <a:solidFill>
                            <a:schemeClr val="bg2">
                              <a:lumMod val="50000"/>
                            </a:schemeClr>
                          </a:solidFill>
                        </a:rPr>
                        <a:t> EBX, 2</a:t>
                      </a:r>
                    </a:p>
                  </a:txBody>
                  <a:tcPr/>
                </a:tc>
                <a:extLst>
                  <a:ext uri="{0D108BD9-81ED-4DB2-BD59-A6C34878D82A}">
                    <a16:rowId xmlns:a16="http://schemas.microsoft.com/office/drawing/2014/main" val="2611229058"/>
                  </a:ext>
                </a:extLst>
              </a:tr>
              <a:tr h="370840">
                <a:tc>
                  <a:txBody>
                    <a:bodyPr/>
                    <a:lstStyle/>
                    <a:p>
                      <a:r>
                        <a:rPr lang="en-US" sz="2400" dirty="0">
                          <a:solidFill>
                            <a:schemeClr val="bg2">
                              <a:lumMod val="50000"/>
                            </a:schemeClr>
                          </a:solidFill>
                        </a:rPr>
                        <a:t>FF AA </a:t>
                      </a:r>
                      <a:r>
                        <a:rPr lang="en-US" sz="2400" dirty="0" err="1">
                          <a:solidFill>
                            <a:schemeClr val="bg2">
                              <a:lumMod val="50000"/>
                            </a:schemeClr>
                          </a:solidFill>
                        </a:rPr>
                        <a:t>AA</a:t>
                      </a:r>
                      <a:r>
                        <a:rPr lang="en-US" sz="2400" dirty="0">
                          <a:solidFill>
                            <a:schemeClr val="bg2">
                              <a:lumMod val="50000"/>
                            </a:schemeClr>
                          </a:solidFill>
                        </a:rPr>
                        <a:t> 0C</a:t>
                      </a:r>
                    </a:p>
                  </a:txBody>
                  <a:tcPr/>
                </a:tc>
                <a:tc>
                  <a:txBody>
                    <a:bodyPr/>
                    <a:lstStyle/>
                    <a:p>
                      <a:r>
                        <a:rPr lang="en-US" sz="2400" dirty="0" err="1">
                          <a:solidFill>
                            <a:schemeClr val="bg2">
                              <a:lumMod val="50000"/>
                            </a:schemeClr>
                          </a:solidFill>
                        </a:rPr>
                        <a:t>mov</a:t>
                      </a:r>
                      <a:r>
                        <a:rPr lang="en-US" sz="2400" dirty="0">
                          <a:solidFill>
                            <a:schemeClr val="bg2">
                              <a:lumMod val="50000"/>
                            </a:schemeClr>
                          </a:solidFill>
                        </a:rPr>
                        <a:t> ECX, 2</a:t>
                      </a:r>
                    </a:p>
                  </a:txBody>
                  <a:tcPr/>
                </a:tc>
                <a:extLst>
                  <a:ext uri="{0D108BD9-81ED-4DB2-BD59-A6C34878D82A}">
                    <a16:rowId xmlns:a16="http://schemas.microsoft.com/office/drawing/2014/main" val="935027511"/>
                  </a:ext>
                </a:extLst>
              </a:tr>
            </a:tbl>
          </a:graphicData>
        </a:graphic>
      </p:graphicFrame>
    </p:spTree>
    <p:extLst>
      <p:ext uri="{BB962C8B-B14F-4D97-AF65-F5344CB8AC3E}">
        <p14:creationId xmlns:p14="http://schemas.microsoft.com/office/powerpoint/2010/main" val="387937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3759-F69E-4B58-8776-52D82F7A2E04}"/>
              </a:ext>
            </a:extLst>
          </p:cNvPr>
          <p:cNvSpPr>
            <a:spLocks noGrp="1"/>
          </p:cNvSpPr>
          <p:nvPr>
            <p:ph type="title"/>
          </p:nvPr>
        </p:nvSpPr>
        <p:spPr/>
        <p:txBody>
          <a:bodyPr/>
          <a:lstStyle/>
          <a:p>
            <a:r>
              <a:rPr lang="en-US" dirty="0"/>
              <a:t>CALL / RET</a:t>
            </a:r>
          </a:p>
        </p:txBody>
      </p:sp>
      <p:sp>
        <p:nvSpPr>
          <p:cNvPr id="6" name="TextBox 5">
            <a:extLst>
              <a:ext uri="{FF2B5EF4-FFF2-40B4-BE49-F238E27FC236}">
                <a16:creationId xmlns:a16="http://schemas.microsoft.com/office/drawing/2014/main" id="{5D97801D-C818-4949-BACD-EC5107CABB05}"/>
              </a:ext>
            </a:extLst>
          </p:cNvPr>
          <p:cNvSpPr txBox="1"/>
          <p:nvPr/>
        </p:nvSpPr>
        <p:spPr>
          <a:xfrm>
            <a:off x="975136" y="1381327"/>
            <a:ext cx="3548226" cy="3785652"/>
          </a:xfrm>
          <a:prstGeom prst="rect">
            <a:avLst/>
          </a:prstGeom>
          <a:noFill/>
        </p:spPr>
        <p:txBody>
          <a:bodyPr wrap="square" rtlCol="0">
            <a:spAutoFit/>
          </a:bodyPr>
          <a:lstStyle/>
          <a:p>
            <a:r>
              <a:rPr lang="en-US" sz="2400" dirty="0"/>
              <a:t>funky PROC</a:t>
            </a:r>
          </a:p>
          <a:p>
            <a:r>
              <a:rPr lang="en-US" sz="2400" dirty="0"/>
              <a:t>	</a:t>
            </a:r>
            <a:r>
              <a:rPr lang="en-US" sz="2400" dirty="0" err="1"/>
              <a:t>mov</a:t>
            </a:r>
            <a:r>
              <a:rPr lang="en-US" sz="2400" dirty="0"/>
              <a:t> </a:t>
            </a:r>
            <a:r>
              <a:rPr lang="en-US" sz="2400" dirty="0" err="1"/>
              <a:t>eax</a:t>
            </a:r>
            <a:r>
              <a:rPr lang="en-US" sz="2400" dirty="0"/>
              <a:t>, 99</a:t>
            </a:r>
          </a:p>
          <a:p>
            <a:r>
              <a:rPr lang="en-US" sz="2400" dirty="0"/>
              <a:t>	ret</a:t>
            </a:r>
          </a:p>
          <a:p>
            <a:r>
              <a:rPr lang="en-US" sz="2400" dirty="0"/>
              <a:t>funky ENDP</a:t>
            </a:r>
          </a:p>
          <a:p>
            <a:endParaRPr lang="en-US" sz="2400" dirty="0"/>
          </a:p>
          <a:p>
            <a:r>
              <a:rPr lang="en-US" sz="2400" dirty="0"/>
              <a:t>main PROC</a:t>
            </a:r>
          </a:p>
          <a:p>
            <a:r>
              <a:rPr lang="en-US" sz="2400" dirty="0"/>
              <a:t>	call funky</a:t>
            </a:r>
          </a:p>
          <a:p>
            <a:r>
              <a:rPr lang="en-US" sz="2400" dirty="0"/>
              <a:t>	</a:t>
            </a:r>
            <a:r>
              <a:rPr lang="en-US" sz="2400" dirty="0" err="1"/>
              <a:t>mov</a:t>
            </a:r>
            <a:r>
              <a:rPr lang="en-US" sz="2400" dirty="0"/>
              <a:t> </a:t>
            </a:r>
            <a:r>
              <a:rPr lang="en-US" sz="2400" dirty="0" err="1"/>
              <a:t>ebx</a:t>
            </a:r>
            <a:r>
              <a:rPr lang="en-US" sz="2400" dirty="0"/>
              <a:t>, 10</a:t>
            </a:r>
          </a:p>
          <a:p>
            <a:r>
              <a:rPr lang="en-US" sz="2400" dirty="0"/>
              <a:t>	...</a:t>
            </a:r>
          </a:p>
          <a:p>
            <a:r>
              <a:rPr lang="en-US" sz="2400" dirty="0"/>
              <a:t>main ENDP</a:t>
            </a:r>
          </a:p>
        </p:txBody>
      </p:sp>
      <p:graphicFrame>
        <p:nvGraphicFramePr>
          <p:cNvPr id="8" name="Table 7">
            <a:extLst>
              <a:ext uri="{FF2B5EF4-FFF2-40B4-BE49-F238E27FC236}">
                <a16:creationId xmlns:a16="http://schemas.microsoft.com/office/drawing/2014/main" id="{85EDC7B9-7BD5-4051-9A5D-BF3FAD96830C}"/>
              </a:ext>
            </a:extLst>
          </p:cNvPr>
          <p:cNvGraphicFramePr>
            <a:graphicFrameLocks noGrp="1"/>
          </p:cNvGraphicFramePr>
          <p:nvPr>
            <p:extLst>
              <p:ext uri="{D42A27DB-BD31-4B8C-83A1-F6EECF244321}">
                <p14:modId xmlns:p14="http://schemas.microsoft.com/office/powerpoint/2010/main" val="851140796"/>
              </p:ext>
            </p:extLst>
          </p:nvPr>
        </p:nvGraphicFramePr>
        <p:xfrm>
          <a:off x="4991162" y="1381327"/>
          <a:ext cx="6225702" cy="3678650"/>
        </p:xfrm>
        <a:graphic>
          <a:graphicData uri="http://schemas.openxmlformats.org/drawingml/2006/table">
            <a:tbl>
              <a:tblPr firstRow="1" bandRow="1">
                <a:tableStyleId>{5C22544A-7EE6-4342-B048-85BDC9FD1C3A}</a:tableStyleId>
              </a:tblPr>
              <a:tblGrid>
                <a:gridCol w="2075234">
                  <a:extLst>
                    <a:ext uri="{9D8B030D-6E8A-4147-A177-3AD203B41FA5}">
                      <a16:colId xmlns:a16="http://schemas.microsoft.com/office/drawing/2014/main" val="2229004190"/>
                    </a:ext>
                  </a:extLst>
                </a:gridCol>
                <a:gridCol w="2075234">
                  <a:extLst>
                    <a:ext uri="{9D8B030D-6E8A-4147-A177-3AD203B41FA5}">
                      <a16:colId xmlns:a16="http://schemas.microsoft.com/office/drawing/2014/main" val="4062587112"/>
                    </a:ext>
                  </a:extLst>
                </a:gridCol>
                <a:gridCol w="2075234">
                  <a:extLst>
                    <a:ext uri="{9D8B030D-6E8A-4147-A177-3AD203B41FA5}">
                      <a16:colId xmlns:a16="http://schemas.microsoft.com/office/drawing/2014/main" val="1536560850"/>
                    </a:ext>
                  </a:extLst>
                </a:gridCol>
              </a:tblGrid>
              <a:tr h="735730">
                <a:tc>
                  <a:txBody>
                    <a:bodyPr/>
                    <a:lstStyle/>
                    <a:p>
                      <a:r>
                        <a:rPr lang="en-US" sz="1800" dirty="0">
                          <a:solidFill>
                            <a:schemeClr val="tx1"/>
                          </a:solidFill>
                        </a:rPr>
                        <a:t>Human</a:t>
                      </a:r>
                    </a:p>
                  </a:txBody>
                  <a:tcPr/>
                </a:tc>
                <a:tc>
                  <a:txBody>
                    <a:bodyPr/>
                    <a:lstStyle/>
                    <a:p>
                      <a:r>
                        <a:rPr lang="en-US" sz="1800" dirty="0">
                          <a:solidFill>
                            <a:schemeClr val="tx1"/>
                          </a:solidFill>
                        </a:rPr>
                        <a:t>Memory Location</a:t>
                      </a:r>
                    </a:p>
                  </a:txBody>
                  <a:tcPr/>
                </a:tc>
                <a:tc>
                  <a:txBody>
                    <a:bodyPr/>
                    <a:lstStyle/>
                    <a:p>
                      <a:r>
                        <a:rPr lang="en-US" sz="1800" dirty="0">
                          <a:solidFill>
                            <a:schemeClr val="tx1"/>
                          </a:solidFill>
                        </a:rPr>
                        <a:t>Code</a:t>
                      </a:r>
                    </a:p>
                  </a:txBody>
                  <a:tcPr/>
                </a:tc>
                <a:extLst>
                  <a:ext uri="{0D108BD9-81ED-4DB2-BD59-A6C34878D82A}">
                    <a16:rowId xmlns:a16="http://schemas.microsoft.com/office/drawing/2014/main" val="2518230065"/>
                  </a:ext>
                </a:extLst>
              </a:tr>
              <a:tr h="735730">
                <a:tc>
                  <a:txBody>
                    <a:bodyPr/>
                    <a:lstStyle/>
                    <a:p>
                      <a:r>
                        <a:rPr lang="en-US" sz="1800" dirty="0">
                          <a:solidFill>
                            <a:schemeClr val="bg2">
                              <a:lumMod val="50000"/>
                            </a:schemeClr>
                          </a:solidFill>
                        </a:rPr>
                        <a:t>funky</a:t>
                      </a:r>
                    </a:p>
                  </a:txBody>
                  <a:tcPr/>
                </a:tc>
                <a:tc>
                  <a:txBody>
                    <a:bodyPr/>
                    <a:lstStyle/>
                    <a:p>
                      <a:r>
                        <a:rPr lang="en-US" sz="1800" dirty="0">
                          <a:solidFill>
                            <a:schemeClr val="bg2">
                              <a:lumMod val="50000"/>
                            </a:schemeClr>
                          </a:solidFill>
                        </a:rPr>
                        <a:t>FF AA BB 00</a:t>
                      </a:r>
                    </a:p>
                  </a:txBody>
                  <a:tcPr/>
                </a:tc>
                <a:tc>
                  <a:txBody>
                    <a:bodyPr/>
                    <a:lstStyle/>
                    <a:p>
                      <a:r>
                        <a:rPr lang="en-US" sz="1800" dirty="0" err="1">
                          <a:solidFill>
                            <a:schemeClr val="bg2">
                              <a:lumMod val="50000"/>
                            </a:schemeClr>
                          </a:solidFill>
                        </a:rPr>
                        <a:t>mov</a:t>
                      </a:r>
                      <a:r>
                        <a:rPr lang="en-US" sz="1800" dirty="0">
                          <a:solidFill>
                            <a:schemeClr val="bg2">
                              <a:lumMod val="50000"/>
                            </a:schemeClr>
                          </a:solidFill>
                        </a:rPr>
                        <a:t> </a:t>
                      </a:r>
                      <a:r>
                        <a:rPr lang="en-US" sz="1800" dirty="0" err="1">
                          <a:solidFill>
                            <a:schemeClr val="bg2">
                              <a:lumMod val="50000"/>
                            </a:schemeClr>
                          </a:solidFill>
                        </a:rPr>
                        <a:t>eax</a:t>
                      </a:r>
                      <a:r>
                        <a:rPr lang="en-US" sz="1800" dirty="0">
                          <a:solidFill>
                            <a:schemeClr val="bg2">
                              <a:lumMod val="50000"/>
                            </a:schemeClr>
                          </a:solidFill>
                        </a:rPr>
                        <a:t>, 99</a:t>
                      </a:r>
                    </a:p>
                  </a:txBody>
                  <a:tcPr/>
                </a:tc>
                <a:extLst>
                  <a:ext uri="{0D108BD9-81ED-4DB2-BD59-A6C34878D82A}">
                    <a16:rowId xmlns:a16="http://schemas.microsoft.com/office/drawing/2014/main" val="3219478866"/>
                  </a:ext>
                </a:extLst>
              </a:tr>
              <a:tr h="735730">
                <a:tc>
                  <a:txBody>
                    <a:bodyPr/>
                    <a:lstStyle/>
                    <a:p>
                      <a:endParaRPr lang="en-US" sz="1800" dirty="0">
                        <a:solidFill>
                          <a:schemeClr val="bg2">
                            <a:lumMod val="50000"/>
                          </a:schemeClr>
                        </a:solidFill>
                      </a:endParaRPr>
                    </a:p>
                  </a:txBody>
                  <a:tcPr/>
                </a:tc>
                <a:tc>
                  <a:txBody>
                    <a:bodyPr/>
                    <a:lstStyle/>
                    <a:p>
                      <a:r>
                        <a:rPr lang="en-US" sz="1800" dirty="0">
                          <a:solidFill>
                            <a:schemeClr val="bg2">
                              <a:lumMod val="50000"/>
                            </a:schemeClr>
                          </a:solidFill>
                        </a:rPr>
                        <a:t>FF AA BB 04</a:t>
                      </a:r>
                    </a:p>
                  </a:txBody>
                  <a:tcPr/>
                </a:tc>
                <a:tc>
                  <a:txBody>
                    <a:bodyPr/>
                    <a:lstStyle/>
                    <a:p>
                      <a:r>
                        <a:rPr lang="en-US" sz="1800" dirty="0">
                          <a:solidFill>
                            <a:schemeClr val="bg2">
                              <a:lumMod val="50000"/>
                            </a:schemeClr>
                          </a:solidFill>
                        </a:rPr>
                        <a:t>ret</a:t>
                      </a:r>
                    </a:p>
                  </a:txBody>
                  <a:tcPr/>
                </a:tc>
                <a:extLst>
                  <a:ext uri="{0D108BD9-81ED-4DB2-BD59-A6C34878D82A}">
                    <a16:rowId xmlns:a16="http://schemas.microsoft.com/office/drawing/2014/main" val="2762398603"/>
                  </a:ext>
                </a:extLst>
              </a:tr>
              <a:tr h="735730">
                <a:tc>
                  <a:txBody>
                    <a:bodyPr/>
                    <a:lstStyle/>
                    <a:p>
                      <a:r>
                        <a:rPr lang="en-US" sz="1800" dirty="0">
                          <a:solidFill>
                            <a:schemeClr val="bg2">
                              <a:lumMod val="50000"/>
                            </a:schemeClr>
                          </a:solidFill>
                        </a:rPr>
                        <a:t>main</a:t>
                      </a:r>
                    </a:p>
                  </a:txBody>
                  <a:tcPr/>
                </a:tc>
                <a:tc>
                  <a:txBody>
                    <a:bodyPr/>
                    <a:lstStyle/>
                    <a:p>
                      <a:r>
                        <a:rPr lang="en-US" sz="1800" dirty="0">
                          <a:solidFill>
                            <a:schemeClr val="bg2">
                              <a:lumMod val="50000"/>
                            </a:schemeClr>
                          </a:solidFill>
                        </a:rPr>
                        <a:t>FF AA BB 05</a:t>
                      </a:r>
                    </a:p>
                  </a:txBody>
                  <a:tcPr/>
                </a:tc>
                <a:tc>
                  <a:txBody>
                    <a:bodyPr/>
                    <a:lstStyle/>
                    <a:p>
                      <a:r>
                        <a:rPr lang="en-US" sz="1800" dirty="0">
                          <a:solidFill>
                            <a:schemeClr val="bg2">
                              <a:lumMod val="50000"/>
                            </a:schemeClr>
                          </a:solidFill>
                        </a:rPr>
                        <a:t>call funky / call FFAABB00</a:t>
                      </a:r>
                    </a:p>
                  </a:txBody>
                  <a:tcPr/>
                </a:tc>
                <a:extLst>
                  <a:ext uri="{0D108BD9-81ED-4DB2-BD59-A6C34878D82A}">
                    <a16:rowId xmlns:a16="http://schemas.microsoft.com/office/drawing/2014/main" val="2347385034"/>
                  </a:ext>
                </a:extLst>
              </a:tr>
              <a:tr h="735730">
                <a:tc>
                  <a:txBody>
                    <a:bodyPr/>
                    <a:lstStyle/>
                    <a:p>
                      <a:endParaRPr lang="en-US" sz="1800" dirty="0">
                        <a:solidFill>
                          <a:schemeClr val="bg2">
                            <a:lumMod val="50000"/>
                          </a:schemeClr>
                        </a:solidFill>
                      </a:endParaRPr>
                    </a:p>
                  </a:txBody>
                  <a:tcPr/>
                </a:tc>
                <a:tc>
                  <a:txBody>
                    <a:bodyPr/>
                    <a:lstStyle/>
                    <a:p>
                      <a:r>
                        <a:rPr lang="en-US" sz="1800" dirty="0">
                          <a:solidFill>
                            <a:schemeClr val="bg2">
                              <a:lumMod val="50000"/>
                            </a:schemeClr>
                          </a:solidFill>
                        </a:rPr>
                        <a:t>FF AA BB 09</a:t>
                      </a:r>
                    </a:p>
                  </a:txBody>
                  <a:tcPr/>
                </a:tc>
                <a:tc>
                  <a:txBody>
                    <a:bodyPr/>
                    <a:lstStyle/>
                    <a:p>
                      <a:r>
                        <a:rPr lang="en-US" sz="1800" dirty="0" err="1">
                          <a:solidFill>
                            <a:schemeClr val="bg2">
                              <a:lumMod val="50000"/>
                            </a:schemeClr>
                          </a:solidFill>
                        </a:rPr>
                        <a:t>mov</a:t>
                      </a:r>
                      <a:r>
                        <a:rPr lang="en-US" sz="1800" dirty="0">
                          <a:solidFill>
                            <a:schemeClr val="bg2">
                              <a:lumMod val="50000"/>
                            </a:schemeClr>
                          </a:solidFill>
                        </a:rPr>
                        <a:t> </a:t>
                      </a:r>
                      <a:r>
                        <a:rPr lang="en-US" sz="1800" dirty="0" err="1">
                          <a:solidFill>
                            <a:schemeClr val="bg2">
                              <a:lumMod val="50000"/>
                            </a:schemeClr>
                          </a:solidFill>
                        </a:rPr>
                        <a:t>ebx</a:t>
                      </a:r>
                      <a:r>
                        <a:rPr lang="en-US" sz="1800" dirty="0">
                          <a:solidFill>
                            <a:schemeClr val="bg2">
                              <a:lumMod val="50000"/>
                            </a:schemeClr>
                          </a:solidFill>
                        </a:rPr>
                        <a:t>, 10</a:t>
                      </a:r>
                    </a:p>
                  </a:txBody>
                  <a:tcPr/>
                </a:tc>
                <a:extLst>
                  <a:ext uri="{0D108BD9-81ED-4DB2-BD59-A6C34878D82A}">
                    <a16:rowId xmlns:a16="http://schemas.microsoft.com/office/drawing/2014/main" val="3433633135"/>
                  </a:ext>
                </a:extLst>
              </a:tr>
            </a:tbl>
          </a:graphicData>
        </a:graphic>
      </p:graphicFrame>
      <p:sp>
        <p:nvSpPr>
          <p:cNvPr id="9" name="TextBox 8">
            <a:extLst>
              <a:ext uri="{FF2B5EF4-FFF2-40B4-BE49-F238E27FC236}">
                <a16:creationId xmlns:a16="http://schemas.microsoft.com/office/drawing/2014/main" id="{21907141-392A-431F-B0EF-93664C841634}"/>
              </a:ext>
            </a:extLst>
          </p:cNvPr>
          <p:cNvSpPr txBox="1"/>
          <p:nvPr/>
        </p:nvSpPr>
        <p:spPr>
          <a:xfrm>
            <a:off x="573932" y="5758774"/>
            <a:ext cx="9105089" cy="923330"/>
          </a:xfrm>
          <a:prstGeom prst="rect">
            <a:avLst/>
          </a:prstGeom>
          <a:noFill/>
        </p:spPr>
        <p:txBody>
          <a:bodyPr wrap="square" rtlCol="0">
            <a:spAutoFit/>
          </a:bodyPr>
          <a:lstStyle/>
          <a:p>
            <a:r>
              <a:rPr lang="en-US" dirty="0"/>
              <a:t>When you “call funky” EIP would get load with FF AA BB 00, and FF AA BB 09 would get pushed onto the stack. When the ret command gets executed it POPS the address from the stack and loads that into EIP.</a:t>
            </a:r>
          </a:p>
        </p:txBody>
      </p:sp>
    </p:spTree>
    <p:extLst>
      <p:ext uri="{BB962C8B-B14F-4D97-AF65-F5344CB8AC3E}">
        <p14:creationId xmlns:p14="http://schemas.microsoft.com/office/powerpoint/2010/main" val="29720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E1C4-C28E-479D-9FA4-3F58BC57A405}"/>
              </a:ext>
            </a:extLst>
          </p:cNvPr>
          <p:cNvSpPr>
            <a:spLocks noGrp="1"/>
          </p:cNvSpPr>
          <p:nvPr>
            <p:ph type="title"/>
          </p:nvPr>
        </p:nvSpPr>
        <p:spPr/>
        <p:txBody>
          <a:bodyPr/>
          <a:lstStyle/>
          <a:p>
            <a:r>
              <a:rPr lang="en-US" dirty="0"/>
              <a:t>Call / RET</a:t>
            </a:r>
          </a:p>
        </p:txBody>
      </p:sp>
      <p:sp>
        <p:nvSpPr>
          <p:cNvPr id="3" name="Content Placeholder 2">
            <a:extLst>
              <a:ext uri="{FF2B5EF4-FFF2-40B4-BE49-F238E27FC236}">
                <a16:creationId xmlns:a16="http://schemas.microsoft.com/office/drawing/2014/main" id="{2EB3A8FB-C595-4ACC-AE02-6D77DF254C69}"/>
              </a:ext>
            </a:extLst>
          </p:cNvPr>
          <p:cNvSpPr>
            <a:spLocks noGrp="1"/>
          </p:cNvSpPr>
          <p:nvPr>
            <p:ph idx="1"/>
          </p:nvPr>
        </p:nvSpPr>
        <p:spPr/>
        <p:txBody>
          <a:bodyPr>
            <a:normAutofit/>
          </a:bodyPr>
          <a:lstStyle/>
          <a:p>
            <a:r>
              <a:rPr lang="en-US" sz="4000" b="1" dirty="0"/>
              <a:t>Key takeaway: The memory location of where to go back to when a procedure finishes is stored on the STACK by the CALL instruction.</a:t>
            </a:r>
            <a:endParaRPr lang="en-US" sz="4000" dirty="0"/>
          </a:p>
        </p:txBody>
      </p:sp>
    </p:spTree>
    <p:extLst>
      <p:ext uri="{BB962C8B-B14F-4D97-AF65-F5344CB8AC3E}">
        <p14:creationId xmlns:p14="http://schemas.microsoft.com/office/powerpoint/2010/main" val="262514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D2DF-674D-4CBA-A07F-9B9F379F844C}"/>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C630E9AB-1357-417F-90B9-D2366E00BCEC}"/>
              </a:ext>
            </a:extLst>
          </p:cNvPr>
          <p:cNvSpPr>
            <a:spLocks noGrp="1"/>
          </p:cNvSpPr>
          <p:nvPr>
            <p:ph idx="1"/>
          </p:nvPr>
        </p:nvSpPr>
        <p:spPr/>
        <p:txBody>
          <a:bodyPr/>
          <a:lstStyle/>
          <a:p>
            <a:r>
              <a:rPr lang="en-US" dirty="0"/>
              <a:t>C++: </a:t>
            </a:r>
            <a:r>
              <a:rPr lang="en-US" dirty="0" err="1"/>
              <a:t>int</a:t>
            </a:r>
            <a:r>
              <a:rPr lang="en-US" dirty="0"/>
              <a:t> a;</a:t>
            </a:r>
          </a:p>
          <a:p>
            <a:r>
              <a:rPr lang="en-US" dirty="0"/>
              <a:t>ASM: sub </a:t>
            </a:r>
            <a:r>
              <a:rPr lang="en-US" dirty="0" err="1"/>
              <a:t>esp</a:t>
            </a:r>
            <a:r>
              <a:rPr lang="en-US" dirty="0"/>
              <a:t>, 4</a:t>
            </a:r>
          </a:p>
        </p:txBody>
      </p:sp>
      <p:graphicFrame>
        <p:nvGraphicFramePr>
          <p:cNvPr id="4" name="Table 3">
            <a:extLst>
              <a:ext uri="{FF2B5EF4-FFF2-40B4-BE49-F238E27FC236}">
                <a16:creationId xmlns:a16="http://schemas.microsoft.com/office/drawing/2014/main" id="{C7AB6BEE-75E5-41CE-AE02-A2789CD6E2D9}"/>
              </a:ext>
            </a:extLst>
          </p:cNvPr>
          <p:cNvGraphicFramePr>
            <a:graphicFrameLocks noGrp="1"/>
          </p:cNvGraphicFramePr>
          <p:nvPr>
            <p:extLst>
              <p:ext uri="{D42A27DB-BD31-4B8C-83A1-F6EECF244321}">
                <p14:modId xmlns:p14="http://schemas.microsoft.com/office/powerpoint/2010/main" val="726576977"/>
              </p:ext>
            </p:extLst>
          </p:nvPr>
        </p:nvGraphicFramePr>
        <p:xfrm>
          <a:off x="295217" y="2831511"/>
          <a:ext cx="5685765" cy="3345452"/>
        </p:xfrm>
        <a:graphic>
          <a:graphicData uri="http://schemas.openxmlformats.org/drawingml/2006/table">
            <a:tbl>
              <a:tblPr firstRow="1" bandRow="1">
                <a:tableStyleId>{5C22544A-7EE6-4342-B048-85BDC9FD1C3A}</a:tableStyleId>
              </a:tblPr>
              <a:tblGrid>
                <a:gridCol w="1895255">
                  <a:extLst>
                    <a:ext uri="{9D8B030D-6E8A-4147-A177-3AD203B41FA5}">
                      <a16:colId xmlns:a16="http://schemas.microsoft.com/office/drawing/2014/main" val="1218549025"/>
                    </a:ext>
                  </a:extLst>
                </a:gridCol>
                <a:gridCol w="1895255">
                  <a:extLst>
                    <a:ext uri="{9D8B030D-6E8A-4147-A177-3AD203B41FA5}">
                      <a16:colId xmlns:a16="http://schemas.microsoft.com/office/drawing/2014/main" val="386737698"/>
                    </a:ext>
                  </a:extLst>
                </a:gridCol>
                <a:gridCol w="1895255">
                  <a:extLst>
                    <a:ext uri="{9D8B030D-6E8A-4147-A177-3AD203B41FA5}">
                      <a16:colId xmlns:a16="http://schemas.microsoft.com/office/drawing/2014/main" val="2751485921"/>
                    </a:ext>
                  </a:extLst>
                </a:gridCol>
              </a:tblGrid>
              <a:tr h="836363">
                <a:tc>
                  <a:txBody>
                    <a:bodyPr/>
                    <a:lstStyle/>
                    <a:p>
                      <a:endParaRPr lang="en-US" dirty="0"/>
                    </a:p>
                  </a:txBody>
                  <a:tcPr/>
                </a:tc>
                <a:tc>
                  <a:txBody>
                    <a:bodyPr/>
                    <a:lstStyle/>
                    <a:p>
                      <a:r>
                        <a:rPr lang="en-US" dirty="0">
                          <a:solidFill>
                            <a:schemeClr val="tx1"/>
                          </a:solidFill>
                        </a:rPr>
                        <a:t>Memory Location</a:t>
                      </a:r>
                    </a:p>
                  </a:txBody>
                  <a:tcPr/>
                </a:tc>
                <a:tc>
                  <a:txBody>
                    <a:bodyPr/>
                    <a:lstStyle/>
                    <a:p>
                      <a:r>
                        <a:rPr lang="en-US" dirty="0">
                          <a:solidFill>
                            <a:schemeClr val="tx1"/>
                          </a:solidFill>
                        </a:rPr>
                        <a:t>STACK</a:t>
                      </a:r>
                    </a:p>
                  </a:txBody>
                  <a:tcPr/>
                </a:tc>
                <a:extLst>
                  <a:ext uri="{0D108BD9-81ED-4DB2-BD59-A6C34878D82A}">
                    <a16:rowId xmlns:a16="http://schemas.microsoft.com/office/drawing/2014/main" val="2364479124"/>
                  </a:ext>
                </a:extLst>
              </a:tr>
              <a:tr h="836363">
                <a:tc>
                  <a:txBody>
                    <a:bodyPr/>
                    <a:lstStyle/>
                    <a:p>
                      <a:endParaRPr lang="en-US" dirty="0">
                        <a:solidFill>
                          <a:schemeClr val="bg2">
                            <a:lumMod val="50000"/>
                          </a:schemeClr>
                        </a:solidFill>
                      </a:endParaRPr>
                    </a:p>
                  </a:txBody>
                  <a:tcPr/>
                </a:tc>
                <a:tc>
                  <a:txBody>
                    <a:bodyPr/>
                    <a:lstStyle/>
                    <a:p>
                      <a:r>
                        <a:rPr lang="en-US" dirty="0">
                          <a:solidFill>
                            <a:schemeClr val="bg2">
                              <a:lumMod val="50000"/>
                            </a:schemeClr>
                          </a:solidFill>
                        </a:rPr>
                        <a:t>00 00 00 00</a:t>
                      </a:r>
                    </a:p>
                  </a:txBody>
                  <a:tcPr/>
                </a:tc>
                <a:tc>
                  <a:txBody>
                    <a:bodyPr/>
                    <a:lstStyle/>
                    <a:p>
                      <a:r>
                        <a:rPr lang="en-US" dirty="0">
                          <a:solidFill>
                            <a:schemeClr val="bg2">
                              <a:lumMod val="50000"/>
                            </a:schemeClr>
                          </a:solidFill>
                        </a:rPr>
                        <a:t>…</a:t>
                      </a:r>
                    </a:p>
                  </a:txBody>
                  <a:tcPr/>
                </a:tc>
                <a:extLst>
                  <a:ext uri="{0D108BD9-81ED-4DB2-BD59-A6C34878D82A}">
                    <a16:rowId xmlns:a16="http://schemas.microsoft.com/office/drawing/2014/main" val="3568243069"/>
                  </a:ext>
                </a:extLst>
              </a:tr>
              <a:tr h="836363">
                <a:tc>
                  <a:txBody>
                    <a:bodyPr/>
                    <a:lstStyle/>
                    <a:p>
                      <a:r>
                        <a:rPr lang="en-US" dirty="0">
                          <a:solidFill>
                            <a:schemeClr val="bg2">
                              <a:lumMod val="50000"/>
                            </a:schemeClr>
                          </a:solidFill>
                        </a:rPr>
                        <a:t>Top of stack: ESP</a:t>
                      </a:r>
                      <a:r>
                        <a:rPr lang="en-US" dirty="0">
                          <a:solidFill>
                            <a:schemeClr val="bg2">
                              <a:lumMod val="50000"/>
                            </a:schemeClr>
                          </a:solidFill>
                          <a:sym typeface="Wingdings" panose="05000000000000000000" pitchFamily="2" charset="2"/>
                        </a:rPr>
                        <a:t></a:t>
                      </a:r>
                      <a:endParaRPr lang="en-US" dirty="0">
                        <a:solidFill>
                          <a:schemeClr val="bg2">
                            <a:lumMod val="50000"/>
                          </a:schemeClr>
                        </a:solidFill>
                      </a:endParaRPr>
                    </a:p>
                  </a:txBody>
                  <a:tcPr/>
                </a:tc>
                <a:tc>
                  <a:txBody>
                    <a:bodyPr/>
                    <a:lstStyle/>
                    <a:p>
                      <a:r>
                        <a:rPr lang="en-US" dirty="0">
                          <a:solidFill>
                            <a:schemeClr val="bg2">
                              <a:lumMod val="50000"/>
                            </a:schemeClr>
                          </a:solidFill>
                        </a:rPr>
                        <a:t>FF AA BB 08</a:t>
                      </a:r>
                    </a:p>
                  </a:txBody>
                  <a:tcPr/>
                </a:tc>
                <a:tc>
                  <a:txBody>
                    <a:bodyPr/>
                    <a:lstStyle/>
                    <a:p>
                      <a:r>
                        <a:rPr lang="en-US" dirty="0">
                          <a:solidFill>
                            <a:schemeClr val="bg2">
                              <a:lumMod val="50000"/>
                            </a:schemeClr>
                          </a:solidFill>
                        </a:rPr>
                        <a:t>return address</a:t>
                      </a:r>
                    </a:p>
                  </a:txBody>
                  <a:tcPr/>
                </a:tc>
                <a:extLst>
                  <a:ext uri="{0D108BD9-81ED-4DB2-BD59-A6C34878D82A}">
                    <a16:rowId xmlns:a16="http://schemas.microsoft.com/office/drawing/2014/main" val="3682093867"/>
                  </a:ext>
                </a:extLst>
              </a:tr>
              <a:tr h="836363">
                <a:tc>
                  <a:txBody>
                    <a:bodyPr/>
                    <a:lstStyle/>
                    <a:p>
                      <a:endParaRPr lang="en-US" dirty="0">
                        <a:solidFill>
                          <a:schemeClr val="bg2">
                            <a:lumMod val="50000"/>
                          </a:schemeClr>
                        </a:solidFill>
                      </a:endParaRPr>
                    </a:p>
                  </a:txBody>
                  <a:tcPr/>
                </a:tc>
                <a:tc>
                  <a:txBody>
                    <a:bodyPr/>
                    <a:lstStyle/>
                    <a:p>
                      <a:r>
                        <a:rPr lang="en-US" dirty="0">
                          <a:solidFill>
                            <a:schemeClr val="bg2">
                              <a:lumMod val="50000"/>
                            </a:schemeClr>
                          </a:solidFill>
                        </a:rPr>
                        <a:t>FF AA BB 0C</a:t>
                      </a:r>
                    </a:p>
                  </a:txBody>
                  <a:tcPr/>
                </a:tc>
                <a:tc>
                  <a:txBody>
                    <a:bodyPr/>
                    <a:lstStyle/>
                    <a:p>
                      <a:r>
                        <a:rPr lang="en-US" dirty="0">
                          <a:solidFill>
                            <a:schemeClr val="bg2">
                              <a:lumMod val="50000"/>
                            </a:schemeClr>
                          </a:solidFill>
                        </a:rPr>
                        <a:t>Other stuff</a:t>
                      </a:r>
                    </a:p>
                  </a:txBody>
                  <a:tcPr/>
                </a:tc>
                <a:extLst>
                  <a:ext uri="{0D108BD9-81ED-4DB2-BD59-A6C34878D82A}">
                    <a16:rowId xmlns:a16="http://schemas.microsoft.com/office/drawing/2014/main" val="3286070275"/>
                  </a:ext>
                </a:extLst>
              </a:tr>
            </a:tbl>
          </a:graphicData>
        </a:graphic>
      </p:graphicFrame>
      <p:graphicFrame>
        <p:nvGraphicFramePr>
          <p:cNvPr id="5" name="Table 4">
            <a:extLst>
              <a:ext uri="{FF2B5EF4-FFF2-40B4-BE49-F238E27FC236}">
                <a16:creationId xmlns:a16="http://schemas.microsoft.com/office/drawing/2014/main" id="{9A27E06C-5705-4A45-BA5F-BFCAF5E490A4}"/>
              </a:ext>
            </a:extLst>
          </p:cNvPr>
          <p:cNvGraphicFramePr>
            <a:graphicFrameLocks noGrp="1"/>
          </p:cNvGraphicFramePr>
          <p:nvPr>
            <p:extLst>
              <p:ext uri="{D42A27DB-BD31-4B8C-83A1-F6EECF244321}">
                <p14:modId xmlns:p14="http://schemas.microsoft.com/office/powerpoint/2010/main" val="2727478244"/>
              </p:ext>
            </p:extLst>
          </p:nvPr>
        </p:nvGraphicFramePr>
        <p:xfrm>
          <a:off x="6165013" y="1995148"/>
          <a:ext cx="5685765" cy="4181815"/>
        </p:xfrm>
        <a:graphic>
          <a:graphicData uri="http://schemas.openxmlformats.org/drawingml/2006/table">
            <a:tbl>
              <a:tblPr firstRow="1" bandRow="1">
                <a:tableStyleId>{5C22544A-7EE6-4342-B048-85BDC9FD1C3A}</a:tableStyleId>
              </a:tblPr>
              <a:tblGrid>
                <a:gridCol w="1895255">
                  <a:extLst>
                    <a:ext uri="{9D8B030D-6E8A-4147-A177-3AD203B41FA5}">
                      <a16:colId xmlns:a16="http://schemas.microsoft.com/office/drawing/2014/main" val="1218549025"/>
                    </a:ext>
                  </a:extLst>
                </a:gridCol>
                <a:gridCol w="1895255">
                  <a:extLst>
                    <a:ext uri="{9D8B030D-6E8A-4147-A177-3AD203B41FA5}">
                      <a16:colId xmlns:a16="http://schemas.microsoft.com/office/drawing/2014/main" val="386737698"/>
                    </a:ext>
                  </a:extLst>
                </a:gridCol>
                <a:gridCol w="1895255">
                  <a:extLst>
                    <a:ext uri="{9D8B030D-6E8A-4147-A177-3AD203B41FA5}">
                      <a16:colId xmlns:a16="http://schemas.microsoft.com/office/drawing/2014/main" val="2751485921"/>
                    </a:ext>
                  </a:extLst>
                </a:gridCol>
              </a:tblGrid>
              <a:tr h="836363">
                <a:tc>
                  <a:txBody>
                    <a:bodyPr/>
                    <a:lstStyle/>
                    <a:p>
                      <a:endParaRPr lang="en-US" dirty="0"/>
                    </a:p>
                  </a:txBody>
                  <a:tcPr/>
                </a:tc>
                <a:tc>
                  <a:txBody>
                    <a:bodyPr/>
                    <a:lstStyle/>
                    <a:p>
                      <a:r>
                        <a:rPr lang="en-US" dirty="0">
                          <a:solidFill>
                            <a:schemeClr val="tx1"/>
                          </a:solidFill>
                        </a:rPr>
                        <a:t>Memory Location</a:t>
                      </a:r>
                    </a:p>
                  </a:txBody>
                  <a:tcPr/>
                </a:tc>
                <a:tc>
                  <a:txBody>
                    <a:bodyPr/>
                    <a:lstStyle/>
                    <a:p>
                      <a:r>
                        <a:rPr lang="en-US" dirty="0">
                          <a:solidFill>
                            <a:schemeClr val="tx1"/>
                          </a:solidFill>
                        </a:rPr>
                        <a:t>STACK</a:t>
                      </a:r>
                    </a:p>
                  </a:txBody>
                  <a:tcPr/>
                </a:tc>
                <a:extLst>
                  <a:ext uri="{0D108BD9-81ED-4DB2-BD59-A6C34878D82A}">
                    <a16:rowId xmlns:a16="http://schemas.microsoft.com/office/drawing/2014/main" val="2364479124"/>
                  </a:ext>
                </a:extLst>
              </a:tr>
              <a:tr h="836363">
                <a:tc>
                  <a:txBody>
                    <a:bodyPr/>
                    <a:lstStyle/>
                    <a:p>
                      <a:endParaRPr lang="en-US" dirty="0">
                        <a:solidFill>
                          <a:schemeClr val="bg2">
                            <a:lumMod val="50000"/>
                          </a:schemeClr>
                        </a:solidFill>
                      </a:endParaRPr>
                    </a:p>
                  </a:txBody>
                  <a:tcPr/>
                </a:tc>
                <a:tc>
                  <a:txBody>
                    <a:bodyPr/>
                    <a:lstStyle/>
                    <a:p>
                      <a:r>
                        <a:rPr lang="en-US" dirty="0">
                          <a:solidFill>
                            <a:schemeClr val="bg2">
                              <a:lumMod val="50000"/>
                            </a:schemeClr>
                          </a:solidFill>
                        </a:rPr>
                        <a:t>00 00 00 00</a:t>
                      </a:r>
                    </a:p>
                  </a:txBody>
                  <a:tcPr/>
                </a:tc>
                <a:tc>
                  <a:txBody>
                    <a:bodyPr/>
                    <a:lstStyle/>
                    <a:p>
                      <a:r>
                        <a:rPr lang="en-US" dirty="0">
                          <a:solidFill>
                            <a:schemeClr val="bg2">
                              <a:lumMod val="50000"/>
                            </a:schemeClr>
                          </a:solidFill>
                        </a:rPr>
                        <a:t>…</a:t>
                      </a:r>
                    </a:p>
                  </a:txBody>
                  <a:tcPr/>
                </a:tc>
                <a:extLst>
                  <a:ext uri="{0D108BD9-81ED-4DB2-BD59-A6C34878D82A}">
                    <a16:rowId xmlns:a16="http://schemas.microsoft.com/office/drawing/2014/main" val="3568243069"/>
                  </a:ext>
                </a:extLst>
              </a:tr>
              <a:tr h="836363">
                <a:tc>
                  <a:txBody>
                    <a:bodyPr/>
                    <a:lstStyle/>
                    <a:p>
                      <a:r>
                        <a:rPr lang="en-US" dirty="0">
                          <a:solidFill>
                            <a:schemeClr val="bg2">
                              <a:lumMod val="50000"/>
                            </a:schemeClr>
                          </a:solidFill>
                        </a:rPr>
                        <a:t>Top of stack: ESP</a:t>
                      </a:r>
                      <a:r>
                        <a:rPr lang="en-US" dirty="0">
                          <a:solidFill>
                            <a:schemeClr val="bg2">
                              <a:lumMod val="50000"/>
                            </a:schemeClr>
                          </a:solidFill>
                          <a:sym typeface="Wingdings" panose="05000000000000000000" pitchFamily="2" charset="2"/>
                        </a:rPr>
                        <a:t></a:t>
                      </a:r>
                      <a:endParaRPr lang="en-US" dirty="0">
                        <a:solidFill>
                          <a:schemeClr val="bg2">
                            <a:lumMod val="50000"/>
                          </a:schemeClr>
                        </a:solidFill>
                      </a:endParaRPr>
                    </a:p>
                  </a:txBody>
                  <a:tcPr/>
                </a:tc>
                <a:tc>
                  <a:txBody>
                    <a:bodyPr/>
                    <a:lstStyle/>
                    <a:p>
                      <a:r>
                        <a:rPr lang="en-US" dirty="0">
                          <a:solidFill>
                            <a:schemeClr val="bg2">
                              <a:lumMod val="50000"/>
                            </a:schemeClr>
                          </a:solidFill>
                        </a:rPr>
                        <a:t>FF AA BB 04</a:t>
                      </a:r>
                    </a:p>
                  </a:txBody>
                  <a:tcPr/>
                </a:tc>
                <a:tc>
                  <a:txBody>
                    <a:bodyPr/>
                    <a:lstStyle/>
                    <a:p>
                      <a:r>
                        <a:rPr lang="en-US" dirty="0">
                          <a:solidFill>
                            <a:schemeClr val="bg2">
                              <a:lumMod val="50000"/>
                            </a:schemeClr>
                          </a:solidFill>
                        </a:rPr>
                        <a:t>Space for a</a:t>
                      </a:r>
                    </a:p>
                  </a:txBody>
                  <a:tcPr/>
                </a:tc>
                <a:extLst>
                  <a:ext uri="{0D108BD9-81ED-4DB2-BD59-A6C34878D82A}">
                    <a16:rowId xmlns:a16="http://schemas.microsoft.com/office/drawing/2014/main" val="3682093867"/>
                  </a:ext>
                </a:extLst>
              </a:tr>
              <a:tr h="836363">
                <a:tc>
                  <a:txBody>
                    <a:bodyPr/>
                    <a:lstStyle/>
                    <a:p>
                      <a:endParaRPr lang="en-US" dirty="0">
                        <a:solidFill>
                          <a:schemeClr val="bg2">
                            <a:lumMod val="50000"/>
                          </a:schemeClr>
                        </a:solidFill>
                      </a:endParaRPr>
                    </a:p>
                  </a:txBody>
                  <a:tcPr/>
                </a:tc>
                <a:tc>
                  <a:txBody>
                    <a:bodyPr/>
                    <a:lstStyle/>
                    <a:p>
                      <a:r>
                        <a:rPr lang="en-US" dirty="0">
                          <a:solidFill>
                            <a:schemeClr val="bg2">
                              <a:lumMod val="50000"/>
                            </a:schemeClr>
                          </a:solidFill>
                        </a:rPr>
                        <a:t>FF AA BB 08</a:t>
                      </a:r>
                    </a:p>
                  </a:txBody>
                  <a:tcPr/>
                </a:tc>
                <a:tc>
                  <a:txBody>
                    <a:bodyPr/>
                    <a:lstStyle/>
                    <a:p>
                      <a:r>
                        <a:rPr lang="en-US" dirty="0">
                          <a:solidFill>
                            <a:schemeClr val="bg2">
                              <a:lumMod val="50000"/>
                            </a:schemeClr>
                          </a:solidFill>
                        </a:rPr>
                        <a:t>return address</a:t>
                      </a:r>
                    </a:p>
                  </a:txBody>
                  <a:tcPr/>
                </a:tc>
                <a:extLst>
                  <a:ext uri="{0D108BD9-81ED-4DB2-BD59-A6C34878D82A}">
                    <a16:rowId xmlns:a16="http://schemas.microsoft.com/office/drawing/2014/main" val="3286070275"/>
                  </a:ext>
                </a:extLst>
              </a:tr>
              <a:tr h="836363">
                <a:tc>
                  <a:txBody>
                    <a:bodyPr/>
                    <a:lstStyle/>
                    <a:p>
                      <a:endParaRPr lang="en-US" dirty="0">
                        <a:solidFill>
                          <a:schemeClr val="bg2">
                            <a:lumMod val="50000"/>
                          </a:schemeClr>
                        </a:solidFill>
                      </a:endParaRPr>
                    </a:p>
                  </a:txBody>
                  <a:tcPr/>
                </a:tc>
                <a:tc>
                  <a:txBody>
                    <a:bodyPr/>
                    <a:lstStyle/>
                    <a:p>
                      <a:r>
                        <a:rPr lang="en-US" dirty="0">
                          <a:solidFill>
                            <a:schemeClr val="bg2">
                              <a:lumMod val="50000"/>
                            </a:schemeClr>
                          </a:solidFill>
                        </a:rPr>
                        <a:t>FF AA BB 10</a:t>
                      </a:r>
                    </a:p>
                  </a:txBody>
                  <a:tcPr/>
                </a:tc>
                <a:tc>
                  <a:txBody>
                    <a:bodyPr/>
                    <a:lstStyle/>
                    <a:p>
                      <a:r>
                        <a:rPr lang="en-US" dirty="0">
                          <a:solidFill>
                            <a:schemeClr val="bg2">
                              <a:lumMod val="50000"/>
                            </a:schemeClr>
                          </a:solidFill>
                        </a:rPr>
                        <a:t>Other stuff</a:t>
                      </a:r>
                    </a:p>
                  </a:txBody>
                  <a:tcPr/>
                </a:tc>
                <a:extLst>
                  <a:ext uri="{0D108BD9-81ED-4DB2-BD59-A6C34878D82A}">
                    <a16:rowId xmlns:a16="http://schemas.microsoft.com/office/drawing/2014/main" val="3477859701"/>
                  </a:ext>
                </a:extLst>
              </a:tr>
            </a:tbl>
          </a:graphicData>
        </a:graphic>
      </p:graphicFrame>
    </p:spTree>
    <p:extLst>
      <p:ext uri="{BB962C8B-B14F-4D97-AF65-F5344CB8AC3E}">
        <p14:creationId xmlns:p14="http://schemas.microsoft.com/office/powerpoint/2010/main" val="284431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D2DF-674D-4CBA-A07F-9B9F379F844C}"/>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C630E9AB-1357-417F-90B9-D2366E00BCEC}"/>
              </a:ext>
            </a:extLst>
          </p:cNvPr>
          <p:cNvSpPr>
            <a:spLocks noGrp="1"/>
          </p:cNvSpPr>
          <p:nvPr>
            <p:ph idx="1"/>
          </p:nvPr>
        </p:nvSpPr>
        <p:spPr>
          <a:xfrm>
            <a:off x="907213" y="1152765"/>
            <a:ext cx="10515600" cy="2839828"/>
          </a:xfrm>
        </p:spPr>
        <p:txBody>
          <a:bodyPr/>
          <a:lstStyle/>
          <a:p>
            <a:r>
              <a:rPr lang="en-US" dirty="0"/>
              <a:t>C++: </a:t>
            </a:r>
          </a:p>
          <a:p>
            <a:pPr lvl="1"/>
            <a:r>
              <a:rPr lang="en-US" dirty="0" err="1"/>
              <a:t>int</a:t>
            </a:r>
            <a:r>
              <a:rPr lang="en-US" dirty="0"/>
              <a:t> a; </a:t>
            </a:r>
          </a:p>
          <a:p>
            <a:pPr lvl="1"/>
            <a:r>
              <a:rPr lang="en-US" dirty="0"/>
              <a:t>a =10;</a:t>
            </a:r>
          </a:p>
          <a:p>
            <a:r>
              <a:rPr lang="en-US" dirty="0"/>
              <a:t>ASM: </a:t>
            </a:r>
          </a:p>
          <a:p>
            <a:pPr lvl="1"/>
            <a:r>
              <a:rPr lang="en-US" dirty="0"/>
              <a:t>sub </a:t>
            </a:r>
            <a:r>
              <a:rPr lang="en-US" dirty="0" err="1"/>
              <a:t>esp</a:t>
            </a:r>
            <a:r>
              <a:rPr lang="en-US" dirty="0"/>
              <a:t>, 4</a:t>
            </a:r>
          </a:p>
          <a:p>
            <a:pPr lvl="1"/>
            <a:r>
              <a:rPr lang="en-US" dirty="0" err="1"/>
              <a:t>mov</a:t>
            </a:r>
            <a:r>
              <a:rPr lang="en-US" dirty="0"/>
              <a:t> DWORD PTR [</a:t>
            </a:r>
            <a:r>
              <a:rPr lang="en-US" dirty="0" err="1"/>
              <a:t>ebp</a:t>
            </a:r>
            <a:r>
              <a:rPr lang="en-US" dirty="0"/>
              <a:t> – 4], 10</a:t>
            </a:r>
          </a:p>
          <a:p>
            <a:pPr lvl="1"/>
            <a:endParaRPr lang="en-US" dirty="0"/>
          </a:p>
          <a:p>
            <a:pPr lvl="1"/>
            <a:endParaRPr lang="en-US" dirty="0"/>
          </a:p>
        </p:txBody>
      </p:sp>
      <p:graphicFrame>
        <p:nvGraphicFramePr>
          <p:cNvPr id="4" name="Table 3">
            <a:extLst>
              <a:ext uri="{FF2B5EF4-FFF2-40B4-BE49-F238E27FC236}">
                <a16:creationId xmlns:a16="http://schemas.microsoft.com/office/drawing/2014/main" id="{C7AB6BEE-75E5-41CE-AE02-A2789CD6E2D9}"/>
              </a:ext>
            </a:extLst>
          </p:cNvPr>
          <p:cNvGraphicFramePr>
            <a:graphicFrameLocks noGrp="1"/>
          </p:cNvGraphicFramePr>
          <p:nvPr>
            <p:extLst>
              <p:ext uri="{D42A27DB-BD31-4B8C-83A1-F6EECF244321}">
                <p14:modId xmlns:p14="http://schemas.microsoft.com/office/powerpoint/2010/main" val="206467875"/>
              </p:ext>
            </p:extLst>
          </p:nvPr>
        </p:nvGraphicFramePr>
        <p:xfrm>
          <a:off x="295217" y="3205322"/>
          <a:ext cx="5685765" cy="3345452"/>
        </p:xfrm>
        <a:graphic>
          <a:graphicData uri="http://schemas.openxmlformats.org/drawingml/2006/table">
            <a:tbl>
              <a:tblPr firstRow="1" bandRow="1">
                <a:tableStyleId>{5C22544A-7EE6-4342-B048-85BDC9FD1C3A}</a:tableStyleId>
              </a:tblPr>
              <a:tblGrid>
                <a:gridCol w="1895255">
                  <a:extLst>
                    <a:ext uri="{9D8B030D-6E8A-4147-A177-3AD203B41FA5}">
                      <a16:colId xmlns:a16="http://schemas.microsoft.com/office/drawing/2014/main" val="1218549025"/>
                    </a:ext>
                  </a:extLst>
                </a:gridCol>
                <a:gridCol w="1895255">
                  <a:extLst>
                    <a:ext uri="{9D8B030D-6E8A-4147-A177-3AD203B41FA5}">
                      <a16:colId xmlns:a16="http://schemas.microsoft.com/office/drawing/2014/main" val="386737698"/>
                    </a:ext>
                  </a:extLst>
                </a:gridCol>
                <a:gridCol w="1895255">
                  <a:extLst>
                    <a:ext uri="{9D8B030D-6E8A-4147-A177-3AD203B41FA5}">
                      <a16:colId xmlns:a16="http://schemas.microsoft.com/office/drawing/2014/main" val="2751485921"/>
                    </a:ext>
                  </a:extLst>
                </a:gridCol>
              </a:tblGrid>
              <a:tr h="836363">
                <a:tc>
                  <a:txBody>
                    <a:bodyPr/>
                    <a:lstStyle/>
                    <a:p>
                      <a:endParaRPr lang="en-US" dirty="0"/>
                    </a:p>
                  </a:txBody>
                  <a:tcPr/>
                </a:tc>
                <a:tc>
                  <a:txBody>
                    <a:bodyPr/>
                    <a:lstStyle/>
                    <a:p>
                      <a:r>
                        <a:rPr lang="en-US" dirty="0">
                          <a:solidFill>
                            <a:schemeClr val="tx1"/>
                          </a:solidFill>
                        </a:rPr>
                        <a:t>Memory Location</a:t>
                      </a:r>
                    </a:p>
                  </a:txBody>
                  <a:tcPr/>
                </a:tc>
                <a:tc>
                  <a:txBody>
                    <a:bodyPr/>
                    <a:lstStyle/>
                    <a:p>
                      <a:r>
                        <a:rPr lang="en-US" dirty="0">
                          <a:solidFill>
                            <a:schemeClr val="tx1"/>
                          </a:solidFill>
                        </a:rPr>
                        <a:t>STACK</a:t>
                      </a:r>
                    </a:p>
                  </a:txBody>
                  <a:tcPr/>
                </a:tc>
                <a:extLst>
                  <a:ext uri="{0D108BD9-81ED-4DB2-BD59-A6C34878D82A}">
                    <a16:rowId xmlns:a16="http://schemas.microsoft.com/office/drawing/2014/main" val="2364479124"/>
                  </a:ext>
                </a:extLst>
              </a:tr>
              <a:tr h="836363">
                <a:tc>
                  <a:txBody>
                    <a:bodyPr/>
                    <a:lstStyle/>
                    <a:p>
                      <a:endParaRPr lang="en-US" dirty="0">
                        <a:solidFill>
                          <a:schemeClr val="bg2">
                            <a:lumMod val="50000"/>
                          </a:schemeClr>
                        </a:solidFill>
                      </a:endParaRPr>
                    </a:p>
                  </a:txBody>
                  <a:tcPr/>
                </a:tc>
                <a:tc>
                  <a:txBody>
                    <a:bodyPr/>
                    <a:lstStyle/>
                    <a:p>
                      <a:r>
                        <a:rPr lang="en-US" dirty="0">
                          <a:solidFill>
                            <a:schemeClr val="bg2">
                              <a:lumMod val="50000"/>
                            </a:schemeClr>
                          </a:solidFill>
                        </a:rPr>
                        <a:t>00 00 00 00</a:t>
                      </a:r>
                    </a:p>
                  </a:txBody>
                  <a:tcPr/>
                </a:tc>
                <a:tc>
                  <a:txBody>
                    <a:bodyPr/>
                    <a:lstStyle/>
                    <a:p>
                      <a:r>
                        <a:rPr lang="en-US" dirty="0">
                          <a:solidFill>
                            <a:schemeClr val="bg2">
                              <a:lumMod val="50000"/>
                            </a:schemeClr>
                          </a:solidFill>
                        </a:rPr>
                        <a:t>…</a:t>
                      </a:r>
                    </a:p>
                  </a:txBody>
                  <a:tcPr/>
                </a:tc>
                <a:extLst>
                  <a:ext uri="{0D108BD9-81ED-4DB2-BD59-A6C34878D82A}">
                    <a16:rowId xmlns:a16="http://schemas.microsoft.com/office/drawing/2014/main" val="3568243069"/>
                  </a:ext>
                </a:extLst>
              </a:tr>
              <a:tr h="836363">
                <a:tc>
                  <a:txBody>
                    <a:bodyPr/>
                    <a:lstStyle/>
                    <a:p>
                      <a:r>
                        <a:rPr lang="en-US" dirty="0">
                          <a:solidFill>
                            <a:schemeClr val="bg2">
                              <a:lumMod val="50000"/>
                            </a:schemeClr>
                          </a:solidFill>
                        </a:rPr>
                        <a:t>Top of stack: ESP</a:t>
                      </a:r>
                      <a:r>
                        <a:rPr lang="en-US" dirty="0">
                          <a:solidFill>
                            <a:schemeClr val="bg2">
                              <a:lumMod val="50000"/>
                            </a:schemeClr>
                          </a:solidFill>
                          <a:sym typeface="Wingdings" panose="05000000000000000000" pitchFamily="2" charset="2"/>
                        </a:rPr>
                        <a: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solidFill>
                            <a:schemeClr val="bg2">
                              <a:lumMod val="50000"/>
                            </a:schemeClr>
                          </a:solidFill>
                          <a:sym typeface="Wingdings" panose="05000000000000000000" pitchFamily="2" charset="2"/>
                        </a:rPr>
                        <a:t>Bottom: EBP</a:t>
                      </a:r>
                    </a:p>
                    <a:p>
                      <a:endParaRPr lang="en-US" dirty="0">
                        <a:solidFill>
                          <a:schemeClr val="bg2">
                            <a:lumMod val="50000"/>
                          </a:schemeClr>
                        </a:solidFill>
                      </a:endParaRPr>
                    </a:p>
                  </a:txBody>
                  <a:tcPr/>
                </a:tc>
                <a:tc>
                  <a:txBody>
                    <a:bodyPr/>
                    <a:lstStyle/>
                    <a:p>
                      <a:r>
                        <a:rPr lang="en-US" dirty="0">
                          <a:solidFill>
                            <a:schemeClr val="bg2">
                              <a:lumMod val="50000"/>
                            </a:schemeClr>
                          </a:solidFill>
                        </a:rPr>
                        <a:t>FF AA BB 08</a:t>
                      </a:r>
                    </a:p>
                  </a:txBody>
                  <a:tcPr/>
                </a:tc>
                <a:tc>
                  <a:txBody>
                    <a:bodyPr/>
                    <a:lstStyle/>
                    <a:p>
                      <a:r>
                        <a:rPr lang="en-US" dirty="0">
                          <a:solidFill>
                            <a:schemeClr val="bg2">
                              <a:lumMod val="50000"/>
                            </a:schemeClr>
                          </a:solidFill>
                        </a:rPr>
                        <a:t>return address</a:t>
                      </a:r>
                    </a:p>
                  </a:txBody>
                  <a:tcPr/>
                </a:tc>
                <a:extLst>
                  <a:ext uri="{0D108BD9-81ED-4DB2-BD59-A6C34878D82A}">
                    <a16:rowId xmlns:a16="http://schemas.microsoft.com/office/drawing/2014/main" val="3682093867"/>
                  </a:ext>
                </a:extLst>
              </a:tr>
              <a:tr h="836363">
                <a:tc>
                  <a:txBody>
                    <a:bodyPr/>
                    <a:lstStyle/>
                    <a:p>
                      <a:endParaRPr lang="en-US" dirty="0">
                        <a:solidFill>
                          <a:schemeClr val="bg2">
                            <a:lumMod val="50000"/>
                          </a:schemeClr>
                        </a:solidFill>
                      </a:endParaRPr>
                    </a:p>
                  </a:txBody>
                  <a:tcPr/>
                </a:tc>
                <a:tc>
                  <a:txBody>
                    <a:bodyPr/>
                    <a:lstStyle/>
                    <a:p>
                      <a:r>
                        <a:rPr lang="en-US" dirty="0">
                          <a:solidFill>
                            <a:schemeClr val="bg2">
                              <a:lumMod val="50000"/>
                            </a:schemeClr>
                          </a:solidFill>
                        </a:rPr>
                        <a:t>FF AA BB 0C</a:t>
                      </a:r>
                    </a:p>
                  </a:txBody>
                  <a:tcPr/>
                </a:tc>
                <a:tc>
                  <a:txBody>
                    <a:bodyPr/>
                    <a:lstStyle/>
                    <a:p>
                      <a:r>
                        <a:rPr lang="en-US" dirty="0">
                          <a:solidFill>
                            <a:schemeClr val="bg2">
                              <a:lumMod val="50000"/>
                            </a:schemeClr>
                          </a:solidFill>
                        </a:rPr>
                        <a:t>Other stuff</a:t>
                      </a:r>
                    </a:p>
                  </a:txBody>
                  <a:tcPr/>
                </a:tc>
                <a:extLst>
                  <a:ext uri="{0D108BD9-81ED-4DB2-BD59-A6C34878D82A}">
                    <a16:rowId xmlns:a16="http://schemas.microsoft.com/office/drawing/2014/main" val="3286070275"/>
                  </a:ext>
                </a:extLst>
              </a:tr>
            </a:tbl>
          </a:graphicData>
        </a:graphic>
      </p:graphicFrame>
      <p:graphicFrame>
        <p:nvGraphicFramePr>
          <p:cNvPr id="5" name="Table 4">
            <a:extLst>
              <a:ext uri="{FF2B5EF4-FFF2-40B4-BE49-F238E27FC236}">
                <a16:creationId xmlns:a16="http://schemas.microsoft.com/office/drawing/2014/main" id="{9A27E06C-5705-4A45-BA5F-BFCAF5E490A4}"/>
              </a:ext>
            </a:extLst>
          </p:cNvPr>
          <p:cNvGraphicFramePr>
            <a:graphicFrameLocks noGrp="1"/>
          </p:cNvGraphicFramePr>
          <p:nvPr>
            <p:extLst>
              <p:ext uri="{D42A27DB-BD31-4B8C-83A1-F6EECF244321}">
                <p14:modId xmlns:p14="http://schemas.microsoft.com/office/powerpoint/2010/main" val="264912363"/>
              </p:ext>
            </p:extLst>
          </p:nvPr>
        </p:nvGraphicFramePr>
        <p:xfrm>
          <a:off x="6165013" y="2388219"/>
          <a:ext cx="5685765" cy="4181815"/>
        </p:xfrm>
        <a:graphic>
          <a:graphicData uri="http://schemas.openxmlformats.org/drawingml/2006/table">
            <a:tbl>
              <a:tblPr firstRow="1" bandRow="1">
                <a:tableStyleId>{5C22544A-7EE6-4342-B048-85BDC9FD1C3A}</a:tableStyleId>
              </a:tblPr>
              <a:tblGrid>
                <a:gridCol w="1895255">
                  <a:extLst>
                    <a:ext uri="{9D8B030D-6E8A-4147-A177-3AD203B41FA5}">
                      <a16:colId xmlns:a16="http://schemas.microsoft.com/office/drawing/2014/main" val="1218549025"/>
                    </a:ext>
                  </a:extLst>
                </a:gridCol>
                <a:gridCol w="1895255">
                  <a:extLst>
                    <a:ext uri="{9D8B030D-6E8A-4147-A177-3AD203B41FA5}">
                      <a16:colId xmlns:a16="http://schemas.microsoft.com/office/drawing/2014/main" val="386737698"/>
                    </a:ext>
                  </a:extLst>
                </a:gridCol>
                <a:gridCol w="1895255">
                  <a:extLst>
                    <a:ext uri="{9D8B030D-6E8A-4147-A177-3AD203B41FA5}">
                      <a16:colId xmlns:a16="http://schemas.microsoft.com/office/drawing/2014/main" val="2751485921"/>
                    </a:ext>
                  </a:extLst>
                </a:gridCol>
              </a:tblGrid>
              <a:tr h="836363">
                <a:tc>
                  <a:txBody>
                    <a:bodyPr/>
                    <a:lstStyle/>
                    <a:p>
                      <a:endParaRPr lang="en-US" dirty="0"/>
                    </a:p>
                  </a:txBody>
                  <a:tcPr/>
                </a:tc>
                <a:tc>
                  <a:txBody>
                    <a:bodyPr/>
                    <a:lstStyle/>
                    <a:p>
                      <a:r>
                        <a:rPr lang="en-US" dirty="0">
                          <a:solidFill>
                            <a:schemeClr val="tx1"/>
                          </a:solidFill>
                        </a:rPr>
                        <a:t>Memory Location</a:t>
                      </a:r>
                    </a:p>
                  </a:txBody>
                  <a:tcPr/>
                </a:tc>
                <a:tc>
                  <a:txBody>
                    <a:bodyPr/>
                    <a:lstStyle/>
                    <a:p>
                      <a:r>
                        <a:rPr lang="en-US" dirty="0">
                          <a:solidFill>
                            <a:schemeClr val="tx1"/>
                          </a:solidFill>
                        </a:rPr>
                        <a:t>STACK</a:t>
                      </a:r>
                    </a:p>
                  </a:txBody>
                  <a:tcPr/>
                </a:tc>
                <a:extLst>
                  <a:ext uri="{0D108BD9-81ED-4DB2-BD59-A6C34878D82A}">
                    <a16:rowId xmlns:a16="http://schemas.microsoft.com/office/drawing/2014/main" val="2364479124"/>
                  </a:ext>
                </a:extLst>
              </a:tr>
              <a:tr h="836363">
                <a:tc>
                  <a:txBody>
                    <a:bodyPr/>
                    <a:lstStyle/>
                    <a:p>
                      <a:endParaRPr lang="en-US" dirty="0">
                        <a:solidFill>
                          <a:schemeClr val="bg2">
                            <a:lumMod val="50000"/>
                          </a:schemeClr>
                        </a:solidFill>
                      </a:endParaRPr>
                    </a:p>
                  </a:txBody>
                  <a:tcPr/>
                </a:tc>
                <a:tc>
                  <a:txBody>
                    <a:bodyPr/>
                    <a:lstStyle/>
                    <a:p>
                      <a:r>
                        <a:rPr lang="en-US" dirty="0">
                          <a:solidFill>
                            <a:schemeClr val="bg2">
                              <a:lumMod val="50000"/>
                            </a:schemeClr>
                          </a:solidFill>
                        </a:rPr>
                        <a:t>00 00 00 00</a:t>
                      </a:r>
                    </a:p>
                  </a:txBody>
                  <a:tcPr/>
                </a:tc>
                <a:tc>
                  <a:txBody>
                    <a:bodyPr/>
                    <a:lstStyle/>
                    <a:p>
                      <a:r>
                        <a:rPr lang="en-US" dirty="0">
                          <a:solidFill>
                            <a:schemeClr val="bg2">
                              <a:lumMod val="50000"/>
                            </a:schemeClr>
                          </a:solidFill>
                        </a:rPr>
                        <a:t>…</a:t>
                      </a:r>
                    </a:p>
                  </a:txBody>
                  <a:tcPr/>
                </a:tc>
                <a:extLst>
                  <a:ext uri="{0D108BD9-81ED-4DB2-BD59-A6C34878D82A}">
                    <a16:rowId xmlns:a16="http://schemas.microsoft.com/office/drawing/2014/main" val="3568243069"/>
                  </a:ext>
                </a:extLst>
              </a:tr>
              <a:tr h="836363">
                <a:tc>
                  <a:txBody>
                    <a:bodyPr/>
                    <a:lstStyle/>
                    <a:p>
                      <a:r>
                        <a:rPr lang="en-US" dirty="0">
                          <a:solidFill>
                            <a:schemeClr val="bg2">
                              <a:lumMod val="50000"/>
                            </a:schemeClr>
                          </a:solidFill>
                        </a:rPr>
                        <a:t>Top of stack: ESP</a:t>
                      </a:r>
                      <a:r>
                        <a:rPr lang="en-US" dirty="0">
                          <a:solidFill>
                            <a:schemeClr val="bg2">
                              <a:lumMod val="50000"/>
                            </a:schemeClr>
                          </a:solidFill>
                          <a:sym typeface="Wingdings" panose="05000000000000000000" pitchFamily="2" charset="2"/>
                        </a:rPr>
                        <a:t></a:t>
                      </a:r>
                      <a:endParaRPr lang="en-US" dirty="0">
                        <a:solidFill>
                          <a:schemeClr val="bg2">
                            <a:lumMod val="50000"/>
                          </a:schemeClr>
                        </a:solidFill>
                      </a:endParaRPr>
                    </a:p>
                  </a:txBody>
                  <a:tcPr/>
                </a:tc>
                <a:tc>
                  <a:txBody>
                    <a:bodyPr/>
                    <a:lstStyle/>
                    <a:p>
                      <a:r>
                        <a:rPr lang="en-US" dirty="0">
                          <a:solidFill>
                            <a:schemeClr val="bg2">
                              <a:lumMod val="50000"/>
                            </a:schemeClr>
                          </a:solidFill>
                        </a:rPr>
                        <a:t>FF AA BB 04</a:t>
                      </a:r>
                    </a:p>
                  </a:txBody>
                  <a:tcPr/>
                </a:tc>
                <a:tc>
                  <a:txBody>
                    <a:bodyPr/>
                    <a:lstStyle/>
                    <a:p>
                      <a:r>
                        <a:rPr lang="en-US" dirty="0">
                          <a:solidFill>
                            <a:schemeClr val="bg2">
                              <a:lumMod val="50000"/>
                            </a:schemeClr>
                          </a:solidFill>
                        </a:rPr>
                        <a:t>00 00 00 0A (10)</a:t>
                      </a:r>
                    </a:p>
                  </a:txBody>
                  <a:tcPr/>
                </a:tc>
                <a:extLst>
                  <a:ext uri="{0D108BD9-81ED-4DB2-BD59-A6C34878D82A}">
                    <a16:rowId xmlns:a16="http://schemas.microsoft.com/office/drawing/2014/main" val="3682093867"/>
                  </a:ext>
                </a:extLst>
              </a:tr>
              <a:tr h="83636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solidFill>
                            <a:schemeClr val="bg2">
                              <a:lumMod val="50000"/>
                            </a:schemeClr>
                          </a:solidFill>
                          <a:sym typeface="Wingdings" panose="05000000000000000000" pitchFamily="2" charset="2"/>
                        </a:rPr>
                        <a:t>Bottom: EBP</a:t>
                      </a:r>
                    </a:p>
                  </a:txBody>
                  <a:tcPr/>
                </a:tc>
                <a:tc>
                  <a:txBody>
                    <a:bodyPr/>
                    <a:lstStyle/>
                    <a:p>
                      <a:r>
                        <a:rPr lang="en-US" dirty="0">
                          <a:solidFill>
                            <a:schemeClr val="bg2">
                              <a:lumMod val="50000"/>
                            </a:schemeClr>
                          </a:solidFill>
                        </a:rPr>
                        <a:t>FF AA BB 08</a:t>
                      </a:r>
                    </a:p>
                  </a:txBody>
                  <a:tcPr/>
                </a:tc>
                <a:tc>
                  <a:txBody>
                    <a:bodyPr/>
                    <a:lstStyle/>
                    <a:p>
                      <a:r>
                        <a:rPr lang="en-US" dirty="0">
                          <a:solidFill>
                            <a:schemeClr val="bg2">
                              <a:lumMod val="50000"/>
                            </a:schemeClr>
                          </a:solidFill>
                        </a:rPr>
                        <a:t>return address</a:t>
                      </a:r>
                    </a:p>
                  </a:txBody>
                  <a:tcPr/>
                </a:tc>
                <a:extLst>
                  <a:ext uri="{0D108BD9-81ED-4DB2-BD59-A6C34878D82A}">
                    <a16:rowId xmlns:a16="http://schemas.microsoft.com/office/drawing/2014/main" val="3286070275"/>
                  </a:ext>
                </a:extLst>
              </a:tr>
              <a:tr h="836363">
                <a:tc>
                  <a:txBody>
                    <a:bodyPr/>
                    <a:lstStyle/>
                    <a:p>
                      <a:endParaRPr lang="en-US" dirty="0">
                        <a:solidFill>
                          <a:schemeClr val="bg2">
                            <a:lumMod val="50000"/>
                          </a:schemeClr>
                        </a:solidFill>
                      </a:endParaRPr>
                    </a:p>
                  </a:txBody>
                  <a:tcPr/>
                </a:tc>
                <a:tc>
                  <a:txBody>
                    <a:bodyPr/>
                    <a:lstStyle/>
                    <a:p>
                      <a:r>
                        <a:rPr lang="en-US" dirty="0">
                          <a:solidFill>
                            <a:schemeClr val="bg2">
                              <a:lumMod val="50000"/>
                            </a:schemeClr>
                          </a:solidFill>
                        </a:rPr>
                        <a:t>FF AA BB 10</a:t>
                      </a:r>
                    </a:p>
                  </a:txBody>
                  <a:tcPr/>
                </a:tc>
                <a:tc>
                  <a:txBody>
                    <a:bodyPr/>
                    <a:lstStyle/>
                    <a:p>
                      <a:r>
                        <a:rPr lang="en-US" dirty="0">
                          <a:solidFill>
                            <a:schemeClr val="bg2">
                              <a:lumMod val="50000"/>
                            </a:schemeClr>
                          </a:solidFill>
                        </a:rPr>
                        <a:t>Other stuff</a:t>
                      </a:r>
                    </a:p>
                  </a:txBody>
                  <a:tcPr/>
                </a:tc>
                <a:extLst>
                  <a:ext uri="{0D108BD9-81ED-4DB2-BD59-A6C34878D82A}">
                    <a16:rowId xmlns:a16="http://schemas.microsoft.com/office/drawing/2014/main" val="3477859701"/>
                  </a:ext>
                </a:extLst>
              </a:tr>
            </a:tbl>
          </a:graphicData>
        </a:graphic>
      </p:graphicFrame>
    </p:spTree>
    <p:extLst>
      <p:ext uri="{BB962C8B-B14F-4D97-AF65-F5344CB8AC3E}">
        <p14:creationId xmlns:p14="http://schemas.microsoft.com/office/powerpoint/2010/main" val="1906957033"/>
      </p:ext>
    </p:extLst>
  </p:cSld>
  <p:clrMapOvr>
    <a:masterClrMapping/>
  </p:clrMapOvr>
</p:sld>
</file>

<file path=ppt/theme/theme1.xml><?xml version="1.0" encoding="utf-8"?>
<a:theme xmlns:a="http://schemas.openxmlformats.org/drawingml/2006/main" name="ASM2333">
  <a:themeElements>
    <a:clrScheme name="Custom 12">
      <a:dk1>
        <a:srgbClr val="FFFFFF"/>
      </a:dk1>
      <a:lt1>
        <a:srgbClr val="7F7F7F"/>
      </a:lt1>
      <a:dk2>
        <a:srgbClr val="FFC000"/>
      </a:dk2>
      <a:lt2>
        <a:srgbClr val="5B9BD5"/>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Bungee Inline"/>
        <a:ea typeface=""/>
        <a:cs typeface=""/>
      </a:majorFont>
      <a:minorFont>
        <a:latin typeface="Roboto Mediu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M2333" id="{4F85CDCA-8458-4BE1-BBE8-4637548E7ECA}" vid="{A087793B-22ED-4D95-A746-5CBFCA4DFA3C}"/>
    </a:ext>
  </a:extLst>
</a:theme>
</file>

<file path=docProps/app.xml><?xml version="1.0" encoding="utf-8"?>
<Properties xmlns="http://schemas.openxmlformats.org/officeDocument/2006/extended-properties" xmlns:vt="http://schemas.openxmlformats.org/officeDocument/2006/docPropsVTypes">
  <Template>ASM2333</Template>
  <TotalTime>57</TotalTime>
  <Words>856</Words>
  <Application>Microsoft Office PowerPoint</Application>
  <PresentationFormat>Widescreen</PresentationFormat>
  <Paragraphs>228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Bungee Inline</vt:lpstr>
      <vt:lpstr>Roboto Medium</vt:lpstr>
      <vt:lpstr>Wingdings</vt:lpstr>
      <vt:lpstr>ASM2333</vt:lpstr>
      <vt:lpstr>Buffer overflows</vt:lpstr>
      <vt:lpstr>What is a buffer overflow</vt:lpstr>
      <vt:lpstr>Organization of Memory</vt:lpstr>
      <vt:lpstr>The STACK</vt:lpstr>
      <vt:lpstr>The Forbidden Register (EIP)</vt:lpstr>
      <vt:lpstr>CALL / RET</vt:lpstr>
      <vt:lpstr>Call / RET</vt:lpstr>
      <vt:lpstr>Local variables</vt:lpstr>
      <vt:lpstr>Local variables</vt:lpstr>
      <vt:lpstr>Local arrays and the stack</vt:lpstr>
      <vt:lpstr>C++ Functions / FUNCTION calls </vt:lpstr>
      <vt:lpstr>Inside of the heart of the function</vt:lpstr>
      <vt:lpstr>C++ Functions / Function calls</vt:lpstr>
      <vt:lpstr>A bad bad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overflows</dc:title>
  <dc:creator>Eric Martinez</dc:creator>
  <cp:lastModifiedBy>Eric Martinez</cp:lastModifiedBy>
  <cp:revision>7</cp:revision>
  <dcterms:created xsi:type="dcterms:W3CDTF">2017-11-09T20:05:30Z</dcterms:created>
  <dcterms:modified xsi:type="dcterms:W3CDTF">2017-11-09T21:03:10Z</dcterms:modified>
</cp:coreProperties>
</file>