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9" r:id="rId3"/>
    <p:sldId id="330" r:id="rId4"/>
    <p:sldId id="258" r:id="rId5"/>
    <p:sldId id="315" r:id="rId6"/>
    <p:sldId id="316" r:id="rId7"/>
    <p:sldId id="317" r:id="rId8"/>
    <p:sldId id="318" r:id="rId9"/>
    <p:sldId id="259" r:id="rId10"/>
    <p:sldId id="297" r:id="rId11"/>
    <p:sldId id="295" r:id="rId12"/>
    <p:sldId id="319" r:id="rId13"/>
    <p:sldId id="298" r:id="rId14"/>
    <p:sldId id="264" r:id="rId15"/>
    <p:sldId id="265" r:id="rId16"/>
    <p:sldId id="262" r:id="rId17"/>
    <p:sldId id="263" r:id="rId18"/>
    <p:sldId id="266" r:id="rId19"/>
    <p:sldId id="299" r:id="rId20"/>
    <p:sldId id="321" r:id="rId21"/>
    <p:sldId id="322" r:id="rId22"/>
    <p:sldId id="271" r:id="rId23"/>
    <p:sldId id="324" r:id="rId24"/>
    <p:sldId id="323" r:id="rId25"/>
    <p:sldId id="272" r:id="rId26"/>
    <p:sldId id="273" r:id="rId27"/>
    <p:sldId id="274" r:id="rId28"/>
    <p:sldId id="275" r:id="rId29"/>
    <p:sldId id="328" r:id="rId30"/>
    <p:sldId id="276" r:id="rId31"/>
    <p:sldId id="313" r:id="rId32"/>
    <p:sldId id="277" r:id="rId33"/>
    <p:sldId id="325" r:id="rId34"/>
    <p:sldId id="326" r:id="rId35"/>
    <p:sldId id="32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0929"/>
  </p:normalViewPr>
  <p:slideViewPr>
    <p:cSldViewPr>
      <p:cViewPr varScale="1">
        <p:scale>
          <a:sx n="91" d="100"/>
          <a:sy n="91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6.xml"/><Relationship Id="rId18" Type="http://schemas.openxmlformats.org/officeDocument/2006/relationships/slide" Target="slides/slide25.xml"/><Relationship Id="rId3" Type="http://schemas.openxmlformats.org/officeDocument/2006/relationships/slide" Target="slides/slide4.xml"/><Relationship Id="rId21" Type="http://schemas.openxmlformats.org/officeDocument/2006/relationships/slide" Target="slides/slide28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17" Type="http://schemas.openxmlformats.org/officeDocument/2006/relationships/slide" Target="slides/slide24.xml"/><Relationship Id="rId2" Type="http://schemas.openxmlformats.org/officeDocument/2006/relationships/slide" Target="slides/slide2.xml"/><Relationship Id="rId16" Type="http://schemas.openxmlformats.org/officeDocument/2006/relationships/slide" Target="slides/slide22.xml"/><Relationship Id="rId20" Type="http://schemas.openxmlformats.org/officeDocument/2006/relationships/slide" Target="slides/slide27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24" Type="http://schemas.openxmlformats.org/officeDocument/2006/relationships/slide" Target="slides/slide32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23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6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7.xml"/><Relationship Id="rId22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2EE11E-E9B4-4848-BEAA-C7DBAB3D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3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3DCBE4-7B91-44E9-AA48-BCC9F5853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BAC4B4-1B45-49B2-B523-4808E43612C7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A0D349-0473-49EB-BD77-30FB6F1AC8B9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B4F64A-12EC-40B1-A297-E555709A2D10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57F9DA-3B27-4046-8E8A-4E6D093EB4EE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3ABADB-662D-4CE2-90BF-B730258F5E12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BAA594-9227-4BEF-8AA2-F0CF306BF4A1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85654A-C0AB-4ED4-986D-DA03F8BB8BE1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F60B18-FCC4-4B84-AC91-A9B7F433B837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6F4E75-5F96-4A7B-975F-F80867F1B98A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9012AC-C0DF-4999-A53C-A24F9D571E73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705551-007C-4433-A479-D64136AE6BD1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6E621F-DFCD-46D9-8F3F-D6C71D68CFC0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558F50-990D-4C6A-A06A-2F4BA12BC57C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4BC48F-F432-45F4-93A8-05CC61399191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5C806E-15D5-407E-BE43-872D014191A2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C15F1A-2577-4F19-8639-AB519EE9D6A6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E38B70-D8E0-4D12-9E76-B27F7E019630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D09D5B-1CAF-4E05-B5D3-25FADFF2C1DF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B4C6F-7416-4F8E-8546-78BC4DC69023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3A2944-CA19-4EDB-B8C7-68CD0B076F0C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4C8A45-0523-499D-B3A2-236B52F278A3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2CDD37-EBA9-485A-9605-E66B6F851602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E3C450-7B9B-4B9F-855D-6FC10F26D45F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8DD18A-B691-4F15-BF42-A2571CCD0096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EFA42F-46B7-4582-B587-8122756BE395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BFAEEE-5FD4-48DC-B9EF-67CFFBEB7213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F2399C-CCF3-4F57-B881-8CED3A26B8DD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fld id="{2FB31E8C-5C1B-4942-B322-B6C419E39C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9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28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56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3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F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mtClean="0"/>
              <a:t>William Stallings </a:t>
            </a:r>
            <a:br>
              <a:rPr lang="en-GB" altLang="en-US" smtClean="0"/>
            </a:br>
            <a:r>
              <a:rPr lang="en-GB" altLang="en-US" smtClean="0"/>
              <a:t>Computer Organization </a:t>
            </a:r>
            <a:br>
              <a:rPr lang="en-GB" altLang="en-US" smtClean="0"/>
            </a:br>
            <a:r>
              <a:rPr lang="en-GB" altLang="en-US" smtClean="0"/>
              <a:t>and Architecture</a:t>
            </a:r>
            <a:br>
              <a:rPr lang="en-GB" altLang="en-US" smtClean="0"/>
            </a:br>
            <a:r>
              <a:rPr lang="en-GB" altLang="en-US" smtClean="0"/>
              <a:t>9</a:t>
            </a:r>
            <a:r>
              <a:rPr lang="en-GB" altLang="en-US" baseline="30000" smtClean="0"/>
              <a:t>th</a:t>
            </a:r>
            <a:r>
              <a:rPr lang="en-GB" altLang="en-US" smtClean="0"/>
              <a:t> Edition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Chapter 9</a:t>
            </a:r>
          </a:p>
          <a:p>
            <a:r>
              <a:rPr lang="en-US" altLang="en-US" smtClean="0"/>
              <a:t>Computer Arithmetic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Sign-Magnitude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Most significant bit is sign bit</a:t>
            </a:r>
          </a:p>
          <a:p>
            <a:pPr>
              <a:defRPr/>
            </a:pPr>
            <a:r>
              <a:rPr lang="en-US" altLang="en-US" dirty="0" smtClean="0"/>
              <a:t>0 means positive</a:t>
            </a:r>
          </a:p>
          <a:p>
            <a:pPr>
              <a:defRPr/>
            </a:pPr>
            <a:r>
              <a:rPr lang="en-US" altLang="en-US" dirty="0" smtClean="0"/>
              <a:t>1 means negative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	+18 = 00010010</a:t>
            </a:r>
          </a:p>
          <a:p>
            <a:pPr marL="0" indent="0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 -18 = 10010010</a:t>
            </a:r>
          </a:p>
          <a:p>
            <a:pPr>
              <a:defRPr/>
            </a:pPr>
            <a:r>
              <a:rPr lang="en-US" altLang="en-US" dirty="0" smtClean="0"/>
              <a:t>Problems</a:t>
            </a:r>
          </a:p>
          <a:p>
            <a:pPr lvl="1">
              <a:defRPr/>
            </a:pPr>
            <a:r>
              <a:rPr lang="en-US" altLang="en-US" dirty="0" smtClean="0"/>
              <a:t>Need to consider both sign and magnitude in arithmetic</a:t>
            </a:r>
          </a:p>
          <a:p>
            <a:pPr lvl="1">
              <a:defRPr/>
            </a:pPr>
            <a:r>
              <a:rPr lang="en-US" altLang="en-US" dirty="0" smtClean="0"/>
              <a:t>Two representations of zero (+0 and -0)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Rarely used with </a:t>
            </a:r>
            <a:r>
              <a:rPr lang="en-US" altLang="en-US" dirty="0" smtClean="0"/>
              <a:t>integers today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Two’s Complement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Most significant bit is sign bit</a:t>
            </a:r>
          </a:p>
          <a:p>
            <a:r>
              <a:rPr lang="en-US" altLang="en-US" dirty="0" smtClean="0"/>
              <a:t>Positive integers represented in usual binary form</a:t>
            </a:r>
          </a:p>
          <a:p>
            <a:r>
              <a:rPr lang="en-US" altLang="en-US" dirty="0" smtClean="0"/>
              <a:t>Negative integers use the following</a:t>
            </a:r>
          </a:p>
          <a:p>
            <a:pPr lvl="1"/>
            <a:r>
              <a:rPr lang="en-US" altLang="en-US" dirty="0" smtClean="0"/>
              <a:t>Take the Boolean complement of each bit of the corresponding positive integer</a:t>
            </a:r>
          </a:p>
          <a:p>
            <a:pPr lvl="1"/>
            <a:r>
              <a:rPr lang="en-US" altLang="en-US" dirty="0" smtClean="0"/>
              <a:t>Add 1 to the </a:t>
            </a:r>
            <a:r>
              <a:rPr lang="en-US" altLang="en-US" dirty="0" smtClean="0"/>
              <a:t>result</a:t>
            </a:r>
          </a:p>
          <a:p>
            <a:r>
              <a:rPr lang="en-US" altLang="en-US" dirty="0" smtClean="0"/>
              <a:t>NOTE!! This is ONLY for negative values!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Only one representation of zero</a:t>
            </a:r>
          </a:p>
          <a:p>
            <a:r>
              <a:rPr lang="en-US" altLang="en-US" dirty="0" smtClean="0"/>
              <a:t>Range using n bits is -2</a:t>
            </a:r>
            <a:r>
              <a:rPr lang="en-US" altLang="en-US" baseline="30000" dirty="0" smtClean="0"/>
              <a:t>n-1</a:t>
            </a:r>
            <a:r>
              <a:rPr lang="en-US" altLang="en-US" dirty="0" smtClean="0"/>
              <a:t> to 2</a:t>
            </a:r>
            <a:r>
              <a:rPr lang="en-US" altLang="en-US" baseline="30000" dirty="0" smtClean="0"/>
              <a:t>n-1</a:t>
            </a:r>
            <a:r>
              <a:rPr lang="en-US" altLang="en-US" dirty="0" smtClean="0"/>
              <a:t>-1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 bldLvl="5" autoUpdateAnimBg="0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Two’s Complement Examples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+3 = 00000011</a:t>
            </a:r>
          </a:p>
          <a:p>
            <a:r>
              <a:rPr lang="en-US" altLang="en-US" smtClean="0"/>
              <a:t>+2 = 00000010</a:t>
            </a:r>
          </a:p>
          <a:p>
            <a:r>
              <a:rPr lang="en-US" altLang="en-US" smtClean="0"/>
              <a:t>+1 = 00000001</a:t>
            </a:r>
          </a:p>
          <a:p>
            <a:r>
              <a:rPr lang="en-US" altLang="en-US" smtClean="0"/>
              <a:t>+0 = 00000000</a:t>
            </a:r>
          </a:p>
          <a:p>
            <a:r>
              <a:rPr lang="en-US" altLang="en-US" smtClean="0"/>
              <a:t> -1 = 11111111</a:t>
            </a:r>
          </a:p>
          <a:p>
            <a:r>
              <a:rPr lang="en-US" altLang="en-US" smtClean="0"/>
              <a:t> -2 = 11111110</a:t>
            </a:r>
          </a:p>
          <a:p>
            <a:r>
              <a:rPr lang="en-US" altLang="en-US" smtClean="0"/>
              <a:t> -3 = 11111101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5" autoUpdateAnimBg="0" advAuto="1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Geometric Depiction of Twos Complement Integers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>
            <a:fillRect/>
          </a:stretch>
        </p:blipFill>
        <p:spPr bwMode="auto">
          <a:xfrm>
            <a:off x="609600" y="1703388"/>
            <a:ext cx="7924800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Negation Special Case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0 =                 00000000</a:t>
            </a:r>
          </a:p>
          <a:p>
            <a:pPr>
              <a:defRPr/>
            </a:pPr>
            <a:r>
              <a:rPr lang="en-US" altLang="en-US" dirty="0" smtClean="0"/>
              <a:t>Bitwise not       11111111</a:t>
            </a:r>
          </a:p>
          <a:p>
            <a:pPr>
              <a:defRPr/>
            </a:pPr>
            <a:r>
              <a:rPr lang="en-US" altLang="en-US" dirty="0" smtClean="0"/>
              <a:t>Add 1 to LSB              +1</a:t>
            </a:r>
          </a:p>
          <a:p>
            <a:pPr>
              <a:defRPr/>
            </a:pPr>
            <a:r>
              <a:rPr lang="en-US" altLang="en-US" dirty="0" smtClean="0"/>
              <a:t>Result           1 00000000</a:t>
            </a:r>
          </a:p>
          <a:p>
            <a:pPr>
              <a:defRPr/>
            </a:pPr>
            <a:r>
              <a:rPr lang="en-US" altLang="en-US" dirty="0" smtClean="0"/>
              <a:t>Overflow is ignored, so: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				- 0 = 0 </a:t>
            </a:r>
            <a:r>
              <a:rPr lang="en-US" altLang="en-US" dirty="0" smtClean="0">
                <a:sym typeface="Symbol" pitchFamily="18" charset="2"/>
              </a:rPr>
              <a:t>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Negation Special Case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-128 =           10000000</a:t>
            </a:r>
          </a:p>
          <a:p>
            <a:pPr>
              <a:defRPr/>
            </a:pPr>
            <a:r>
              <a:rPr lang="en-US" altLang="en-US" dirty="0" smtClean="0"/>
              <a:t>bitwise not     01111111</a:t>
            </a:r>
          </a:p>
          <a:p>
            <a:pPr>
              <a:defRPr/>
            </a:pPr>
            <a:r>
              <a:rPr lang="en-US" altLang="en-US" dirty="0" smtClean="0"/>
              <a:t>Add 1 to LSB            +1</a:t>
            </a:r>
          </a:p>
          <a:p>
            <a:pPr>
              <a:defRPr/>
            </a:pPr>
            <a:r>
              <a:rPr lang="en-US" altLang="en-US" dirty="0" smtClean="0"/>
              <a:t>Result            10000000</a:t>
            </a:r>
          </a:p>
          <a:p>
            <a:pPr>
              <a:defRPr/>
            </a:pPr>
            <a:r>
              <a:rPr lang="en-US" altLang="en-US" dirty="0" smtClean="0"/>
              <a:t>So: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			-(-128) = -128   </a:t>
            </a:r>
            <a:r>
              <a:rPr lang="el-GR" altLang="en-US" b="1" dirty="0" smtClean="0">
                <a:solidFill>
                  <a:srgbClr val="FF0000"/>
                </a:solidFill>
              </a:rPr>
              <a:t>Χ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Monitor MSB (sign bit)</a:t>
            </a:r>
          </a:p>
          <a:p>
            <a:pPr>
              <a:defRPr/>
            </a:pPr>
            <a:r>
              <a:rPr lang="en-US" altLang="en-US" dirty="0" smtClean="0"/>
              <a:t>It should change during negation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Range of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8 bit 2s complement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 smtClean="0"/>
              <a:t>	+127 = 01111111 = 2</a:t>
            </a:r>
            <a:r>
              <a:rPr lang="en-US" altLang="en-US" baseline="30000" dirty="0" smtClean="0"/>
              <a:t>7</a:t>
            </a:r>
            <a:r>
              <a:rPr lang="en-US" altLang="en-US" dirty="0" smtClean="0"/>
              <a:t> -1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 smtClean="0"/>
              <a:t>	 -128 = 10000000 = -2</a:t>
            </a:r>
            <a:r>
              <a:rPr lang="en-US" altLang="en-US" baseline="30000" dirty="0" smtClean="0"/>
              <a:t>7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16 bit 2s complement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 smtClean="0"/>
              <a:t>	+32767 = 011111111 11111111 = 2</a:t>
            </a:r>
            <a:r>
              <a:rPr lang="en-US" altLang="en-US" baseline="30000" dirty="0" smtClean="0"/>
              <a:t>15</a:t>
            </a:r>
            <a:r>
              <a:rPr lang="en-US" altLang="en-US" dirty="0" smtClean="0"/>
              <a:t> - 1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 smtClean="0"/>
              <a:t>	 -32768 = 100000000 00000000 = -2</a:t>
            </a:r>
            <a:r>
              <a:rPr lang="en-US" altLang="en-US" baseline="30000" dirty="0" smtClean="0"/>
              <a:t>15</a:t>
            </a:r>
          </a:p>
          <a:p>
            <a:pPr lvl="1"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Between Lengths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Positive number pack with leading zeros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	+18 =                00010010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	+18 = 00000000 00010010</a:t>
            </a:r>
          </a:p>
          <a:p>
            <a:pPr>
              <a:defRPr/>
            </a:pPr>
            <a:r>
              <a:rPr lang="en-US" altLang="en-US" dirty="0" smtClean="0"/>
              <a:t>Negative numbers pack with leading ones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	-18 =                10010010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	-18 = 11111111 10010010</a:t>
            </a:r>
          </a:p>
          <a:p>
            <a:pPr>
              <a:defRPr/>
            </a:pPr>
            <a:r>
              <a:rPr lang="en-US" altLang="en-US" dirty="0" smtClean="0"/>
              <a:t>i.e. pack with MSB (sign bit)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Addition and Subtraction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Normal binary addition</a:t>
            </a:r>
          </a:p>
          <a:p>
            <a:r>
              <a:rPr lang="en-US" altLang="en-US" smtClean="0"/>
              <a:t>Monitor sign bit for overflow</a:t>
            </a:r>
          </a:p>
          <a:p>
            <a:endParaRPr lang="en-US" altLang="en-US" smtClean="0"/>
          </a:p>
          <a:p>
            <a:r>
              <a:rPr lang="en-US" altLang="en-US" smtClean="0"/>
              <a:t>Take twos complement of subtrahend and add to minuend</a:t>
            </a:r>
          </a:p>
          <a:p>
            <a:pPr lvl="1"/>
            <a:r>
              <a:rPr lang="en-US" altLang="en-US" smtClean="0"/>
              <a:t>i.e. a - b = a + (-b)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So we only need addition and complement circuits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for Addition and Subtraction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9"/>
          <a:stretch>
            <a:fillRect/>
          </a:stretch>
        </p:blipFill>
        <p:spPr bwMode="auto">
          <a:xfrm>
            <a:off x="1219200" y="1676400"/>
            <a:ext cx="69342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&amp; Logic Unit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Does the arithmetic and logical calculations on data</a:t>
            </a:r>
          </a:p>
          <a:p>
            <a:r>
              <a:rPr lang="en-US" altLang="en-US" dirty="0" smtClean="0"/>
              <a:t>Everything else in the computer is there to service this unit</a:t>
            </a:r>
          </a:p>
          <a:p>
            <a:r>
              <a:rPr lang="en-US" altLang="en-US" dirty="0" smtClean="0"/>
              <a:t>Based on the use of simple digital logic devices that can store binary digits and perform simple Boolean logic operations</a:t>
            </a:r>
          </a:p>
          <a:p>
            <a:r>
              <a:rPr lang="en-US" altLang="en-US" dirty="0" smtClean="0"/>
              <a:t>E.g.:</a:t>
            </a:r>
          </a:p>
        </p:txBody>
      </p:sp>
      <p:pic>
        <p:nvPicPr>
          <p:cNvPr id="4100" name="Picture 4" descr="http://www.circuitstoday.com/wp-content/uploads/2010/04/Full-Adder-Circui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49750"/>
            <a:ext cx="45370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3805238" cy="2052638"/>
          </a:xfrm>
        </p:spPr>
        <p:txBody>
          <a:bodyPr/>
          <a:lstStyle/>
          <a:p>
            <a:r>
              <a:rPr lang="en-US" altLang="en-US" smtClean="0"/>
              <a:t>Hardware Implementation of Unsigned Binary Multiplication</a:t>
            </a:r>
          </a:p>
        </p:txBody>
      </p:sp>
      <p:pic>
        <p:nvPicPr>
          <p:cNvPr id="22531" name="Picture 2" descr="f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727" r="3529" b="4546"/>
          <a:stretch>
            <a:fillRect/>
          </a:stretch>
        </p:blipFill>
        <p:spPr bwMode="auto">
          <a:xfrm>
            <a:off x="4051300" y="-66675"/>
            <a:ext cx="50927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2365375" cy="2052638"/>
          </a:xfrm>
        </p:spPr>
        <p:txBody>
          <a:bodyPr/>
          <a:lstStyle/>
          <a:p>
            <a:r>
              <a:rPr lang="en-US" altLang="en-US" smtClean="0"/>
              <a:t>Booth’s Algorithm</a:t>
            </a:r>
          </a:p>
        </p:txBody>
      </p:sp>
      <p:pic>
        <p:nvPicPr>
          <p:cNvPr id="23555" name="Picture 3" descr="f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b="12727"/>
          <a:stretch>
            <a:fillRect/>
          </a:stretch>
        </p:blipFill>
        <p:spPr bwMode="auto">
          <a:xfrm>
            <a:off x="2771775" y="-125413"/>
            <a:ext cx="6496050" cy="695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Using Booth’s Algorithm</a:t>
            </a:r>
          </a:p>
        </p:txBody>
      </p:sp>
      <p:pic>
        <p:nvPicPr>
          <p:cNvPr id="24579" name="Picture 3" descr="f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6364" r="11765" b="50909"/>
          <a:stretch>
            <a:fillRect/>
          </a:stretch>
        </p:blipFill>
        <p:spPr bwMode="auto">
          <a:xfrm>
            <a:off x="609600" y="908050"/>
            <a:ext cx="8005763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2365375" cy="2844800"/>
          </a:xfrm>
        </p:spPr>
        <p:txBody>
          <a:bodyPr/>
          <a:lstStyle/>
          <a:p>
            <a:r>
              <a:rPr lang="en-US" altLang="en-US" smtClean="0"/>
              <a:t>Flowchart for Unsigned Binary Division</a:t>
            </a:r>
          </a:p>
        </p:txBody>
      </p:sp>
      <p:pic>
        <p:nvPicPr>
          <p:cNvPr id="25603" name="Picture 4" descr="f1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1" t="5455" r="3529" b="5455"/>
          <a:stretch>
            <a:fillRect/>
          </a:stretch>
        </p:blipFill>
        <p:spPr bwMode="auto">
          <a:xfrm>
            <a:off x="3886200" y="0"/>
            <a:ext cx="4968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Numbers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Numbers with fractions</a:t>
            </a:r>
          </a:p>
          <a:p>
            <a:r>
              <a:rPr lang="en-US" altLang="en-US" dirty="0" smtClean="0"/>
              <a:t>Could be done in pure binary</a:t>
            </a:r>
          </a:p>
          <a:p>
            <a:pPr lvl="1"/>
            <a:r>
              <a:rPr lang="en-US" altLang="en-US" dirty="0" smtClean="0"/>
              <a:t>1001.1010 = 2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+ 2</a:t>
            </a:r>
            <a:r>
              <a:rPr lang="en-US" altLang="en-US" baseline="30000" dirty="0" smtClean="0"/>
              <a:t>0</a:t>
            </a:r>
            <a:r>
              <a:rPr lang="en-US" altLang="en-US" dirty="0" smtClean="0"/>
              <a:t> +2</a:t>
            </a:r>
            <a:r>
              <a:rPr lang="en-US" altLang="en-US" baseline="30000" dirty="0" smtClean="0"/>
              <a:t>-1</a:t>
            </a:r>
            <a:r>
              <a:rPr lang="en-US" altLang="en-US" dirty="0" smtClean="0"/>
              <a:t> + 2</a:t>
            </a:r>
            <a:r>
              <a:rPr lang="en-US" altLang="en-US" baseline="30000" dirty="0" smtClean="0"/>
              <a:t>-3 </a:t>
            </a:r>
            <a:r>
              <a:rPr lang="en-US" altLang="en-US" dirty="0" smtClean="0"/>
              <a:t>=9.625</a:t>
            </a:r>
          </a:p>
          <a:p>
            <a:r>
              <a:rPr lang="en-US" altLang="en-US" dirty="0" smtClean="0"/>
              <a:t>Where is the binary point?</a:t>
            </a:r>
          </a:p>
          <a:p>
            <a:r>
              <a:rPr lang="en-US" altLang="en-US" dirty="0" smtClean="0"/>
              <a:t>Fixed?</a:t>
            </a:r>
          </a:p>
          <a:p>
            <a:pPr lvl="1"/>
            <a:r>
              <a:rPr lang="en-US" altLang="en-US" dirty="0" smtClean="0"/>
              <a:t>Very limited</a:t>
            </a:r>
          </a:p>
          <a:p>
            <a:pPr lvl="1"/>
            <a:r>
              <a:rPr lang="en-US" altLang="en-US" dirty="0" smtClean="0"/>
              <a:t>Has been used for decimal arithmetic</a:t>
            </a:r>
          </a:p>
          <a:p>
            <a:r>
              <a:rPr lang="en-US" altLang="en-US" dirty="0" smtClean="0"/>
              <a:t>Moving?</a:t>
            </a:r>
          </a:p>
          <a:p>
            <a:pPr lvl="1"/>
            <a:r>
              <a:rPr lang="en-US" altLang="en-US" dirty="0" smtClean="0"/>
              <a:t>How do you show where it is?</a:t>
            </a:r>
          </a:p>
          <a:p>
            <a:pPr lvl="1"/>
            <a:r>
              <a:rPr lang="en-US" altLang="en-US" dirty="0" smtClean="0"/>
              <a:t>Use representation similar to scientific 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32-Bit Floating-Point Format</a:t>
            </a:r>
            <a:endParaRPr lang="en-US" dirty="0" smtClean="0"/>
          </a:p>
        </p:txBody>
      </p:sp>
      <p:pic>
        <p:nvPicPr>
          <p:cNvPr id="27651" name="Picture 5" descr="f1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14117" r="9091" b="17647"/>
          <a:stretch>
            <a:fillRect/>
          </a:stretch>
        </p:blipFill>
        <p:spPr bwMode="auto">
          <a:xfrm>
            <a:off x="0" y="1125538"/>
            <a:ext cx="9080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 Point representation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Exponent is in excess or biased notation</a:t>
            </a:r>
          </a:p>
          <a:p>
            <a:pPr lvl="1"/>
            <a:r>
              <a:rPr lang="en-US" altLang="en-US" smtClean="0"/>
              <a:t>e.g. Excess (bias) 127 means</a:t>
            </a:r>
          </a:p>
          <a:p>
            <a:pPr lvl="1"/>
            <a:r>
              <a:rPr lang="en-US" altLang="en-US" smtClean="0"/>
              <a:t>8 bit exponent field</a:t>
            </a:r>
          </a:p>
          <a:p>
            <a:pPr lvl="1"/>
            <a:r>
              <a:rPr lang="en-US" altLang="en-US" smtClean="0"/>
              <a:t>Pure value range 0-255</a:t>
            </a:r>
          </a:p>
          <a:p>
            <a:pPr lvl="1"/>
            <a:r>
              <a:rPr lang="en-US" altLang="en-US" smtClean="0"/>
              <a:t>Subtract 127 to get correct value</a:t>
            </a:r>
          </a:p>
          <a:p>
            <a:pPr lvl="1"/>
            <a:r>
              <a:rPr lang="en-US" altLang="en-US" smtClean="0"/>
              <a:t>Range -127 to +128</a:t>
            </a:r>
          </a:p>
          <a:p>
            <a:endParaRPr lang="en-US" altLang="en-US" smtClean="0"/>
          </a:p>
          <a:p>
            <a:r>
              <a:rPr lang="en-US" altLang="en-US" smtClean="0"/>
              <a:t>Why is excess/bias needed?</a:t>
            </a:r>
          </a:p>
          <a:p>
            <a:pPr lvl="1"/>
            <a:r>
              <a:rPr lang="en-US" altLang="en-US" smtClean="0"/>
              <a:t>Think of the representation of 0.0 and 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FP numbers are usually normalized</a:t>
            </a:r>
          </a:p>
          <a:p>
            <a:pPr lvl="1"/>
            <a:r>
              <a:rPr lang="en-US" altLang="en-US" dirty="0" smtClean="0"/>
              <a:t>i.e., exponent is adjusted so that leading bit (MSB) of mantissa is 1</a:t>
            </a:r>
          </a:p>
          <a:p>
            <a:r>
              <a:rPr lang="en-US" altLang="en-US" dirty="0" smtClean="0"/>
              <a:t>Since it is always 1 there is no need to store </a:t>
            </a:r>
            <a:r>
              <a:rPr lang="en-US" altLang="en-US" dirty="0" smtClean="0"/>
              <a:t>it</a:t>
            </a:r>
          </a:p>
          <a:p>
            <a:pPr lvl="1"/>
            <a:r>
              <a:rPr lang="en-US" altLang="en-US" dirty="0" smtClean="0"/>
              <a:t>Referred to as the hidden bit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Compare this with scientific notation where numbers are normalized to give a single digit before the decimal point, e.g. 3.123 x 10</a:t>
            </a:r>
            <a:r>
              <a:rPr lang="en-US" altLang="en-US" baseline="30000" dirty="0" smtClean="0"/>
              <a:t>3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FP Ranges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For a 32 bit number</a:t>
            </a:r>
          </a:p>
          <a:p>
            <a:pPr lvl="1"/>
            <a:r>
              <a:rPr lang="en-US" altLang="en-US" smtClean="0"/>
              <a:t>8 bit exponent </a:t>
            </a:r>
          </a:p>
          <a:p>
            <a:pPr lvl="1"/>
            <a:r>
              <a:rPr lang="en-US" altLang="en-US" smtClean="0"/>
              <a:t>+/- 2</a:t>
            </a:r>
            <a:r>
              <a:rPr lang="en-US" altLang="en-US" baseline="30000" smtClean="0"/>
              <a:t>128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smtClean="0"/>
              <a:t> 3.4 x 10</a:t>
            </a:r>
            <a:r>
              <a:rPr lang="en-US" altLang="en-US" baseline="30000" smtClean="0"/>
              <a:t>38</a:t>
            </a:r>
          </a:p>
          <a:p>
            <a:r>
              <a:rPr lang="en-US" altLang="en-US" smtClean="0"/>
              <a:t>Accuracy</a:t>
            </a:r>
          </a:p>
          <a:p>
            <a:pPr lvl="1"/>
            <a:r>
              <a:rPr lang="en-US" altLang="en-US" smtClean="0"/>
              <a:t>The effect of changing least significant bit (lsb) of mantissa</a:t>
            </a:r>
          </a:p>
          <a:p>
            <a:pPr lvl="1"/>
            <a:r>
              <a:rPr lang="en-US" altLang="en-US" smtClean="0"/>
              <a:t>23 bit mantissa 2</a:t>
            </a:r>
            <a:r>
              <a:rPr lang="en-US" altLang="en-US" baseline="30000" smtClean="0"/>
              <a:t>-23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smtClean="0"/>
              <a:t> 1.2 x 10</a:t>
            </a:r>
            <a:r>
              <a:rPr lang="en-US" altLang="en-US" baseline="30000" smtClean="0"/>
              <a:t>-7</a:t>
            </a:r>
            <a:endParaRPr lang="en-US" altLang="en-US" smtClean="0"/>
          </a:p>
          <a:p>
            <a:pPr lvl="1"/>
            <a:r>
              <a:rPr lang="en-US" altLang="en-US" smtClean="0"/>
              <a:t>About 7 decimal places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Expressible Numbers</a:t>
            </a:r>
          </a:p>
        </p:txBody>
      </p:sp>
      <p:pic>
        <p:nvPicPr>
          <p:cNvPr id="31747" name="Picture 3" descr="f1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15294" r="2727" b="11765"/>
          <a:stretch>
            <a:fillRect/>
          </a:stretch>
        </p:blipFill>
        <p:spPr bwMode="auto">
          <a:xfrm>
            <a:off x="0" y="1196975"/>
            <a:ext cx="9197975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ALU Inputs and Outputs</a:t>
            </a:r>
          </a:p>
        </p:txBody>
      </p:sp>
      <p:pic>
        <p:nvPicPr>
          <p:cNvPr id="5123" name="Picture 3" descr="f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5" b="24545"/>
          <a:stretch>
            <a:fillRect/>
          </a:stretch>
        </p:blipFill>
        <p:spPr bwMode="auto">
          <a:xfrm>
            <a:off x="-79375" y="889000"/>
            <a:ext cx="9223375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IEEE 754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Standard for floating point storage</a:t>
            </a:r>
          </a:p>
          <a:p>
            <a:r>
              <a:rPr lang="en-US" altLang="en-US" smtClean="0"/>
              <a:t>32 and 64 bit standards</a:t>
            </a:r>
          </a:p>
          <a:p>
            <a:r>
              <a:rPr lang="en-US" altLang="en-US" smtClean="0"/>
              <a:t>8 and 11 bit exponent respectively</a:t>
            </a:r>
          </a:p>
          <a:p>
            <a:r>
              <a:rPr lang="en-US" altLang="en-US" smtClean="0"/>
              <a:t>Extended formats (both mantissa and exponent) for intermediate results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IEEE 754 Formats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18597" r="10922" b="35965"/>
          <a:stretch>
            <a:fillRect/>
          </a:stretch>
        </p:blipFill>
        <p:spPr bwMode="auto">
          <a:xfrm>
            <a:off x="0" y="1724025"/>
            <a:ext cx="914400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FP Arithmetic +/-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Check for zeros</a:t>
            </a:r>
          </a:p>
          <a:p>
            <a:r>
              <a:rPr lang="en-US" altLang="en-US" smtClean="0"/>
              <a:t>Align significands (adjusting exponents)</a:t>
            </a:r>
          </a:p>
          <a:p>
            <a:r>
              <a:rPr lang="en-US" altLang="en-US" smtClean="0"/>
              <a:t>Add or subtract significands</a:t>
            </a:r>
          </a:p>
          <a:p>
            <a:r>
              <a:rPr lang="en-US" altLang="en-US" smtClean="0"/>
              <a:t>Normalize result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Floating-Point Addition and Subtraction</a:t>
            </a:r>
            <a:endParaRPr lang="en-US" dirty="0"/>
          </a:p>
        </p:txBody>
      </p:sp>
      <p:pic>
        <p:nvPicPr>
          <p:cNvPr id="35843" name="Picture 2" descr="f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b="4706"/>
          <a:stretch>
            <a:fillRect/>
          </a:stretch>
        </p:blipFill>
        <p:spPr bwMode="auto">
          <a:xfrm>
            <a:off x="268288" y="836613"/>
            <a:ext cx="8875712" cy="613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3157538" cy="19081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Floating-Point Multiplication</a:t>
            </a:r>
            <a:endParaRPr lang="en-US" dirty="0"/>
          </a:p>
        </p:txBody>
      </p:sp>
      <p:pic>
        <p:nvPicPr>
          <p:cNvPr id="36867" name="Picture 3" descr="f2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b="5455"/>
          <a:stretch>
            <a:fillRect/>
          </a:stretch>
        </p:blipFill>
        <p:spPr bwMode="auto">
          <a:xfrm>
            <a:off x="3657600" y="354013"/>
            <a:ext cx="5700713" cy="650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3157538" cy="19081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Floating-Point Division</a:t>
            </a:r>
            <a:endParaRPr lang="en-US" dirty="0"/>
          </a:p>
        </p:txBody>
      </p:sp>
      <p:pic>
        <p:nvPicPr>
          <p:cNvPr id="37891" name="Picture 4" descr="f2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b="5455"/>
          <a:stretch>
            <a:fillRect/>
          </a:stretch>
        </p:blipFill>
        <p:spPr bwMode="auto">
          <a:xfrm>
            <a:off x="3535363" y="228600"/>
            <a:ext cx="5608637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of Number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are numbers written</a:t>
            </a:r>
          </a:p>
          <a:p>
            <a:pPr lvl="1"/>
            <a:r>
              <a:rPr lang="en-US" altLang="en-US" dirty="0" smtClean="0"/>
              <a:t>Scratches on wall/rock</a:t>
            </a:r>
          </a:p>
          <a:p>
            <a:pPr lvl="1"/>
            <a:r>
              <a:rPr lang="en-US" altLang="en-US" dirty="0" smtClean="0"/>
              <a:t>Knots on a string</a:t>
            </a:r>
          </a:p>
          <a:p>
            <a:pPr lvl="1"/>
            <a:r>
              <a:rPr lang="en-US" altLang="en-US" dirty="0" smtClean="0"/>
              <a:t>Symbolically</a:t>
            </a:r>
          </a:p>
          <a:p>
            <a:r>
              <a:rPr lang="en-US" altLang="en-US" dirty="0" smtClean="0"/>
              <a:t>Want to</a:t>
            </a:r>
          </a:p>
          <a:p>
            <a:pPr lvl="1"/>
            <a:r>
              <a:rPr lang="en-US" altLang="en-US" dirty="0" smtClean="0"/>
              <a:t>Represent a useful set of numbers</a:t>
            </a:r>
          </a:p>
          <a:p>
            <a:pPr lvl="1"/>
            <a:r>
              <a:rPr lang="en-US" altLang="en-US" dirty="0" smtClean="0"/>
              <a:t>Provide a unique way of representing a number</a:t>
            </a:r>
          </a:p>
          <a:p>
            <a:r>
              <a:rPr lang="en-US" altLang="en-US" dirty="0" smtClean="0"/>
              <a:t>Most commonly used system</a:t>
            </a:r>
          </a:p>
          <a:p>
            <a:pPr lvl="1"/>
            <a:r>
              <a:rPr lang="en-US" altLang="en-US" dirty="0" smtClean="0"/>
              <a:t>Arabic numerals</a:t>
            </a:r>
          </a:p>
          <a:p>
            <a:pPr lvl="1"/>
            <a:r>
              <a:rPr lang="en-US" altLang="en-US" dirty="0" smtClean="0"/>
              <a:t>Positional representation</a:t>
            </a:r>
          </a:p>
          <a:p>
            <a:pPr lvl="1"/>
            <a:r>
              <a:rPr lang="en-US" altLang="en-US" dirty="0" smtClean="0"/>
              <a:t>Decimal (base 10)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Decimal System (base 10)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Uses decimal digits (0, 1, …, 9)</a:t>
            </a:r>
          </a:p>
          <a:p>
            <a:r>
              <a:rPr lang="en-US" altLang="en-US" dirty="0" smtClean="0"/>
              <a:t>Position of digit represents it’s magnitude</a:t>
            </a:r>
          </a:p>
          <a:p>
            <a:pPr lvl="1"/>
            <a:r>
              <a:rPr lang="en-US" altLang="en-US" dirty="0" smtClean="0"/>
              <a:t>836 = 8 x 10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+ 3 x 10 + 6</a:t>
            </a:r>
          </a:p>
          <a:p>
            <a:r>
              <a:rPr lang="en-US" altLang="en-US" dirty="0" smtClean="0"/>
              <a:t>Fractions use negative powers of 10</a:t>
            </a:r>
          </a:p>
          <a:p>
            <a:pPr lvl="1"/>
            <a:r>
              <a:rPr lang="en-US" altLang="en-US" dirty="0" smtClean="0"/>
              <a:t> 0.313 = 3 x 10</a:t>
            </a:r>
            <a:r>
              <a:rPr lang="en-US" altLang="en-US" baseline="30000" dirty="0" smtClean="0"/>
              <a:t>-1</a:t>
            </a:r>
            <a:r>
              <a:rPr lang="en-US" altLang="en-US" dirty="0" smtClean="0"/>
              <a:t> + 1 x 10</a:t>
            </a:r>
            <a:r>
              <a:rPr lang="en-US" altLang="en-US" baseline="30000" dirty="0" smtClean="0"/>
              <a:t>-2</a:t>
            </a:r>
            <a:r>
              <a:rPr lang="en-US" altLang="en-US" dirty="0" smtClean="0"/>
              <a:t> + 3 x 10</a:t>
            </a:r>
            <a:r>
              <a:rPr lang="en-US" altLang="en-US" baseline="30000" dirty="0" smtClean="0"/>
              <a:t>-3</a:t>
            </a:r>
          </a:p>
          <a:p>
            <a:r>
              <a:rPr lang="en-US" altLang="en-US" dirty="0" smtClean="0"/>
              <a:t>The decimal number 472.256 would be</a:t>
            </a:r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508500"/>
            <a:ext cx="84677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Number System (base 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Uses digits 0 and 1</a:t>
            </a:r>
          </a:p>
          <a:p>
            <a:r>
              <a:rPr lang="en-US" altLang="en-US" dirty="0" smtClean="0"/>
              <a:t>Also positional</a:t>
            </a:r>
          </a:p>
          <a:p>
            <a:pPr lvl="1"/>
            <a:r>
              <a:rPr lang="en-US" altLang="en-US" dirty="0" smtClean="0"/>
              <a:t>1001.101 = 2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+ 2</a:t>
            </a:r>
            <a:r>
              <a:rPr lang="en-US" altLang="en-US" baseline="30000" dirty="0" smtClean="0"/>
              <a:t>0</a:t>
            </a:r>
            <a:r>
              <a:rPr lang="en-US" altLang="en-US" dirty="0" smtClean="0"/>
              <a:t> + 2</a:t>
            </a:r>
            <a:r>
              <a:rPr lang="en-US" altLang="en-US" baseline="30000" dirty="0" smtClean="0"/>
              <a:t>-1</a:t>
            </a:r>
            <a:r>
              <a:rPr lang="en-US" altLang="en-US" dirty="0" smtClean="0"/>
              <a:t> + 2</a:t>
            </a:r>
            <a:r>
              <a:rPr lang="en-US" altLang="en-US" baseline="30000" dirty="0" smtClean="0"/>
              <a:t>-3</a:t>
            </a:r>
            <a:r>
              <a:rPr lang="en-US" altLang="en-US" dirty="0" smtClean="0"/>
              <a:t> = 9.625</a:t>
            </a:r>
            <a:r>
              <a:rPr lang="en-US" altLang="en-US" baseline="-25000" dirty="0" smtClean="0"/>
              <a:t>10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You should be familiar with converting between binary and decimal</a:t>
            </a:r>
          </a:p>
          <a:p>
            <a:pPr lvl="1"/>
            <a:r>
              <a:rPr lang="en-US" altLang="en-US" dirty="0" smtClean="0"/>
              <a:t>If not, see kipirvine.com/</a:t>
            </a:r>
            <a:r>
              <a:rPr lang="en-US" altLang="en-US" dirty="0" err="1" smtClean="0"/>
              <a:t>asm</a:t>
            </a:r>
            <a:r>
              <a:rPr lang="en-US" altLang="en-US" dirty="0" smtClean="0"/>
              <a:t>/workbook/binhex.htm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Hexadecimal Number System (base 16)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Uses digits 0, 1, 2, …, 9, A, B, C, D, E, F</a:t>
            </a:r>
          </a:p>
          <a:p>
            <a:pPr>
              <a:defRPr/>
            </a:pPr>
            <a:r>
              <a:rPr lang="en-US" dirty="0" smtClean="0"/>
              <a:t>Also positional</a:t>
            </a:r>
          </a:p>
          <a:p>
            <a:pPr lvl="1">
              <a:defRPr/>
            </a:pPr>
            <a:r>
              <a:rPr lang="en-US" dirty="0" smtClean="0"/>
              <a:t>300E.A07 = 3x16</a:t>
            </a:r>
            <a:r>
              <a:rPr lang="en-US" baseline="30000" dirty="0" smtClean="0"/>
              <a:t>3</a:t>
            </a:r>
            <a:r>
              <a:rPr lang="en-US" dirty="0" smtClean="0"/>
              <a:t> + 14x16</a:t>
            </a:r>
            <a:r>
              <a:rPr lang="en-US" baseline="30000" dirty="0" smtClean="0"/>
              <a:t>0</a:t>
            </a:r>
            <a:r>
              <a:rPr lang="en-US" dirty="0" smtClean="0"/>
              <a:t> + 10x16</a:t>
            </a:r>
            <a:r>
              <a:rPr lang="en-US" baseline="30000" dirty="0" smtClean="0"/>
              <a:t>-1</a:t>
            </a:r>
            <a:r>
              <a:rPr lang="en-US" dirty="0" smtClean="0"/>
              <a:t> + </a:t>
            </a:r>
          </a:p>
          <a:p>
            <a:pPr marL="457200" lvl="1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7x16</a:t>
            </a:r>
            <a:r>
              <a:rPr lang="en-US" baseline="30000" dirty="0" smtClean="0"/>
              <a:t>-3</a:t>
            </a:r>
            <a:r>
              <a:rPr lang="en-US" dirty="0" smtClean="0"/>
              <a:t> = 12302.62708984375</a:t>
            </a:r>
            <a:r>
              <a:rPr lang="en-US" baseline="-25000" dirty="0" smtClean="0"/>
              <a:t>10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You should also be familiar with converting between hex and decimal</a:t>
            </a:r>
          </a:p>
          <a:p>
            <a:pPr lvl="1">
              <a:defRPr/>
            </a:pPr>
            <a:r>
              <a:rPr lang="en-US" altLang="en-US" dirty="0" smtClean="0"/>
              <a:t>If not, see kipirvine.com/</a:t>
            </a:r>
            <a:r>
              <a:rPr lang="en-US" altLang="en-US" dirty="0" err="1" smtClean="0"/>
              <a:t>asm</a:t>
            </a:r>
            <a:r>
              <a:rPr lang="en-US" altLang="en-US" dirty="0" smtClean="0"/>
              <a:t>/workbook/binhex.htm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 that 4 binary digits can be represented by 1 hexadecimal digit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Decimal, Binary,</a:t>
            </a:r>
            <a:br>
              <a:rPr lang="en-US" altLang="en-US" smtClean="0"/>
            </a:br>
            <a:r>
              <a:rPr lang="en-US" altLang="en-US" smtClean="0"/>
              <a:t>and Hexadecimal</a:t>
            </a:r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0800"/>
            <a:ext cx="60833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Integer Representation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Only have 0 &amp; 1 to represent everything</a:t>
            </a:r>
          </a:p>
          <a:p>
            <a:r>
              <a:rPr lang="en-US" altLang="en-US" dirty="0" smtClean="0"/>
              <a:t>Positive numbers stored in binary</a:t>
            </a:r>
          </a:p>
          <a:p>
            <a:pPr lvl="1"/>
            <a:r>
              <a:rPr lang="en-US" altLang="en-US" dirty="0" smtClean="0"/>
              <a:t>e.g. 41=00101001</a:t>
            </a:r>
          </a:p>
          <a:p>
            <a:r>
              <a:rPr lang="en-US" altLang="en-US" dirty="0" smtClean="0"/>
              <a:t>No minus sign</a:t>
            </a:r>
          </a:p>
          <a:p>
            <a:r>
              <a:rPr lang="en-US" altLang="en-US" dirty="0" smtClean="0"/>
              <a:t>No period, or radix point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are negative numbers represented?</a:t>
            </a:r>
          </a:p>
          <a:p>
            <a:pPr lvl="1"/>
            <a:r>
              <a:rPr lang="en-US" altLang="en-US" dirty="0" smtClean="0"/>
              <a:t>Sign-Magnitude</a:t>
            </a:r>
          </a:p>
          <a:p>
            <a:pPr lvl="1"/>
            <a:r>
              <a:rPr lang="en-US" altLang="en-US" dirty="0" smtClean="0"/>
              <a:t>Two’s </a:t>
            </a:r>
            <a:r>
              <a:rPr lang="en-US" altLang="en-US" dirty="0" smtClean="0"/>
              <a:t>complement</a:t>
            </a:r>
          </a:p>
          <a:p>
            <a:pPr lvl="1"/>
            <a:r>
              <a:rPr lang="en-US" altLang="en-US" dirty="0" smtClean="0"/>
              <a:t>One’s complement (not discussed in following)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One of great debates in 50s was about which format to use.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1811</TotalTime>
  <Words>837</Words>
  <Application>Microsoft Office PowerPoint</Application>
  <PresentationFormat>On-screen Show (4:3)</PresentationFormat>
  <Paragraphs>213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Times New Roman</vt:lpstr>
      <vt:lpstr>Arial</vt:lpstr>
      <vt:lpstr>Arial Black</vt:lpstr>
      <vt:lpstr>Verdana</vt:lpstr>
      <vt:lpstr>Symbol</vt:lpstr>
      <vt:lpstr>COA8e</vt:lpstr>
      <vt:lpstr>William Stallings  Computer Organization  and Architecture 9th Edition</vt:lpstr>
      <vt:lpstr>Arithmetic &amp; Logic Unit</vt:lpstr>
      <vt:lpstr>ALU Inputs and Outputs</vt:lpstr>
      <vt:lpstr>Review of Number Systems</vt:lpstr>
      <vt:lpstr>Decimal System (base 10)</vt:lpstr>
      <vt:lpstr>Binary Number System (base 2)</vt:lpstr>
      <vt:lpstr>Hexadecimal Number System (base 16)</vt:lpstr>
      <vt:lpstr>Decimal, Binary, and Hexadecimal</vt:lpstr>
      <vt:lpstr>Integer Representation</vt:lpstr>
      <vt:lpstr>Sign-Magnitude</vt:lpstr>
      <vt:lpstr>Two’s Complement</vt:lpstr>
      <vt:lpstr>Two’s Complement Examples</vt:lpstr>
      <vt:lpstr>Geometric Depiction of Twos Complement Integers</vt:lpstr>
      <vt:lpstr>Negation Special Case 1</vt:lpstr>
      <vt:lpstr>Negation Special Case 2</vt:lpstr>
      <vt:lpstr>Range of Numbers</vt:lpstr>
      <vt:lpstr>Conversion Between Lengths</vt:lpstr>
      <vt:lpstr>Addition and Subtraction</vt:lpstr>
      <vt:lpstr>Hardware for Addition and Subtraction</vt:lpstr>
      <vt:lpstr>Hardware Implementation of Unsigned Binary Multiplication</vt:lpstr>
      <vt:lpstr>Booth’s Algorithm</vt:lpstr>
      <vt:lpstr>Examples Using Booth’s Algorithm</vt:lpstr>
      <vt:lpstr>Flowchart for Unsigned Binary Division</vt:lpstr>
      <vt:lpstr>Real Numbers</vt:lpstr>
      <vt:lpstr>Typical 32-Bit Floating-Point Format</vt:lpstr>
      <vt:lpstr>Floating Point representation</vt:lpstr>
      <vt:lpstr>Normalization</vt:lpstr>
      <vt:lpstr>FP Ranges</vt:lpstr>
      <vt:lpstr>Expressible Numbers</vt:lpstr>
      <vt:lpstr>IEEE 754</vt:lpstr>
      <vt:lpstr>IEEE 754 Formats</vt:lpstr>
      <vt:lpstr>FP Arithmetic +/-</vt:lpstr>
      <vt:lpstr>Floating-Point Addition and Subtraction</vt:lpstr>
      <vt:lpstr>Floating-Point Multiplication</vt:lpstr>
      <vt:lpstr>Floating-Point Division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Arithmetic</dc:title>
  <dc:creator>Adrian J Pullin</dc:creator>
  <cp:lastModifiedBy>David Egle</cp:lastModifiedBy>
  <cp:revision>91</cp:revision>
  <dcterms:created xsi:type="dcterms:W3CDTF">1998-09-23T09:06:03Z</dcterms:created>
  <dcterms:modified xsi:type="dcterms:W3CDTF">2016-02-15T06:58:31Z</dcterms:modified>
</cp:coreProperties>
</file>